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Lst>
  <p:notesMasterIdLst>
    <p:notesMasterId r:id="rId33"/>
  </p:notesMasterIdLst>
  <p:handoutMasterIdLst>
    <p:handoutMasterId r:id="rId34"/>
  </p:handoutMasterIdLst>
  <p:sldIdLst>
    <p:sldId id="322" r:id="rId8"/>
    <p:sldId id="308" r:id="rId9"/>
    <p:sldId id="294" r:id="rId10"/>
    <p:sldId id="545" r:id="rId11"/>
    <p:sldId id="2147375682" r:id="rId12"/>
    <p:sldId id="2147375683" r:id="rId13"/>
    <p:sldId id="2147375684" r:id="rId14"/>
    <p:sldId id="2147375685" r:id="rId15"/>
    <p:sldId id="2147375696" r:id="rId16"/>
    <p:sldId id="2147375687" r:id="rId17"/>
    <p:sldId id="2147375688" r:id="rId18"/>
    <p:sldId id="2147375691" r:id="rId19"/>
    <p:sldId id="2147375692" r:id="rId20"/>
    <p:sldId id="558" r:id="rId21"/>
    <p:sldId id="556" r:id="rId22"/>
    <p:sldId id="559" r:id="rId23"/>
    <p:sldId id="534" r:id="rId24"/>
    <p:sldId id="536" r:id="rId25"/>
    <p:sldId id="537" r:id="rId26"/>
    <p:sldId id="551" r:id="rId27"/>
    <p:sldId id="553" r:id="rId28"/>
    <p:sldId id="549" r:id="rId29"/>
    <p:sldId id="2147375617" r:id="rId30"/>
    <p:sldId id="2147375616" r:id="rId31"/>
    <p:sldId id="2147375717" r:id="rId32"/>
  </p:sldIdLst>
  <p:sldSz cx="12192000" cy="6858000"/>
  <p:notesSz cx="7315200" cy="9601200"/>
  <p:custDataLst>
    <p:tags r:id="rId35"/>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5"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6"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Nicole Mitchell" initials="NM" lastIdx="10" clrIdx="14">
    <p:extLst>
      <p:ext uri="{19B8F6BF-5375-455C-9EA6-DF929625EA0E}">
        <p15:presenceInfo xmlns:p15="http://schemas.microsoft.com/office/powerpoint/2012/main" userId="S::nmitchell@practicingclinicians.com::e6112baa-5d07-499c-8da8-7bdc6749eb49" providerId="AD"/>
      </p:ext>
    </p:extLst>
  </p:cmAuthor>
  <p:cmAuthor id="16" name="Jennifer Eimers" initials="JE" lastIdx="2" clrIdx="15">
    <p:extLst>
      <p:ext uri="{19B8F6BF-5375-455C-9EA6-DF929625EA0E}">
        <p15:presenceInfo xmlns:p15="http://schemas.microsoft.com/office/powerpoint/2012/main" userId="S::jeimers@clinicaloptions.com::e496f3f7-6a48-4339-9b0c-9f426a43f948" providerId="AD"/>
      </p:ext>
    </p:extLst>
  </p:cmAuthor>
  <p:cmAuthor id="17" name="Petra Cravens" initials="PC" lastIdx="1" clrIdx="16">
    <p:extLst>
      <p:ext uri="{19B8F6BF-5375-455C-9EA6-DF929625EA0E}">
        <p15:presenceInfo xmlns:p15="http://schemas.microsoft.com/office/powerpoint/2012/main" userId="S::pcravens@clinicaloptions.com::0f94dabc-c4d7-4fca-87b1-40ee2dc41715" providerId="AD"/>
      </p:ext>
    </p:extLst>
  </p:cmAuthor>
  <p:cmAuthor id="18" name="aboecler@clinicaloptions.com" initials="a" lastIdx="1" clrIdx="17">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9140"/>
    <a:srgbClr val="E1471D"/>
    <a:srgbClr val="00823B"/>
    <a:srgbClr val="015873"/>
    <a:srgbClr val="046376"/>
    <a:srgbClr val="013763"/>
    <a:srgbClr val="033453"/>
    <a:srgbClr val="006264"/>
    <a:srgbClr val="FDB338"/>
    <a:srgbClr val="682E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D060B5-FE09-4F03-AAC8-38791EC14E0F}" v="11" dt="2023-12-11T16:14:03.930"/>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632" autoAdjust="0"/>
    <p:restoredTop sz="80156" autoAdjust="0"/>
  </p:normalViewPr>
  <p:slideViewPr>
    <p:cSldViewPr snapToGrid="0">
      <p:cViewPr varScale="1">
        <p:scale>
          <a:sx n="55" d="100"/>
          <a:sy n="55" d="100"/>
        </p:scale>
        <p:origin x="1152" y="66"/>
      </p:cViewPr>
      <p:guideLst/>
    </p:cSldViewPr>
  </p:slideViewPr>
  <p:notesTextViewPr>
    <p:cViewPr>
      <p:scale>
        <a:sx n="100" d="100"/>
        <a:sy n="100" d="100"/>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heme" Target="theme/theme1.xml"/><Relationship Id="rId21" Type="http://schemas.openxmlformats.org/officeDocument/2006/relationships/slide" Target="slides/slide14.xml"/><Relationship Id="rId34" Type="http://schemas.openxmlformats.org/officeDocument/2006/relationships/handoutMaster" Target="handoutMasters/handoutMaster1.xml"/><Relationship Id="rId7" Type="http://schemas.openxmlformats.org/officeDocument/2006/relationships/slideMaster" Target="slideMasters/slideMaster2.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commentAuthors" Target="commentAuthor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tags" Target="tags/tag1.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notesMaster" Target="notesMasters/notesMaster1.xml"/><Relationship Id="rId38"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charset="0"/>
                <a:ea typeface="+mn-ea"/>
                <a:cs typeface="+mn-cs"/>
              </a:rPr>
              <a:t>MASH, nonalcoholic steatohepatitis.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1"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0" i="0" dirty="0">
                <a:solidFill>
                  <a:srgbClr val="181818"/>
                </a:solidFill>
                <a:effectLst/>
                <a:latin typeface="-apple-system"/>
              </a:rPr>
              <a:t>Clinical Pathways: Multidisciplinary Approach to Managing Metabolic Dysfunction-associated Steatohepatitis</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37301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a:p>
            <a:pPr eaLnBrk="1" hangingPunct="1"/>
            <a:endParaRPr lang="en-US" altLang="en-US" dirty="0">
              <a:latin typeface="Arial" panose="020B0604020202020204" pitchFamily="34" charset="0"/>
            </a:endParaRPr>
          </a:p>
          <a:p>
            <a:pPr eaLnBrk="1" hangingPunct="1"/>
            <a:endParaRPr lang="en-US" altLang="en-US" dirty="0">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t>BCAA, branched-chain amino acid; FFA, free fatty acid; GDF, growth differentiation factor; Nrg4, neuregulin 4.</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690113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Arial" charset="0"/>
                <a:ea typeface="+mn-ea"/>
                <a:cs typeface="+mn-cs"/>
              </a:rPr>
              <a:t>BCAA, branched-chain amino acid; FFA, free fatty acid; GDF, growth differentiation factor; Nrg4, neuregulin 4.</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4643074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Arial" charset="0"/>
                <a:ea typeface="+mn-ea"/>
                <a:cs typeface="+mn-cs"/>
              </a:rPr>
              <a:t>BCAA, branched-chain amino acid; FFA, free fatty acid; GDF, growth differentiation factor; Nrg4, neuregulin 4.</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4000172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eNOS, endothelial nitric oxide synthase.</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05072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Arial" charset="0"/>
                <a:ea typeface="+mn-ea"/>
                <a:cs typeface="+mn-cs"/>
              </a:rPr>
              <a:t>IGT, impaired glucose tolerance; MASH, nonalcoholic steatohepatitis; NGT, normal glucose tolerance; T2D, type 2 diabetes.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3257355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2876444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7714322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FAHFA, fatty acid esters of hydroxy fatty acid; FFA, free fatty acid.</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3788319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FAHFA, fatty acid esters of hydroxy fatty acid; FFA, free fatty acid.</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33750726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charset="0"/>
                <a:ea typeface="+mn-ea"/>
                <a:cs typeface="+mn-cs"/>
              </a:rPr>
              <a:t>MASLD, metabolic dysfunction–associated steatotic liver disease; MASH, metabolic dysfunction–associated steatohepatitis.</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4280489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IN" sz="12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MASH, nonalcoholic steatohepatitis; PRS-HFC, </a:t>
            </a:r>
            <a:r>
              <a:rPr kumimoji="0" lang="en-US" sz="1200" b="0" i="1" u="none" strike="noStrike" kern="120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rPr>
              <a:t>polygenic risk score‒hepatic fat content.</a:t>
            </a:r>
            <a:endParaRPr kumimoji="0" lang="en-IN" sz="12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20007303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charset="0"/>
                <a:ea typeface="+mn-ea"/>
                <a:cs typeface="+mn-cs"/>
              </a:rPr>
              <a:t>MASLD, metabolic dysfunction–associated steatotic liver disease; MASH, metabolic dysfunction–associated steatohepatitis</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16066150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charset="0"/>
                <a:ea typeface="+mn-ea"/>
                <a:cs typeface="+mn-cs"/>
              </a:rPr>
              <a:t>MASLD, metabolic dysfunction–associated steatotic liver disease; MASH, metabolic dysfunction–associated steatohepatitis.</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7973940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IN" sz="1200" b="0" i="1" u="none" strike="noStrike" kern="1200" cap="none" spc="0" normalizeH="0" baseline="0" noProof="0" dirty="0">
                <a:ln>
                  <a:noFill/>
                </a:ln>
                <a:solidFill>
                  <a:srgbClr val="000000"/>
                </a:solidFill>
                <a:effectLst/>
                <a:uLnTx/>
                <a:uFillTx/>
                <a:latin typeface="Arial" charset="0"/>
                <a:ea typeface="+mn-ea"/>
                <a:cs typeface="+mn-cs"/>
              </a:rPr>
              <a:t>ApoB, apolipoprotein B; </a:t>
            </a:r>
            <a:r>
              <a:rPr kumimoji="0" lang="en-IN" sz="1200" b="0" i="1" u="none" strike="noStrike" kern="1200" cap="none" spc="0" normalizeH="0" baseline="0" noProof="0" dirty="0">
                <a:ln>
                  <a:noFill/>
                </a:ln>
                <a:solidFill>
                  <a:srgbClr val="4D5156"/>
                </a:solidFill>
                <a:effectLst/>
                <a:uLnTx/>
                <a:uFillTx/>
                <a:latin typeface="arial" panose="020B0604020202020204" pitchFamily="34" charset="0"/>
                <a:ea typeface="+mn-ea"/>
                <a:cs typeface="+mn-cs"/>
              </a:rPr>
              <a:t>IR, insulin resistance; </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MASLD, metabolic dysfunction–associated steatotic liver disease; MASH, metabolic dysfunction–associated steatohepatitis.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37199546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charset="0"/>
                <a:ea typeface="+mn-ea"/>
                <a:cs typeface="+mn-cs"/>
              </a:rPr>
              <a:t>MASLD, metabolic dysfunction–associated steatotic liver disease; MASH, metabolic dysfunction–associated steatohepatitis.</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32920289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charset="0"/>
                <a:ea typeface="+mn-ea"/>
                <a:cs typeface="+mn-cs"/>
              </a:rPr>
              <a:t>FFA, free fatty acid; MASLD, metabolic dysfunction–associated steatotic liver disease; MASH, metabolic dysfunction–associated steatohepatitis</a:t>
            </a:r>
            <a:r>
              <a:rPr kumimoji="0" lang="en-IN" sz="1200" b="0" i="1" u="none" strike="noStrike" kern="1200" cap="none" spc="0" normalizeH="0" baseline="0" noProof="0" dirty="0">
                <a:ln>
                  <a:noFill/>
                </a:ln>
                <a:solidFill>
                  <a:srgbClr val="000000"/>
                </a:solidFill>
                <a:effectLst/>
                <a:uLnTx/>
                <a:uFillTx/>
                <a:latin typeface="Arial" charset="0"/>
                <a:ea typeface="+mn-ea"/>
                <a:cs typeface="+mn-cs"/>
              </a:rPr>
              <a:t>; Rx, prescription</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a:t>
            </a:r>
            <a:endParaRPr kumimoji="0" lang="en-IN" sz="1200" b="0" i="1"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IN" sz="1200" b="0" i="1" u="none" strike="noStrike" kern="1200" cap="none" spc="0" normalizeH="0" baseline="0" noProof="0" dirty="0">
                <a:ln>
                  <a:noFill/>
                </a:ln>
                <a:solidFill>
                  <a:srgbClr val="000000"/>
                </a:solidFill>
                <a:effectLst/>
                <a:uLnTx/>
                <a:uFillTx/>
                <a:latin typeface="Arial" charset="0"/>
                <a:ea typeface="+mn-ea"/>
                <a:cs typeface="+mn-cs"/>
              </a:rPr>
              <a:t>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28591974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charset="0"/>
                <a:ea typeface="+mn-ea"/>
                <a:cs typeface="+mn-cs"/>
              </a:rPr>
              <a:t>FFA, free fatty acid; metabolic dysfunction–associated steatotic liver disease; MASH, metabolic dysfunction–associated steatohepatitis</a:t>
            </a:r>
            <a:r>
              <a:rPr kumimoji="0" lang="en-IN" sz="1200" b="0" i="1" u="none" strike="noStrike" kern="1200" cap="none" spc="0" normalizeH="0" baseline="0" noProof="0" dirty="0">
                <a:ln>
                  <a:noFill/>
                </a:ln>
                <a:solidFill>
                  <a:srgbClr val="000000"/>
                </a:solidFill>
                <a:effectLst/>
                <a:uLnTx/>
                <a:uFillTx/>
                <a:latin typeface="Arial" charset="0"/>
                <a:ea typeface="+mn-ea"/>
                <a:cs typeface="+mn-cs"/>
              </a:rPr>
              <a:t>; Rx, prescription</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a:t>
            </a:r>
            <a:endParaRPr kumimoji="0" lang="en-IN" sz="1200" b="0" i="1" u="none" strike="noStrike" kern="1200" cap="none" spc="0" normalizeH="0" baseline="0" noProof="0" dirty="0">
              <a:ln>
                <a:noFill/>
              </a:ln>
              <a:solidFill>
                <a:srgbClr val="000000"/>
              </a:solidFill>
              <a:effectLst/>
              <a:uLnTx/>
              <a:uFillTx/>
              <a:latin typeface="Arial" charset="0"/>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24823356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IN" sz="1200" b="0" i="1" u="none" strike="noStrike" kern="1200" cap="none" spc="0" normalizeH="0" baseline="0" noProof="0" dirty="0">
                <a:ln>
                  <a:noFill/>
                </a:ln>
                <a:solidFill>
                  <a:srgbClr val="000000"/>
                </a:solidFill>
                <a:effectLst/>
                <a:uLnTx/>
                <a:uFillTx/>
                <a:latin typeface="Arial" charset="0"/>
                <a:ea typeface="+mn-ea"/>
                <a:cs typeface="+mn-cs"/>
              </a:rPr>
              <a:t>FFA, free fatty acid; </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MASH, metabolic dysfunction–associated steatohepatitis.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43342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IN" sz="1200" b="0" i="1" u="none" strike="noStrike" kern="1200" cap="none" spc="0" normalizeH="0" baseline="0" noProof="0" dirty="0">
                <a:ln>
                  <a:noFill/>
                </a:ln>
                <a:solidFill>
                  <a:srgbClr val="000000"/>
                </a:solidFill>
                <a:effectLst/>
                <a:uLnTx/>
                <a:uFillTx/>
                <a:latin typeface="Arial" charset="0"/>
                <a:ea typeface="+mn-ea"/>
                <a:cs typeface="+mn-cs"/>
              </a:rPr>
              <a:t>GLP-1, glucagon-like peptide-1; MASH, nonalcoholic steatohepatitis.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31010964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charset="0"/>
                <a:ea typeface="+mn-ea"/>
                <a:cs typeface="+mn-cs"/>
              </a:rPr>
              <a:t>IR, insulin resistance; metabolic dysfunction–associated steatotic liver disease; MASH, metabolic dysfunction–associated steatohepatitis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6880471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5" name="Picture 4" descr="Magnifying glass showing a liver and intestine&#10;&#10;Description automatically generated">
            <a:extLst>
              <a:ext uri="{FF2B5EF4-FFF2-40B4-BE49-F238E27FC236}">
                <a16:creationId xmlns:a16="http://schemas.microsoft.com/office/drawing/2014/main" id="{DA7E11CF-CA8F-1DC1-1C55-D399C194B6E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01"/>
          <a:stretch/>
        </p:blipFill>
        <p:spPr>
          <a:xfrm>
            <a:off x="6099478" y="3667126"/>
            <a:ext cx="6102134" cy="3197009"/>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6485AB00-1520-219D-676C-3E8F2C87A6F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21210" y="235401"/>
            <a:ext cx="3991276" cy="984860"/>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108B110-C903-B92E-8A98-E7634D283CC4}"/>
              </a:ext>
            </a:extLst>
          </p:cNvPr>
          <p:cNvGrpSpPr/>
          <p:nvPr userDrawn="1"/>
        </p:nvGrpSpPr>
        <p:grpSpPr>
          <a:xfrm>
            <a:off x="9809410" y="6154855"/>
            <a:ext cx="1980029" cy="577224"/>
            <a:chOff x="9874835" y="6236872"/>
            <a:chExt cx="1980029" cy="577224"/>
          </a:xfrm>
        </p:grpSpPr>
        <p:pic>
          <p:nvPicPr>
            <p:cNvPr id="8" name="Picture 1">
              <a:extLst>
                <a:ext uri="{FF2B5EF4-FFF2-40B4-BE49-F238E27FC236}">
                  <a16:creationId xmlns:a16="http://schemas.microsoft.com/office/drawing/2014/main" id="{2AAA5A12-10C2-B49D-7BFA-E8AA4720F0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6B3B02F3-5224-20C8-2A8E-65F405D3CD94}"/>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E3C4C036-10CF-4ED7-8A6F-57840B16EB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854413" y="5722043"/>
            <a:ext cx="2944728" cy="726620"/>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88A944BB-30DB-18FF-7502-F557A6282984}"/>
              </a:ext>
            </a:extLst>
          </p:cNvPr>
          <p:cNvGrpSpPr/>
          <p:nvPr userDrawn="1"/>
        </p:nvGrpSpPr>
        <p:grpSpPr>
          <a:xfrm>
            <a:off x="9809410" y="6154855"/>
            <a:ext cx="1980029" cy="577224"/>
            <a:chOff x="9874835" y="6236872"/>
            <a:chExt cx="1980029" cy="577224"/>
          </a:xfrm>
        </p:grpSpPr>
        <p:pic>
          <p:nvPicPr>
            <p:cNvPr id="6" name="Picture 1">
              <a:extLst>
                <a:ext uri="{FF2B5EF4-FFF2-40B4-BE49-F238E27FC236}">
                  <a16:creationId xmlns:a16="http://schemas.microsoft.com/office/drawing/2014/main" id="{B71A09A0-3EDA-3995-C1E4-3A6BD25AE7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2FC4BF9D-7807-AA16-EC67-3731984757AB}"/>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9909282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071B2D7B-845B-9343-5CA9-82B9583736D7}"/>
              </a:ext>
            </a:extLst>
          </p:cNvPr>
          <p:cNvGrpSpPr/>
          <p:nvPr userDrawn="1"/>
        </p:nvGrpSpPr>
        <p:grpSpPr>
          <a:xfrm>
            <a:off x="9809410" y="6154855"/>
            <a:ext cx="1980029" cy="577224"/>
            <a:chOff x="9874835" y="6236872"/>
            <a:chExt cx="1980029" cy="577224"/>
          </a:xfrm>
        </p:grpSpPr>
        <p:pic>
          <p:nvPicPr>
            <p:cNvPr id="4" name="Picture 1">
              <a:extLst>
                <a:ext uri="{FF2B5EF4-FFF2-40B4-BE49-F238E27FC236}">
                  <a16:creationId xmlns:a16="http://schemas.microsoft.com/office/drawing/2014/main" id="{969A5D33-E060-A5B3-8D64-890861DD42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B898F2FB-9336-D1AB-8604-245E6FEAE7E0}"/>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35005545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8A2DB069-00FC-9F9A-99C1-05B7B36D2E7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854413" y="5722043"/>
            <a:ext cx="2944728" cy="726620"/>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11799851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2312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01045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7852028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6236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3100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57580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60925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1755134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6163668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90055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533326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424954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60" r:id="rId5"/>
    <p:sldLayoutId id="2147484661" r:id="rId6"/>
    <p:sldLayoutId id="2147484662" r:id="rId7"/>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328" userDrawn="1">
          <p15:clr>
            <a:srgbClr val="F26B43"/>
          </p15:clr>
        </p15:guide>
        <p15:guide id="3" pos="452" userDrawn="1">
          <p15:clr>
            <a:srgbClr val="F26B43"/>
          </p15:clr>
        </p15:guide>
        <p15:guide id="4" pos="7231" userDrawn="1">
          <p15:clr>
            <a:srgbClr val="F26B43"/>
          </p15:clr>
        </p15:guide>
        <p15:guide id="5" pos="7417" userDrawn="1">
          <p15:clr>
            <a:srgbClr val="F26B43"/>
          </p15:clr>
        </p15:guide>
        <p15:guide id="6" orient="horz" pos="1008" userDrawn="1">
          <p15:clr>
            <a:srgbClr val="F26B43"/>
          </p15:clr>
        </p15:guide>
        <p15:guide id="7" orient="horz" pos="4147" userDrawn="1">
          <p15:clr>
            <a:srgbClr val="F26B43"/>
          </p15:clr>
        </p15:guide>
        <p15:guide id="8" orient="horz" pos="4032" userDrawn="1">
          <p15:clr>
            <a:srgbClr val="F26B43"/>
          </p15:clr>
        </p15:guide>
        <p15:guide id="9" orient="horz" pos="388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7920082"/>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 id="2147484672" r:id="rId9"/>
    <p:sldLayoutId id="2147484673" r:id="rId10"/>
    <p:sldLayoutId id="2147484674" r:id="rId11"/>
    <p:sldLayoutId id="2147484675" r:id="rId12"/>
    <p:sldLayoutId id="2147484676"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image" Target="../media/image4.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wmf"/></Relationships>
</file>

<file path=ppt/slides/_rels/slide23.xml.rels><?xml version="1.0" encoding="UTF-8" standalone="yes"?>
<Relationships xmlns="http://schemas.openxmlformats.org/package/2006/relationships"><Relationship Id="rId8" Type="http://schemas.openxmlformats.org/officeDocument/2006/relationships/image" Target="../media/image14.wmf"/><Relationship Id="rId3" Type="http://schemas.openxmlformats.org/officeDocument/2006/relationships/image" Target="../media/image9.wmf"/><Relationship Id="rId7" Type="http://schemas.openxmlformats.org/officeDocument/2006/relationships/image" Target="../media/image13.wmf"/><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2.svg"/><Relationship Id="rId11" Type="http://schemas.openxmlformats.org/officeDocument/2006/relationships/image" Target="../media/image17.wmf"/><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wmf"/><Relationship Id="rId9" Type="http://schemas.openxmlformats.org/officeDocument/2006/relationships/image" Target="../media/image1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clinicaloptions.com/CE-CME/gastroenterology"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0E84507D-1169-A972-E5BA-6497BB0579FA}"/>
              </a:ext>
            </a:extLst>
          </p:cNvPr>
          <p:cNvSpPr>
            <a:spLocks noGrp="1"/>
          </p:cNvSpPr>
          <p:nvPr>
            <p:ph type="subTitle" idx="1"/>
          </p:nvPr>
        </p:nvSpPr>
        <p:spPr/>
        <p:txBody>
          <a:bodyPr/>
          <a:lstStyle/>
          <a:p>
            <a:endParaRPr lang="en-US" dirty="0"/>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lstStyle/>
          <a:p>
            <a:r>
              <a:rPr lang="en-US" i="0" dirty="0">
                <a:solidFill>
                  <a:schemeClr val="bg2"/>
                </a:solidFill>
                <a:effectLst/>
                <a:ea typeface="Calibri" panose="020F0502020204030204" pitchFamily="34" charset="0"/>
                <a:cs typeface="Calibri" panose="020F0502020204030204" pitchFamily="34" charset="0"/>
              </a:rPr>
              <a:t>Text Module 1: Recent Updates in MASH Pathogenesis </a:t>
            </a:r>
            <a:endParaRPr lang="en-US" altLang="en-US" dirty="0">
              <a:solidFill>
                <a:schemeClr val="bg2"/>
              </a:solidFill>
              <a:ea typeface="Calibri" panose="020F0502020204030204" pitchFamily="34" charset="0"/>
              <a:cs typeface="Calibri" panose="020F0502020204030204" pitchFamily="34" charset="0"/>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33912" y="6417572"/>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Novo Nordisk.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4156075"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 </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sz="half" idx="1"/>
          </p:nvPr>
        </p:nvSpPr>
        <p:spPr>
          <a:xfrm>
            <a:off x="601819" y="1510730"/>
            <a:ext cx="11366063" cy="4678738"/>
          </a:xfrm>
        </p:spPr>
        <p:txBody>
          <a:bodyPr/>
          <a:lstStyle/>
          <a:p>
            <a:pPr marL="0" indent="0">
              <a:spcBef>
                <a:spcPts val="0"/>
              </a:spcBef>
              <a:spcAft>
                <a:spcPts val="0"/>
              </a:spcAft>
              <a:buNone/>
            </a:pPr>
            <a:r>
              <a:rPr lang="en-US" altLang="en-US" b="1" dirty="0">
                <a:solidFill>
                  <a:srgbClr val="E1471D"/>
                </a:solidFill>
              </a:rPr>
              <a:t>Mazen Noureddin, MD, MHSc </a:t>
            </a:r>
            <a:endParaRPr lang="en-US" altLang="en-US" b="1" dirty="0">
              <a:solidFill>
                <a:schemeClr val="accent3"/>
              </a:solidFill>
            </a:endParaRPr>
          </a:p>
          <a:p>
            <a:pPr marL="0" indent="0" rtl="0">
              <a:lnSpc>
                <a:spcPct val="100000"/>
              </a:lnSpc>
              <a:spcBef>
                <a:spcPts val="0"/>
              </a:spcBef>
              <a:spcAft>
                <a:spcPts val="0"/>
              </a:spcAft>
              <a:buNone/>
            </a:pPr>
            <a:r>
              <a:rPr lang="en-US" sz="2600" dirty="0"/>
              <a:t>Lynda K. and David M. Underwood Center for Digestive Disorders</a:t>
            </a:r>
          </a:p>
          <a:p>
            <a:pPr marL="0" indent="0" rtl="0">
              <a:lnSpc>
                <a:spcPct val="100000"/>
              </a:lnSpc>
              <a:spcBef>
                <a:spcPts val="0"/>
              </a:spcBef>
              <a:spcAft>
                <a:spcPts val="0"/>
              </a:spcAft>
              <a:buNone/>
            </a:pPr>
            <a:r>
              <a:rPr lang="en-US" sz="2600" dirty="0"/>
              <a:t>Department of Medicine</a:t>
            </a:r>
          </a:p>
          <a:p>
            <a:pPr marL="0" indent="0" rtl="0">
              <a:lnSpc>
                <a:spcPct val="100000"/>
              </a:lnSpc>
              <a:spcBef>
                <a:spcPts val="0"/>
              </a:spcBef>
              <a:spcAft>
                <a:spcPts val="0"/>
              </a:spcAft>
              <a:buNone/>
            </a:pPr>
            <a:r>
              <a:rPr lang="en-US" sz="2600" dirty="0"/>
              <a:t>Sherrie &amp; Alan Conover Center for Liver Disease &amp; Transplantation</a:t>
            </a:r>
          </a:p>
          <a:p>
            <a:pPr marL="0" indent="0" rtl="0">
              <a:lnSpc>
                <a:spcPct val="100000"/>
              </a:lnSpc>
              <a:spcBef>
                <a:spcPts val="0"/>
              </a:spcBef>
              <a:spcAft>
                <a:spcPts val="0"/>
              </a:spcAft>
              <a:buNone/>
            </a:pPr>
            <a:r>
              <a:rPr lang="en-US" sz="2600" dirty="0"/>
              <a:t>Houston Methodist Research Institute</a:t>
            </a:r>
          </a:p>
          <a:p>
            <a:pPr marL="0" indent="0" rtl="0">
              <a:lnSpc>
                <a:spcPct val="100000"/>
              </a:lnSpc>
              <a:spcBef>
                <a:spcPts val="0"/>
              </a:spcBef>
              <a:spcAft>
                <a:spcPts val="0"/>
              </a:spcAft>
              <a:buNone/>
            </a:pPr>
            <a:r>
              <a:rPr lang="en-US" sz="2600" dirty="0"/>
              <a:t>Houston Methodist Hospital</a:t>
            </a:r>
          </a:p>
          <a:p>
            <a:pPr marL="0" indent="0" rtl="0">
              <a:lnSpc>
                <a:spcPct val="100000"/>
              </a:lnSpc>
              <a:spcBef>
                <a:spcPts val="0"/>
              </a:spcBef>
              <a:spcAft>
                <a:spcPts val="0"/>
              </a:spcAft>
              <a:buNone/>
            </a:pPr>
            <a:r>
              <a:rPr lang="en-US" sz="2600" dirty="0"/>
              <a:t>Houston, Texas </a:t>
            </a:r>
          </a:p>
          <a:p>
            <a:pPr marL="0" indent="0">
              <a:spcBef>
                <a:spcPts val="0"/>
              </a:spcBef>
              <a:spcAft>
                <a:spcPts val="0"/>
              </a:spcAft>
              <a:buNone/>
            </a:pPr>
            <a:endParaRPr lang="en-US" altLang="en-US" sz="2600" dirty="0"/>
          </a:p>
          <a:p>
            <a:pPr marL="0" indent="0">
              <a:spcBef>
                <a:spcPts val="0"/>
              </a:spcBef>
              <a:spcAft>
                <a:spcPts val="0"/>
              </a:spcAft>
              <a:buNone/>
            </a:pPr>
            <a:endParaRPr lang="en-US" altLang="en-US" sz="2400" dirty="0"/>
          </a:p>
        </p:txBody>
      </p:sp>
      <p:sp>
        <p:nvSpPr>
          <p:cNvPr id="2" name="Content Placeholder 1">
            <a:extLst>
              <a:ext uri="{FF2B5EF4-FFF2-40B4-BE49-F238E27FC236}">
                <a16:creationId xmlns:a16="http://schemas.microsoft.com/office/drawing/2014/main" id="{3BA717DE-C3CC-1E38-B788-253B3E787E77}"/>
              </a:ext>
            </a:extLst>
          </p:cNvPr>
          <p:cNvSpPr>
            <a:spLocks noGrp="1"/>
          </p:cNvSpPr>
          <p:nvPr>
            <p:ph sz="half" idx="2"/>
          </p:nvPr>
        </p:nvSpPr>
        <p:spPr/>
        <p:txBody>
          <a:body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0" indent="0">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p:txBody>
          <a:bodyPr rtlCol="0">
            <a:normAutofit/>
          </a:bodyPr>
          <a:lstStyle/>
          <a:p>
            <a:pPr marL="0" indent="0">
              <a:buClr>
                <a:schemeClr val="accent6"/>
              </a:buClr>
              <a:buNone/>
              <a:defRPr/>
            </a:pPr>
            <a:r>
              <a:rPr lang="en-US" dirty="0"/>
              <a:t>The </a:t>
            </a:r>
            <a:r>
              <a:rPr lang="en-US" b="1" i="1" dirty="0"/>
              <a:t>faculty</a:t>
            </a:r>
            <a:r>
              <a:rPr lang="en-US" dirty="0"/>
              <a:t> reported the following relevant financial relationships or relationships to products or devices they have with ineligible companies related to the content of this educational activity:</a:t>
            </a:r>
          </a:p>
          <a:p>
            <a:pPr marL="0" indent="0">
              <a:lnSpc>
                <a:spcPct val="100000"/>
              </a:lnSpc>
              <a:spcBef>
                <a:spcPts val="0"/>
              </a:spcBef>
              <a:spcAft>
                <a:spcPts val="0"/>
              </a:spcAft>
              <a:buClr>
                <a:srgbClr val="7030A0"/>
              </a:buClr>
              <a:buNone/>
              <a:defRPr/>
            </a:pPr>
            <a:r>
              <a:rPr lang="en-US" sz="2600" b="1" dirty="0" err="1">
                <a:solidFill>
                  <a:srgbClr val="E1471D"/>
                </a:solidFill>
                <a:latin typeface="Calibri"/>
                <a:cs typeface="Calibri"/>
              </a:rPr>
              <a:t>Mazen</a:t>
            </a:r>
            <a:r>
              <a:rPr lang="en-US" sz="2600" b="1" dirty="0">
                <a:solidFill>
                  <a:srgbClr val="E1471D"/>
                </a:solidFill>
                <a:latin typeface="Calibri"/>
                <a:cs typeface="Calibri"/>
              </a:rPr>
              <a:t> Noureddin, MD, MHSc: </a:t>
            </a:r>
            <a:r>
              <a:rPr lang="en-US" sz="2600" i="1" dirty="0">
                <a:latin typeface="Calibri"/>
                <a:cs typeface="Calibri"/>
              </a:rPr>
              <a:t>consultant/advisor/speaker: </a:t>
            </a:r>
            <a:r>
              <a:rPr lang="en-US" sz="2600" dirty="0">
                <a:latin typeface="Calibri"/>
                <a:cs typeface="Calibri"/>
              </a:rPr>
              <a:t>89BIO, </a:t>
            </a:r>
            <a:r>
              <a:rPr lang="en-US" sz="2600" dirty="0" err="1">
                <a:latin typeface="Calibri"/>
                <a:cs typeface="Calibri"/>
              </a:rPr>
              <a:t>Altimmune</a:t>
            </a:r>
            <a:r>
              <a:rPr lang="en-US" sz="2600" dirty="0">
                <a:latin typeface="Calibri"/>
                <a:cs typeface="Calibri"/>
              </a:rPr>
              <a:t>, BI, </a:t>
            </a:r>
            <a:r>
              <a:rPr lang="en-US" sz="2600" dirty="0" err="1">
                <a:latin typeface="Calibri"/>
                <a:cs typeface="Calibri"/>
              </a:rPr>
              <a:t>Cytodyn</a:t>
            </a:r>
            <a:r>
              <a:rPr lang="en-US" sz="2600" dirty="0">
                <a:latin typeface="Calibri"/>
                <a:cs typeface="Calibri"/>
              </a:rPr>
              <a:t>, GSK, Madrigal, Merck, Novo Nordisk, Perspectum, Siemens, Takeda, Terns; researcher: Allergan, </a:t>
            </a:r>
            <a:r>
              <a:rPr lang="en-US" sz="2600" dirty="0" err="1">
                <a:latin typeface="Calibri"/>
                <a:cs typeface="Calibri"/>
              </a:rPr>
              <a:t>Akero</a:t>
            </a:r>
            <a:r>
              <a:rPr lang="en-US" sz="2600" dirty="0">
                <a:latin typeface="Calibri"/>
                <a:cs typeface="Calibri"/>
              </a:rPr>
              <a:t>, Bristol-Myers Squibb, Gilead, Galectin, </a:t>
            </a:r>
            <a:r>
              <a:rPr lang="en-US" sz="2600" dirty="0" err="1">
                <a:latin typeface="Calibri"/>
                <a:cs typeface="Calibri"/>
              </a:rPr>
              <a:t>Genfit</a:t>
            </a:r>
            <a:r>
              <a:rPr lang="en-US" sz="2600" dirty="0">
                <a:latin typeface="Calibri"/>
                <a:cs typeface="Calibri"/>
              </a:rPr>
              <a:t>, GlaxoSmithKline, Conatus, </a:t>
            </a:r>
            <a:r>
              <a:rPr lang="en-US" sz="2600" dirty="0" err="1">
                <a:latin typeface="Calibri"/>
                <a:cs typeface="Calibri"/>
              </a:rPr>
              <a:t>Corcept</a:t>
            </a:r>
            <a:r>
              <a:rPr lang="en-US" sz="2600" dirty="0">
                <a:latin typeface="Calibri"/>
                <a:cs typeface="Calibri"/>
              </a:rPr>
              <a:t>, </a:t>
            </a:r>
            <a:r>
              <a:rPr lang="en-US" sz="2600" dirty="0" err="1">
                <a:latin typeface="Calibri"/>
                <a:cs typeface="Calibri"/>
              </a:rPr>
              <a:t>Enanta</a:t>
            </a:r>
            <a:r>
              <a:rPr lang="en-US" sz="2600" dirty="0">
                <a:latin typeface="Calibri"/>
                <a:cs typeface="Calibri"/>
              </a:rPr>
              <a:t>, Madrigal, Novartis, Novo Nordisk, Shire, Takeda, Terns, Viking, Zydus; individual publicly traded stocks and stock options: CIMA, </a:t>
            </a:r>
            <a:r>
              <a:rPr lang="en-US" sz="2600" dirty="0" err="1">
                <a:latin typeface="Calibri"/>
                <a:cs typeface="Calibri"/>
              </a:rPr>
              <a:t>ChronWell</a:t>
            </a:r>
            <a:r>
              <a:rPr lang="en-US" sz="2600" dirty="0">
                <a:latin typeface="Calibri"/>
                <a:cs typeface="Calibri"/>
              </a:rPr>
              <a:t>, </a:t>
            </a:r>
            <a:r>
              <a:rPr lang="en-US" sz="2600" dirty="0" err="1">
                <a:latin typeface="Calibri"/>
                <a:cs typeface="Calibri"/>
              </a:rPr>
              <a:t>Cytodyn</a:t>
            </a:r>
            <a:r>
              <a:rPr lang="en-US" sz="2600" dirty="0">
                <a:latin typeface="Calibri"/>
                <a:cs typeface="Calibri"/>
              </a:rPr>
              <a:t>, </a:t>
            </a:r>
            <a:r>
              <a:rPr lang="en-US" sz="2600" dirty="0" err="1">
                <a:latin typeface="Calibri"/>
                <a:cs typeface="Calibri"/>
              </a:rPr>
              <a:t>Rivus</a:t>
            </a:r>
            <a:r>
              <a:rPr lang="en-US" sz="2600" dirty="0">
                <a:latin typeface="Calibri"/>
                <a:cs typeface="Calibri"/>
              </a:rPr>
              <a:t> Pharma.</a:t>
            </a:r>
          </a:p>
          <a:p>
            <a:pPr marL="0" indent="0">
              <a:lnSpc>
                <a:spcPct val="120000"/>
              </a:lnSpc>
              <a:buClr>
                <a:srgbClr val="7030A0"/>
              </a:buClr>
              <a:buNone/>
              <a:defRPr/>
            </a:pPr>
            <a:endParaRPr lang="en-US" sz="2400" i="1" dirty="0"/>
          </a:p>
          <a:p>
            <a:pPr marL="0" indent="0">
              <a:buClr>
                <a:schemeClr val="accent6"/>
              </a:buClr>
              <a:buNone/>
              <a:defRPr/>
            </a:pPr>
            <a:endParaRPr lang="en-US" sz="2600" dirty="0">
              <a:latin typeface="Calibri"/>
              <a:cs typeface="Calibri"/>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9809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da-DK" altLang="en-US" sz="1200" b="0" dirty="0">
                <a:solidFill>
                  <a:schemeClr val="bg2"/>
                </a:solidFill>
                <a:latin typeface="Calibri" panose="020F0502020204030204" pitchFamily="34" charset="0"/>
              </a:rPr>
              <a:t>Kahn. JCI 2019;129:3990. Reproduced in accordance with https://creativecommons.org/licenses/by/4.0/. </a:t>
            </a: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Adipose Tissue as a Metabolic Organ</a:t>
            </a:r>
          </a:p>
        </p:txBody>
      </p:sp>
      <p:sp>
        <p:nvSpPr>
          <p:cNvPr id="5" name="TextBox 4">
            <a:extLst>
              <a:ext uri="{FF2B5EF4-FFF2-40B4-BE49-F238E27FC236}">
                <a16:creationId xmlns:a16="http://schemas.microsoft.com/office/drawing/2014/main" id="{E526EE2E-3413-2DAA-76CB-6A7AD3F4A9E1}"/>
              </a:ext>
            </a:extLst>
          </p:cNvPr>
          <p:cNvSpPr txBox="1"/>
          <p:nvPr/>
        </p:nvSpPr>
        <p:spPr bwMode="auto">
          <a:xfrm>
            <a:off x="4832615" y="1516200"/>
            <a:ext cx="257937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1"/>
                </a:solidFill>
                <a:latin typeface="Calibri" panose="020F0502020204030204" pitchFamily="34" charset="0"/>
              </a:rPr>
              <a:t>Metabolic flux </a:t>
            </a:r>
            <a:br>
              <a:rPr lang="en-US" dirty="0">
                <a:solidFill>
                  <a:schemeClr val="accent1"/>
                </a:solidFill>
                <a:latin typeface="Calibri" panose="020F0502020204030204" pitchFamily="34" charset="0"/>
              </a:rPr>
            </a:br>
            <a:r>
              <a:rPr lang="en-US" dirty="0">
                <a:solidFill>
                  <a:schemeClr val="accent1"/>
                </a:solidFill>
                <a:latin typeface="Calibri" panose="020F0502020204030204" pitchFamily="34" charset="0"/>
              </a:rPr>
              <a:t>Insulin action/resistance</a:t>
            </a:r>
          </a:p>
        </p:txBody>
      </p:sp>
      <p:sp>
        <p:nvSpPr>
          <p:cNvPr id="6" name="TextBox 5">
            <a:extLst>
              <a:ext uri="{FF2B5EF4-FFF2-40B4-BE49-F238E27FC236}">
                <a16:creationId xmlns:a16="http://schemas.microsoft.com/office/drawing/2014/main" id="{5200C49B-48C2-E43D-9876-9D32135E1A0A}"/>
              </a:ext>
            </a:extLst>
          </p:cNvPr>
          <p:cNvSpPr txBox="1"/>
          <p:nvPr/>
        </p:nvSpPr>
        <p:spPr bwMode="auto">
          <a:xfrm>
            <a:off x="5077408" y="2330622"/>
            <a:ext cx="2089785"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3"/>
                </a:solidFill>
                <a:latin typeface="Calibri" panose="020F0502020204030204" pitchFamily="34" charset="0"/>
              </a:rPr>
              <a:t>Metabolites</a:t>
            </a:r>
            <a:br>
              <a:rPr lang="en-US" dirty="0">
                <a:solidFill>
                  <a:schemeClr val="accent1"/>
                </a:solidFill>
                <a:latin typeface="Calibri" panose="020F0502020204030204" pitchFamily="34" charset="0"/>
              </a:rPr>
            </a:br>
            <a:r>
              <a:rPr lang="en-US" b="0" dirty="0">
                <a:solidFill>
                  <a:schemeClr val="bg1"/>
                </a:solidFill>
                <a:latin typeface="Calibri" panose="020F0502020204030204" pitchFamily="34" charset="0"/>
              </a:rPr>
              <a:t>FFAs, BCAA, others</a:t>
            </a:r>
          </a:p>
        </p:txBody>
      </p:sp>
      <p:sp>
        <p:nvSpPr>
          <p:cNvPr id="7" name="TextBox 6">
            <a:extLst>
              <a:ext uri="{FF2B5EF4-FFF2-40B4-BE49-F238E27FC236}">
                <a16:creationId xmlns:a16="http://schemas.microsoft.com/office/drawing/2014/main" id="{FE46E64D-3416-1D10-1155-DDFC3134BD02}"/>
              </a:ext>
            </a:extLst>
          </p:cNvPr>
          <p:cNvSpPr txBox="1"/>
          <p:nvPr/>
        </p:nvSpPr>
        <p:spPr bwMode="auto">
          <a:xfrm>
            <a:off x="7729063" y="1788840"/>
            <a:ext cx="257937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1"/>
                </a:solidFill>
                <a:latin typeface="Calibri" panose="020F0502020204030204" pitchFamily="34" charset="0"/>
              </a:rPr>
              <a:t>Inflammation</a:t>
            </a:r>
            <a:br>
              <a:rPr lang="en-US" dirty="0">
                <a:solidFill>
                  <a:schemeClr val="accent1"/>
                </a:solidFill>
                <a:latin typeface="Calibri" panose="020F0502020204030204" pitchFamily="34" charset="0"/>
              </a:rPr>
            </a:br>
            <a:r>
              <a:rPr lang="en-US" dirty="0">
                <a:solidFill>
                  <a:schemeClr val="accent1"/>
                </a:solidFill>
                <a:latin typeface="Calibri" panose="020F0502020204030204" pitchFamily="34" charset="0"/>
              </a:rPr>
              <a:t>Insulin resistance</a:t>
            </a:r>
          </a:p>
        </p:txBody>
      </p:sp>
      <p:sp>
        <p:nvSpPr>
          <p:cNvPr id="8" name="TextBox 7">
            <a:extLst>
              <a:ext uri="{FF2B5EF4-FFF2-40B4-BE49-F238E27FC236}">
                <a16:creationId xmlns:a16="http://schemas.microsoft.com/office/drawing/2014/main" id="{04E7FCE1-7FCE-C95C-AE19-F233D4BCE716}"/>
              </a:ext>
            </a:extLst>
          </p:cNvPr>
          <p:cNvSpPr txBox="1"/>
          <p:nvPr/>
        </p:nvSpPr>
        <p:spPr bwMode="auto">
          <a:xfrm>
            <a:off x="7134379" y="2566422"/>
            <a:ext cx="2089785"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3"/>
                </a:solidFill>
                <a:latin typeface="Calibri" panose="020F0502020204030204" pitchFamily="34" charset="0"/>
              </a:rPr>
              <a:t>Inflammatory</a:t>
            </a:r>
            <a:br>
              <a:rPr lang="en-US" dirty="0">
                <a:solidFill>
                  <a:schemeClr val="accent3"/>
                </a:solidFill>
                <a:latin typeface="Calibri" panose="020F0502020204030204" pitchFamily="34" charset="0"/>
              </a:rPr>
            </a:br>
            <a:r>
              <a:rPr lang="en-US" dirty="0">
                <a:solidFill>
                  <a:schemeClr val="accent3"/>
                </a:solidFill>
                <a:latin typeface="Calibri" panose="020F0502020204030204" pitchFamily="34" charset="0"/>
              </a:rPr>
              <a:t>mediators</a:t>
            </a:r>
            <a:br>
              <a:rPr lang="en-US" dirty="0">
                <a:solidFill>
                  <a:schemeClr val="accent1"/>
                </a:solidFill>
                <a:latin typeface="Calibri" panose="020F0502020204030204" pitchFamily="34" charset="0"/>
              </a:rPr>
            </a:br>
            <a:r>
              <a:rPr lang="en-US" b="0" dirty="0">
                <a:solidFill>
                  <a:schemeClr val="bg1"/>
                </a:solidFill>
                <a:latin typeface="Calibri" panose="020F0502020204030204" pitchFamily="34" charset="0"/>
              </a:rPr>
              <a:t>TNF, IL-6, MCP-1, resistin, adipsin, RBP4</a:t>
            </a:r>
          </a:p>
        </p:txBody>
      </p:sp>
      <p:sp>
        <p:nvSpPr>
          <p:cNvPr id="9" name="TextBox 8">
            <a:extLst>
              <a:ext uri="{FF2B5EF4-FFF2-40B4-BE49-F238E27FC236}">
                <a16:creationId xmlns:a16="http://schemas.microsoft.com/office/drawing/2014/main" id="{31B9752C-1691-B357-920A-CA001C1E6559}"/>
              </a:ext>
            </a:extLst>
          </p:cNvPr>
          <p:cNvSpPr txBox="1"/>
          <p:nvPr/>
        </p:nvSpPr>
        <p:spPr bwMode="auto">
          <a:xfrm>
            <a:off x="1638057" y="1664190"/>
            <a:ext cx="2579370"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1"/>
                </a:solidFill>
                <a:latin typeface="Calibri" panose="020F0502020204030204" pitchFamily="34" charset="0"/>
              </a:rPr>
              <a:t>Regulation of appetite Energy expenditure Metabolism</a:t>
            </a:r>
          </a:p>
        </p:txBody>
      </p:sp>
      <p:sp>
        <p:nvSpPr>
          <p:cNvPr id="10" name="TextBox 9">
            <a:extLst>
              <a:ext uri="{FF2B5EF4-FFF2-40B4-BE49-F238E27FC236}">
                <a16:creationId xmlns:a16="http://schemas.microsoft.com/office/drawing/2014/main" id="{3ED52637-1ED1-B995-5230-C14E3457DB04}"/>
              </a:ext>
            </a:extLst>
          </p:cNvPr>
          <p:cNvSpPr txBox="1"/>
          <p:nvPr/>
        </p:nvSpPr>
        <p:spPr bwMode="auto">
          <a:xfrm>
            <a:off x="2601075" y="2566422"/>
            <a:ext cx="2298586"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3"/>
                </a:solidFill>
                <a:latin typeface="Calibri" panose="020F0502020204030204" pitchFamily="34" charset="0"/>
              </a:rPr>
              <a:t>Peptides, hormones, growth factors</a:t>
            </a:r>
            <a:br>
              <a:rPr lang="en-US" dirty="0">
                <a:solidFill>
                  <a:schemeClr val="accent1"/>
                </a:solidFill>
                <a:latin typeface="Calibri" panose="020F0502020204030204" pitchFamily="34" charset="0"/>
              </a:rPr>
            </a:br>
            <a:r>
              <a:rPr lang="en-US" b="0" dirty="0">
                <a:solidFill>
                  <a:schemeClr val="bg1"/>
                </a:solidFill>
                <a:latin typeface="Calibri" panose="020F0502020204030204" pitchFamily="34" charset="0"/>
              </a:rPr>
              <a:t>Leptin, adiponectin, BMPs, FGF21, GDFs, Nrg4</a:t>
            </a:r>
          </a:p>
        </p:txBody>
      </p:sp>
      <p:sp>
        <p:nvSpPr>
          <p:cNvPr id="11" name="TextBox 10">
            <a:extLst>
              <a:ext uri="{FF2B5EF4-FFF2-40B4-BE49-F238E27FC236}">
                <a16:creationId xmlns:a16="http://schemas.microsoft.com/office/drawing/2014/main" id="{2D83094F-B65D-1334-BF1D-E4A47B458628}"/>
              </a:ext>
            </a:extLst>
          </p:cNvPr>
          <p:cNvSpPr txBox="1"/>
          <p:nvPr/>
        </p:nvSpPr>
        <p:spPr bwMode="auto">
          <a:xfrm>
            <a:off x="4509718" y="5728193"/>
            <a:ext cx="3225165"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1"/>
                </a:solidFill>
                <a:latin typeface="Calibri" panose="020F0502020204030204" pitchFamily="34" charset="0"/>
              </a:rPr>
              <a:t>Gene expression in liver, macrophages, and other tissues</a:t>
            </a:r>
          </a:p>
        </p:txBody>
      </p:sp>
      <p:sp>
        <p:nvSpPr>
          <p:cNvPr id="12" name="TextBox 11">
            <a:extLst>
              <a:ext uri="{FF2B5EF4-FFF2-40B4-BE49-F238E27FC236}">
                <a16:creationId xmlns:a16="http://schemas.microsoft.com/office/drawing/2014/main" id="{2D25107F-25C7-0A1A-5CAB-71BA1F32900E}"/>
              </a:ext>
            </a:extLst>
          </p:cNvPr>
          <p:cNvSpPr txBox="1"/>
          <p:nvPr/>
        </p:nvSpPr>
        <p:spPr bwMode="auto">
          <a:xfrm>
            <a:off x="4717733" y="4670762"/>
            <a:ext cx="2809135"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3"/>
                </a:solidFill>
                <a:latin typeface="Calibri" panose="020F0502020204030204" pitchFamily="34" charset="0"/>
              </a:rPr>
              <a:t>Circulating </a:t>
            </a:r>
            <a:br>
              <a:rPr lang="en-US" dirty="0">
                <a:solidFill>
                  <a:schemeClr val="accent3"/>
                </a:solidFill>
                <a:latin typeface="Calibri" panose="020F0502020204030204" pitchFamily="34" charset="0"/>
              </a:rPr>
            </a:br>
            <a:r>
              <a:rPr lang="en-US" dirty="0">
                <a:solidFill>
                  <a:schemeClr val="accent3"/>
                </a:solidFill>
                <a:latin typeface="Calibri" panose="020F0502020204030204" pitchFamily="34" charset="0"/>
              </a:rPr>
              <a:t>exosomal miRNAs</a:t>
            </a:r>
            <a:br>
              <a:rPr lang="en-US" dirty="0">
                <a:solidFill>
                  <a:schemeClr val="accent1"/>
                </a:solidFill>
                <a:latin typeface="Calibri" panose="020F0502020204030204" pitchFamily="34" charset="0"/>
              </a:rPr>
            </a:br>
            <a:r>
              <a:rPr lang="en-US" b="0" dirty="0">
                <a:solidFill>
                  <a:schemeClr val="bg1"/>
                </a:solidFill>
                <a:latin typeface="Calibri" panose="020F0502020204030204" pitchFamily="34" charset="0"/>
              </a:rPr>
              <a:t>miR-99b, miR-155, others</a:t>
            </a:r>
          </a:p>
        </p:txBody>
      </p:sp>
      <p:sp>
        <p:nvSpPr>
          <p:cNvPr id="13" name="TextBox 12">
            <a:extLst>
              <a:ext uri="{FF2B5EF4-FFF2-40B4-BE49-F238E27FC236}">
                <a16:creationId xmlns:a16="http://schemas.microsoft.com/office/drawing/2014/main" id="{62214E52-FFF7-C543-3EAB-0B9A7ECF3061}"/>
              </a:ext>
            </a:extLst>
          </p:cNvPr>
          <p:cNvSpPr txBox="1"/>
          <p:nvPr/>
        </p:nvSpPr>
        <p:spPr bwMode="auto">
          <a:xfrm>
            <a:off x="7526868" y="5291796"/>
            <a:ext cx="2579370"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1"/>
                </a:solidFill>
                <a:latin typeface="Calibri" panose="020F0502020204030204" pitchFamily="34" charset="0"/>
              </a:rPr>
              <a:t>Insulin sensitivity</a:t>
            </a:r>
            <a:br>
              <a:rPr lang="en-US" dirty="0">
                <a:solidFill>
                  <a:schemeClr val="accent1"/>
                </a:solidFill>
                <a:latin typeface="Calibri" panose="020F0502020204030204" pitchFamily="34" charset="0"/>
              </a:rPr>
            </a:br>
            <a:r>
              <a:rPr lang="en-US" dirty="0">
                <a:solidFill>
                  <a:schemeClr val="accent1"/>
                </a:solidFill>
                <a:latin typeface="Calibri" panose="020F0502020204030204" pitchFamily="34" charset="0"/>
              </a:rPr>
              <a:t>Insulin secretion</a:t>
            </a:r>
            <a:br>
              <a:rPr lang="en-US" dirty="0">
                <a:solidFill>
                  <a:schemeClr val="accent1"/>
                </a:solidFill>
                <a:latin typeface="Calibri" panose="020F0502020204030204" pitchFamily="34" charset="0"/>
              </a:rPr>
            </a:br>
            <a:r>
              <a:rPr lang="en-US" dirty="0">
                <a:solidFill>
                  <a:schemeClr val="accent1"/>
                </a:solidFill>
                <a:latin typeface="Calibri" panose="020F0502020204030204" pitchFamily="34" charset="0"/>
              </a:rPr>
              <a:t>Thermogenesis</a:t>
            </a:r>
          </a:p>
        </p:txBody>
      </p:sp>
      <p:sp>
        <p:nvSpPr>
          <p:cNvPr id="14" name="TextBox 13">
            <a:extLst>
              <a:ext uri="{FF2B5EF4-FFF2-40B4-BE49-F238E27FC236}">
                <a16:creationId xmlns:a16="http://schemas.microsoft.com/office/drawing/2014/main" id="{95F4D7D5-1E1B-E103-6EE2-145E2595C91D}"/>
              </a:ext>
            </a:extLst>
          </p:cNvPr>
          <p:cNvSpPr txBox="1"/>
          <p:nvPr/>
        </p:nvSpPr>
        <p:spPr bwMode="auto">
          <a:xfrm>
            <a:off x="6899880" y="4479515"/>
            <a:ext cx="2835808"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3"/>
                </a:solidFill>
                <a:latin typeface="Calibri" panose="020F0502020204030204" pitchFamily="34" charset="0"/>
              </a:rPr>
              <a:t>Novel signaling lipids</a:t>
            </a:r>
            <a:br>
              <a:rPr lang="en-US" dirty="0">
                <a:solidFill>
                  <a:schemeClr val="accent1"/>
                </a:solidFill>
                <a:latin typeface="Calibri" panose="020F0502020204030204" pitchFamily="34" charset="0"/>
              </a:rPr>
            </a:br>
            <a:r>
              <a:rPr lang="en-US" b="0" dirty="0">
                <a:solidFill>
                  <a:schemeClr val="bg1"/>
                </a:solidFill>
                <a:latin typeface="Calibri" panose="020F0502020204030204" pitchFamily="34" charset="0"/>
              </a:rPr>
              <a:t>FAHFAs, di-HOMEs</a:t>
            </a:r>
          </a:p>
        </p:txBody>
      </p:sp>
      <p:sp>
        <p:nvSpPr>
          <p:cNvPr id="15" name="TextBox 14">
            <a:extLst>
              <a:ext uri="{FF2B5EF4-FFF2-40B4-BE49-F238E27FC236}">
                <a16:creationId xmlns:a16="http://schemas.microsoft.com/office/drawing/2014/main" id="{5A0C9950-E94F-A1D0-20B3-8418FBECC0B1}"/>
              </a:ext>
            </a:extLst>
          </p:cNvPr>
          <p:cNvSpPr txBox="1"/>
          <p:nvPr/>
        </p:nvSpPr>
        <p:spPr bwMode="auto">
          <a:xfrm>
            <a:off x="1470192" y="4354865"/>
            <a:ext cx="3629511"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3"/>
                </a:solidFill>
                <a:latin typeface="Calibri" panose="020F0502020204030204" pitchFamily="34" charset="0"/>
              </a:rPr>
              <a:t>Binding proteins and precursors</a:t>
            </a:r>
            <a:br>
              <a:rPr lang="en-US" dirty="0">
                <a:solidFill>
                  <a:schemeClr val="accent3"/>
                </a:solidFill>
                <a:latin typeface="Calibri" panose="020F0502020204030204" pitchFamily="34" charset="0"/>
              </a:rPr>
            </a:br>
            <a:r>
              <a:rPr lang="en-US" b="0" dirty="0">
                <a:solidFill>
                  <a:schemeClr val="bg1"/>
                </a:solidFill>
                <a:latin typeface="Calibri" panose="020F0502020204030204" pitchFamily="34" charset="0"/>
              </a:rPr>
              <a:t>Angiotensinogen, PAI-1, FABP4, apelin, asprosin</a:t>
            </a:r>
          </a:p>
        </p:txBody>
      </p:sp>
      <p:sp>
        <p:nvSpPr>
          <p:cNvPr id="16" name="TextBox 15">
            <a:extLst>
              <a:ext uri="{FF2B5EF4-FFF2-40B4-BE49-F238E27FC236}">
                <a16:creationId xmlns:a16="http://schemas.microsoft.com/office/drawing/2014/main" id="{198B3B2F-DBE7-BDAE-87F6-C6B66D56CFCD}"/>
              </a:ext>
            </a:extLst>
          </p:cNvPr>
          <p:cNvSpPr txBox="1"/>
          <p:nvPr/>
        </p:nvSpPr>
        <p:spPr bwMode="auto">
          <a:xfrm>
            <a:off x="1638057" y="5416446"/>
            <a:ext cx="257937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1"/>
                </a:solidFill>
                <a:latin typeface="Calibri" panose="020F0502020204030204" pitchFamily="34" charset="0"/>
              </a:rPr>
              <a:t>Vascular integrity</a:t>
            </a:r>
            <a:br>
              <a:rPr lang="en-US" dirty="0">
                <a:solidFill>
                  <a:schemeClr val="accent1"/>
                </a:solidFill>
                <a:latin typeface="Calibri" panose="020F0502020204030204" pitchFamily="34" charset="0"/>
              </a:rPr>
            </a:br>
            <a:r>
              <a:rPr lang="en-US" dirty="0">
                <a:solidFill>
                  <a:schemeClr val="accent1"/>
                </a:solidFill>
                <a:latin typeface="Calibri" panose="020F0502020204030204" pitchFamily="34" charset="0"/>
              </a:rPr>
              <a:t>Blood flow and clotting</a:t>
            </a:r>
          </a:p>
        </p:txBody>
      </p:sp>
      <p:sp>
        <p:nvSpPr>
          <p:cNvPr id="32" name="Oval 31">
            <a:extLst>
              <a:ext uri="{FF2B5EF4-FFF2-40B4-BE49-F238E27FC236}">
                <a16:creationId xmlns:a16="http://schemas.microsoft.com/office/drawing/2014/main" id="{E86E8076-AC03-1D6D-E9F6-D516E48C48A1}"/>
              </a:ext>
            </a:extLst>
          </p:cNvPr>
          <p:cNvSpPr/>
          <p:nvPr/>
        </p:nvSpPr>
        <p:spPr bwMode="auto">
          <a:xfrm rot="6844469">
            <a:off x="6336823" y="4272845"/>
            <a:ext cx="125482" cy="2290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8" name="Group 47">
            <a:extLst>
              <a:ext uri="{FF2B5EF4-FFF2-40B4-BE49-F238E27FC236}">
                <a16:creationId xmlns:a16="http://schemas.microsoft.com/office/drawing/2014/main" id="{E2D7D239-B6DF-D643-09FD-0779B96E0E82}"/>
              </a:ext>
            </a:extLst>
          </p:cNvPr>
          <p:cNvGrpSpPr/>
          <p:nvPr/>
        </p:nvGrpSpPr>
        <p:grpSpPr>
          <a:xfrm>
            <a:off x="5450670" y="3197335"/>
            <a:ext cx="1343260" cy="1199282"/>
            <a:chOff x="5664813" y="3197335"/>
            <a:chExt cx="1343260" cy="1199282"/>
          </a:xfrm>
        </p:grpSpPr>
        <p:grpSp>
          <p:nvGrpSpPr>
            <p:cNvPr id="45" name="Group 44">
              <a:extLst>
                <a:ext uri="{FF2B5EF4-FFF2-40B4-BE49-F238E27FC236}">
                  <a16:creationId xmlns:a16="http://schemas.microsoft.com/office/drawing/2014/main" id="{31267F35-C5DF-8628-FC22-3A007E027856}"/>
                </a:ext>
              </a:extLst>
            </p:cNvPr>
            <p:cNvGrpSpPr/>
            <p:nvPr/>
          </p:nvGrpSpPr>
          <p:grpSpPr>
            <a:xfrm>
              <a:off x="6071426" y="3197335"/>
              <a:ext cx="398141" cy="357599"/>
              <a:chOff x="6071426" y="3197335"/>
              <a:chExt cx="398141" cy="357599"/>
            </a:xfrm>
          </p:grpSpPr>
          <p:sp>
            <p:nvSpPr>
              <p:cNvPr id="20" name="Oval 16">
                <a:extLst>
                  <a:ext uri="{FF2B5EF4-FFF2-40B4-BE49-F238E27FC236}">
                    <a16:creationId xmlns:a16="http://schemas.microsoft.com/office/drawing/2014/main" id="{F5BFA118-AC9B-AC84-B85F-999D9EAE121D}"/>
                  </a:ext>
                </a:extLst>
              </p:cNvPr>
              <p:cNvSpPr/>
              <p:nvPr/>
            </p:nvSpPr>
            <p:spPr bwMode="auto">
              <a:xfrm>
                <a:off x="6071426" y="3197335"/>
                <a:ext cx="398141" cy="357599"/>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520" h="549529">
                    <a:moveTo>
                      <a:pt x="3908" y="373052"/>
                    </a:moveTo>
                    <a:cubicBezTo>
                      <a:pt x="-7669" y="281804"/>
                      <a:pt x="-7676" y="22004"/>
                      <a:pt x="213843" y="1761"/>
                    </a:cubicBezTo>
                    <a:cubicBezTo>
                      <a:pt x="435362" y="-18482"/>
                      <a:pt x="583269" y="138700"/>
                      <a:pt x="586520" y="323045"/>
                    </a:cubicBezTo>
                    <a:cubicBezTo>
                      <a:pt x="575997" y="513617"/>
                      <a:pt x="401841" y="543299"/>
                      <a:pt x="283307" y="549252"/>
                    </a:cubicBezTo>
                    <a:cubicBezTo>
                      <a:pt x="164773" y="555205"/>
                      <a:pt x="15485" y="464300"/>
                      <a:pt x="3908" y="373052"/>
                    </a:cubicBezTo>
                    <a:close/>
                  </a:path>
                </a:pathLst>
              </a:custGeom>
              <a:gradFill>
                <a:gsLst>
                  <a:gs pos="0">
                    <a:schemeClr val="accent3">
                      <a:lumMod val="20000"/>
                      <a:lumOff val="80000"/>
                    </a:schemeClr>
                  </a:gs>
                  <a:gs pos="100000">
                    <a:schemeClr val="accent3">
                      <a:lumMod val="60000"/>
                      <a:lumOff val="40000"/>
                    </a:schemeClr>
                  </a:gs>
                </a:gsLst>
                <a:lin ang="5400000" scaled="1"/>
              </a:gradFill>
              <a:ln w="6350">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 name="Oval 20">
                <a:extLst>
                  <a:ext uri="{FF2B5EF4-FFF2-40B4-BE49-F238E27FC236}">
                    <a16:creationId xmlns:a16="http://schemas.microsoft.com/office/drawing/2014/main" id="{D0683E23-CEB0-0DA5-10FA-2022D7B2B2C6}"/>
                  </a:ext>
                </a:extLst>
              </p:cNvPr>
              <p:cNvSpPr/>
              <p:nvPr/>
            </p:nvSpPr>
            <p:spPr bwMode="auto">
              <a:xfrm rot="381358">
                <a:off x="6235814" y="3200660"/>
                <a:ext cx="91440" cy="2743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2" name="Oval 16">
              <a:extLst>
                <a:ext uri="{FF2B5EF4-FFF2-40B4-BE49-F238E27FC236}">
                  <a16:creationId xmlns:a16="http://schemas.microsoft.com/office/drawing/2014/main" id="{A20947F4-6184-CA4C-75A4-1341E199C935}"/>
                </a:ext>
              </a:extLst>
            </p:cNvPr>
            <p:cNvSpPr/>
            <p:nvPr/>
          </p:nvSpPr>
          <p:spPr bwMode="auto">
            <a:xfrm>
              <a:off x="6401945" y="3352258"/>
              <a:ext cx="420335" cy="342186"/>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4922" h="525844">
                  <a:moveTo>
                    <a:pt x="2311" y="250733"/>
                  </a:moveTo>
                  <a:cubicBezTo>
                    <a:pt x="30498" y="31409"/>
                    <a:pt x="95264" y="-3053"/>
                    <a:pt x="238756" y="199"/>
                  </a:cubicBezTo>
                  <a:cubicBezTo>
                    <a:pt x="382248" y="3451"/>
                    <a:pt x="581671" y="85906"/>
                    <a:pt x="584922" y="270251"/>
                  </a:cubicBezTo>
                  <a:cubicBezTo>
                    <a:pt x="574399" y="460823"/>
                    <a:pt x="405320" y="528987"/>
                    <a:pt x="308218" y="525734"/>
                  </a:cubicBezTo>
                  <a:cubicBezTo>
                    <a:pt x="211116" y="522481"/>
                    <a:pt x="-25876" y="470057"/>
                    <a:pt x="2311" y="250733"/>
                  </a:cubicBezTo>
                  <a:close/>
                </a:path>
              </a:pathLst>
            </a:custGeom>
            <a:gradFill>
              <a:gsLst>
                <a:gs pos="0">
                  <a:schemeClr val="accent3">
                    <a:lumMod val="40000"/>
                    <a:lumOff val="60000"/>
                  </a:schemeClr>
                </a:gs>
                <a:gs pos="100000">
                  <a:schemeClr val="accent3">
                    <a:lumMod val="75000"/>
                  </a:schemeClr>
                </a:gs>
              </a:gsLst>
              <a:lin ang="5400000" scaled="1"/>
            </a:gradFill>
            <a:ln w="6350">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4" name="Group 43">
              <a:extLst>
                <a:ext uri="{FF2B5EF4-FFF2-40B4-BE49-F238E27FC236}">
                  <a16:creationId xmlns:a16="http://schemas.microsoft.com/office/drawing/2014/main" id="{28E87154-F5DD-26E8-5B65-3F807DA91142}"/>
                </a:ext>
              </a:extLst>
            </p:cNvPr>
            <p:cNvGrpSpPr/>
            <p:nvPr/>
          </p:nvGrpSpPr>
          <p:grpSpPr>
            <a:xfrm>
              <a:off x="5664813" y="3312724"/>
              <a:ext cx="472195" cy="514448"/>
              <a:chOff x="5664813" y="3312724"/>
              <a:chExt cx="472195" cy="514448"/>
            </a:xfrm>
          </p:grpSpPr>
          <p:sp>
            <p:nvSpPr>
              <p:cNvPr id="23" name="Oval 16">
                <a:extLst>
                  <a:ext uri="{FF2B5EF4-FFF2-40B4-BE49-F238E27FC236}">
                    <a16:creationId xmlns:a16="http://schemas.microsoft.com/office/drawing/2014/main" id="{82B2A28A-C89A-FD2B-FDB8-5A78D8BAA0C6}"/>
                  </a:ext>
                </a:extLst>
              </p:cNvPr>
              <p:cNvSpPr/>
              <p:nvPr/>
            </p:nvSpPr>
            <p:spPr bwMode="auto">
              <a:xfrm rot="16200000">
                <a:off x="5643687" y="3333850"/>
                <a:ext cx="514448" cy="472195"/>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 name="connsiteX0" fmla="*/ 2311 w 584922"/>
                  <a:gd name="connsiteY0" fmla="*/ 192230 h 535374"/>
                  <a:gd name="connsiteX1" fmla="*/ 238756 w 584922"/>
                  <a:gd name="connsiteY1" fmla="*/ 8199 h 535374"/>
                  <a:gd name="connsiteX2" fmla="*/ 584922 w 584922"/>
                  <a:gd name="connsiteY2" fmla="*/ 278251 h 535374"/>
                  <a:gd name="connsiteX3" fmla="*/ 308218 w 584922"/>
                  <a:gd name="connsiteY3" fmla="*/ 533734 h 535374"/>
                  <a:gd name="connsiteX4" fmla="*/ 2311 w 584922"/>
                  <a:gd name="connsiteY4" fmla="*/ 192230 h 535374"/>
                  <a:gd name="connsiteX0" fmla="*/ 33 w 582644"/>
                  <a:gd name="connsiteY0" fmla="*/ 193538 h 536681"/>
                  <a:gd name="connsiteX1" fmla="*/ 288452 w 582644"/>
                  <a:gd name="connsiteY1" fmla="*/ 1194 h 536681"/>
                  <a:gd name="connsiteX2" fmla="*/ 582644 w 582644"/>
                  <a:gd name="connsiteY2" fmla="*/ 279559 h 536681"/>
                  <a:gd name="connsiteX3" fmla="*/ 305940 w 582644"/>
                  <a:gd name="connsiteY3" fmla="*/ 535042 h 536681"/>
                  <a:gd name="connsiteX4" fmla="*/ 33 w 582644"/>
                  <a:gd name="connsiteY4" fmla="*/ 193538 h 536681"/>
                  <a:gd name="connsiteX0" fmla="*/ 44 w 582655"/>
                  <a:gd name="connsiteY0" fmla="*/ 199805 h 542948"/>
                  <a:gd name="connsiteX1" fmla="*/ 288463 w 582655"/>
                  <a:gd name="connsiteY1" fmla="*/ 7461 h 542948"/>
                  <a:gd name="connsiteX2" fmla="*/ 582655 w 582655"/>
                  <a:gd name="connsiteY2" fmla="*/ 285826 h 542948"/>
                  <a:gd name="connsiteX3" fmla="*/ 305951 w 582655"/>
                  <a:gd name="connsiteY3" fmla="*/ 541309 h 542948"/>
                  <a:gd name="connsiteX4" fmla="*/ 44 w 582655"/>
                  <a:gd name="connsiteY4" fmla="*/ 199805 h 542948"/>
                  <a:gd name="connsiteX0" fmla="*/ 23 w 582634"/>
                  <a:gd name="connsiteY0" fmla="*/ 203551 h 546694"/>
                  <a:gd name="connsiteX1" fmla="*/ 288442 w 582634"/>
                  <a:gd name="connsiteY1" fmla="*/ 11207 h 546694"/>
                  <a:gd name="connsiteX2" fmla="*/ 582634 w 582634"/>
                  <a:gd name="connsiteY2" fmla="*/ 289572 h 546694"/>
                  <a:gd name="connsiteX3" fmla="*/ 305930 w 582634"/>
                  <a:gd name="connsiteY3" fmla="*/ 545055 h 546694"/>
                  <a:gd name="connsiteX4" fmla="*/ 23 w 582634"/>
                  <a:gd name="connsiteY4" fmla="*/ 203551 h 546694"/>
                  <a:gd name="connsiteX0" fmla="*/ 74 w 582685"/>
                  <a:gd name="connsiteY0" fmla="*/ 203551 h 555951"/>
                  <a:gd name="connsiteX1" fmla="*/ 288493 w 582685"/>
                  <a:gd name="connsiteY1" fmla="*/ 11207 h 555951"/>
                  <a:gd name="connsiteX2" fmla="*/ 582685 w 582685"/>
                  <a:gd name="connsiteY2" fmla="*/ 289572 h 555951"/>
                  <a:gd name="connsiteX3" fmla="*/ 305981 w 582685"/>
                  <a:gd name="connsiteY3" fmla="*/ 545055 h 555951"/>
                  <a:gd name="connsiteX4" fmla="*/ 74 w 582685"/>
                  <a:gd name="connsiteY4" fmla="*/ 203551 h 555951"/>
                  <a:gd name="connsiteX0" fmla="*/ 31 w 582642"/>
                  <a:gd name="connsiteY0" fmla="*/ 203551 h 548555"/>
                  <a:gd name="connsiteX1" fmla="*/ 288450 w 582642"/>
                  <a:gd name="connsiteY1" fmla="*/ 11207 h 548555"/>
                  <a:gd name="connsiteX2" fmla="*/ 582642 w 582642"/>
                  <a:gd name="connsiteY2" fmla="*/ 289572 h 548555"/>
                  <a:gd name="connsiteX3" fmla="*/ 305938 w 582642"/>
                  <a:gd name="connsiteY3" fmla="*/ 545055 h 548555"/>
                  <a:gd name="connsiteX4" fmla="*/ 31 w 582642"/>
                  <a:gd name="connsiteY4" fmla="*/ 203551 h 548555"/>
                  <a:gd name="connsiteX0" fmla="*/ 1063 w 583674"/>
                  <a:gd name="connsiteY0" fmla="*/ 199734 h 534013"/>
                  <a:gd name="connsiteX1" fmla="*/ 289482 w 583674"/>
                  <a:gd name="connsiteY1" fmla="*/ 7390 h 534013"/>
                  <a:gd name="connsiteX2" fmla="*/ 583674 w 583674"/>
                  <a:gd name="connsiteY2" fmla="*/ 285755 h 534013"/>
                  <a:gd name="connsiteX3" fmla="*/ 222170 w 583674"/>
                  <a:gd name="connsiteY3" fmla="*/ 530153 h 534013"/>
                  <a:gd name="connsiteX4" fmla="*/ 1063 w 583674"/>
                  <a:gd name="connsiteY4" fmla="*/ 199734 h 534013"/>
                  <a:gd name="connsiteX0" fmla="*/ 154 w 582765"/>
                  <a:gd name="connsiteY0" fmla="*/ 199805 h 544807"/>
                  <a:gd name="connsiteX1" fmla="*/ 288573 w 582765"/>
                  <a:gd name="connsiteY1" fmla="*/ 7461 h 544807"/>
                  <a:gd name="connsiteX2" fmla="*/ 582765 w 582765"/>
                  <a:gd name="connsiteY2" fmla="*/ 285826 h 544807"/>
                  <a:gd name="connsiteX3" fmla="*/ 259558 w 582765"/>
                  <a:gd name="connsiteY3" fmla="*/ 541308 h 544807"/>
                  <a:gd name="connsiteX4" fmla="*/ 154 w 582765"/>
                  <a:gd name="connsiteY4" fmla="*/ 199805 h 544807"/>
                  <a:gd name="connsiteX0" fmla="*/ 8362 w 590973"/>
                  <a:gd name="connsiteY0" fmla="*/ 204491 h 549493"/>
                  <a:gd name="connsiteX1" fmla="*/ 296781 w 590973"/>
                  <a:gd name="connsiteY1" fmla="*/ 12147 h 549493"/>
                  <a:gd name="connsiteX2" fmla="*/ 590973 w 590973"/>
                  <a:gd name="connsiteY2" fmla="*/ 290512 h 549493"/>
                  <a:gd name="connsiteX3" fmla="*/ 267766 w 590973"/>
                  <a:gd name="connsiteY3" fmla="*/ 545994 h 549493"/>
                  <a:gd name="connsiteX4" fmla="*/ 8362 w 590973"/>
                  <a:gd name="connsiteY4" fmla="*/ 204491 h 549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973" h="549493">
                    <a:moveTo>
                      <a:pt x="8362" y="204491"/>
                    </a:moveTo>
                    <a:cubicBezTo>
                      <a:pt x="54230" y="37923"/>
                      <a:pt x="142235" y="-29900"/>
                      <a:pt x="296781" y="12147"/>
                    </a:cubicBezTo>
                    <a:cubicBezTo>
                      <a:pt x="451327" y="54194"/>
                      <a:pt x="587722" y="106167"/>
                      <a:pt x="590973" y="290512"/>
                    </a:cubicBezTo>
                    <a:cubicBezTo>
                      <a:pt x="580450" y="481084"/>
                      <a:pt x="422313" y="568646"/>
                      <a:pt x="267766" y="545994"/>
                    </a:cubicBezTo>
                    <a:cubicBezTo>
                      <a:pt x="113219" y="523342"/>
                      <a:pt x="-37506" y="371059"/>
                      <a:pt x="8362" y="204491"/>
                    </a:cubicBezTo>
                    <a:close/>
                  </a:path>
                </a:pathLst>
              </a:custGeom>
              <a:gradFill>
                <a:gsLst>
                  <a:gs pos="0">
                    <a:schemeClr val="accent3">
                      <a:lumMod val="20000"/>
                      <a:lumOff val="80000"/>
                    </a:schemeClr>
                  </a:gs>
                  <a:gs pos="100000">
                    <a:schemeClr val="accent3">
                      <a:lumMod val="60000"/>
                      <a:lumOff val="40000"/>
                    </a:schemeClr>
                  </a:gs>
                </a:gsLst>
                <a:lin ang="5400000" scaled="1"/>
              </a:gradFill>
              <a:ln w="6350">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Oval 23">
                <a:extLst>
                  <a:ext uri="{FF2B5EF4-FFF2-40B4-BE49-F238E27FC236}">
                    <a16:creationId xmlns:a16="http://schemas.microsoft.com/office/drawing/2014/main" id="{7ECBD773-87EE-E4ED-3C8F-09A8F7F0C6A2}"/>
                  </a:ext>
                </a:extLst>
              </p:cNvPr>
              <p:cNvSpPr/>
              <p:nvPr/>
            </p:nvSpPr>
            <p:spPr bwMode="auto">
              <a:xfrm rot="17286924">
                <a:off x="5633534" y="3490518"/>
                <a:ext cx="146304" cy="2743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7" name="Group 26">
              <a:extLst>
                <a:ext uri="{FF2B5EF4-FFF2-40B4-BE49-F238E27FC236}">
                  <a16:creationId xmlns:a16="http://schemas.microsoft.com/office/drawing/2014/main" id="{5E7E570C-BCF8-08DD-3C9A-2C8C7F8E1801}"/>
                </a:ext>
              </a:extLst>
            </p:cNvPr>
            <p:cNvGrpSpPr/>
            <p:nvPr/>
          </p:nvGrpSpPr>
          <p:grpSpPr>
            <a:xfrm rot="15517081">
              <a:off x="5699033" y="3725578"/>
              <a:ext cx="394213" cy="441231"/>
              <a:chOff x="5664814" y="3542466"/>
              <a:chExt cx="472195" cy="514448"/>
            </a:xfrm>
          </p:grpSpPr>
          <p:sp>
            <p:nvSpPr>
              <p:cNvPr id="25" name="Oval 16">
                <a:extLst>
                  <a:ext uri="{FF2B5EF4-FFF2-40B4-BE49-F238E27FC236}">
                    <a16:creationId xmlns:a16="http://schemas.microsoft.com/office/drawing/2014/main" id="{2F2092FC-70F2-1A17-A5EA-18AAE266193B}"/>
                  </a:ext>
                </a:extLst>
              </p:cNvPr>
              <p:cNvSpPr/>
              <p:nvPr/>
            </p:nvSpPr>
            <p:spPr bwMode="auto">
              <a:xfrm rot="16200000">
                <a:off x="5643688" y="3563592"/>
                <a:ext cx="514448" cy="472195"/>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 name="connsiteX0" fmla="*/ 2311 w 584922"/>
                  <a:gd name="connsiteY0" fmla="*/ 192230 h 535374"/>
                  <a:gd name="connsiteX1" fmla="*/ 238756 w 584922"/>
                  <a:gd name="connsiteY1" fmla="*/ 8199 h 535374"/>
                  <a:gd name="connsiteX2" fmla="*/ 584922 w 584922"/>
                  <a:gd name="connsiteY2" fmla="*/ 278251 h 535374"/>
                  <a:gd name="connsiteX3" fmla="*/ 308218 w 584922"/>
                  <a:gd name="connsiteY3" fmla="*/ 533734 h 535374"/>
                  <a:gd name="connsiteX4" fmla="*/ 2311 w 584922"/>
                  <a:gd name="connsiteY4" fmla="*/ 192230 h 535374"/>
                  <a:gd name="connsiteX0" fmla="*/ 33 w 582644"/>
                  <a:gd name="connsiteY0" fmla="*/ 193538 h 536681"/>
                  <a:gd name="connsiteX1" fmla="*/ 288452 w 582644"/>
                  <a:gd name="connsiteY1" fmla="*/ 1194 h 536681"/>
                  <a:gd name="connsiteX2" fmla="*/ 582644 w 582644"/>
                  <a:gd name="connsiteY2" fmla="*/ 279559 h 536681"/>
                  <a:gd name="connsiteX3" fmla="*/ 305940 w 582644"/>
                  <a:gd name="connsiteY3" fmla="*/ 535042 h 536681"/>
                  <a:gd name="connsiteX4" fmla="*/ 33 w 582644"/>
                  <a:gd name="connsiteY4" fmla="*/ 193538 h 536681"/>
                  <a:gd name="connsiteX0" fmla="*/ 44 w 582655"/>
                  <a:gd name="connsiteY0" fmla="*/ 199805 h 542948"/>
                  <a:gd name="connsiteX1" fmla="*/ 288463 w 582655"/>
                  <a:gd name="connsiteY1" fmla="*/ 7461 h 542948"/>
                  <a:gd name="connsiteX2" fmla="*/ 582655 w 582655"/>
                  <a:gd name="connsiteY2" fmla="*/ 285826 h 542948"/>
                  <a:gd name="connsiteX3" fmla="*/ 305951 w 582655"/>
                  <a:gd name="connsiteY3" fmla="*/ 541309 h 542948"/>
                  <a:gd name="connsiteX4" fmla="*/ 44 w 582655"/>
                  <a:gd name="connsiteY4" fmla="*/ 199805 h 542948"/>
                  <a:gd name="connsiteX0" fmla="*/ 23 w 582634"/>
                  <a:gd name="connsiteY0" fmla="*/ 203551 h 546694"/>
                  <a:gd name="connsiteX1" fmla="*/ 288442 w 582634"/>
                  <a:gd name="connsiteY1" fmla="*/ 11207 h 546694"/>
                  <a:gd name="connsiteX2" fmla="*/ 582634 w 582634"/>
                  <a:gd name="connsiteY2" fmla="*/ 289572 h 546694"/>
                  <a:gd name="connsiteX3" fmla="*/ 305930 w 582634"/>
                  <a:gd name="connsiteY3" fmla="*/ 545055 h 546694"/>
                  <a:gd name="connsiteX4" fmla="*/ 23 w 582634"/>
                  <a:gd name="connsiteY4" fmla="*/ 203551 h 546694"/>
                  <a:gd name="connsiteX0" fmla="*/ 74 w 582685"/>
                  <a:gd name="connsiteY0" fmla="*/ 203551 h 555951"/>
                  <a:gd name="connsiteX1" fmla="*/ 288493 w 582685"/>
                  <a:gd name="connsiteY1" fmla="*/ 11207 h 555951"/>
                  <a:gd name="connsiteX2" fmla="*/ 582685 w 582685"/>
                  <a:gd name="connsiteY2" fmla="*/ 289572 h 555951"/>
                  <a:gd name="connsiteX3" fmla="*/ 305981 w 582685"/>
                  <a:gd name="connsiteY3" fmla="*/ 545055 h 555951"/>
                  <a:gd name="connsiteX4" fmla="*/ 74 w 582685"/>
                  <a:gd name="connsiteY4" fmla="*/ 203551 h 555951"/>
                  <a:gd name="connsiteX0" fmla="*/ 31 w 582642"/>
                  <a:gd name="connsiteY0" fmla="*/ 203551 h 548555"/>
                  <a:gd name="connsiteX1" fmla="*/ 288450 w 582642"/>
                  <a:gd name="connsiteY1" fmla="*/ 11207 h 548555"/>
                  <a:gd name="connsiteX2" fmla="*/ 582642 w 582642"/>
                  <a:gd name="connsiteY2" fmla="*/ 289572 h 548555"/>
                  <a:gd name="connsiteX3" fmla="*/ 305938 w 582642"/>
                  <a:gd name="connsiteY3" fmla="*/ 545055 h 548555"/>
                  <a:gd name="connsiteX4" fmla="*/ 31 w 582642"/>
                  <a:gd name="connsiteY4" fmla="*/ 203551 h 548555"/>
                  <a:gd name="connsiteX0" fmla="*/ 1063 w 583674"/>
                  <a:gd name="connsiteY0" fmla="*/ 199734 h 534013"/>
                  <a:gd name="connsiteX1" fmla="*/ 289482 w 583674"/>
                  <a:gd name="connsiteY1" fmla="*/ 7390 h 534013"/>
                  <a:gd name="connsiteX2" fmla="*/ 583674 w 583674"/>
                  <a:gd name="connsiteY2" fmla="*/ 285755 h 534013"/>
                  <a:gd name="connsiteX3" fmla="*/ 222170 w 583674"/>
                  <a:gd name="connsiteY3" fmla="*/ 530153 h 534013"/>
                  <a:gd name="connsiteX4" fmla="*/ 1063 w 583674"/>
                  <a:gd name="connsiteY4" fmla="*/ 199734 h 534013"/>
                  <a:gd name="connsiteX0" fmla="*/ 154 w 582765"/>
                  <a:gd name="connsiteY0" fmla="*/ 199805 h 544807"/>
                  <a:gd name="connsiteX1" fmla="*/ 288573 w 582765"/>
                  <a:gd name="connsiteY1" fmla="*/ 7461 h 544807"/>
                  <a:gd name="connsiteX2" fmla="*/ 582765 w 582765"/>
                  <a:gd name="connsiteY2" fmla="*/ 285826 h 544807"/>
                  <a:gd name="connsiteX3" fmla="*/ 259558 w 582765"/>
                  <a:gd name="connsiteY3" fmla="*/ 541308 h 544807"/>
                  <a:gd name="connsiteX4" fmla="*/ 154 w 582765"/>
                  <a:gd name="connsiteY4" fmla="*/ 199805 h 544807"/>
                  <a:gd name="connsiteX0" fmla="*/ 8362 w 590973"/>
                  <a:gd name="connsiteY0" fmla="*/ 204491 h 549493"/>
                  <a:gd name="connsiteX1" fmla="*/ 296781 w 590973"/>
                  <a:gd name="connsiteY1" fmla="*/ 12147 h 549493"/>
                  <a:gd name="connsiteX2" fmla="*/ 590973 w 590973"/>
                  <a:gd name="connsiteY2" fmla="*/ 290512 h 549493"/>
                  <a:gd name="connsiteX3" fmla="*/ 267766 w 590973"/>
                  <a:gd name="connsiteY3" fmla="*/ 545994 h 549493"/>
                  <a:gd name="connsiteX4" fmla="*/ 8362 w 590973"/>
                  <a:gd name="connsiteY4" fmla="*/ 204491 h 549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973" h="549493">
                    <a:moveTo>
                      <a:pt x="8362" y="204491"/>
                    </a:moveTo>
                    <a:cubicBezTo>
                      <a:pt x="54230" y="37923"/>
                      <a:pt x="142235" y="-29900"/>
                      <a:pt x="296781" y="12147"/>
                    </a:cubicBezTo>
                    <a:cubicBezTo>
                      <a:pt x="451327" y="54194"/>
                      <a:pt x="587722" y="106167"/>
                      <a:pt x="590973" y="290512"/>
                    </a:cubicBezTo>
                    <a:cubicBezTo>
                      <a:pt x="580450" y="481084"/>
                      <a:pt x="422313" y="568646"/>
                      <a:pt x="267766" y="545994"/>
                    </a:cubicBezTo>
                    <a:cubicBezTo>
                      <a:pt x="113219" y="523342"/>
                      <a:pt x="-37506" y="371059"/>
                      <a:pt x="8362" y="204491"/>
                    </a:cubicBezTo>
                    <a:close/>
                  </a:path>
                </a:pathLst>
              </a:custGeom>
              <a:gradFill>
                <a:gsLst>
                  <a:gs pos="0">
                    <a:schemeClr val="accent3">
                      <a:lumMod val="20000"/>
                      <a:lumOff val="80000"/>
                    </a:schemeClr>
                  </a:gs>
                  <a:gs pos="100000">
                    <a:schemeClr val="accent3">
                      <a:lumMod val="60000"/>
                      <a:lumOff val="40000"/>
                    </a:schemeClr>
                  </a:gs>
                </a:gsLst>
                <a:lin ang="5400000" scaled="1"/>
              </a:gradFill>
              <a:ln w="6350">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Oval 25">
                <a:extLst>
                  <a:ext uri="{FF2B5EF4-FFF2-40B4-BE49-F238E27FC236}">
                    <a16:creationId xmlns:a16="http://schemas.microsoft.com/office/drawing/2014/main" id="{85F94E4B-8AA8-6B4C-3CD3-3987E865A7AF}"/>
                  </a:ext>
                </a:extLst>
              </p:cNvPr>
              <p:cNvSpPr/>
              <p:nvPr/>
            </p:nvSpPr>
            <p:spPr bwMode="auto">
              <a:xfrm rot="17286924">
                <a:off x="5633535" y="3720260"/>
                <a:ext cx="146304" cy="2743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8" name="Group 27">
              <a:extLst>
                <a:ext uri="{FF2B5EF4-FFF2-40B4-BE49-F238E27FC236}">
                  <a16:creationId xmlns:a16="http://schemas.microsoft.com/office/drawing/2014/main" id="{D2CC5D2A-71E6-9F40-B4C9-2FA8578B22F6}"/>
                </a:ext>
              </a:extLst>
            </p:cNvPr>
            <p:cNvGrpSpPr/>
            <p:nvPr/>
          </p:nvGrpSpPr>
          <p:grpSpPr>
            <a:xfrm rot="6085928">
              <a:off x="6549578" y="3674816"/>
              <a:ext cx="436607" cy="480383"/>
              <a:chOff x="5674623" y="3553316"/>
              <a:chExt cx="459698" cy="503273"/>
            </a:xfrm>
          </p:grpSpPr>
          <p:sp>
            <p:nvSpPr>
              <p:cNvPr id="29" name="Oval 16">
                <a:extLst>
                  <a:ext uri="{FF2B5EF4-FFF2-40B4-BE49-F238E27FC236}">
                    <a16:creationId xmlns:a16="http://schemas.microsoft.com/office/drawing/2014/main" id="{5CFB3E89-9072-D97C-8709-22169FAD5F77}"/>
                  </a:ext>
                </a:extLst>
              </p:cNvPr>
              <p:cNvSpPr/>
              <p:nvPr/>
            </p:nvSpPr>
            <p:spPr bwMode="auto">
              <a:xfrm rot="16200000">
                <a:off x="5652835" y="3575104"/>
                <a:ext cx="503273" cy="459698"/>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 name="connsiteX0" fmla="*/ 2311 w 584922"/>
                  <a:gd name="connsiteY0" fmla="*/ 192230 h 535374"/>
                  <a:gd name="connsiteX1" fmla="*/ 238756 w 584922"/>
                  <a:gd name="connsiteY1" fmla="*/ 8199 h 535374"/>
                  <a:gd name="connsiteX2" fmla="*/ 584922 w 584922"/>
                  <a:gd name="connsiteY2" fmla="*/ 278251 h 535374"/>
                  <a:gd name="connsiteX3" fmla="*/ 308218 w 584922"/>
                  <a:gd name="connsiteY3" fmla="*/ 533734 h 535374"/>
                  <a:gd name="connsiteX4" fmla="*/ 2311 w 584922"/>
                  <a:gd name="connsiteY4" fmla="*/ 192230 h 535374"/>
                  <a:gd name="connsiteX0" fmla="*/ 33 w 582644"/>
                  <a:gd name="connsiteY0" fmla="*/ 193538 h 536681"/>
                  <a:gd name="connsiteX1" fmla="*/ 288452 w 582644"/>
                  <a:gd name="connsiteY1" fmla="*/ 1194 h 536681"/>
                  <a:gd name="connsiteX2" fmla="*/ 582644 w 582644"/>
                  <a:gd name="connsiteY2" fmla="*/ 279559 h 536681"/>
                  <a:gd name="connsiteX3" fmla="*/ 305940 w 582644"/>
                  <a:gd name="connsiteY3" fmla="*/ 535042 h 536681"/>
                  <a:gd name="connsiteX4" fmla="*/ 33 w 582644"/>
                  <a:gd name="connsiteY4" fmla="*/ 193538 h 536681"/>
                  <a:gd name="connsiteX0" fmla="*/ 44 w 582655"/>
                  <a:gd name="connsiteY0" fmla="*/ 199805 h 542948"/>
                  <a:gd name="connsiteX1" fmla="*/ 288463 w 582655"/>
                  <a:gd name="connsiteY1" fmla="*/ 7461 h 542948"/>
                  <a:gd name="connsiteX2" fmla="*/ 582655 w 582655"/>
                  <a:gd name="connsiteY2" fmla="*/ 285826 h 542948"/>
                  <a:gd name="connsiteX3" fmla="*/ 305951 w 582655"/>
                  <a:gd name="connsiteY3" fmla="*/ 541309 h 542948"/>
                  <a:gd name="connsiteX4" fmla="*/ 44 w 582655"/>
                  <a:gd name="connsiteY4" fmla="*/ 199805 h 542948"/>
                  <a:gd name="connsiteX0" fmla="*/ 23 w 582634"/>
                  <a:gd name="connsiteY0" fmla="*/ 203551 h 546694"/>
                  <a:gd name="connsiteX1" fmla="*/ 288442 w 582634"/>
                  <a:gd name="connsiteY1" fmla="*/ 11207 h 546694"/>
                  <a:gd name="connsiteX2" fmla="*/ 582634 w 582634"/>
                  <a:gd name="connsiteY2" fmla="*/ 289572 h 546694"/>
                  <a:gd name="connsiteX3" fmla="*/ 305930 w 582634"/>
                  <a:gd name="connsiteY3" fmla="*/ 545055 h 546694"/>
                  <a:gd name="connsiteX4" fmla="*/ 23 w 582634"/>
                  <a:gd name="connsiteY4" fmla="*/ 203551 h 546694"/>
                  <a:gd name="connsiteX0" fmla="*/ 74 w 582685"/>
                  <a:gd name="connsiteY0" fmla="*/ 203551 h 555951"/>
                  <a:gd name="connsiteX1" fmla="*/ 288493 w 582685"/>
                  <a:gd name="connsiteY1" fmla="*/ 11207 h 555951"/>
                  <a:gd name="connsiteX2" fmla="*/ 582685 w 582685"/>
                  <a:gd name="connsiteY2" fmla="*/ 289572 h 555951"/>
                  <a:gd name="connsiteX3" fmla="*/ 305981 w 582685"/>
                  <a:gd name="connsiteY3" fmla="*/ 545055 h 555951"/>
                  <a:gd name="connsiteX4" fmla="*/ 74 w 582685"/>
                  <a:gd name="connsiteY4" fmla="*/ 203551 h 555951"/>
                  <a:gd name="connsiteX0" fmla="*/ 31 w 582642"/>
                  <a:gd name="connsiteY0" fmla="*/ 203551 h 548555"/>
                  <a:gd name="connsiteX1" fmla="*/ 288450 w 582642"/>
                  <a:gd name="connsiteY1" fmla="*/ 11207 h 548555"/>
                  <a:gd name="connsiteX2" fmla="*/ 582642 w 582642"/>
                  <a:gd name="connsiteY2" fmla="*/ 289572 h 548555"/>
                  <a:gd name="connsiteX3" fmla="*/ 305938 w 582642"/>
                  <a:gd name="connsiteY3" fmla="*/ 545055 h 548555"/>
                  <a:gd name="connsiteX4" fmla="*/ 31 w 582642"/>
                  <a:gd name="connsiteY4" fmla="*/ 203551 h 548555"/>
                  <a:gd name="connsiteX0" fmla="*/ 1063 w 583674"/>
                  <a:gd name="connsiteY0" fmla="*/ 199734 h 534013"/>
                  <a:gd name="connsiteX1" fmla="*/ 289482 w 583674"/>
                  <a:gd name="connsiteY1" fmla="*/ 7390 h 534013"/>
                  <a:gd name="connsiteX2" fmla="*/ 583674 w 583674"/>
                  <a:gd name="connsiteY2" fmla="*/ 285755 h 534013"/>
                  <a:gd name="connsiteX3" fmla="*/ 222170 w 583674"/>
                  <a:gd name="connsiteY3" fmla="*/ 530153 h 534013"/>
                  <a:gd name="connsiteX4" fmla="*/ 1063 w 583674"/>
                  <a:gd name="connsiteY4" fmla="*/ 199734 h 534013"/>
                  <a:gd name="connsiteX0" fmla="*/ 154 w 582765"/>
                  <a:gd name="connsiteY0" fmla="*/ 199805 h 544807"/>
                  <a:gd name="connsiteX1" fmla="*/ 288573 w 582765"/>
                  <a:gd name="connsiteY1" fmla="*/ 7461 h 544807"/>
                  <a:gd name="connsiteX2" fmla="*/ 582765 w 582765"/>
                  <a:gd name="connsiteY2" fmla="*/ 285826 h 544807"/>
                  <a:gd name="connsiteX3" fmla="*/ 259558 w 582765"/>
                  <a:gd name="connsiteY3" fmla="*/ 541308 h 544807"/>
                  <a:gd name="connsiteX4" fmla="*/ 154 w 582765"/>
                  <a:gd name="connsiteY4" fmla="*/ 199805 h 544807"/>
                  <a:gd name="connsiteX0" fmla="*/ 8362 w 590973"/>
                  <a:gd name="connsiteY0" fmla="*/ 204491 h 549493"/>
                  <a:gd name="connsiteX1" fmla="*/ 296781 w 590973"/>
                  <a:gd name="connsiteY1" fmla="*/ 12147 h 549493"/>
                  <a:gd name="connsiteX2" fmla="*/ 590973 w 590973"/>
                  <a:gd name="connsiteY2" fmla="*/ 290512 h 549493"/>
                  <a:gd name="connsiteX3" fmla="*/ 267766 w 590973"/>
                  <a:gd name="connsiteY3" fmla="*/ 545994 h 549493"/>
                  <a:gd name="connsiteX4" fmla="*/ 8362 w 590973"/>
                  <a:gd name="connsiteY4" fmla="*/ 204491 h 549493"/>
                  <a:gd name="connsiteX0" fmla="*/ 6260 w 527611"/>
                  <a:gd name="connsiteY0" fmla="*/ 195063 h 538240"/>
                  <a:gd name="connsiteX1" fmla="*/ 294679 w 527611"/>
                  <a:gd name="connsiteY1" fmla="*/ 2719 h 538240"/>
                  <a:gd name="connsiteX2" fmla="*/ 527611 w 527611"/>
                  <a:gd name="connsiteY2" fmla="*/ 281788 h 538240"/>
                  <a:gd name="connsiteX3" fmla="*/ 265664 w 527611"/>
                  <a:gd name="connsiteY3" fmla="*/ 536566 h 538240"/>
                  <a:gd name="connsiteX4" fmla="*/ 6260 w 527611"/>
                  <a:gd name="connsiteY4" fmla="*/ 195063 h 538240"/>
                  <a:gd name="connsiteX0" fmla="*/ 6457 w 576603"/>
                  <a:gd name="connsiteY0" fmla="*/ 193081 h 534824"/>
                  <a:gd name="connsiteX1" fmla="*/ 294876 w 576603"/>
                  <a:gd name="connsiteY1" fmla="*/ 737 h 534824"/>
                  <a:gd name="connsiteX2" fmla="*/ 576602 w 576603"/>
                  <a:gd name="connsiteY2" fmla="*/ 231064 h 534824"/>
                  <a:gd name="connsiteX3" fmla="*/ 265861 w 576603"/>
                  <a:gd name="connsiteY3" fmla="*/ 534584 h 534824"/>
                  <a:gd name="connsiteX4" fmla="*/ 6457 w 576603"/>
                  <a:gd name="connsiteY4" fmla="*/ 193081 h 534824"/>
                  <a:gd name="connsiteX0" fmla="*/ 7991 w 578136"/>
                  <a:gd name="connsiteY0" fmla="*/ 193080 h 534950"/>
                  <a:gd name="connsiteX1" fmla="*/ 296410 w 578136"/>
                  <a:gd name="connsiteY1" fmla="*/ 736 h 534950"/>
                  <a:gd name="connsiteX2" fmla="*/ 578136 w 578136"/>
                  <a:gd name="connsiteY2" fmla="*/ 231063 h 534950"/>
                  <a:gd name="connsiteX3" fmla="*/ 267395 w 578136"/>
                  <a:gd name="connsiteY3" fmla="*/ 534583 h 534950"/>
                  <a:gd name="connsiteX4" fmla="*/ 7991 w 578136"/>
                  <a:gd name="connsiteY4" fmla="*/ 193080 h 534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8136" h="534950">
                    <a:moveTo>
                      <a:pt x="7991" y="193080"/>
                    </a:moveTo>
                    <a:cubicBezTo>
                      <a:pt x="53859" y="26512"/>
                      <a:pt x="201386" y="-5594"/>
                      <a:pt x="296410" y="736"/>
                    </a:cubicBezTo>
                    <a:cubicBezTo>
                      <a:pt x="391434" y="7066"/>
                      <a:pt x="574885" y="46718"/>
                      <a:pt x="578136" y="231063"/>
                    </a:cubicBezTo>
                    <a:cubicBezTo>
                      <a:pt x="567613" y="421635"/>
                      <a:pt x="412443" y="542520"/>
                      <a:pt x="267395" y="534583"/>
                    </a:cubicBezTo>
                    <a:cubicBezTo>
                      <a:pt x="122347" y="526646"/>
                      <a:pt x="-37877" y="359648"/>
                      <a:pt x="7991" y="193080"/>
                    </a:cubicBezTo>
                    <a:close/>
                  </a:path>
                </a:pathLst>
              </a:custGeom>
              <a:gradFill>
                <a:gsLst>
                  <a:gs pos="0">
                    <a:schemeClr val="accent3">
                      <a:lumMod val="40000"/>
                      <a:lumOff val="60000"/>
                    </a:schemeClr>
                  </a:gs>
                  <a:gs pos="100000">
                    <a:schemeClr val="accent3">
                      <a:lumMod val="75000"/>
                    </a:schemeClr>
                  </a:gs>
                </a:gsLst>
                <a:lin ang="5400000" scaled="1"/>
              </a:gradFill>
              <a:ln w="6350">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Oval 29">
                <a:extLst>
                  <a:ext uri="{FF2B5EF4-FFF2-40B4-BE49-F238E27FC236}">
                    <a16:creationId xmlns:a16="http://schemas.microsoft.com/office/drawing/2014/main" id="{550C5E8C-F615-A99E-F007-DB1C77932001}"/>
                  </a:ext>
                </a:extLst>
              </p:cNvPr>
              <p:cNvSpPr/>
              <p:nvPr/>
            </p:nvSpPr>
            <p:spPr bwMode="auto">
              <a:xfrm rot="17286924">
                <a:off x="5633535" y="3720260"/>
                <a:ext cx="146304" cy="2743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1" name="Oval 16">
              <a:extLst>
                <a:ext uri="{FF2B5EF4-FFF2-40B4-BE49-F238E27FC236}">
                  <a16:creationId xmlns:a16="http://schemas.microsoft.com/office/drawing/2014/main" id="{B0702940-9B7C-ED52-657E-8F4EDAE3E676}"/>
                </a:ext>
              </a:extLst>
            </p:cNvPr>
            <p:cNvSpPr/>
            <p:nvPr/>
          </p:nvSpPr>
          <p:spPr bwMode="auto">
            <a:xfrm>
              <a:off x="5954639" y="4021963"/>
              <a:ext cx="472196" cy="374654"/>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4922" h="525844">
                  <a:moveTo>
                    <a:pt x="2311" y="250733"/>
                  </a:moveTo>
                  <a:cubicBezTo>
                    <a:pt x="30498" y="31409"/>
                    <a:pt x="95264" y="-3053"/>
                    <a:pt x="238756" y="199"/>
                  </a:cubicBezTo>
                  <a:cubicBezTo>
                    <a:pt x="382248" y="3451"/>
                    <a:pt x="581671" y="85906"/>
                    <a:pt x="584922" y="270251"/>
                  </a:cubicBezTo>
                  <a:cubicBezTo>
                    <a:pt x="574399" y="460823"/>
                    <a:pt x="405320" y="528987"/>
                    <a:pt x="308218" y="525734"/>
                  </a:cubicBezTo>
                  <a:cubicBezTo>
                    <a:pt x="211116" y="522481"/>
                    <a:pt x="-25876" y="470057"/>
                    <a:pt x="2311" y="250733"/>
                  </a:cubicBezTo>
                  <a:close/>
                </a:path>
              </a:pathLst>
            </a:custGeom>
            <a:gradFill>
              <a:gsLst>
                <a:gs pos="0">
                  <a:schemeClr val="accent3">
                    <a:lumMod val="40000"/>
                    <a:lumOff val="60000"/>
                  </a:schemeClr>
                </a:gs>
                <a:gs pos="100000">
                  <a:schemeClr val="accent3">
                    <a:lumMod val="75000"/>
                  </a:schemeClr>
                </a:gs>
              </a:gsLst>
              <a:lin ang="5400000" scaled="1"/>
            </a:gradFill>
            <a:ln w="6350">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3" name="Group 32">
              <a:extLst>
                <a:ext uri="{FF2B5EF4-FFF2-40B4-BE49-F238E27FC236}">
                  <a16:creationId xmlns:a16="http://schemas.microsoft.com/office/drawing/2014/main" id="{7C08A400-DDD2-FA46-1C87-B6EBA5887421}"/>
                </a:ext>
              </a:extLst>
            </p:cNvPr>
            <p:cNvGrpSpPr/>
            <p:nvPr/>
          </p:nvGrpSpPr>
          <p:grpSpPr>
            <a:xfrm>
              <a:off x="6019188" y="3534388"/>
              <a:ext cx="596346" cy="560911"/>
              <a:chOff x="6019188" y="3534388"/>
              <a:chExt cx="596346" cy="560911"/>
            </a:xfrm>
          </p:grpSpPr>
          <p:sp>
            <p:nvSpPr>
              <p:cNvPr id="17" name="Oval 16">
                <a:extLst>
                  <a:ext uri="{FF2B5EF4-FFF2-40B4-BE49-F238E27FC236}">
                    <a16:creationId xmlns:a16="http://schemas.microsoft.com/office/drawing/2014/main" id="{F248FB9E-49E3-180D-B02A-B9795ED8B2E8}"/>
                  </a:ext>
                </a:extLst>
              </p:cNvPr>
              <p:cNvSpPr/>
              <p:nvPr/>
            </p:nvSpPr>
            <p:spPr bwMode="auto">
              <a:xfrm>
                <a:off x="6019188" y="3534388"/>
                <a:ext cx="596346" cy="560911"/>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346" h="560911">
                    <a:moveTo>
                      <a:pt x="13311" y="384017"/>
                    </a:moveTo>
                    <a:cubicBezTo>
                      <a:pt x="-22408" y="232018"/>
                      <a:pt x="12252" y="25652"/>
                      <a:pt x="135548" y="5410"/>
                    </a:cubicBezTo>
                    <a:cubicBezTo>
                      <a:pt x="258844" y="-14832"/>
                      <a:pt x="610210" y="6953"/>
                      <a:pt x="595923" y="334010"/>
                    </a:cubicBezTo>
                    <a:cubicBezTo>
                      <a:pt x="595923" y="506285"/>
                      <a:pt x="411244" y="554264"/>
                      <a:pt x="292710" y="560217"/>
                    </a:cubicBezTo>
                    <a:cubicBezTo>
                      <a:pt x="174176" y="566170"/>
                      <a:pt x="49030" y="536016"/>
                      <a:pt x="13311" y="384017"/>
                    </a:cubicBezTo>
                    <a:close/>
                  </a:path>
                </a:pathLst>
              </a:custGeom>
              <a:gradFill>
                <a:gsLst>
                  <a:gs pos="0">
                    <a:schemeClr val="accent3">
                      <a:lumMod val="20000"/>
                      <a:lumOff val="80000"/>
                    </a:schemeClr>
                  </a:gs>
                  <a:gs pos="100000">
                    <a:schemeClr val="accent3">
                      <a:lumMod val="60000"/>
                      <a:lumOff val="40000"/>
                    </a:schemeClr>
                  </a:gs>
                </a:gsLst>
                <a:lin ang="5400000" scaled="1"/>
              </a:gradFill>
              <a:ln w="6350">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Oval 17">
                <a:extLst>
                  <a:ext uri="{FF2B5EF4-FFF2-40B4-BE49-F238E27FC236}">
                    <a16:creationId xmlns:a16="http://schemas.microsoft.com/office/drawing/2014/main" id="{A16CFF32-D00B-00FA-1568-A38E27967F94}"/>
                  </a:ext>
                </a:extLst>
              </p:cNvPr>
              <p:cNvSpPr/>
              <p:nvPr/>
            </p:nvSpPr>
            <p:spPr bwMode="auto">
              <a:xfrm rot="19058643">
                <a:off x="6039056" y="3561464"/>
                <a:ext cx="135182" cy="53393"/>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3" name="Group 42">
              <a:extLst>
                <a:ext uri="{FF2B5EF4-FFF2-40B4-BE49-F238E27FC236}">
                  <a16:creationId xmlns:a16="http://schemas.microsoft.com/office/drawing/2014/main" id="{7C653F05-7286-B4BE-A220-C8321CFB7B6D}"/>
                </a:ext>
              </a:extLst>
            </p:cNvPr>
            <p:cNvGrpSpPr/>
            <p:nvPr/>
          </p:nvGrpSpPr>
          <p:grpSpPr>
            <a:xfrm>
              <a:off x="6404446" y="4055323"/>
              <a:ext cx="316670" cy="272807"/>
              <a:chOff x="6404446" y="4055323"/>
              <a:chExt cx="316670" cy="272807"/>
            </a:xfrm>
          </p:grpSpPr>
          <p:sp>
            <p:nvSpPr>
              <p:cNvPr id="34" name="Oval 16">
                <a:extLst>
                  <a:ext uri="{FF2B5EF4-FFF2-40B4-BE49-F238E27FC236}">
                    <a16:creationId xmlns:a16="http://schemas.microsoft.com/office/drawing/2014/main" id="{F7B770B6-D70C-E9E7-1518-00676A9D771E}"/>
                  </a:ext>
                </a:extLst>
              </p:cNvPr>
              <p:cNvSpPr/>
              <p:nvPr/>
            </p:nvSpPr>
            <p:spPr bwMode="auto">
              <a:xfrm>
                <a:off x="6404446" y="4055323"/>
                <a:ext cx="316670" cy="272807"/>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4922" h="525844">
                    <a:moveTo>
                      <a:pt x="2311" y="250733"/>
                    </a:moveTo>
                    <a:cubicBezTo>
                      <a:pt x="30498" y="31409"/>
                      <a:pt x="95264" y="-3053"/>
                      <a:pt x="238756" y="199"/>
                    </a:cubicBezTo>
                    <a:cubicBezTo>
                      <a:pt x="382248" y="3451"/>
                      <a:pt x="581671" y="85906"/>
                      <a:pt x="584922" y="270251"/>
                    </a:cubicBezTo>
                    <a:cubicBezTo>
                      <a:pt x="574399" y="460823"/>
                      <a:pt x="405320" y="528987"/>
                      <a:pt x="308218" y="525734"/>
                    </a:cubicBezTo>
                    <a:cubicBezTo>
                      <a:pt x="211116" y="522481"/>
                      <a:pt x="-25876" y="470057"/>
                      <a:pt x="2311" y="250733"/>
                    </a:cubicBezTo>
                    <a:close/>
                  </a:path>
                </a:pathLst>
              </a:custGeom>
              <a:gradFill>
                <a:gsLst>
                  <a:gs pos="0">
                    <a:schemeClr val="accent3">
                      <a:lumMod val="20000"/>
                      <a:lumOff val="80000"/>
                    </a:schemeClr>
                  </a:gs>
                  <a:gs pos="100000">
                    <a:schemeClr val="accent3">
                      <a:lumMod val="60000"/>
                      <a:lumOff val="40000"/>
                    </a:schemeClr>
                  </a:gs>
                </a:gsLst>
                <a:lin ang="5400000" scaled="1"/>
              </a:gradFill>
              <a:ln w="6350">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Oval 34">
                <a:extLst>
                  <a:ext uri="{FF2B5EF4-FFF2-40B4-BE49-F238E27FC236}">
                    <a16:creationId xmlns:a16="http://schemas.microsoft.com/office/drawing/2014/main" id="{8208895D-089E-520A-70C3-DBA6DE44B9B5}"/>
                  </a:ext>
                </a:extLst>
              </p:cNvPr>
              <p:cNvSpPr/>
              <p:nvPr/>
            </p:nvSpPr>
            <p:spPr bwMode="auto">
              <a:xfrm>
                <a:off x="6473494" y="4084044"/>
                <a:ext cx="64392" cy="64392"/>
              </a:xfrm>
              <a:prstGeom prst="ellipse">
                <a:avLst/>
              </a:prstGeom>
              <a:gradFill>
                <a:gsLst>
                  <a:gs pos="0">
                    <a:schemeClr val="accent5"/>
                  </a:gs>
                  <a:gs pos="100000">
                    <a:schemeClr val="accent5">
                      <a:lumMod val="50000"/>
                    </a:schemeClr>
                  </a:gs>
                </a:gsLst>
                <a:lin ang="5400000" scaled="1"/>
              </a:gra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Oval 35">
                <a:extLst>
                  <a:ext uri="{FF2B5EF4-FFF2-40B4-BE49-F238E27FC236}">
                    <a16:creationId xmlns:a16="http://schemas.microsoft.com/office/drawing/2014/main" id="{56C7B9ED-76C0-34AF-2DCD-CA56E206283F}"/>
                  </a:ext>
                </a:extLst>
              </p:cNvPr>
              <p:cNvSpPr/>
              <p:nvPr/>
            </p:nvSpPr>
            <p:spPr bwMode="auto">
              <a:xfrm>
                <a:off x="6552345" y="4105773"/>
                <a:ext cx="56142" cy="56142"/>
              </a:xfrm>
              <a:prstGeom prst="ellipse">
                <a:avLst/>
              </a:prstGeom>
              <a:gradFill>
                <a:gsLst>
                  <a:gs pos="0">
                    <a:schemeClr val="accent5"/>
                  </a:gs>
                  <a:gs pos="100000">
                    <a:schemeClr val="accent5">
                      <a:lumMod val="50000"/>
                    </a:schemeClr>
                  </a:gs>
                </a:gsLst>
                <a:lin ang="5400000" scaled="1"/>
              </a:gra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Oval 36">
                <a:extLst>
                  <a:ext uri="{FF2B5EF4-FFF2-40B4-BE49-F238E27FC236}">
                    <a16:creationId xmlns:a16="http://schemas.microsoft.com/office/drawing/2014/main" id="{6B16AD61-BE38-DA11-D584-22739B213CEE}"/>
                  </a:ext>
                </a:extLst>
              </p:cNvPr>
              <p:cNvSpPr/>
              <p:nvPr/>
            </p:nvSpPr>
            <p:spPr bwMode="auto">
              <a:xfrm>
                <a:off x="6613541" y="4141711"/>
                <a:ext cx="56142" cy="56142"/>
              </a:xfrm>
              <a:prstGeom prst="ellipse">
                <a:avLst/>
              </a:prstGeom>
              <a:gradFill>
                <a:gsLst>
                  <a:gs pos="0">
                    <a:schemeClr val="accent5"/>
                  </a:gs>
                  <a:gs pos="100000">
                    <a:schemeClr val="accent5">
                      <a:lumMod val="50000"/>
                    </a:schemeClr>
                  </a:gs>
                </a:gsLst>
                <a:lin ang="5400000" scaled="1"/>
              </a:gra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Oval 37">
                <a:extLst>
                  <a:ext uri="{FF2B5EF4-FFF2-40B4-BE49-F238E27FC236}">
                    <a16:creationId xmlns:a16="http://schemas.microsoft.com/office/drawing/2014/main" id="{1A3D8E38-CD16-20AA-BC59-F4444C485C11}"/>
                  </a:ext>
                </a:extLst>
              </p:cNvPr>
              <p:cNvSpPr/>
              <p:nvPr/>
            </p:nvSpPr>
            <p:spPr bwMode="auto">
              <a:xfrm>
                <a:off x="6575588" y="4226211"/>
                <a:ext cx="69413" cy="69413"/>
              </a:xfrm>
              <a:prstGeom prst="ellipse">
                <a:avLst/>
              </a:prstGeom>
              <a:gradFill>
                <a:gsLst>
                  <a:gs pos="0">
                    <a:schemeClr val="accent5"/>
                  </a:gs>
                  <a:gs pos="100000">
                    <a:schemeClr val="accent5">
                      <a:lumMod val="50000"/>
                    </a:schemeClr>
                  </a:gs>
                </a:gsLst>
                <a:lin ang="5400000" scaled="1"/>
              </a:gra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Oval 38">
                <a:extLst>
                  <a:ext uri="{FF2B5EF4-FFF2-40B4-BE49-F238E27FC236}">
                    <a16:creationId xmlns:a16="http://schemas.microsoft.com/office/drawing/2014/main" id="{8D6BA40A-3A5D-0872-A2AB-85E4810AC1F2}"/>
                  </a:ext>
                </a:extLst>
              </p:cNvPr>
              <p:cNvSpPr/>
              <p:nvPr/>
            </p:nvSpPr>
            <p:spPr bwMode="auto">
              <a:xfrm>
                <a:off x="6504568" y="4154086"/>
                <a:ext cx="69413" cy="69413"/>
              </a:xfrm>
              <a:prstGeom prst="ellipse">
                <a:avLst/>
              </a:prstGeom>
              <a:gradFill>
                <a:gsLst>
                  <a:gs pos="0">
                    <a:schemeClr val="accent5"/>
                  </a:gs>
                  <a:gs pos="100000">
                    <a:schemeClr val="accent5">
                      <a:lumMod val="50000"/>
                    </a:schemeClr>
                  </a:gs>
                </a:gsLst>
                <a:lin ang="5400000" scaled="1"/>
              </a:gra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Oval 39">
                <a:extLst>
                  <a:ext uri="{FF2B5EF4-FFF2-40B4-BE49-F238E27FC236}">
                    <a16:creationId xmlns:a16="http://schemas.microsoft.com/office/drawing/2014/main" id="{7A2892AA-E91E-3B89-0E3E-C9E03B6F6942}"/>
                  </a:ext>
                </a:extLst>
              </p:cNvPr>
              <p:cNvSpPr/>
              <p:nvPr/>
            </p:nvSpPr>
            <p:spPr bwMode="auto">
              <a:xfrm>
                <a:off x="6454485" y="4229149"/>
                <a:ext cx="69413" cy="69413"/>
              </a:xfrm>
              <a:prstGeom prst="ellipse">
                <a:avLst/>
              </a:prstGeom>
              <a:gradFill>
                <a:gsLst>
                  <a:gs pos="0">
                    <a:schemeClr val="accent5"/>
                  </a:gs>
                  <a:gs pos="100000">
                    <a:schemeClr val="accent5">
                      <a:lumMod val="50000"/>
                    </a:schemeClr>
                  </a:gs>
                </a:gsLst>
                <a:lin ang="5400000" scaled="1"/>
              </a:gra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Oval 40">
                <a:extLst>
                  <a:ext uri="{FF2B5EF4-FFF2-40B4-BE49-F238E27FC236}">
                    <a16:creationId xmlns:a16="http://schemas.microsoft.com/office/drawing/2014/main" id="{D822CC0B-A832-B91D-C90D-A93E80D4499D}"/>
                  </a:ext>
                </a:extLst>
              </p:cNvPr>
              <p:cNvSpPr/>
              <p:nvPr/>
            </p:nvSpPr>
            <p:spPr bwMode="auto">
              <a:xfrm>
                <a:off x="6436314" y="4152940"/>
                <a:ext cx="51576" cy="51576"/>
              </a:xfrm>
              <a:prstGeom prst="ellipse">
                <a:avLst/>
              </a:prstGeom>
              <a:gradFill>
                <a:gsLst>
                  <a:gs pos="0">
                    <a:schemeClr val="accent5"/>
                  </a:gs>
                  <a:gs pos="100000">
                    <a:schemeClr val="accent5">
                      <a:lumMod val="50000"/>
                    </a:schemeClr>
                  </a:gs>
                </a:gsLst>
                <a:lin ang="5400000" scaled="1"/>
              </a:gra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Oval 41">
                <a:extLst>
                  <a:ext uri="{FF2B5EF4-FFF2-40B4-BE49-F238E27FC236}">
                    <a16:creationId xmlns:a16="http://schemas.microsoft.com/office/drawing/2014/main" id="{6B227A6D-9305-2229-4C27-1D18339F8D7B}"/>
                  </a:ext>
                </a:extLst>
              </p:cNvPr>
              <p:cNvSpPr/>
              <p:nvPr/>
            </p:nvSpPr>
            <p:spPr bwMode="auto">
              <a:xfrm rot="875201">
                <a:off x="6520323" y="4062711"/>
                <a:ext cx="139650" cy="26054"/>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cxnSp>
        <p:nvCxnSpPr>
          <p:cNvPr id="47" name="Straight Arrow Connector 46">
            <a:extLst>
              <a:ext uri="{FF2B5EF4-FFF2-40B4-BE49-F238E27FC236}">
                <a16:creationId xmlns:a16="http://schemas.microsoft.com/office/drawing/2014/main" id="{F233A22E-B111-6185-DB97-4D3E4AE815C5}"/>
              </a:ext>
            </a:extLst>
          </p:cNvPr>
          <p:cNvCxnSpPr>
            <a:cxnSpLocks/>
          </p:cNvCxnSpPr>
          <p:nvPr/>
        </p:nvCxnSpPr>
        <p:spPr bwMode="auto">
          <a:xfrm>
            <a:off x="6122300" y="4420186"/>
            <a:ext cx="0" cy="289330"/>
          </a:xfrm>
          <a:prstGeom prst="straightConnector1">
            <a:avLst/>
          </a:prstGeom>
          <a:noFill/>
          <a:ln w="28575" cap="flat" cmpd="sng" algn="ctr">
            <a:solidFill>
              <a:schemeClr val="bg1"/>
            </a:solidFill>
            <a:prstDash val="solid"/>
            <a:round/>
            <a:headEnd type="none" w="med" len="med"/>
            <a:tailEnd type="triangle"/>
          </a:ln>
          <a:effectLst/>
        </p:spPr>
      </p:cxnSp>
      <p:cxnSp>
        <p:nvCxnSpPr>
          <p:cNvPr id="51" name="Straight Arrow Connector 50">
            <a:extLst>
              <a:ext uri="{FF2B5EF4-FFF2-40B4-BE49-F238E27FC236}">
                <a16:creationId xmlns:a16="http://schemas.microsoft.com/office/drawing/2014/main" id="{E53C32AD-4EF0-FA6B-3EEB-ACB884CCC28C}"/>
              </a:ext>
            </a:extLst>
          </p:cNvPr>
          <p:cNvCxnSpPr>
            <a:cxnSpLocks/>
          </p:cNvCxnSpPr>
          <p:nvPr/>
        </p:nvCxnSpPr>
        <p:spPr bwMode="auto">
          <a:xfrm>
            <a:off x="6122300" y="5494841"/>
            <a:ext cx="0" cy="289330"/>
          </a:xfrm>
          <a:prstGeom prst="straightConnector1">
            <a:avLst/>
          </a:prstGeom>
          <a:noFill/>
          <a:ln w="28575" cap="flat" cmpd="sng" algn="ctr">
            <a:solidFill>
              <a:schemeClr val="bg1"/>
            </a:solidFill>
            <a:prstDash val="solid"/>
            <a:round/>
            <a:headEnd type="none" w="med" len="med"/>
            <a:tailEnd type="triangle"/>
          </a:ln>
          <a:effectLst/>
        </p:spPr>
      </p:cxnSp>
      <p:grpSp>
        <p:nvGrpSpPr>
          <p:cNvPr id="54" name="Group 53">
            <a:extLst>
              <a:ext uri="{FF2B5EF4-FFF2-40B4-BE49-F238E27FC236}">
                <a16:creationId xmlns:a16="http://schemas.microsoft.com/office/drawing/2014/main" id="{127F9E2E-8BF2-D311-BA6A-D08142733FF2}"/>
              </a:ext>
            </a:extLst>
          </p:cNvPr>
          <p:cNvGrpSpPr/>
          <p:nvPr/>
        </p:nvGrpSpPr>
        <p:grpSpPr>
          <a:xfrm>
            <a:off x="6122300" y="2071290"/>
            <a:ext cx="0" cy="1060892"/>
            <a:chOff x="6122300" y="2071290"/>
            <a:chExt cx="0" cy="1060892"/>
          </a:xfrm>
        </p:grpSpPr>
        <p:cxnSp>
          <p:nvCxnSpPr>
            <p:cNvPr id="52" name="Straight Arrow Connector 51">
              <a:extLst>
                <a:ext uri="{FF2B5EF4-FFF2-40B4-BE49-F238E27FC236}">
                  <a16:creationId xmlns:a16="http://schemas.microsoft.com/office/drawing/2014/main" id="{D5CD7A10-04CB-EC9A-B403-927132690D70}"/>
                </a:ext>
              </a:extLst>
            </p:cNvPr>
            <p:cNvCxnSpPr>
              <a:cxnSpLocks/>
            </p:cNvCxnSpPr>
            <p:nvPr/>
          </p:nvCxnSpPr>
          <p:spPr bwMode="auto">
            <a:xfrm flipV="1">
              <a:off x="6122300" y="2842852"/>
              <a:ext cx="0" cy="289330"/>
            </a:xfrm>
            <a:prstGeom prst="straightConnector1">
              <a:avLst/>
            </a:prstGeom>
            <a:noFill/>
            <a:ln w="28575" cap="flat" cmpd="sng" algn="ctr">
              <a:solidFill>
                <a:schemeClr val="bg1"/>
              </a:solidFill>
              <a:prstDash val="solid"/>
              <a:round/>
              <a:headEnd type="none" w="med" len="med"/>
              <a:tailEnd type="triangle"/>
            </a:ln>
            <a:effectLst/>
          </p:spPr>
        </p:cxnSp>
        <p:cxnSp>
          <p:nvCxnSpPr>
            <p:cNvPr id="53" name="Straight Arrow Connector 52">
              <a:extLst>
                <a:ext uri="{FF2B5EF4-FFF2-40B4-BE49-F238E27FC236}">
                  <a16:creationId xmlns:a16="http://schemas.microsoft.com/office/drawing/2014/main" id="{F071F0E4-B48A-5E5B-6FD6-7C7383F0C184}"/>
                </a:ext>
              </a:extLst>
            </p:cNvPr>
            <p:cNvCxnSpPr>
              <a:cxnSpLocks/>
            </p:cNvCxnSpPr>
            <p:nvPr/>
          </p:nvCxnSpPr>
          <p:spPr bwMode="auto">
            <a:xfrm flipV="1">
              <a:off x="6122300" y="2071290"/>
              <a:ext cx="0" cy="289330"/>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55" name="Group 54">
            <a:extLst>
              <a:ext uri="{FF2B5EF4-FFF2-40B4-BE49-F238E27FC236}">
                <a16:creationId xmlns:a16="http://schemas.microsoft.com/office/drawing/2014/main" id="{F21E6BD5-0648-A67D-514E-8EEDE734CB75}"/>
              </a:ext>
            </a:extLst>
          </p:cNvPr>
          <p:cNvGrpSpPr/>
          <p:nvPr/>
        </p:nvGrpSpPr>
        <p:grpSpPr>
          <a:xfrm rot="2821216">
            <a:off x="7468597" y="1963993"/>
            <a:ext cx="347529" cy="1867235"/>
            <a:chOff x="5948535" y="1395121"/>
            <a:chExt cx="347529" cy="1867235"/>
          </a:xfrm>
        </p:grpSpPr>
        <p:cxnSp>
          <p:nvCxnSpPr>
            <p:cNvPr id="56" name="Straight Arrow Connector 55">
              <a:extLst>
                <a:ext uri="{FF2B5EF4-FFF2-40B4-BE49-F238E27FC236}">
                  <a16:creationId xmlns:a16="http://schemas.microsoft.com/office/drawing/2014/main" id="{A195EFD0-7948-EE35-79E4-84EB526D628C}"/>
                </a:ext>
              </a:extLst>
            </p:cNvPr>
            <p:cNvCxnSpPr>
              <a:cxnSpLocks/>
            </p:cNvCxnSpPr>
            <p:nvPr/>
          </p:nvCxnSpPr>
          <p:spPr bwMode="auto">
            <a:xfrm rot="18900000" flipV="1">
              <a:off x="5948535" y="2914827"/>
              <a:ext cx="347529" cy="347529"/>
            </a:xfrm>
            <a:prstGeom prst="straightConnector1">
              <a:avLst/>
            </a:prstGeom>
            <a:noFill/>
            <a:ln w="28575" cap="flat" cmpd="sng" algn="ctr">
              <a:solidFill>
                <a:schemeClr val="bg1"/>
              </a:solidFill>
              <a:prstDash val="solid"/>
              <a:round/>
              <a:headEnd type="none" w="med" len="med"/>
              <a:tailEnd type="triangle"/>
            </a:ln>
            <a:effectLst/>
          </p:spPr>
        </p:cxnSp>
        <p:cxnSp>
          <p:nvCxnSpPr>
            <p:cNvPr id="57" name="Straight Arrow Connector 56">
              <a:extLst>
                <a:ext uri="{FF2B5EF4-FFF2-40B4-BE49-F238E27FC236}">
                  <a16:creationId xmlns:a16="http://schemas.microsoft.com/office/drawing/2014/main" id="{C51E426A-52F5-31E9-03EA-8CCBED89354A}"/>
                </a:ext>
              </a:extLst>
            </p:cNvPr>
            <p:cNvCxnSpPr>
              <a:cxnSpLocks/>
            </p:cNvCxnSpPr>
            <p:nvPr/>
          </p:nvCxnSpPr>
          <p:spPr bwMode="auto">
            <a:xfrm flipV="1">
              <a:off x="6295308" y="1395121"/>
              <a:ext cx="0" cy="289330"/>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63" name="Group 62">
            <a:extLst>
              <a:ext uri="{FF2B5EF4-FFF2-40B4-BE49-F238E27FC236}">
                <a16:creationId xmlns:a16="http://schemas.microsoft.com/office/drawing/2014/main" id="{0845A1A4-E8ED-02E4-4F4E-8C92793742F7}"/>
              </a:ext>
            </a:extLst>
          </p:cNvPr>
          <p:cNvGrpSpPr/>
          <p:nvPr/>
        </p:nvGrpSpPr>
        <p:grpSpPr>
          <a:xfrm rot="18778784" flipV="1">
            <a:off x="7420762" y="3968668"/>
            <a:ext cx="347529" cy="1736468"/>
            <a:chOff x="5948535" y="1525888"/>
            <a:chExt cx="347529" cy="1736468"/>
          </a:xfrm>
        </p:grpSpPr>
        <p:cxnSp>
          <p:nvCxnSpPr>
            <p:cNvPr id="9216" name="Straight Arrow Connector 9215">
              <a:extLst>
                <a:ext uri="{FF2B5EF4-FFF2-40B4-BE49-F238E27FC236}">
                  <a16:creationId xmlns:a16="http://schemas.microsoft.com/office/drawing/2014/main" id="{4C006DD9-A964-62AE-27DD-6C312A985AF8}"/>
                </a:ext>
              </a:extLst>
            </p:cNvPr>
            <p:cNvCxnSpPr>
              <a:cxnSpLocks/>
            </p:cNvCxnSpPr>
            <p:nvPr/>
          </p:nvCxnSpPr>
          <p:spPr bwMode="auto">
            <a:xfrm rot="18900000" flipV="1">
              <a:off x="5948535" y="2914827"/>
              <a:ext cx="347529" cy="347529"/>
            </a:xfrm>
            <a:prstGeom prst="straightConnector1">
              <a:avLst/>
            </a:prstGeom>
            <a:noFill/>
            <a:ln w="28575" cap="flat" cmpd="sng" algn="ctr">
              <a:solidFill>
                <a:schemeClr val="bg1"/>
              </a:solidFill>
              <a:prstDash val="solid"/>
              <a:round/>
              <a:headEnd type="none" w="med" len="med"/>
              <a:tailEnd type="triangle"/>
            </a:ln>
            <a:effectLst/>
          </p:spPr>
        </p:cxnSp>
        <p:cxnSp>
          <p:nvCxnSpPr>
            <p:cNvPr id="9217" name="Straight Arrow Connector 9216">
              <a:extLst>
                <a:ext uri="{FF2B5EF4-FFF2-40B4-BE49-F238E27FC236}">
                  <a16:creationId xmlns:a16="http://schemas.microsoft.com/office/drawing/2014/main" id="{A00F6ABA-08E1-94E5-5E34-F34B4161CC12}"/>
                </a:ext>
              </a:extLst>
            </p:cNvPr>
            <p:cNvCxnSpPr>
              <a:cxnSpLocks/>
            </p:cNvCxnSpPr>
            <p:nvPr/>
          </p:nvCxnSpPr>
          <p:spPr bwMode="auto">
            <a:xfrm flipV="1">
              <a:off x="6251471" y="1525888"/>
              <a:ext cx="0" cy="289330"/>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9219" name="Group 9218">
            <a:extLst>
              <a:ext uri="{FF2B5EF4-FFF2-40B4-BE49-F238E27FC236}">
                <a16:creationId xmlns:a16="http://schemas.microsoft.com/office/drawing/2014/main" id="{24450A01-BCB6-4663-2988-2A442EB2057D}"/>
              </a:ext>
            </a:extLst>
          </p:cNvPr>
          <p:cNvGrpSpPr/>
          <p:nvPr/>
        </p:nvGrpSpPr>
        <p:grpSpPr>
          <a:xfrm rot="18778784" flipH="1">
            <a:off x="4307576" y="1914298"/>
            <a:ext cx="347529" cy="1867235"/>
            <a:chOff x="5948535" y="1395121"/>
            <a:chExt cx="347529" cy="1867235"/>
          </a:xfrm>
        </p:grpSpPr>
        <p:cxnSp>
          <p:nvCxnSpPr>
            <p:cNvPr id="9220" name="Straight Arrow Connector 9219">
              <a:extLst>
                <a:ext uri="{FF2B5EF4-FFF2-40B4-BE49-F238E27FC236}">
                  <a16:creationId xmlns:a16="http://schemas.microsoft.com/office/drawing/2014/main" id="{9F1234ED-509E-4D4F-CD6B-C56A9DE5CF97}"/>
                </a:ext>
              </a:extLst>
            </p:cNvPr>
            <p:cNvCxnSpPr>
              <a:cxnSpLocks/>
            </p:cNvCxnSpPr>
            <p:nvPr/>
          </p:nvCxnSpPr>
          <p:spPr bwMode="auto">
            <a:xfrm rot="18900000" flipV="1">
              <a:off x="5948535" y="2914827"/>
              <a:ext cx="347529" cy="347529"/>
            </a:xfrm>
            <a:prstGeom prst="straightConnector1">
              <a:avLst/>
            </a:prstGeom>
            <a:noFill/>
            <a:ln w="28575" cap="flat" cmpd="sng" algn="ctr">
              <a:solidFill>
                <a:schemeClr val="bg1"/>
              </a:solidFill>
              <a:prstDash val="solid"/>
              <a:round/>
              <a:headEnd type="none" w="med" len="med"/>
              <a:tailEnd type="triangle"/>
            </a:ln>
            <a:effectLst/>
          </p:spPr>
        </p:cxnSp>
        <p:cxnSp>
          <p:nvCxnSpPr>
            <p:cNvPr id="9222" name="Straight Arrow Connector 9221">
              <a:extLst>
                <a:ext uri="{FF2B5EF4-FFF2-40B4-BE49-F238E27FC236}">
                  <a16:creationId xmlns:a16="http://schemas.microsoft.com/office/drawing/2014/main" id="{4F400AC2-4DCA-6275-9D65-036DEBE2BBAE}"/>
                </a:ext>
              </a:extLst>
            </p:cNvPr>
            <p:cNvCxnSpPr>
              <a:cxnSpLocks/>
            </p:cNvCxnSpPr>
            <p:nvPr/>
          </p:nvCxnSpPr>
          <p:spPr bwMode="auto">
            <a:xfrm flipV="1">
              <a:off x="6295308" y="1395121"/>
              <a:ext cx="0" cy="289330"/>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9223" name="Group 9222">
            <a:extLst>
              <a:ext uri="{FF2B5EF4-FFF2-40B4-BE49-F238E27FC236}">
                <a16:creationId xmlns:a16="http://schemas.microsoft.com/office/drawing/2014/main" id="{BBA337E2-F6E5-FFAF-DD49-7D7C2C43B5DC}"/>
              </a:ext>
            </a:extLst>
          </p:cNvPr>
          <p:cNvGrpSpPr/>
          <p:nvPr/>
        </p:nvGrpSpPr>
        <p:grpSpPr>
          <a:xfrm rot="2821216" flipH="1" flipV="1">
            <a:off x="4297032" y="3946875"/>
            <a:ext cx="347529" cy="1873422"/>
            <a:chOff x="5948535" y="1388934"/>
            <a:chExt cx="347529" cy="1873422"/>
          </a:xfrm>
        </p:grpSpPr>
        <p:cxnSp>
          <p:nvCxnSpPr>
            <p:cNvPr id="9224" name="Straight Arrow Connector 9223">
              <a:extLst>
                <a:ext uri="{FF2B5EF4-FFF2-40B4-BE49-F238E27FC236}">
                  <a16:creationId xmlns:a16="http://schemas.microsoft.com/office/drawing/2014/main" id="{53B29395-80B9-3004-63BE-649EEFEB6FEB}"/>
                </a:ext>
              </a:extLst>
            </p:cNvPr>
            <p:cNvCxnSpPr>
              <a:cxnSpLocks/>
            </p:cNvCxnSpPr>
            <p:nvPr/>
          </p:nvCxnSpPr>
          <p:spPr bwMode="auto">
            <a:xfrm rot="18900000" flipV="1">
              <a:off x="5948535" y="2914827"/>
              <a:ext cx="347529" cy="347529"/>
            </a:xfrm>
            <a:prstGeom prst="straightConnector1">
              <a:avLst/>
            </a:prstGeom>
            <a:noFill/>
            <a:ln w="28575" cap="flat" cmpd="sng" algn="ctr">
              <a:solidFill>
                <a:schemeClr val="bg1"/>
              </a:solidFill>
              <a:prstDash val="solid"/>
              <a:round/>
              <a:headEnd type="none" w="med" len="med"/>
              <a:tailEnd type="triangle"/>
            </a:ln>
            <a:effectLst/>
          </p:spPr>
        </p:cxnSp>
        <p:cxnSp>
          <p:nvCxnSpPr>
            <p:cNvPr id="9225" name="Straight Arrow Connector 9224">
              <a:extLst>
                <a:ext uri="{FF2B5EF4-FFF2-40B4-BE49-F238E27FC236}">
                  <a16:creationId xmlns:a16="http://schemas.microsoft.com/office/drawing/2014/main" id="{B683D964-048C-A243-8B42-D889A3225590}"/>
                </a:ext>
              </a:extLst>
            </p:cNvPr>
            <p:cNvCxnSpPr>
              <a:cxnSpLocks/>
            </p:cNvCxnSpPr>
            <p:nvPr/>
          </p:nvCxnSpPr>
          <p:spPr bwMode="auto">
            <a:xfrm flipV="1">
              <a:off x="6276520" y="1388934"/>
              <a:ext cx="0" cy="289330"/>
            </a:xfrm>
            <a:prstGeom prst="straightConnector1">
              <a:avLst/>
            </a:prstGeom>
            <a:noFill/>
            <a:ln w="28575" cap="flat" cmpd="sng" algn="ctr">
              <a:solidFill>
                <a:schemeClr val="bg1"/>
              </a:solidFill>
              <a:prstDash val="solid"/>
              <a:round/>
              <a:headEnd type="none" w="med" len="med"/>
              <a:tailEnd type="triangle"/>
            </a:ln>
            <a:effectLst/>
          </p:spPr>
        </p:cxnSp>
      </p:grpSp>
    </p:spTree>
    <p:extLst>
      <p:ext uri="{BB962C8B-B14F-4D97-AF65-F5344CB8AC3E}">
        <p14:creationId xmlns:p14="http://schemas.microsoft.com/office/powerpoint/2010/main" val="3094927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9809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da-DK" altLang="en-US" sz="1200" b="0" dirty="0">
                <a:solidFill>
                  <a:schemeClr val="bg2"/>
                </a:solidFill>
                <a:latin typeface="Calibri" panose="020F0502020204030204" pitchFamily="34" charset="0"/>
              </a:rPr>
              <a:t>Kahn. JCI 2019;129:3990.</a:t>
            </a:r>
            <a:r>
              <a:rPr lang="en-US" altLang="en-US" sz="1200" b="0" dirty="0">
                <a:solidFill>
                  <a:schemeClr val="bg2"/>
                </a:solidFill>
                <a:latin typeface="Calibri" panose="020F0502020204030204" pitchFamily="34" charset="0"/>
              </a:rPr>
              <a:t> Reproduced in accordance with https://creativecommons.org/licenses/by/4.0/. </a:t>
            </a:r>
            <a:r>
              <a:rPr lang="da-DK" altLang="en-US" sz="1200" b="0" dirty="0">
                <a:solidFill>
                  <a:schemeClr val="bg2"/>
                </a:solidFill>
                <a:latin typeface="Calibri" panose="020F0502020204030204" pitchFamily="34" charset="0"/>
              </a:rPr>
              <a:t>  </a:t>
            </a: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Adipose Tissue as a Metabolic Organ</a:t>
            </a:r>
          </a:p>
        </p:txBody>
      </p:sp>
      <p:grpSp>
        <p:nvGrpSpPr>
          <p:cNvPr id="6" name="Group 5">
            <a:extLst>
              <a:ext uri="{FF2B5EF4-FFF2-40B4-BE49-F238E27FC236}">
                <a16:creationId xmlns:a16="http://schemas.microsoft.com/office/drawing/2014/main" id="{C0305C4A-2226-7506-1980-DD6C283A0BAE}"/>
              </a:ext>
            </a:extLst>
          </p:cNvPr>
          <p:cNvGrpSpPr/>
          <p:nvPr/>
        </p:nvGrpSpPr>
        <p:grpSpPr>
          <a:xfrm>
            <a:off x="1470192" y="1516200"/>
            <a:ext cx="8838241" cy="4802924"/>
            <a:chOff x="1470192" y="1516200"/>
            <a:chExt cx="8838241" cy="4802924"/>
          </a:xfrm>
        </p:grpSpPr>
        <p:sp>
          <p:nvSpPr>
            <p:cNvPr id="7" name="TextBox 6">
              <a:extLst>
                <a:ext uri="{FF2B5EF4-FFF2-40B4-BE49-F238E27FC236}">
                  <a16:creationId xmlns:a16="http://schemas.microsoft.com/office/drawing/2014/main" id="{90F12B28-6EFF-1500-1219-E757C8E7849F}"/>
                </a:ext>
              </a:extLst>
            </p:cNvPr>
            <p:cNvSpPr txBox="1"/>
            <p:nvPr/>
          </p:nvSpPr>
          <p:spPr bwMode="auto">
            <a:xfrm>
              <a:off x="4832615" y="1516200"/>
              <a:ext cx="257937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1"/>
                  </a:solidFill>
                  <a:latin typeface="Calibri" panose="020F0502020204030204" pitchFamily="34" charset="0"/>
                </a:rPr>
                <a:t>Metabolic flux </a:t>
              </a:r>
              <a:br>
                <a:rPr lang="en-US" dirty="0">
                  <a:solidFill>
                    <a:schemeClr val="accent1"/>
                  </a:solidFill>
                  <a:latin typeface="Calibri" panose="020F0502020204030204" pitchFamily="34" charset="0"/>
                </a:rPr>
              </a:br>
              <a:r>
                <a:rPr lang="en-US" dirty="0">
                  <a:solidFill>
                    <a:schemeClr val="accent1"/>
                  </a:solidFill>
                  <a:latin typeface="Calibri" panose="020F0502020204030204" pitchFamily="34" charset="0"/>
                </a:rPr>
                <a:t>Insulin action/resistance</a:t>
              </a:r>
            </a:p>
          </p:txBody>
        </p:sp>
        <p:sp>
          <p:nvSpPr>
            <p:cNvPr id="8" name="TextBox 7">
              <a:extLst>
                <a:ext uri="{FF2B5EF4-FFF2-40B4-BE49-F238E27FC236}">
                  <a16:creationId xmlns:a16="http://schemas.microsoft.com/office/drawing/2014/main" id="{E4C0E68E-DFDB-A75B-BFA6-4C0123B43260}"/>
                </a:ext>
              </a:extLst>
            </p:cNvPr>
            <p:cNvSpPr txBox="1"/>
            <p:nvPr/>
          </p:nvSpPr>
          <p:spPr bwMode="auto">
            <a:xfrm>
              <a:off x="5077408" y="2330622"/>
              <a:ext cx="2089785"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3"/>
                  </a:solidFill>
                  <a:latin typeface="Calibri" panose="020F0502020204030204" pitchFamily="34" charset="0"/>
                </a:rPr>
                <a:t>Metabolites</a:t>
              </a:r>
              <a:br>
                <a:rPr lang="en-US" dirty="0">
                  <a:solidFill>
                    <a:schemeClr val="accent1"/>
                  </a:solidFill>
                  <a:latin typeface="Calibri" panose="020F0502020204030204" pitchFamily="34" charset="0"/>
                </a:rPr>
              </a:br>
              <a:r>
                <a:rPr lang="en-US" b="0" dirty="0">
                  <a:solidFill>
                    <a:schemeClr val="bg1"/>
                  </a:solidFill>
                  <a:latin typeface="Calibri" panose="020F0502020204030204" pitchFamily="34" charset="0"/>
                </a:rPr>
                <a:t>FFAs, BCAA, others</a:t>
              </a:r>
            </a:p>
          </p:txBody>
        </p:sp>
        <p:sp>
          <p:nvSpPr>
            <p:cNvPr id="9" name="TextBox 8">
              <a:extLst>
                <a:ext uri="{FF2B5EF4-FFF2-40B4-BE49-F238E27FC236}">
                  <a16:creationId xmlns:a16="http://schemas.microsoft.com/office/drawing/2014/main" id="{197C8E37-3BBC-F817-C190-65FAF1CC10EB}"/>
                </a:ext>
              </a:extLst>
            </p:cNvPr>
            <p:cNvSpPr txBox="1"/>
            <p:nvPr/>
          </p:nvSpPr>
          <p:spPr bwMode="auto">
            <a:xfrm>
              <a:off x="7729063" y="1788840"/>
              <a:ext cx="257937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1"/>
                  </a:solidFill>
                  <a:latin typeface="Calibri" panose="020F0502020204030204" pitchFamily="34" charset="0"/>
                </a:rPr>
                <a:t>Inflammation</a:t>
              </a:r>
              <a:br>
                <a:rPr lang="en-US" dirty="0">
                  <a:solidFill>
                    <a:schemeClr val="accent1"/>
                  </a:solidFill>
                  <a:latin typeface="Calibri" panose="020F0502020204030204" pitchFamily="34" charset="0"/>
                </a:rPr>
              </a:br>
              <a:r>
                <a:rPr lang="en-US" dirty="0">
                  <a:solidFill>
                    <a:schemeClr val="accent1"/>
                  </a:solidFill>
                  <a:latin typeface="Calibri" panose="020F0502020204030204" pitchFamily="34" charset="0"/>
                </a:rPr>
                <a:t>Insulin resistance</a:t>
              </a:r>
            </a:p>
          </p:txBody>
        </p:sp>
        <p:sp>
          <p:nvSpPr>
            <p:cNvPr id="10" name="TextBox 9">
              <a:extLst>
                <a:ext uri="{FF2B5EF4-FFF2-40B4-BE49-F238E27FC236}">
                  <a16:creationId xmlns:a16="http://schemas.microsoft.com/office/drawing/2014/main" id="{8F1A46A5-A686-6AA2-9A0E-4E22E55BE8AB}"/>
                </a:ext>
              </a:extLst>
            </p:cNvPr>
            <p:cNvSpPr txBox="1"/>
            <p:nvPr/>
          </p:nvSpPr>
          <p:spPr bwMode="auto">
            <a:xfrm>
              <a:off x="7134379" y="2566422"/>
              <a:ext cx="2089785"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3"/>
                  </a:solidFill>
                  <a:latin typeface="Calibri" panose="020F0502020204030204" pitchFamily="34" charset="0"/>
                </a:rPr>
                <a:t>Inflammatory</a:t>
              </a:r>
              <a:br>
                <a:rPr lang="en-US" dirty="0">
                  <a:solidFill>
                    <a:schemeClr val="accent3"/>
                  </a:solidFill>
                  <a:latin typeface="Calibri" panose="020F0502020204030204" pitchFamily="34" charset="0"/>
                </a:rPr>
              </a:br>
              <a:r>
                <a:rPr lang="en-US" dirty="0">
                  <a:solidFill>
                    <a:schemeClr val="accent3"/>
                  </a:solidFill>
                  <a:latin typeface="Calibri" panose="020F0502020204030204" pitchFamily="34" charset="0"/>
                </a:rPr>
                <a:t>mediators</a:t>
              </a:r>
              <a:br>
                <a:rPr lang="en-US" dirty="0">
                  <a:solidFill>
                    <a:schemeClr val="accent1"/>
                  </a:solidFill>
                  <a:latin typeface="Calibri" panose="020F0502020204030204" pitchFamily="34" charset="0"/>
                </a:rPr>
              </a:br>
              <a:r>
                <a:rPr lang="en-US" b="0" dirty="0">
                  <a:solidFill>
                    <a:schemeClr val="bg1"/>
                  </a:solidFill>
                  <a:latin typeface="Calibri" panose="020F0502020204030204" pitchFamily="34" charset="0"/>
                </a:rPr>
                <a:t>TNF, IL-6, MCP-1, resistin, adipsin, RBP4</a:t>
              </a:r>
            </a:p>
          </p:txBody>
        </p:sp>
        <p:sp>
          <p:nvSpPr>
            <p:cNvPr id="11" name="TextBox 10">
              <a:extLst>
                <a:ext uri="{FF2B5EF4-FFF2-40B4-BE49-F238E27FC236}">
                  <a16:creationId xmlns:a16="http://schemas.microsoft.com/office/drawing/2014/main" id="{254C6553-993F-2854-2C11-F25970C659DF}"/>
                </a:ext>
              </a:extLst>
            </p:cNvPr>
            <p:cNvSpPr txBox="1"/>
            <p:nvPr/>
          </p:nvSpPr>
          <p:spPr bwMode="auto">
            <a:xfrm>
              <a:off x="1638057" y="1664190"/>
              <a:ext cx="2579370"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1"/>
                  </a:solidFill>
                  <a:latin typeface="Calibri" panose="020F0502020204030204" pitchFamily="34" charset="0"/>
                </a:rPr>
                <a:t>Regulation of appetite Energy expenditure Metabolism</a:t>
              </a:r>
            </a:p>
          </p:txBody>
        </p:sp>
        <p:sp>
          <p:nvSpPr>
            <p:cNvPr id="12" name="TextBox 11">
              <a:extLst>
                <a:ext uri="{FF2B5EF4-FFF2-40B4-BE49-F238E27FC236}">
                  <a16:creationId xmlns:a16="http://schemas.microsoft.com/office/drawing/2014/main" id="{0DCDECA8-79B4-9DC6-DE23-F48C6553BA89}"/>
                </a:ext>
              </a:extLst>
            </p:cNvPr>
            <p:cNvSpPr txBox="1"/>
            <p:nvPr/>
          </p:nvSpPr>
          <p:spPr bwMode="auto">
            <a:xfrm>
              <a:off x="2601075" y="2566422"/>
              <a:ext cx="2298586"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3"/>
                  </a:solidFill>
                  <a:latin typeface="Calibri" panose="020F0502020204030204" pitchFamily="34" charset="0"/>
                </a:rPr>
                <a:t>Peptides, hormones, growth factors</a:t>
              </a:r>
              <a:br>
                <a:rPr lang="en-US" dirty="0">
                  <a:solidFill>
                    <a:schemeClr val="accent1"/>
                  </a:solidFill>
                  <a:latin typeface="Calibri" panose="020F0502020204030204" pitchFamily="34" charset="0"/>
                </a:rPr>
              </a:br>
              <a:r>
                <a:rPr lang="en-US" b="0" dirty="0">
                  <a:solidFill>
                    <a:schemeClr val="bg1"/>
                  </a:solidFill>
                  <a:latin typeface="Calibri" panose="020F0502020204030204" pitchFamily="34" charset="0"/>
                </a:rPr>
                <a:t>Leptin, adiponectin, BMPs, FGF21, GDFs, Nrg4</a:t>
              </a:r>
            </a:p>
          </p:txBody>
        </p:sp>
        <p:sp>
          <p:nvSpPr>
            <p:cNvPr id="13" name="TextBox 12">
              <a:extLst>
                <a:ext uri="{FF2B5EF4-FFF2-40B4-BE49-F238E27FC236}">
                  <a16:creationId xmlns:a16="http://schemas.microsoft.com/office/drawing/2014/main" id="{93C42F43-C650-B371-A1F3-A28FC093CCA3}"/>
                </a:ext>
              </a:extLst>
            </p:cNvPr>
            <p:cNvSpPr txBox="1"/>
            <p:nvPr/>
          </p:nvSpPr>
          <p:spPr bwMode="auto">
            <a:xfrm>
              <a:off x="4509718" y="5728193"/>
              <a:ext cx="3225165"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1"/>
                  </a:solidFill>
                  <a:latin typeface="Calibri" panose="020F0502020204030204" pitchFamily="34" charset="0"/>
                </a:rPr>
                <a:t>Gene expression in liver, macrophages, and other tissues</a:t>
              </a:r>
            </a:p>
          </p:txBody>
        </p:sp>
        <p:sp>
          <p:nvSpPr>
            <p:cNvPr id="14" name="TextBox 13">
              <a:extLst>
                <a:ext uri="{FF2B5EF4-FFF2-40B4-BE49-F238E27FC236}">
                  <a16:creationId xmlns:a16="http://schemas.microsoft.com/office/drawing/2014/main" id="{EA562A0A-147A-D4DA-9B36-1088AD8818EC}"/>
                </a:ext>
              </a:extLst>
            </p:cNvPr>
            <p:cNvSpPr txBox="1"/>
            <p:nvPr/>
          </p:nvSpPr>
          <p:spPr bwMode="auto">
            <a:xfrm>
              <a:off x="4717733" y="4670762"/>
              <a:ext cx="2809135"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3"/>
                  </a:solidFill>
                  <a:latin typeface="Calibri" panose="020F0502020204030204" pitchFamily="34" charset="0"/>
                </a:rPr>
                <a:t>Circulating </a:t>
              </a:r>
              <a:br>
                <a:rPr lang="en-US" dirty="0">
                  <a:solidFill>
                    <a:schemeClr val="accent3"/>
                  </a:solidFill>
                  <a:latin typeface="Calibri" panose="020F0502020204030204" pitchFamily="34" charset="0"/>
                </a:rPr>
              </a:br>
              <a:r>
                <a:rPr lang="en-US" dirty="0">
                  <a:solidFill>
                    <a:schemeClr val="accent3"/>
                  </a:solidFill>
                  <a:latin typeface="Calibri" panose="020F0502020204030204" pitchFamily="34" charset="0"/>
                </a:rPr>
                <a:t>exosomal miRNAs</a:t>
              </a:r>
              <a:br>
                <a:rPr lang="en-US" dirty="0">
                  <a:solidFill>
                    <a:schemeClr val="accent1"/>
                  </a:solidFill>
                  <a:latin typeface="Calibri" panose="020F0502020204030204" pitchFamily="34" charset="0"/>
                </a:rPr>
              </a:br>
              <a:r>
                <a:rPr lang="en-US" b="0" dirty="0">
                  <a:solidFill>
                    <a:schemeClr val="bg1"/>
                  </a:solidFill>
                  <a:latin typeface="Calibri" panose="020F0502020204030204" pitchFamily="34" charset="0"/>
                </a:rPr>
                <a:t>miR-99b, miR-155, others</a:t>
              </a:r>
            </a:p>
          </p:txBody>
        </p:sp>
        <p:sp>
          <p:nvSpPr>
            <p:cNvPr id="15" name="TextBox 14">
              <a:extLst>
                <a:ext uri="{FF2B5EF4-FFF2-40B4-BE49-F238E27FC236}">
                  <a16:creationId xmlns:a16="http://schemas.microsoft.com/office/drawing/2014/main" id="{53588362-B2C6-6633-44A9-06B5E2149E4F}"/>
                </a:ext>
              </a:extLst>
            </p:cNvPr>
            <p:cNvSpPr txBox="1"/>
            <p:nvPr/>
          </p:nvSpPr>
          <p:spPr bwMode="auto">
            <a:xfrm>
              <a:off x="7526868" y="5291796"/>
              <a:ext cx="2579370"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1"/>
                  </a:solidFill>
                  <a:latin typeface="Calibri" panose="020F0502020204030204" pitchFamily="34" charset="0"/>
                </a:rPr>
                <a:t>Insulin sensitivity</a:t>
              </a:r>
              <a:br>
                <a:rPr lang="en-US" dirty="0">
                  <a:solidFill>
                    <a:schemeClr val="accent1"/>
                  </a:solidFill>
                  <a:latin typeface="Calibri" panose="020F0502020204030204" pitchFamily="34" charset="0"/>
                </a:rPr>
              </a:br>
              <a:r>
                <a:rPr lang="en-US" dirty="0">
                  <a:solidFill>
                    <a:schemeClr val="accent1"/>
                  </a:solidFill>
                  <a:latin typeface="Calibri" panose="020F0502020204030204" pitchFamily="34" charset="0"/>
                </a:rPr>
                <a:t>Insulin secretion</a:t>
              </a:r>
              <a:br>
                <a:rPr lang="en-US" dirty="0">
                  <a:solidFill>
                    <a:schemeClr val="accent1"/>
                  </a:solidFill>
                  <a:latin typeface="Calibri" panose="020F0502020204030204" pitchFamily="34" charset="0"/>
                </a:rPr>
              </a:br>
              <a:r>
                <a:rPr lang="en-US" dirty="0">
                  <a:solidFill>
                    <a:schemeClr val="accent1"/>
                  </a:solidFill>
                  <a:latin typeface="Calibri" panose="020F0502020204030204" pitchFamily="34" charset="0"/>
                </a:rPr>
                <a:t>Thermogenesis</a:t>
              </a:r>
            </a:p>
          </p:txBody>
        </p:sp>
        <p:sp>
          <p:nvSpPr>
            <p:cNvPr id="16" name="TextBox 15">
              <a:extLst>
                <a:ext uri="{FF2B5EF4-FFF2-40B4-BE49-F238E27FC236}">
                  <a16:creationId xmlns:a16="http://schemas.microsoft.com/office/drawing/2014/main" id="{D49D233A-BB6D-0A14-A012-938053A987EC}"/>
                </a:ext>
              </a:extLst>
            </p:cNvPr>
            <p:cNvSpPr txBox="1"/>
            <p:nvPr/>
          </p:nvSpPr>
          <p:spPr bwMode="auto">
            <a:xfrm>
              <a:off x="6899880" y="4479515"/>
              <a:ext cx="2835808"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3"/>
                  </a:solidFill>
                  <a:latin typeface="Calibri" panose="020F0502020204030204" pitchFamily="34" charset="0"/>
                </a:rPr>
                <a:t>Novel signaling lipids</a:t>
              </a:r>
              <a:br>
                <a:rPr lang="en-US" dirty="0">
                  <a:solidFill>
                    <a:schemeClr val="accent1"/>
                  </a:solidFill>
                  <a:latin typeface="Calibri" panose="020F0502020204030204" pitchFamily="34" charset="0"/>
                </a:rPr>
              </a:br>
              <a:r>
                <a:rPr lang="en-US" b="0" dirty="0">
                  <a:solidFill>
                    <a:schemeClr val="bg1"/>
                  </a:solidFill>
                  <a:latin typeface="Calibri" panose="020F0502020204030204" pitchFamily="34" charset="0"/>
                </a:rPr>
                <a:t>FAHFAs, di-HOMEs</a:t>
              </a:r>
            </a:p>
          </p:txBody>
        </p:sp>
        <p:sp>
          <p:nvSpPr>
            <p:cNvPr id="17" name="TextBox 16">
              <a:extLst>
                <a:ext uri="{FF2B5EF4-FFF2-40B4-BE49-F238E27FC236}">
                  <a16:creationId xmlns:a16="http://schemas.microsoft.com/office/drawing/2014/main" id="{09726D63-3943-9D59-307A-3EE3D4FDFF05}"/>
                </a:ext>
              </a:extLst>
            </p:cNvPr>
            <p:cNvSpPr txBox="1"/>
            <p:nvPr/>
          </p:nvSpPr>
          <p:spPr bwMode="auto">
            <a:xfrm>
              <a:off x="1470192" y="4354865"/>
              <a:ext cx="3629511"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3"/>
                  </a:solidFill>
                  <a:latin typeface="Calibri" panose="020F0502020204030204" pitchFamily="34" charset="0"/>
                </a:rPr>
                <a:t>Binding proteins and precursors</a:t>
              </a:r>
              <a:br>
                <a:rPr lang="en-US" dirty="0">
                  <a:solidFill>
                    <a:schemeClr val="accent3"/>
                  </a:solidFill>
                  <a:latin typeface="Calibri" panose="020F0502020204030204" pitchFamily="34" charset="0"/>
                </a:rPr>
              </a:br>
              <a:r>
                <a:rPr lang="en-US" b="0" dirty="0">
                  <a:solidFill>
                    <a:schemeClr val="bg1"/>
                  </a:solidFill>
                  <a:latin typeface="Calibri" panose="020F0502020204030204" pitchFamily="34" charset="0"/>
                </a:rPr>
                <a:t>Angiotensinogen, PAI-1, FABP4, apelin, asprosin</a:t>
              </a:r>
            </a:p>
          </p:txBody>
        </p:sp>
        <p:sp>
          <p:nvSpPr>
            <p:cNvPr id="18" name="TextBox 17">
              <a:extLst>
                <a:ext uri="{FF2B5EF4-FFF2-40B4-BE49-F238E27FC236}">
                  <a16:creationId xmlns:a16="http://schemas.microsoft.com/office/drawing/2014/main" id="{7DF2A99D-9C4C-AB8B-46D3-E8EB01689D04}"/>
                </a:ext>
              </a:extLst>
            </p:cNvPr>
            <p:cNvSpPr txBox="1"/>
            <p:nvPr/>
          </p:nvSpPr>
          <p:spPr bwMode="auto">
            <a:xfrm>
              <a:off x="1638057" y="5416446"/>
              <a:ext cx="257937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1"/>
                  </a:solidFill>
                  <a:latin typeface="Calibri" panose="020F0502020204030204" pitchFamily="34" charset="0"/>
                </a:rPr>
                <a:t>Vascular integrity</a:t>
              </a:r>
              <a:br>
                <a:rPr lang="en-US" dirty="0">
                  <a:solidFill>
                    <a:schemeClr val="accent1"/>
                  </a:solidFill>
                  <a:latin typeface="Calibri" panose="020F0502020204030204" pitchFamily="34" charset="0"/>
                </a:rPr>
              </a:br>
              <a:r>
                <a:rPr lang="en-US" dirty="0">
                  <a:solidFill>
                    <a:schemeClr val="accent1"/>
                  </a:solidFill>
                  <a:latin typeface="Calibri" panose="020F0502020204030204" pitchFamily="34" charset="0"/>
                </a:rPr>
                <a:t>Blood flow and clotting</a:t>
              </a:r>
            </a:p>
          </p:txBody>
        </p:sp>
        <p:sp>
          <p:nvSpPr>
            <p:cNvPr id="19" name="Oval 18">
              <a:extLst>
                <a:ext uri="{FF2B5EF4-FFF2-40B4-BE49-F238E27FC236}">
                  <a16:creationId xmlns:a16="http://schemas.microsoft.com/office/drawing/2014/main" id="{29E4AB42-91EC-E86D-683D-6DA0B4D76157}"/>
                </a:ext>
              </a:extLst>
            </p:cNvPr>
            <p:cNvSpPr/>
            <p:nvPr/>
          </p:nvSpPr>
          <p:spPr bwMode="auto">
            <a:xfrm rot="6844469">
              <a:off x="6336823" y="4272845"/>
              <a:ext cx="125482" cy="2290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0" name="Group 19">
              <a:extLst>
                <a:ext uri="{FF2B5EF4-FFF2-40B4-BE49-F238E27FC236}">
                  <a16:creationId xmlns:a16="http://schemas.microsoft.com/office/drawing/2014/main" id="{E6845313-FB67-B904-A338-390A65A874B7}"/>
                </a:ext>
              </a:extLst>
            </p:cNvPr>
            <p:cNvGrpSpPr/>
            <p:nvPr/>
          </p:nvGrpSpPr>
          <p:grpSpPr>
            <a:xfrm>
              <a:off x="5450670" y="3197335"/>
              <a:ext cx="1343260" cy="1199282"/>
              <a:chOff x="5664813" y="3197335"/>
              <a:chExt cx="1343260" cy="1199282"/>
            </a:xfrm>
          </p:grpSpPr>
          <p:grpSp>
            <p:nvGrpSpPr>
              <p:cNvPr id="38" name="Group 37">
                <a:extLst>
                  <a:ext uri="{FF2B5EF4-FFF2-40B4-BE49-F238E27FC236}">
                    <a16:creationId xmlns:a16="http://schemas.microsoft.com/office/drawing/2014/main" id="{D8F8DE17-C3D7-08A8-8E3C-79412CC9C884}"/>
                  </a:ext>
                </a:extLst>
              </p:cNvPr>
              <p:cNvGrpSpPr/>
              <p:nvPr/>
            </p:nvGrpSpPr>
            <p:grpSpPr>
              <a:xfrm>
                <a:off x="6071426" y="3197335"/>
                <a:ext cx="398141" cy="357599"/>
                <a:chOff x="6071426" y="3197335"/>
                <a:chExt cx="398141" cy="357599"/>
              </a:xfrm>
            </p:grpSpPr>
            <p:sp>
              <p:nvSpPr>
                <p:cNvPr id="63" name="Oval 16">
                  <a:extLst>
                    <a:ext uri="{FF2B5EF4-FFF2-40B4-BE49-F238E27FC236}">
                      <a16:creationId xmlns:a16="http://schemas.microsoft.com/office/drawing/2014/main" id="{9E72E16E-D798-89D3-9136-B5EC6FA9B0A5}"/>
                    </a:ext>
                  </a:extLst>
                </p:cNvPr>
                <p:cNvSpPr/>
                <p:nvPr/>
              </p:nvSpPr>
              <p:spPr bwMode="auto">
                <a:xfrm>
                  <a:off x="6071426" y="3197335"/>
                  <a:ext cx="398141" cy="357599"/>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520" h="549529">
                      <a:moveTo>
                        <a:pt x="3908" y="373052"/>
                      </a:moveTo>
                      <a:cubicBezTo>
                        <a:pt x="-7669" y="281804"/>
                        <a:pt x="-7676" y="22004"/>
                        <a:pt x="213843" y="1761"/>
                      </a:cubicBezTo>
                      <a:cubicBezTo>
                        <a:pt x="435362" y="-18482"/>
                        <a:pt x="583269" y="138700"/>
                        <a:pt x="586520" y="323045"/>
                      </a:cubicBezTo>
                      <a:cubicBezTo>
                        <a:pt x="575997" y="513617"/>
                        <a:pt x="401841" y="543299"/>
                        <a:pt x="283307" y="549252"/>
                      </a:cubicBezTo>
                      <a:cubicBezTo>
                        <a:pt x="164773" y="555205"/>
                        <a:pt x="15485" y="464300"/>
                        <a:pt x="3908" y="373052"/>
                      </a:cubicBezTo>
                      <a:close/>
                    </a:path>
                  </a:pathLst>
                </a:custGeom>
                <a:gradFill>
                  <a:gsLst>
                    <a:gs pos="0">
                      <a:schemeClr val="accent3">
                        <a:lumMod val="20000"/>
                        <a:lumOff val="80000"/>
                      </a:schemeClr>
                    </a:gs>
                    <a:gs pos="100000">
                      <a:schemeClr val="accent3">
                        <a:lumMod val="60000"/>
                        <a:lumOff val="40000"/>
                      </a:schemeClr>
                    </a:gs>
                  </a:gsLst>
                  <a:lin ang="5400000" scaled="1"/>
                </a:gradFill>
                <a:ln w="6350">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6" name="Oval 9215">
                  <a:extLst>
                    <a:ext uri="{FF2B5EF4-FFF2-40B4-BE49-F238E27FC236}">
                      <a16:creationId xmlns:a16="http://schemas.microsoft.com/office/drawing/2014/main" id="{A9E9CE20-5CAA-69FD-37C2-44E2E8A06138}"/>
                    </a:ext>
                  </a:extLst>
                </p:cNvPr>
                <p:cNvSpPr/>
                <p:nvPr/>
              </p:nvSpPr>
              <p:spPr bwMode="auto">
                <a:xfrm rot="381358">
                  <a:off x="6235814" y="3200660"/>
                  <a:ext cx="91440" cy="2743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9" name="Oval 16">
                <a:extLst>
                  <a:ext uri="{FF2B5EF4-FFF2-40B4-BE49-F238E27FC236}">
                    <a16:creationId xmlns:a16="http://schemas.microsoft.com/office/drawing/2014/main" id="{D078128D-0B1D-2B98-5932-5B1DE9A6E8E3}"/>
                  </a:ext>
                </a:extLst>
              </p:cNvPr>
              <p:cNvSpPr/>
              <p:nvPr/>
            </p:nvSpPr>
            <p:spPr bwMode="auto">
              <a:xfrm>
                <a:off x="6401945" y="3352258"/>
                <a:ext cx="420335" cy="342186"/>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4922" h="525844">
                    <a:moveTo>
                      <a:pt x="2311" y="250733"/>
                    </a:moveTo>
                    <a:cubicBezTo>
                      <a:pt x="30498" y="31409"/>
                      <a:pt x="95264" y="-3053"/>
                      <a:pt x="238756" y="199"/>
                    </a:cubicBezTo>
                    <a:cubicBezTo>
                      <a:pt x="382248" y="3451"/>
                      <a:pt x="581671" y="85906"/>
                      <a:pt x="584922" y="270251"/>
                    </a:cubicBezTo>
                    <a:cubicBezTo>
                      <a:pt x="574399" y="460823"/>
                      <a:pt x="405320" y="528987"/>
                      <a:pt x="308218" y="525734"/>
                    </a:cubicBezTo>
                    <a:cubicBezTo>
                      <a:pt x="211116" y="522481"/>
                      <a:pt x="-25876" y="470057"/>
                      <a:pt x="2311" y="250733"/>
                    </a:cubicBezTo>
                    <a:close/>
                  </a:path>
                </a:pathLst>
              </a:custGeom>
              <a:gradFill>
                <a:gsLst>
                  <a:gs pos="0">
                    <a:schemeClr val="accent3">
                      <a:lumMod val="40000"/>
                      <a:lumOff val="60000"/>
                    </a:schemeClr>
                  </a:gs>
                  <a:gs pos="100000">
                    <a:schemeClr val="accent3">
                      <a:lumMod val="75000"/>
                    </a:schemeClr>
                  </a:gs>
                </a:gsLst>
                <a:lin ang="5400000" scaled="1"/>
              </a:gradFill>
              <a:ln w="6350">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0" name="Group 39">
                <a:extLst>
                  <a:ext uri="{FF2B5EF4-FFF2-40B4-BE49-F238E27FC236}">
                    <a16:creationId xmlns:a16="http://schemas.microsoft.com/office/drawing/2014/main" id="{59817766-7039-D20F-8B15-7179B7398430}"/>
                  </a:ext>
                </a:extLst>
              </p:cNvPr>
              <p:cNvGrpSpPr/>
              <p:nvPr/>
            </p:nvGrpSpPr>
            <p:grpSpPr>
              <a:xfrm>
                <a:off x="5664813" y="3312724"/>
                <a:ext cx="472195" cy="514448"/>
                <a:chOff x="5664813" y="3312724"/>
                <a:chExt cx="472195" cy="514448"/>
              </a:xfrm>
            </p:grpSpPr>
            <p:sp>
              <p:nvSpPr>
                <p:cNvPr id="61" name="Oval 16">
                  <a:extLst>
                    <a:ext uri="{FF2B5EF4-FFF2-40B4-BE49-F238E27FC236}">
                      <a16:creationId xmlns:a16="http://schemas.microsoft.com/office/drawing/2014/main" id="{62FD2A1E-F2C1-5F00-CDAA-CDA608E1C74E}"/>
                    </a:ext>
                  </a:extLst>
                </p:cNvPr>
                <p:cNvSpPr/>
                <p:nvPr/>
              </p:nvSpPr>
              <p:spPr bwMode="auto">
                <a:xfrm rot="16200000">
                  <a:off x="5643687" y="3333850"/>
                  <a:ext cx="514448" cy="472195"/>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 name="connsiteX0" fmla="*/ 2311 w 584922"/>
                    <a:gd name="connsiteY0" fmla="*/ 192230 h 535374"/>
                    <a:gd name="connsiteX1" fmla="*/ 238756 w 584922"/>
                    <a:gd name="connsiteY1" fmla="*/ 8199 h 535374"/>
                    <a:gd name="connsiteX2" fmla="*/ 584922 w 584922"/>
                    <a:gd name="connsiteY2" fmla="*/ 278251 h 535374"/>
                    <a:gd name="connsiteX3" fmla="*/ 308218 w 584922"/>
                    <a:gd name="connsiteY3" fmla="*/ 533734 h 535374"/>
                    <a:gd name="connsiteX4" fmla="*/ 2311 w 584922"/>
                    <a:gd name="connsiteY4" fmla="*/ 192230 h 535374"/>
                    <a:gd name="connsiteX0" fmla="*/ 33 w 582644"/>
                    <a:gd name="connsiteY0" fmla="*/ 193538 h 536681"/>
                    <a:gd name="connsiteX1" fmla="*/ 288452 w 582644"/>
                    <a:gd name="connsiteY1" fmla="*/ 1194 h 536681"/>
                    <a:gd name="connsiteX2" fmla="*/ 582644 w 582644"/>
                    <a:gd name="connsiteY2" fmla="*/ 279559 h 536681"/>
                    <a:gd name="connsiteX3" fmla="*/ 305940 w 582644"/>
                    <a:gd name="connsiteY3" fmla="*/ 535042 h 536681"/>
                    <a:gd name="connsiteX4" fmla="*/ 33 w 582644"/>
                    <a:gd name="connsiteY4" fmla="*/ 193538 h 536681"/>
                    <a:gd name="connsiteX0" fmla="*/ 44 w 582655"/>
                    <a:gd name="connsiteY0" fmla="*/ 199805 h 542948"/>
                    <a:gd name="connsiteX1" fmla="*/ 288463 w 582655"/>
                    <a:gd name="connsiteY1" fmla="*/ 7461 h 542948"/>
                    <a:gd name="connsiteX2" fmla="*/ 582655 w 582655"/>
                    <a:gd name="connsiteY2" fmla="*/ 285826 h 542948"/>
                    <a:gd name="connsiteX3" fmla="*/ 305951 w 582655"/>
                    <a:gd name="connsiteY3" fmla="*/ 541309 h 542948"/>
                    <a:gd name="connsiteX4" fmla="*/ 44 w 582655"/>
                    <a:gd name="connsiteY4" fmla="*/ 199805 h 542948"/>
                    <a:gd name="connsiteX0" fmla="*/ 23 w 582634"/>
                    <a:gd name="connsiteY0" fmla="*/ 203551 h 546694"/>
                    <a:gd name="connsiteX1" fmla="*/ 288442 w 582634"/>
                    <a:gd name="connsiteY1" fmla="*/ 11207 h 546694"/>
                    <a:gd name="connsiteX2" fmla="*/ 582634 w 582634"/>
                    <a:gd name="connsiteY2" fmla="*/ 289572 h 546694"/>
                    <a:gd name="connsiteX3" fmla="*/ 305930 w 582634"/>
                    <a:gd name="connsiteY3" fmla="*/ 545055 h 546694"/>
                    <a:gd name="connsiteX4" fmla="*/ 23 w 582634"/>
                    <a:gd name="connsiteY4" fmla="*/ 203551 h 546694"/>
                    <a:gd name="connsiteX0" fmla="*/ 74 w 582685"/>
                    <a:gd name="connsiteY0" fmla="*/ 203551 h 555951"/>
                    <a:gd name="connsiteX1" fmla="*/ 288493 w 582685"/>
                    <a:gd name="connsiteY1" fmla="*/ 11207 h 555951"/>
                    <a:gd name="connsiteX2" fmla="*/ 582685 w 582685"/>
                    <a:gd name="connsiteY2" fmla="*/ 289572 h 555951"/>
                    <a:gd name="connsiteX3" fmla="*/ 305981 w 582685"/>
                    <a:gd name="connsiteY3" fmla="*/ 545055 h 555951"/>
                    <a:gd name="connsiteX4" fmla="*/ 74 w 582685"/>
                    <a:gd name="connsiteY4" fmla="*/ 203551 h 555951"/>
                    <a:gd name="connsiteX0" fmla="*/ 31 w 582642"/>
                    <a:gd name="connsiteY0" fmla="*/ 203551 h 548555"/>
                    <a:gd name="connsiteX1" fmla="*/ 288450 w 582642"/>
                    <a:gd name="connsiteY1" fmla="*/ 11207 h 548555"/>
                    <a:gd name="connsiteX2" fmla="*/ 582642 w 582642"/>
                    <a:gd name="connsiteY2" fmla="*/ 289572 h 548555"/>
                    <a:gd name="connsiteX3" fmla="*/ 305938 w 582642"/>
                    <a:gd name="connsiteY3" fmla="*/ 545055 h 548555"/>
                    <a:gd name="connsiteX4" fmla="*/ 31 w 582642"/>
                    <a:gd name="connsiteY4" fmla="*/ 203551 h 548555"/>
                    <a:gd name="connsiteX0" fmla="*/ 1063 w 583674"/>
                    <a:gd name="connsiteY0" fmla="*/ 199734 h 534013"/>
                    <a:gd name="connsiteX1" fmla="*/ 289482 w 583674"/>
                    <a:gd name="connsiteY1" fmla="*/ 7390 h 534013"/>
                    <a:gd name="connsiteX2" fmla="*/ 583674 w 583674"/>
                    <a:gd name="connsiteY2" fmla="*/ 285755 h 534013"/>
                    <a:gd name="connsiteX3" fmla="*/ 222170 w 583674"/>
                    <a:gd name="connsiteY3" fmla="*/ 530153 h 534013"/>
                    <a:gd name="connsiteX4" fmla="*/ 1063 w 583674"/>
                    <a:gd name="connsiteY4" fmla="*/ 199734 h 534013"/>
                    <a:gd name="connsiteX0" fmla="*/ 154 w 582765"/>
                    <a:gd name="connsiteY0" fmla="*/ 199805 h 544807"/>
                    <a:gd name="connsiteX1" fmla="*/ 288573 w 582765"/>
                    <a:gd name="connsiteY1" fmla="*/ 7461 h 544807"/>
                    <a:gd name="connsiteX2" fmla="*/ 582765 w 582765"/>
                    <a:gd name="connsiteY2" fmla="*/ 285826 h 544807"/>
                    <a:gd name="connsiteX3" fmla="*/ 259558 w 582765"/>
                    <a:gd name="connsiteY3" fmla="*/ 541308 h 544807"/>
                    <a:gd name="connsiteX4" fmla="*/ 154 w 582765"/>
                    <a:gd name="connsiteY4" fmla="*/ 199805 h 544807"/>
                    <a:gd name="connsiteX0" fmla="*/ 8362 w 590973"/>
                    <a:gd name="connsiteY0" fmla="*/ 204491 h 549493"/>
                    <a:gd name="connsiteX1" fmla="*/ 296781 w 590973"/>
                    <a:gd name="connsiteY1" fmla="*/ 12147 h 549493"/>
                    <a:gd name="connsiteX2" fmla="*/ 590973 w 590973"/>
                    <a:gd name="connsiteY2" fmla="*/ 290512 h 549493"/>
                    <a:gd name="connsiteX3" fmla="*/ 267766 w 590973"/>
                    <a:gd name="connsiteY3" fmla="*/ 545994 h 549493"/>
                    <a:gd name="connsiteX4" fmla="*/ 8362 w 590973"/>
                    <a:gd name="connsiteY4" fmla="*/ 204491 h 549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973" h="549493">
                      <a:moveTo>
                        <a:pt x="8362" y="204491"/>
                      </a:moveTo>
                      <a:cubicBezTo>
                        <a:pt x="54230" y="37923"/>
                        <a:pt x="142235" y="-29900"/>
                        <a:pt x="296781" y="12147"/>
                      </a:cubicBezTo>
                      <a:cubicBezTo>
                        <a:pt x="451327" y="54194"/>
                        <a:pt x="587722" y="106167"/>
                        <a:pt x="590973" y="290512"/>
                      </a:cubicBezTo>
                      <a:cubicBezTo>
                        <a:pt x="580450" y="481084"/>
                        <a:pt x="422313" y="568646"/>
                        <a:pt x="267766" y="545994"/>
                      </a:cubicBezTo>
                      <a:cubicBezTo>
                        <a:pt x="113219" y="523342"/>
                        <a:pt x="-37506" y="371059"/>
                        <a:pt x="8362" y="204491"/>
                      </a:cubicBezTo>
                      <a:close/>
                    </a:path>
                  </a:pathLst>
                </a:custGeom>
                <a:gradFill>
                  <a:gsLst>
                    <a:gs pos="0">
                      <a:schemeClr val="accent3">
                        <a:lumMod val="20000"/>
                        <a:lumOff val="80000"/>
                      </a:schemeClr>
                    </a:gs>
                    <a:gs pos="100000">
                      <a:schemeClr val="accent3">
                        <a:lumMod val="60000"/>
                        <a:lumOff val="40000"/>
                      </a:schemeClr>
                    </a:gs>
                  </a:gsLst>
                  <a:lin ang="5400000" scaled="1"/>
                </a:gradFill>
                <a:ln w="6350">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Oval 61">
                  <a:extLst>
                    <a:ext uri="{FF2B5EF4-FFF2-40B4-BE49-F238E27FC236}">
                      <a16:creationId xmlns:a16="http://schemas.microsoft.com/office/drawing/2014/main" id="{F51AF70C-4EFA-27E6-57D3-9D9195D68442}"/>
                    </a:ext>
                  </a:extLst>
                </p:cNvPr>
                <p:cNvSpPr/>
                <p:nvPr/>
              </p:nvSpPr>
              <p:spPr bwMode="auto">
                <a:xfrm rot="17286924">
                  <a:off x="5633534" y="3490518"/>
                  <a:ext cx="146304" cy="2743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1" name="Group 40">
                <a:extLst>
                  <a:ext uri="{FF2B5EF4-FFF2-40B4-BE49-F238E27FC236}">
                    <a16:creationId xmlns:a16="http://schemas.microsoft.com/office/drawing/2014/main" id="{31F768D2-9FAD-9B90-0421-A8C5BB9D6D75}"/>
                  </a:ext>
                </a:extLst>
              </p:cNvPr>
              <p:cNvGrpSpPr/>
              <p:nvPr/>
            </p:nvGrpSpPr>
            <p:grpSpPr>
              <a:xfrm rot="15517081">
                <a:off x="5699033" y="3725578"/>
                <a:ext cx="394213" cy="441231"/>
                <a:chOff x="5664814" y="3542466"/>
                <a:chExt cx="472195" cy="514448"/>
              </a:xfrm>
            </p:grpSpPr>
            <p:sp>
              <p:nvSpPr>
                <p:cNvPr id="59" name="Oval 16">
                  <a:extLst>
                    <a:ext uri="{FF2B5EF4-FFF2-40B4-BE49-F238E27FC236}">
                      <a16:creationId xmlns:a16="http://schemas.microsoft.com/office/drawing/2014/main" id="{16CDE4DB-E0AC-F54A-1659-BF1DB55BA38A}"/>
                    </a:ext>
                  </a:extLst>
                </p:cNvPr>
                <p:cNvSpPr/>
                <p:nvPr/>
              </p:nvSpPr>
              <p:spPr bwMode="auto">
                <a:xfrm rot="16200000">
                  <a:off x="5643688" y="3563592"/>
                  <a:ext cx="514448" cy="472195"/>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 name="connsiteX0" fmla="*/ 2311 w 584922"/>
                    <a:gd name="connsiteY0" fmla="*/ 192230 h 535374"/>
                    <a:gd name="connsiteX1" fmla="*/ 238756 w 584922"/>
                    <a:gd name="connsiteY1" fmla="*/ 8199 h 535374"/>
                    <a:gd name="connsiteX2" fmla="*/ 584922 w 584922"/>
                    <a:gd name="connsiteY2" fmla="*/ 278251 h 535374"/>
                    <a:gd name="connsiteX3" fmla="*/ 308218 w 584922"/>
                    <a:gd name="connsiteY3" fmla="*/ 533734 h 535374"/>
                    <a:gd name="connsiteX4" fmla="*/ 2311 w 584922"/>
                    <a:gd name="connsiteY4" fmla="*/ 192230 h 535374"/>
                    <a:gd name="connsiteX0" fmla="*/ 33 w 582644"/>
                    <a:gd name="connsiteY0" fmla="*/ 193538 h 536681"/>
                    <a:gd name="connsiteX1" fmla="*/ 288452 w 582644"/>
                    <a:gd name="connsiteY1" fmla="*/ 1194 h 536681"/>
                    <a:gd name="connsiteX2" fmla="*/ 582644 w 582644"/>
                    <a:gd name="connsiteY2" fmla="*/ 279559 h 536681"/>
                    <a:gd name="connsiteX3" fmla="*/ 305940 w 582644"/>
                    <a:gd name="connsiteY3" fmla="*/ 535042 h 536681"/>
                    <a:gd name="connsiteX4" fmla="*/ 33 w 582644"/>
                    <a:gd name="connsiteY4" fmla="*/ 193538 h 536681"/>
                    <a:gd name="connsiteX0" fmla="*/ 44 w 582655"/>
                    <a:gd name="connsiteY0" fmla="*/ 199805 h 542948"/>
                    <a:gd name="connsiteX1" fmla="*/ 288463 w 582655"/>
                    <a:gd name="connsiteY1" fmla="*/ 7461 h 542948"/>
                    <a:gd name="connsiteX2" fmla="*/ 582655 w 582655"/>
                    <a:gd name="connsiteY2" fmla="*/ 285826 h 542948"/>
                    <a:gd name="connsiteX3" fmla="*/ 305951 w 582655"/>
                    <a:gd name="connsiteY3" fmla="*/ 541309 h 542948"/>
                    <a:gd name="connsiteX4" fmla="*/ 44 w 582655"/>
                    <a:gd name="connsiteY4" fmla="*/ 199805 h 542948"/>
                    <a:gd name="connsiteX0" fmla="*/ 23 w 582634"/>
                    <a:gd name="connsiteY0" fmla="*/ 203551 h 546694"/>
                    <a:gd name="connsiteX1" fmla="*/ 288442 w 582634"/>
                    <a:gd name="connsiteY1" fmla="*/ 11207 h 546694"/>
                    <a:gd name="connsiteX2" fmla="*/ 582634 w 582634"/>
                    <a:gd name="connsiteY2" fmla="*/ 289572 h 546694"/>
                    <a:gd name="connsiteX3" fmla="*/ 305930 w 582634"/>
                    <a:gd name="connsiteY3" fmla="*/ 545055 h 546694"/>
                    <a:gd name="connsiteX4" fmla="*/ 23 w 582634"/>
                    <a:gd name="connsiteY4" fmla="*/ 203551 h 546694"/>
                    <a:gd name="connsiteX0" fmla="*/ 74 w 582685"/>
                    <a:gd name="connsiteY0" fmla="*/ 203551 h 555951"/>
                    <a:gd name="connsiteX1" fmla="*/ 288493 w 582685"/>
                    <a:gd name="connsiteY1" fmla="*/ 11207 h 555951"/>
                    <a:gd name="connsiteX2" fmla="*/ 582685 w 582685"/>
                    <a:gd name="connsiteY2" fmla="*/ 289572 h 555951"/>
                    <a:gd name="connsiteX3" fmla="*/ 305981 w 582685"/>
                    <a:gd name="connsiteY3" fmla="*/ 545055 h 555951"/>
                    <a:gd name="connsiteX4" fmla="*/ 74 w 582685"/>
                    <a:gd name="connsiteY4" fmla="*/ 203551 h 555951"/>
                    <a:gd name="connsiteX0" fmla="*/ 31 w 582642"/>
                    <a:gd name="connsiteY0" fmla="*/ 203551 h 548555"/>
                    <a:gd name="connsiteX1" fmla="*/ 288450 w 582642"/>
                    <a:gd name="connsiteY1" fmla="*/ 11207 h 548555"/>
                    <a:gd name="connsiteX2" fmla="*/ 582642 w 582642"/>
                    <a:gd name="connsiteY2" fmla="*/ 289572 h 548555"/>
                    <a:gd name="connsiteX3" fmla="*/ 305938 w 582642"/>
                    <a:gd name="connsiteY3" fmla="*/ 545055 h 548555"/>
                    <a:gd name="connsiteX4" fmla="*/ 31 w 582642"/>
                    <a:gd name="connsiteY4" fmla="*/ 203551 h 548555"/>
                    <a:gd name="connsiteX0" fmla="*/ 1063 w 583674"/>
                    <a:gd name="connsiteY0" fmla="*/ 199734 h 534013"/>
                    <a:gd name="connsiteX1" fmla="*/ 289482 w 583674"/>
                    <a:gd name="connsiteY1" fmla="*/ 7390 h 534013"/>
                    <a:gd name="connsiteX2" fmla="*/ 583674 w 583674"/>
                    <a:gd name="connsiteY2" fmla="*/ 285755 h 534013"/>
                    <a:gd name="connsiteX3" fmla="*/ 222170 w 583674"/>
                    <a:gd name="connsiteY3" fmla="*/ 530153 h 534013"/>
                    <a:gd name="connsiteX4" fmla="*/ 1063 w 583674"/>
                    <a:gd name="connsiteY4" fmla="*/ 199734 h 534013"/>
                    <a:gd name="connsiteX0" fmla="*/ 154 w 582765"/>
                    <a:gd name="connsiteY0" fmla="*/ 199805 h 544807"/>
                    <a:gd name="connsiteX1" fmla="*/ 288573 w 582765"/>
                    <a:gd name="connsiteY1" fmla="*/ 7461 h 544807"/>
                    <a:gd name="connsiteX2" fmla="*/ 582765 w 582765"/>
                    <a:gd name="connsiteY2" fmla="*/ 285826 h 544807"/>
                    <a:gd name="connsiteX3" fmla="*/ 259558 w 582765"/>
                    <a:gd name="connsiteY3" fmla="*/ 541308 h 544807"/>
                    <a:gd name="connsiteX4" fmla="*/ 154 w 582765"/>
                    <a:gd name="connsiteY4" fmla="*/ 199805 h 544807"/>
                    <a:gd name="connsiteX0" fmla="*/ 8362 w 590973"/>
                    <a:gd name="connsiteY0" fmla="*/ 204491 h 549493"/>
                    <a:gd name="connsiteX1" fmla="*/ 296781 w 590973"/>
                    <a:gd name="connsiteY1" fmla="*/ 12147 h 549493"/>
                    <a:gd name="connsiteX2" fmla="*/ 590973 w 590973"/>
                    <a:gd name="connsiteY2" fmla="*/ 290512 h 549493"/>
                    <a:gd name="connsiteX3" fmla="*/ 267766 w 590973"/>
                    <a:gd name="connsiteY3" fmla="*/ 545994 h 549493"/>
                    <a:gd name="connsiteX4" fmla="*/ 8362 w 590973"/>
                    <a:gd name="connsiteY4" fmla="*/ 204491 h 549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973" h="549493">
                      <a:moveTo>
                        <a:pt x="8362" y="204491"/>
                      </a:moveTo>
                      <a:cubicBezTo>
                        <a:pt x="54230" y="37923"/>
                        <a:pt x="142235" y="-29900"/>
                        <a:pt x="296781" y="12147"/>
                      </a:cubicBezTo>
                      <a:cubicBezTo>
                        <a:pt x="451327" y="54194"/>
                        <a:pt x="587722" y="106167"/>
                        <a:pt x="590973" y="290512"/>
                      </a:cubicBezTo>
                      <a:cubicBezTo>
                        <a:pt x="580450" y="481084"/>
                        <a:pt x="422313" y="568646"/>
                        <a:pt x="267766" y="545994"/>
                      </a:cubicBezTo>
                      <a:cubicBezTo>
                        <a:pt x="113219" y="523342"/>
                        <a:pt x="-37506" y="371059"/>
                        <a:pt x="8362" y="204491"/>
                      </a:cubicBezTo>
                      <a:close/>
                    </a:path>
                  </a:pathLst>
                </a:custGeom>
                <a:gradFill>
                  <a:gsLst>
                    <a:gs pos="0">
                      <a:schemeClr val="accent3">
                        <a:lumMod val="20000"/>
                        <a:lumOff val="80000"/>
                      </a:schemeClr>
                    </a:gs>
                    <a:gs pos="100000">
                      <a:schemeClr val="accent3">
                        <a:lumMod val="60000"/>
                        <a:lumOff val="40000"/>
                      </a:schemeClr>
                    </a:gs>
                  </a:gsLst>
                  <a:lin ang="5400000" scaled="1"/>
                </a:gradFill>
                <a:ln w="6350">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Oval 59">
                  <a:extLst>
                    <a:ext uri="{FF2B5EF4-FFF2-40B4-BE49-F238E27FC236}">
                      <a16:creationId xmlns:a16="http://schemas.microsoft.com/office/drawing/2014/main" id="{EAB965A5-B18C-3CE0-B6F7-80522464D29C}"/>
                    </a:ext>
                  </a:extLst>
                </p:cNvPr>
                <p:cNvSpPr/>
                <p:nvPr/>
              </p:nvSpPr>
              <p:spPr bwMode="auto">
                <a:xfrm rot="17286924">
                  <a:off x="5633535" y="3720260"/>
                  <a:ext cx="146304" cy="2743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2" name="Group 41">
                <a:extLst>
                  <a:ext uri="{FF2B5EF4-FFF2-40B4-BE49-F238E27FC236}">
                    <a16:creationId xmlns:a16="http://schemas.microsoft.com/office/drawing/2014/main" id="{60BD03F5-70BE-C6BD-4804-E85E9C58864C}"/>
                  </a:ext>
                </a:extLst>
              </p:cNvPr>
              <p:cNvGrpSpPr/>
              <p:nvPr/>
            </p:nvGrpSpPr>
            <p:grpSpPr>
              <a:xfrm rot="6085928">
                <a:off x="6549578" y="3674816"/>
                <a:ext cx="436607" cy="480383"/>
                <a:chOff x="5674623" y="3553316"/>
                <a:chExt cx="459698" cy="503273"/>
              </a:xfrm>
            </p:grpSpPr>
            <p:sp>
              <p:nvSpPr>
                <p:cNvPr id="57" name="Oval 16">
                  <a:extLst>
                    <a:ext uri="{FF2B5EF4-FFF2-40B4-BE49-F238E27FC236}">
                      <a16:creationId xmlns:a16="http://schemas.microsoft.com/office/drawing/2014/main" id="{53DA3226-057B-0818-FB05-726715EABBD7}"/>
                    </a:ext>
                  </a:extLst>
                </p:cNvPr>
                <p:cNvSpPr/>
                <p:nvPr/>
              </p:nvSpPr>
              <p:spPr bwMode="auto">
                <a:xfrm rot="16200000">
                  <a:off x="5652835" y="3575104"/>
                  <a:ext cx="503273" cy="459698"/>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 name="connsiteX0" fmla="*/ 2311 w 584922"/>
                    <a:gd name="connsiteY0" fmla="*/ 192230 h 535374"/>
                    <a:gd name="connsiteX1" fmla="*/ 238756 w 584922"/>
                    <a:gd name="connsiteY1" fmla="*/ 8199 h 535374"/>
                    <a:gd name="connsiteX2" fmla="*/ 584922 w 584922"/>
                    <a:gd name="connsiteY2" fmla="*/ 278251 h 535374"/>
                    <a:gd name="connsiteX3" fmla="*/ 308218 w 584922"/>
                    <a:gd name="connsiteY3" fmla="*/ 533734 h 535374"/>
                    <a:gd name="connsiteX4" fmla="*/ 2311 w 584922"/>
                    <a:gd name="connsiteY4" fmla="*/ 192230 h 535374"/>
                    <a:gd name="connsiteX0" fmla="*/ 33 w 582644"/>
                    <a:gd name="connsiteY0" fmla="*/ 193538 h 536681"/>
                    <a:gd name="connsiteX1" fmla="*/ 288452 w 582644"/>
                    <a:gd name="connsiteY1" fmla="*/ 1194 h 536681"/>
                    <a:gd name="connsiteX2" fmla="*/ 582644 w 582644"/>
                    <a:gd name="connsiteY2" fmla="*/ 279559 h 536681"/>
                    <a:gd name="connsiteX3" fmla="*/ 305940 w 582644"/>
                    <a:gd name="connsiteY3" fmla="*/ 535042 h 536681"/>
                    <a:gd name="connsiteX4" fmla="*/ 33 w 582644"/>
                    <a:gd name="connsiteY4" fmla="*/ 193538 h 536681"/>
                    <a:gd name="connsiteX0" fmla="*/ 44 w 582655"/>
                    <a:gd name="connsiteY0" fmla="*/ 199805 h 542948"/>
                    <a:gd name="connsiteX1" fmla="*/ 288463 w 582655"/>
                    <a:gd name="connsiteY1" fmla="*/ 7461 h 542948"/>
                    <a:gd name="connsiteX2" fmla="*/ 582655 w 582655"/>
                    <a:gd name="connsiteY2" fmla="*/ 285826 h 542948"/>
                    <a:gd name="connsiteX3" fmla="*/ 305951 w 582655"/>
                    <a:gd name="connsiteY3" fmla="*/ 541309 h 542948"/>
                    <a:gd name="connsiteX4" fmla="*/ 44 w 582655"/>
                    <a:gd name="connsiteY4" fmla="*/ 199805 h 542948"/>
                    <a:gd name="connsiteX0" fmla="*/ 23 w 582634"/>
                    <a:gd name="connsiteY0" fmla="*/ 203551 h 546694"/>
                    <a:gd name="connsiteX1" fmla="*/ 288442 w 582634"/>
                    <a:gd name="connsiteY1" fmla="*/ 11207 h 546694"/>
                    <a:gd name="connsiteX2" fmla="*/ 582634 w 582634"/>
                    <a:gd name="connsiteY2" fmla="*/ 289572 h 546694"/>
                    <a:gd name="connsiteX3" fmla="*/ 305930 w 582634"/>
                    <a:gd name="connsiteY3" fmla="*/ 545055 h 546694"/>
                    <a:gd name="connsiteX4" fmla="*/ 23 w 582634"/>
                    <a:gd name="connsiteY4" fmla="*/ 203551 h 546694"/>
                    <a:gd name="connsiteX0" fmla="*/ 74 w 582685"/>
                    <a:gd name="connsiteY0" fmla="*/ 203551 h 555951"/>
                    <a:gd name="connsiteX1" fmla="*/ 288493 w 582685"/>
                    <a:gd name="connsiteY1" fmla="*/ 11207 h 555951"/>
                    <a:gd name="connsiteX2" fmla="*/ 582685 w 582685"/>
                    <a:gd name="connsiteY2" fmla="*/ 289572 h 555951"/>
                    <a:gd name="connsiteX3" fmla="*/ 305981 w 582685"/>
                    <a:gd name="connsiteY3" fmla="*/ 545055 h 555951"/>
                    <a:gd name="connsiteX4" fmla="*/ 74 w 582685"/>
                    <a:gd name="connsiteY4" fmla="*/ 203551 h 555951"/>
                    <a:gd name="connsiteX0" fmla="*/ 31 w 582642"/>
                    <a:gd name="connsiteY0" fmla="*/ 203551 h 548555"/>
                    <a:gd name="connsiteX1" fmla="*/ 288450 w 582642"/>
                    <a:gd name="connsiteY1" fmla="*/ 11207 h 548555"/>
                    <a:gd name="connsiteX2" fmla="*/ 582642 w 582642"/>
                    <a:gd name="connsiteY2" fmla="*/ 289572 h 548555"/>
                    <a:gd name="connsiteX3" fmla="*/ 305938 w 582642"/>
                    <a:gd name="connsiteY3" fmla="*/ 545055 h 548555"/>
                    <a:gd name="connsiteX4" fmla="*/ 31 w 582642"/>
                    <a:gd name="connsiteY4" fmla="*/ 203551 h 548555"/>
                    <a:gd name="connsiteX0" fmla="*/ 1063 w 583674"/>
                    <a:gd name="connsiteY0" fmla="*/ 199734 h 534013"/>
                    <a:gd name="connsiteX1" fmla="*/ 289482 w 583674"/>
                    <a:gd name="connsiteY1" fmla="*/ 7390 h 534013"/>
                    <a:gd name="connsiteX2" fmla="*/ 583674 w 583674"/>
                    <a:gd name="connsiteY2" fmla="*/ 285755 h 534013"/>
                    <a:gd name="connsiteX3" fmla="*/ 222170 w 583674"/>
                    <a:gd name="connsiteY3" fmla="*/ 530153 h 534013"/>
                    <a:gd name="connsiteX4" fmla="*/ 1063 w 583674"/>
                    <a:gd name="connsiteY4" fmla="*/ 199734 h 534013"/>
                    <a:gd name="connsiteX0" fmla="*/ 154 w 582765"/>
                    <a:gd name="connsiteY0" fmla="*/ 199805 h 544807"/>
                    <a:gd name="connsiteX1" fmla="*/ 288573 w 582765"/>
                    <a:gd name="connsiteY1" fmla="*/ 7461 h 544807"/>
                    <a:gd name="connsiteX2" fmla="*/ 582765 w 582765"/>
                    <a:gd name="connsiteY2" fmla="*/ 285826 h 544807"/>
                    <a:gd name="connsiteX3" fmla="*/ 259558 w 582765"/>
                    <a:gd name="connsiteY3" fmla="*/ 541308 h 544807"/>
                    <a:gd name="connsiteX4" fmla="*/ 154 w 582765"/>
                    <a:gd name="connsiteY4" fmla="*/ 199805 h 544807"/>
                    <a:gd name="connsiteX0" fmla="*/ 8362 w 590973"/>
                    <a:gd name="connsiteY0" fmla="*/ 204491 h 549493"/>
                    <a:gd name="connsiteX1" fmla="*/ 296781 w 590973"/>
                    <a:gd name="connsiteY1" fmla="*/ 12147 h 549493"/>
                    <a:gd name="connsiteX2" fmla="*/ 590973 w 590973"/>
                    <a:gd name="connsiteY2" fmla="*/ 290512 h 549493"/>
                    <a:gd name="connsiteX3" fmla="*/ 267766 w 590973"/>
                    <a:gd name="connsiteY3" fmla="*/ 545994 h 549493"/>
                    <a:gd name="connsiteX4" fmla="*/ 8362 w 590973"/>
                    <a:gd name="connsiteY4" fmla="*/ 204491 h 549493"/>
                    <a:gd name="connsiteX0" fmla="*/ 6260 w 527611"/>
                    <a:gd name="connsiteY0" fmla="*/ 195063 h 538240"/>
                    <a:gd name="connsiteX1" fmla="*/ 294679 w 527611"/>
                    <a:gd name="connsiteY1" fmla="*/ 2719 h 538240"/>
                    <a:gd name="connsiteX2" fmla="*/ 527611 w 527611"/>
                    <a:gd name="connsiteY2" fmla="*/ 281788 h 538240"/>
                    <a:gd name="connsiteX3" fmla="*/ 265664 w 527611"/>
                    <a:gd name="connsiteY3" fmla="*/ 536566 h 538240"/>
                    <a:gd name="connsiteX4" fmla="*/ 6260 w 527611"/>
                    <a:gd name="connsiteY4" fmla="*/ 195063 h 538240"/>
                    <a:gd name="connsiteX0" fmla="*/ 6457 w 576603"/>
                    <a:gd name="connsiteY0" fmla="*/ 193081 h 534824"/>
                    <a:gd name="connsiteX1" fmla="*/ 294876 w 576603"/>
                    <a:gd name="connsiteY1" fmla="*/ 737 h 534824"/>
                    <a:gd name="connsiteX2" fmla="*/ 576602 w 576603"/>
                    <a:gd name="connsiteY2" fmla="*/ 231064 h 534824"/>
                    <a:gd name="connsiteX3" fmla="*/ 265861 w 576603"/>
                    <a:gd name="connsiteY3" fmla="*/ 534584 h 534824"/>
                    <a:gd name="connsiteX4" fmla="*/ 6457 w 576603"/>
                    <a:gd name="connsiteY4" fmla="*/ 193081 h 534824"/>
                    <a:gd name="connsiteX0" fmla="*/ 7991 w 578136"/>
                    <a:gd name="connsiteY0" fmla="*/ 193080 h 534950"/>
                    <a:gd name="connsiteX1" fmla="*/ 296410 w 578136"/>
                    <a:gd name="connsiteY1" fmla="*/ 736 h 534950"/>
                    <a:gd name="connsiteX2" fmla="*/ 578136 w 578136"/>
                    <a:gd name="connsiteY2" fmla="*/ 231063 h 534950"/>
                    <a:gd name="connsiteX3" fmla="*/ 267395 w 578136"/>
                    <a:gd name="connsiteY3" fmla="*/ 534583 h 534950"/>
                    <a:gd name="connsiteX4" fmla="*/ 7991 w 578136"/>
                    <a:gd name="connsiteY4" fmla="*/ 193080 h 534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8136" h="534950">
                      <a:moveTo>
                        <a:pt x="7991" y="193080"/>
                      </a:moveTo>
                      <a:cubicBezTo>
                        <a:pt x="53859" y="26512"/>
                        <a:pt x="201386" y="-5594"/>
                        <a:pt x="296410" y="736"/>
                      </a:cubicBezTo>
                      <a:cubicBezTo>
                        <a:pt x="391434" y="7066"/>
                        <a:pt x="574885" y="46718"/>
                        <a:pt x="578136" y="231063"/>
                      </a:cubicBezTo>
                      <a:cubicBezTo>
                        <a:pt x="567613" y="421635"/>
                        <a:pt x="412443" y="542520"/>
                        <a:pt x="267395" y="534583"/>
                      </a:cubicBezTo>
                      <a:cubicBezTo>
                        <a:pt x="122347" y="526646"/>
                        <a:pt x="-37877" y="359648"/>
                        <a:pt x="7991" y="193080"/>
                      </a:cubicBezTo>
                      <a:close/>
                    </a:path>
                  </a:pathLst>
                </a:custGeom>
                <a:gradFill>
                  <a:gsLst>
                    <a:gs pos="0">
                      <a:schemeClr val="accent3">
                        <a:lumMod val="40000"/>
                        <a:lumOff val="60000"/>
                      </a:schemeClr>
                    </a:gs>
                    <a:gs pos="100000">
                      <a:schemeClr val="accent3">
                        <a:lumMod val="75000"/>
                      </a:schemeClr>
                    </a:gs>
                  </a:gsLst>
                  <a:lin ang="5400000" scaled="1"/>
                </a:gradFill>
                <a:ln w="6350">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Oval 57">
                  <a:extLst>
                    <a:ext uri="{FF2B5EF4-FFF2-40B4-BE49-F238E27FC236}">
                      <a16:creationId xmlns:a16="http://schemas.microsoft.com/office/drawing/2014/main" id="{20C50F82-C242-406C-14F5-5292BCC41F7E}"/>
                    </a:ext>
                  </a:extLst>
                </p:cNvPr>
                <p:cNvSpPr/>
                <p:nvPr/>
              </p:nvSpPr>
              <p:spPr bwMode="auto">
                <a:xfrm rot="17286924">
                  <a:off x="5633535" y="3720260"/>
                  <a:ext cx="146304" cy="2743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3" name="Oval 16">
                <a:extLst>
                  <a:ext uri="{FF2B5EF4-FFF2-40B4-BE49-F238E27FC236}">
                    <a16:creationId xmlns:a16="http://schemas.microsoft.com/office/drawing/2014/main" id="{287777FF-4ECC-31C3-BE89-005FB679954F}"/>
                  </a:ext>
                </a:extLst>
              </p:cNvPr>
              <p:cNvSpPr/>
              <p:nvPr/>
            </p:nvSpPr>
            <p:spPr bwMode="auto">
              <a:xfrm>
                <a:off x="5954639" y="4021963"/>
                <a:ext cx="472196" cy="374654"/>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4922" h="525844">
                    <a:moveTo>
                      <a:pt x="2311" y="250733"/>
                    </a:moveTo>
                    <a:cubicBezTo>
                      <a:pt x="30498" y="31409"/>
                      <a:pt x="95264" y="-3053"/>
                      <a:pt x="238756" y="199"/>
                    </a:cubicBezTo>
                    <a:cubicBezTo>
                      <a:pt x="382248" y="3451"/>
                      <a:pt x="581671" y="85906"/>
                      <a:pt x="584922" y="270251"/>
                    </a:cubicBezTo>
                    <a:cubicBezTo>
                      <a:pt x="574399" y="460823"/>
                      <a:pt x="405320" y="528987"/>
                      <a:pt x="308218" y="525734"/>
                    </a:cubicBezTo>
                    <a:cubicBezTo>
                      <a:pt x="211116" y="522481"/>
                      <a:pt x="-25876" y="470057"/>
                      <a:pt x="2311" y="250733"/>
                    </a:cubicBezTo>
                    <a:close/>
                  </a:path>
                </a:pathLst>
              </a:custGeom>
              <a:gradFill>
                <a:gsLst>
                  <a:gs pos="0">
                    <a:schemeClr val="accent3">
                      <a:lumMod val="40000"/>
                      <a:lumOff val="60000"/>
                    </a:schemeClr>
                  </a:gs>
                  <a:gs pos="100000">
                    <a:schemeClr val="accent3">
                      <a:lumMod val="75000"/>
                    </a:schemeClr>
                  </a:gs>
                </a:gsLst>
                <a:lin ang="5400000" scaled="1"/>
              </a:gradFill>
              <a:ln w="6350">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4" name="Group 43">
                <a:extLst>
                  <a:ext uri="{FF2B5EF4-FFF2-40B4-BE49-F238E27FC236}">
                    <a16:creationId xmlns:a16="http://schemas.microsoft.com/office/drawing/2014/main" id="{C459FBCC-685A-717D-D320-C3ECA76F47AB}"/>
                  </a:ext>
                </a:extLst>
              </p:cNvPr>
              <p:cNvGrpSpPr/>
              <p:nvPr/>
            </p:nvGrpSpPr>
            <p:grpSpPr>
              <a:xfrm>
                <a:off x="6019188" y="3534388"/>
                <a:ext cx="596346" cy="560911"/>
                <a:chOff x="6019188" y="3534388"/>
                <a:chExt cx="596346" cy="560911"/>
              </a:xfrm>
            </p:grpSpPr>
            <p:sp>
              <p:nvSpPr>
                <p:cNvPr id="55" name="Oval 16">
                  <a:extLst>
                    <a:ext uri="{FF2B5EF4-FFF2-40B4-BE49-F238E27FC236}">
                      <a16:creationId xmlns:a16="http://schemas.microsoft.com/office/drawing/2014/main" id="{5A808854-E63E-E0FA-61A9-7327B29C0E07}"/>
                    </a:ext>
                  </a:extLst>
                </p:cNvPr>
                <p:cNvSpPr/>
                <p:nvPr/>
              </p:nvSpPr>
              <p:spPr bwMode="auto">
                <a:xfrm>
                  <a:off x="6019188" y="3534388"/>
                  <a:ext cx="596346" cy="560911"/>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346" h="560911">
                      <a:moveTo>
                        <a:pt x="13311" y="384017"/>
                      </a:moveTo>
                      <a:cubicBezTo>
                        <a:pt x="-22408" y="232018"/>
                        <a:pt x="12252" y="25652"/>
                        <a:pt x="135548" y="5410"/>
                      </a:cubicBezTo>
                      <a:cubicBezTo>
                        <a:pt x="258844" y="-14832"/>
                        <a:pt x="610210" y="6953"/>
                        <a:pt x="595923" y="334010"/>
                      </a:cubicBezTo>
                      <a:cubicBezTo>
                        <a:pt x="595923" y="506285"/>
                        <a:pt x="411244" y="554264"/>
                        <a:pt x="292710" y="560217"/>
                      </a:cubicBezTo>
                      <a:cubicBezTo>
                        <a:pt x="174176" y="566170"/>
                        <a:pt x="49030" y="536016"/>
                        <a:pt x="13311" y="384017"/>
                      </a:cubicBezTo>
                      <a:close/>
                    </a:path>
                  </a:pathLst>
                </a:custGeom>
                <a:gradFill>
                  <a:gsLst>
                    <a:gs pos="0">
                      <a:schemeClr val="accent3">
                        <a:lumMod val="20000"/>
                        <a:lumOff val="80000"/>
                      </a:schemeClr>
                    </a:gs>
                    <a:gs pos="100000">
                      <a:schemeClr val="accent3">
                        <a:lumMod val="60000"/>
                        <a:lumOff val="40000"/>
                      </a:schemeClr>
                    </a:gs>
                  </a:gsLst>
                  <a:lin ang="5400000" scaled="1"/>
                </a:gradFill>
                <a:ln w="6350">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Oval 55">
                  <a:extLst>
                    <a:ext uri="{FF2B5EF4-FFF2-40B4-BE49-F238E27FC236}">
                      <a16:creationId xmlns:a16="http://schemas.microsoft.com/office/drawing/2014/main" id="{A4CFEA02-C69B-D3B0-F908-7E659AC2D62B}"/>
                    </a:ext>
                  </a:extLst>
                </p:cNvPr>
                <p:cNvSpPr/>
                <p:nvPr/>
              </p:nvSpPr>
              <p:spPr bwMode="auto">
                <a:xfrm rot="19058643">
                  <a:off x="6039056" y="3561464"/>
                  <a:ext cx="135182" cy="53393"/>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5" name="Group 44">
                <a:extLst>
                  <a:ext uri="{FF2B5EF4-FFF2-40B4-BE49-F238E27FC236}">
                    <a16:creationId xmlns:a16="http://schemas.microsoft.com/office/drawing/2014/main" id="{54335941-D652-A73F-E8B2-D4F0F36C7428}"/>
                  </a:ext>
                </a:extLst>
              </p:cNvPr>
              <p:cNvGrpSpPr/>
              <p:nvPr/>
            </p:nvGrpSpPr>
            <p:grpSpPr>
              <a:xfrm>
                <a:off x="6404446" y="4055323"/>
                <a:ext cx="316670" cy="272807"/>
                <a:chOff x="6404446" y="4055323"/>
                <a:chExt cx="316670" cy="272807"/>
              </a:xfrm>
            </p:grpSpPr>
            <p:sp>
              <p:nvSpPr>
                <p:cNvPr id="46" name="Oval 16">
                  <a:extLst>
                    <a:ext uri="{FF2B5EF4-FFF2-40B4-BE49-F238E27FC236}">
                      <a16:creationId xmlns:a16="http://schemas.microsoft.com/office/drawing/2014/main" id="{79D2D5FE-8651-BE5D-36F5-9A5CE805FDA9}"/>
                    </a:ext>
                  </a:extLst>
                </p:cNvPr>
                <p:cNvSpPr/>
                <p:nvPr/>
              </p:nvSpPr>
              <p:spPr bwMode="auto">
                <a:xfrm>
                  <a:off x="6404446" y="4055323"/>
                  <a:ext cx="316670" cy="272807"/>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4922" h="525844">
                      <a:moveTo>
                        <a:pt x="2311" y="250733"/>
                      </a:moveTo>
                      <a:cubicBezTo>
                        <a:pt x="30498" y="31409"/>
                        <a:pt x="95264" y="-3053"/>
                        <a:pt x="238756" y="199"/>
                      </a:cubicBezTo>
                      <a:cubicBezTo>
                        <a:pt x="382248" y="3451"/>
                        <a:pt x="581671" y="85906"/>
                        <a:pt x="584922" y="270251"/>
                      </a:cubicBezTo>
                      <a:cubicBezTo>
                        <a:pt x="574399" y="460823"/>
                        <a:pt x="405320" y="528987"/>
                        <a:pt x="308218" y="525734"/>
                      </a:cubicBezTo>
                      <a:cubicBezTo>
                        <a:pt x="211116" y="522481"/>
                        <a:pt x="-25876" y="470057"/>
                        <a:pt x="2311" y="250733"/>
                      </a:cubicBezTo>
                      <a:close/>
                    </a:path>
                  </a:pathLst>
                </a:custGeom>
                <a:gradFill>
                  <a:gsLst>
                    <a:gs pos="0">
                      <a:schemeClr val="accent3">
                        <a:lumMod val="20000"/>
                        <a:lumOff val="80000"/>
                      </a:schemeClr>
                    </a:gs>
                    <a:gs pos="100000">
                      <a:schemeClr val="accent3">
                        <a:lumMod val="60000"/>
                        <a:lumOff val="40000"/>
                      </a:schemeClr>
                    </a:gs>
                  </a:gsLst>
                  <a:lin ang="5400000" scaled="1"/>
                </a:gradFill>
                <a:ln w="6350">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Oval 46">
                  <a:extLst>
                    <a:ext uri="{FF2B5EF4-FFF2-40B4-BE49-F238E27FC236}">
                      <a16:creationId xmlns:a16="http://schemas.microsoft.com/office/drawing/2014/main" id="{4468BBF7-9A27-35E1-681C-A381CE5F773E}"/>
                    </a:ext>
                  </a:extLst>
                </p:cNvPr>
                <p:cNvSpPr/>
                <p:nvPr/>
              </p:nvSpPr>
              <p:spPr bwMode="auto">
                <a:xfrm>
                  <a:off x="6473494" y="4084044"/>
                  <a:ext cx="64392" cy="64392"/>
                </a:xfrm>
                <a:prstGeom prst="ellipse">
                  <a:avLst/>
                </a:prstGeom>
                <a:gradFill>
                  <a:gsLst>
                    <a:gs pos="0">
                      <a:schemeClr val="accent5"/>
                    </a:gs>
                    <a:gs pos="100000">
                      <a:schemeClr val="accent5">
                        <a:lumMod val="50000"/>
                      </a:schemeClr>
                    </a:gs>
                  </a:gsLst>
                  <a:lin ang="5400000" scaled="1"/>
                </a:gra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Oval 47">
                  <a:extLst>
                    <a:ext uri="{FF2B5EF4-FFF2-40B4-BE49-F238E27FC236}">
                      <a16:creationId xmlns:a16="http://schemas.microsoft.com/office/drawing/2014/main" id="{8C95791D-D50C-F891-7E37-069763EB363A}"/>
                    </a:ext>
                  </a:extLst>
                </p:cNvPr>
                <p:cNvSpPr/>
                <p:nvPr/>
              </p:nvSpPr>
              <p:spPr bwMode="auto">
                <a:xfrm>
                  <a:off x="6552345" y="4105773"/>
                  <a:ext cx="56142" cy="56142"/>
                </a:xfrm>
                <a:prstGeom prst="ellipse">
                  <a:avLst/>
                </a:prstGeom>
                <a:gradFill>
                  <a:gsLst>
                    <a:gs pos="0">
                      <a:schemeClr val="accent5"/>
                    </a:gs>
                    <a:gs pos="100000">
                      <a:schemeClr val="accent5">
                        <a:lumMod val="50000"/>
                      </a:schemeClr>
                    </a:gs>
                  </a:gsLst>
                  <a:lin ang="5400000" scaled="1"/>
                </a:gra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Oval 48">
                  <a:extLst>
                    <a:ext uri="{FF2B5EF4-FFF2-40B4-BE49-F238E27FC236}">
                      <a16:creationId xmlns:a16="http://schemas.microsoft.com/office/drawing/2014/main" id="{0097E42B-BE4E-FBFD-923E-4C2FE5EE9FBF}"/>
                    </a:ext>
                  </a:extLst>
                </p:cNvPr>
                <p:cNvSpPr/>
                <p:nvPr/>
              </p:nvSpPr>
              <p:spPr bwMode="auto">
                <a:xfrm>
                  <a:off x="6613541" y="4141711"/>
                  <a:ext cx="56142" cy="56142"/>
                </a:xfrm>
                <a:prstGeom prst="ellipse">
                  <a:avLst/>
                </a:prstGeom>
                <a:gradFill>
                  <a:gsLst>
                    <a:gs pos="0">
                      <a:schemeClr val="accent5"/>
                    </a:gs>
                    <a:gs pos="100000">
                      <a:schemeClr val="accent5">
                        <a:lumMod val="50000"/>
                      </a:schemeClr>
                    </a:gs>
                  </a:gsLst>
                  <a:lin ang="5400000" scaled="1"/>
                </a:gra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Oval 49">
                  <a:extLst>
                    <a:ext uri="{FF2B5EF4-FFF2-40B4-BE49-F238E27FC236}">
                      <a16:creationId xmlns:a16="http://schemas.microsoft.com/office/drawing/2014/main" id="{875D3A3E-5A83-BA1D-432F-F29D48011FD0}"/>
                    </a:ext>
                  </a:extLst>
                </p:cNvPr>
                <p:cNvSpPr/>
                <p:nvPr/>
              </p:nvSpPr>
              <p:spPr bwMode="auto">
                <a:xfrm>
                  <a:off x="6575588" y="4226211"/>
                  <a:ext cx="69413" cy="69413"/>
                </a:xfrm>
                <a:prstGeom prst="ellipse">
                  <a:avLst/>
                </a:prstGeom>
                <a:gradFill>
                  <a:gsLst>
                    <a:gs pos="0">
                      <a:schemeClr val="accent5"/>
                    </a:gs>
                    <a:gs pos="100000">
                      <a:schemeClr val="accent5">
                        <a:lumMod val="50000"/>
                      </a:schemeClr>
                    </a:gs>
                  </a:gsLst>
                  <a:lin ang="5400000" scaled="1"/>
                </a:gra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Oval 50">
                  <a:extLst>
                    <a:ext uri="{FF2B5EF4-FFF2-40B4-BE49-F238E27FC236}">
                      <a16:creationId xmlns:a16="http://schemas.microsoft.com/office/drawing/2014/main" id="{8678F09D-7642-5C88-AB9A-035967B802FF}"/>
                    </a:ext>
                  </a:extLst>
                </p:cNvPr>
                <p:cNvSpPr/>
                <p:nvPr/>
              </p:nvSpPr>
              <p:spPr bwMode="auto">
                <a:xfrm>
                  <a:off x="6504568" y="4154086"/>
                  <a:ext cx="69413" cy="69413"/>
                </a:xfrm>
                <a:prstGeom prst="ellipse">
                  <a:avLst/>
                </a:prstGeom>
                <a:gradFill>
                  <a:gsLst>
                    <a:gs pos="0">
                      <a:schemeClr val="accent5"/>
                    </a:gs>
                    <a:gs pos="100000">
                      <a:schemeClr val="accent5">
                        <a:lumMod val="50000"/>
                      </a:schemeClr>
                    </a:gs>
                  </a:gsLst>
                  <a:lin ang="5400000" scaled="1"/>
                </a:gra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Oval 51">
                  <a:extLst>
                    <a:ext uri="{FF2B5EF4-FFF2-40B4-BE49-F238E27FC236}">
                      <a16:creationId xmlns:a16="http://schemas.microsoft.com/office/drawing/2014/main" id="{618A13DD-3868-F030-1B6F-43B35A85A88B}"/>
                    </a:ext>
                  </a:extLst>
                </p:cNvPr>
                <p:cNvSpPr/>
                <p:nvPr/>
              </p:nvSpPr>
              <p:spPr bwMode="auto">
                <a:xfrm>
                  <a:off x="6454485" y="4229149"/>
                  <a:ext cx="69413" cy="69413"/>
                </a:xfrm>
                <a:prstGeom prst="ellipse">
                  <a:avLst/>
                </a:prstGeom>
                <a:gradFill>
                  <a:gsLst>
                    <a:gs pos="0">
                      <a:schemeClr val="accent5"/>
                    </a:gs>
                    <a:gs pos="100000">
                      <a:schemeClr val="accent5">
                        <a:lumMod val="50000"/>
                      </a:schemeClr>
                    </a:gs>
                  </a:gsLst>
                  <a:lin ang="5400000" scaled="1"/>
                </a:gra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Oval 52">
                  <a:extLst>
                    <a:ext uri="{FF2B5EF4-FFF2-40B4-BE49-F238E27FC236}">
                      <a16:creationId xmlns:a16="http://schemas.microsoft.com/office/drawing/2014/main" id="{3B182EE2-AE5D-C7D5-BFAA-07B617ADD595}"/>
                    </a:ext>
                  </a:extLst>
                </p:cNvPr>
                <p:cNvSpPr/>
                <p:nvPr/>
              </p:nvSpPr>
              <p:spPr bwMode="auto">
                <a:xfrm>
                  <a:off x="6436314" y="4152940"/>
                  <a:ext cx="51576" cy="51576"/>
                </a:xfrm>
                <a:prstGeom prst="ellipse">
                  <a:avLst/>
                </a:prstGeom>
                <a:gradFill>
                  <a:gsLst>
                    <a:gs pos="0">
                      <a:schemeClr val="accent5"/>
                    </a:gs>
                    <a:gs pos="100000">
                      <a:schemeClr val="accent5">
                        <a:lumMod val="50000"/>
                      </a:schemeClr>
                    </a:gs>
                  </a:gsLst>
                  <a:lin ang="5400000" scaled="1"/>
                </a:gra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Oval 53">
                  <a:extLst>
                    <a:ext uri="{FF2B5EF4-FFF2-40B4-BE49-F238E27FC236}">
                      <a16:creationId xmlns:a16="http://schemas.microsoft.com/office/drawing/2014/main" id="{22B018EF-6EA1-DBDB-2302-4E6BF40DD4C3}"/>
                    </a:ext>
                  </a:extLst>
                </p:cNvPr>
                <p:cNvSpPr/>
                <p:nvPr/>
              </p:nvSpPr>
              <p:spPr bwMode="auto">
                <a:xfrm rot="875201">
                  <a:off x="6520323" y="4062711"/>
                  <a:ext cx="139650" cy="26054"/>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cxnSp>
          <p:nvCxnSpPr>
            <p:cNvPr id="21" name="Straight Arrow Connector 20">
              <a:extLst>
                <a:ext uri="{FF2B5EF4-FFF2-40B4-BE49-F238E27FC236}">
                  <a16:creationId xmlns:a16="http://schemas.microsoft.com/office/drawing/2014/main" id="{42940B9C-A373-A47E-278A-DC658019ACDB}"/>
                </a:ext>
              </a:extLst>
            </p:cNvPr>
            <p:cNvCxnSpPr>
              <a:cxnSpLocks/>
            </p:cNvCxnSpPr>
            <p:nvPr/>
          </p:nvCxnSpPr>
          <p:spPr bwMode="auto">
            <a:xfrm>
              <a:off x="6122300" y="4420186"/>
              <a:ext cx="0" cy="289330"/>
            </a:xfrm>
            <a:prstGeom prst="straightConnector1">
              <a:avLst/>
            </a:prstGeom>
            <a:noFill/>
            <a:ln w="28575" cap="flat" cmpd="sng" algn="ctr">
              <a:solidFill>
                <a:schemeClr val="bg1"/>
              </a:solidFill>
              <a:prstDash val="solid"/>
              <a:round/>
              <a:headEnd type="none" w="med" len="med"/>
              <a:tailEnd type="triangle"/>
            </a:ln>
            <a:effectLst/>
          </p:spPr>
        </p:cxnSp>
        <p:cxnSp>
          <p:nvCxnSpPr>
            <p:cNvPr id="22" name="Straight Arrow Connector 21">
              <a:extLst>
                <a:ext uri="{FF2B5EF4-FFF2-40B4-BE49-F238E27FC236}">
                  <a16:creationId xmlns:a16="http://schemas.microsoft.com/office/drawing/2014/main" id="{5F7AC3C8-9A2F-E9EB-F607-5B3A607D7702}"/>
                </a:ext>
              </a:extLst>
            </p:cNvPr>
            <p:cNvCxnSpPr>
              <a:cxnSpLocks/>
            </p:cNvCxnSpPr>
            <p:nvPr/>
          </p:nvCxnSpPr>
          <p:spPr bwMode="auto">
            <a:xfrm>
              <a:off x="6122300" y="5494841"/>
              <a:ext cx="0" cy="289330"/>
            </a:xfrm>
            <a:prstGeom prst="straightConnector1">
              <a:avLst/>
            </a:prstGeom>
            <a:noFill/>
            <a:ln w="28575" cap="flat" cmpd="sng" algn="ctr">
              <a:solidFill>
                <a:schemeClr val="bg1"/>
              </a:solidFill>
              <a:prstDash val="solid"/>
              <a:round/>
              <a:headEnd type="none" w="med" len="med"/>
              <a:tailEnd type="triangle"/>
            </a:ln>
            <a:effectLst/>
          </p:spPr>
        </p:cxnSp>
        <p:grpSp>
          <p:nvGrpSpPr>
            <p:cNvPr id="23" name="Group 22">
              <a:extLst>
                <a:ext uri="{FF2B5EF4-FFF2-40B4-BE49-F238E27FC236}">
                  <a16:creationId xmlns:a16="http://schemas.microsoft.com/office/drawing/2014/main" id="{95FB6233-214B-12D3-5EF0-360BFBF69534}"/>
                </a:ext>
              </a:extLst>
            </p:cNvPr>
            <p:cNvGrpSpPr/>
            <p:nvPr/>
          </p:nvGrpSpPr>
          <p:grpSpPr>
            <a:xfrm>
              <a:off x="6122300" y="2071290"/>
              <a:ext cx="0" cy="1060892"/>
              <a:chOff x="6122300" y="2071290"/>
              <a:chExt cx="0" cy="1060892"/>
            </a:xfrm>
          </p:grpSpPr>
          <p:cxnSp>
            <p:nvCxnSpPr>
              <p:cNvPr id="36" name="Straight Arrow Connector 35">
                <a:extLst>
                  <a:ext uri="{FF2B5EF4-FFF2-40B4-BE49-F238E27FC236}">
                    <a16:creationId xmlns:a16="http://schemas.microsoft.com/office/drawing/2014/main" id="{E67B9C05-AB12-90D6-E9B6-3D5CF65DDA73}"/>
                  </a:ext>
                </a:extLst>
              </p:cNvPr>
              <p:cNvCxnSpPr>
                <a:cxnSpLocks/>
              </p:cNvCxnSpPr>
              <p:nvPr/>
            </p:nvCxnSpPr>
            <p:spPr bwMode="auto">
              <a:xfrm flipV="1">
                <a:off x="6122300" y="2842852"/>
                <a:ext cx="0" cy="289330"/>
              </a:xfrm>
              <a:prstGeom prst="straightConnector1">
                <a:avLst/>
              </a:prstGeom>
              <a:noFill/>
              <a:ln w="28575" cap="flat" cmpd="sng" algn="ctr">
                <a:solidFill>
                  <a:schemeClr val="bg1"/>
                </a:solidFill>
                <a:prstDash val="solid"/>
                <a:round/>
                <a:headEnd type="none" w="med" len="med"/>
                <a:tailEnd type="triangle"/>
              </a:ln>
              <a:effectLst/>
            </p:spPr>
          </p:cxnSp>
          <p:cxnSp>
            <p:nvCxnSpPr>
              <p:cNvPr id="37" name="Straight Arrow Connector 36">
                <a:extLst>
                  <a:ext uri="{FF2B5EF4-FFF2-40B4-BE49-F238E27FC236}">
                    <a16:creationId xmlns:a16="http://schemas.microsoft.com/office/drawing/2014/main" id="{0679662E-822E-7907-D403-1F4F3E9C03E9}"/>
                  </a:ext>
                </a:extLst>
              </p:cNvPr>
              <p:cNvCxnSpPr>
                <a:cxnSpLocks/>
              </p:cNvCxnSpPr>
              <p:nvPr/>
            </p:nvCxnSpPr>
            <p:spPr bwMode="auto">
              <a:xfrm flipV="1">
                <a:off x="6122300" y="2071290"/>
                <a:ext cx="0" cy="289330"/>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24" name="Group 23">
              <a:extLst>
                <a:ext uri="{FF2B5EF4-FFF2-40B4-BE49-F238E27FC236}">
                  <a16:creationId xmlns:a16="http://schemas.microsoft.com/office/drawing/2014/main" id="{8A1C0133-DFF7-9914-FDAF-8460CFF0564F}"/>
                </a:ext>
              </a:extLst>
            </p:cNvPr>
            <p:cNvGrpSpPr/>
            <p:nvPr/>
          </p:nvGrpSpPr>
          <p:grpSpPr>
            <a:xfrm rot="2821216">
              <a:off x="7468597" y="1963993"/>
              <a:ext cx="347529" cy="1867235"/>
              <a:chOff x="5948535" y="1395121"/>
              <a:chExt cx="347529" cy="1867235"/>
            </a:xfrm>
          </p:grpSpPr>
          <p:cxnSp>
            <p:nvCxnSpPr>
              <p:cNvPr id="34" name="Straight Arrow Connector 33">
                <a:extLst>
                  <a:ext uri="{FF2B5EF4-FFF2-40B4-BE49-F238E27FC236}">
                    <a16:creationId xmlns:a16="http://schemas.microsoft.com/office/drawing/2014/main" id="{07FD3E88-9303-CD89-FE81-5C82FE618178}"/>
                  </a:ext>
                </a:extLst>
              </p:cNvPr>
              <p:cNvCxnSpPr>
                <a:cxnSpLocks/>
              </p:cNvCxnSpPr>
              <p:nvPr/>
            </p:nvCxnSpPr>
            <p:spPr bwMode="auto">
              <a:xfrm rot="18900000" flipV="1">
                <a:off x="5948535" y="2914827"/>
                <a:ext cx="347529" cy="347529"/>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D97E4B34-F401-E133-D902-3268EF64C642}"/>
                  </a:ext>
                </a:extLst>
              </p:cNvPr>
              <p:cNvCxnSpPr>
                <a:cxnSpLocks/>
              </p:cNvCxnSpPr>
              <p:nvPr/>
            </p:nvCxnSpPr>
            <p:spPr bwMode="auto">
              <a:xfrm flipV="1">
                <a:off x="6295308" y="1395121"/>
                <a:ext cx="0" cy="289330"/>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25" name="Group 24">
              <a:extLst>
                <a:ext uri="{FF2B5EF4-FFF2-40B4-BE49-F238E27FC236}">
                  <a16:creationId xmlns:a16="http://schemas.microsoft.com/office/drawing/2014/main" id="{5B53510A-8821-C282-CC4E-27D2DF3B6817}"/>
                </a:ext>
              </a:extLst>
            </p:cNvPr>
            <p:cNvGrpSpPr/>
            <p:nvPr/>
          </p:nvGrpSpPr>
          <p:grpSpPr>
            <a:xfrm rot="18778784" flipV="1">
              <a:off x="7420762" y="3968668"/>
              <a:ext cx="347529" cy="1736468"/>
              <a:chOff x="5948535" y="1525888"/>
              <a:chExt cx="347529" cy="1736468"/>
            </a:xfrm>
          </p:grpSpPr>
          <p:cxnSp>
            <p:nvCxnSpPr>
              <p:cNvPr id="32" name="Straight Arrow Connector 31">
                <a:extLst>
                  <a:ext uri="{FF2B5EF4-FFF2-40B4-BE49-F238E27FC236}">
                    <a16:creationId xmlns:a16="http://schemas.microsoft.com/office/drawing/2014/main" id="{52CEBFAD-1EA5-E470-A599-FA2436B630F7}"/>
                  </a:ext>
                </a:extLst>
              </p:cNvPr>
              <p:cNvCxnSpPr>
                <a:cxnSpLocks/>
              </p:cNvCxnSpPr>
              <p:nvPr/>
            </p:nvCxnSpPr>
            <p:spPr bwMode="auto">
              <a:xfrm rot="18900000" flipV="1">
                <a:off x="5948535" y="2914827"/>
                <a:ext cx="347529" cy="347529"/>
              </a:xfrm>
              <a:prstGeom prst="straightConnector1">
                <a:avLst/>
              </a:prstGeom>
              <a:noFill/>
              <a:ln w="28575" cap="flat" cmpd="sng" algn="ctr">
                <a:solidFill>
                  <a:schemeClr val="bg1"/>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6C67FA55-D367-E983-FD01-85367028F454}"/>
                  </a:ext>
                </a:extLst>
              </p:cNvPr>
              <p:cNvCxnSpPr>
                <a:cxnSpLocks/>
              </p:cNvCxnSpPr>
              <p:nvPr/>
            </p:nvCxnSpPr>
            <p:spPr bwMode="auto">
              <a:xfrm flipV="1">
                <a:off x="6251471" y="1525888"/>
                <a:ext cx="0" cy="289330"/>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26" name="Group 25">
              <a:extLst>
                <a:ext uri="{FF2B5EF4-FFF2-40B4-BE49-F238E27FC236}">
                  <a16:creationId xmlns:a16="http://schemas.microsoft.com/office/drawing/2014/main" id="{CC5E0E3F-89ED-B9E5-5C55-D3262ADE53B2}"/>
                </a:ext>
              </a:extLst>
            </p:cNvPr>
            <p:cNvGrpSpPr/>
            <p:nvPr/>
          </p:nvGrpSpPr>
          <p:grpSpPr>
            <a:xfrm rot="18778784" flipH="1">
              <a:off x="4307576" y="1914298"/>
              <a:ext cx="347529" cy="1867235"/>
              <a:chOff x="5948535" y="1395121"/>
              <a:chExt cx="347529" cy="1867235"/>
            </a:xfrm>
          </p:grpSpPr>
          <p:cxnSp>
            <p:nvCxnSpPr>
              <p:cNvPr id="30" name="Straight Arrow Connector 29">
                <a:extLst>
                  <a:ext uri="{FF2B5EF4-FFF2-40B4-BE49-F238E27FC236}">
                    <a16:creationId xmlns:a16="http://schemas.microsoft.com/office/drawing/2014/main" id="{E74AFD68-486E-7A39-CC48-1DEBF969C36A}"/>
                  </a:ext>
                </a:extLst>
              </p:cNvPr>
              <p:cNvCxnSpPr>
                <a:cxnSpLocks/>
              </p:cNvCxnSpPr>
              <p:nvPr/>
            </p:nvCxnSpPr>
            <p:spPr bwMode="auto">
              <a:xfrm rot="18900000" flipV="1">
                <a:off x="5948535" y="2914827"/>
                <a:ext cx="347529" cy="347529"/>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C731B57C-1534-D6FA-5C1A-027361743D04}"/>
                  </a:ext>
                </a:extLst>
              </p:cNvPr>
              <p:cNvCxnSpPr>
                <a:cxnSpLocks/>
              </p:cNvCxnSpPr>
              <p:nvPr/>
            </p:nvCxnSpPr>
            <p:spPr bwMode="auto">
              <a:xfrm flipV="1">
                <a:off x="6295308" y="1395121"/>
                <a:ext cx="0" cy="289330"/>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27" name="Group 26">
              <a:extLst>
                <a:ext uri="{FF2B5EF4-FFF2-40B4-BE49-F238E27FC236}">
                  <a16:creationId xmlns:a16="http://schemas.microsoft.com/office/drawing/2014/main" id="{4A958362-5C33-D3CA-76ED-3F8A0C7D0917}"/>
                </a:ext>
              </a:extLst>
            </p:cNvPr>
            <p:cNvGrpSpPr/>
            <p:nvPr/>
          </p:nvGrpSpPr>
          <p:grpSpPr>
            <a:xfrm rot="2821216" flipH="1" flipV="1">
              <a:off x="4297032" y="3946875"/>
              <a:ext cx="347529" cy="1873422"/>
              <a:chOff x="5948535" y="1388934"/>
              <a:chExt cx="347529" cy="1873422"/>
            </a:xfrm>
          </p:grpSpPr>
          <p:cxnSp>
            <p:nvCxnSpPr>
              <p:cNvPr id="28" name="Straight Arrow Connector 27">
                <a:extLst>
                  <a:ext uri="{FF2B5EF4-FFF2-40B4-BE49-F238E27FC236}">
                    <a16:creationId xmlns:a16="http://schemas.microsoft.com/office/drawing/2014/main" id="{4E375C30-F37E-84C1-14CF-1AABE1AC9F2F}"/>
                  </a:ext>
                </a:extLst>
              </p:cNvPr>
              <p:cNvCxnSpPr>
                <a:cxnSpLocks/>
              </p:cNvCxnSpPr>
              <p:nvPr/>
            </p:nvCxnSpPr>
            <p:spPr bwMode="auto">
              <a:xfrm rot="18900000" flipV="1">
                <a:off x="5948535" y="2914827"/>
                <a:ext cx="347529" cy="347529"/>
              </a:xfrm>
              <a:prstGeom prst="straightConnector1">
                <a:avLst/>
              </a:prstGeom>
              <a:noFill/>
              <a:ln w="28575" cap="flat" cmpd="sng" algn="ctr">
                <a:solidFill>
                  <a:schemeClr val="bg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6BD4B313-200F-7FDF-4EFB-D419D81F27EC}"/>
                  </a:ext>
                </a:extLst>
              </p:cNvPr>
              <p:cNvCxnSpPr>
                <a:cxnSpLocks/>
              </p:cNvCxnSpPr>
              <p:nvPr/>
            </p:nvCxnSpPr>
            <p:spPr bwMode="auto">
              <a:xfrm flipV="1">
                <a:off x="6276520" y="1388934"/>
                <a:ext cx="0" cy="289330"/>
              </a:xfrm>
              <a:prstGeom prst="straightConnector1">
                <a:avLst/>
              </a:prstGeom>
              <a:noFill/>
              <a:ln w="28575" cap="flat" cmpd="sng" algn="ctr">
                <a:solidFill>
                  <a:schemeClr val="bg1"/>
                </a:solidFill>
                <a:prstDash val="solid"/>
                <a:round/>
                <a:headEnd type="none" w="med" len="med"/>
                <a:tailEnd type="triangle"/>
              </a:ln>
              <a:effectLst/>
            </p:spPr>
          </p:cxnSp>
        </p:grpSp>
      </p:grpSp>
      <p:sp>
        <p:nvSpPr>
          <p:cNvPr id="9217" name="Rectangle 9216">
            <a:extLst>
              <a:ext uri="{FF2B5EF4-FFF2-40B4-BE49-F238E27FC236}">
                <a16:creationId xmlns:a16="http://schemas.microsoft.com/office/drawing/2014/main" id="{C6EE35BA-8226-ED39-0A5E-D81B370C9179}"/>
              </a:ext>
            </a:extLst>
          </p:cNvPr>
          <p:cNvSpPr/>
          <p:nvPr/>
        </p:nvSpPr>
        <p:spPr bwMode="auto">
          <a:xfrm>
            <a:off x="5184562" y="2595350"/>
            <a:ext cx="575080" cy="276503"/>
          </a:xfrm>
          <a:prstGeom prst="rect">
            <a:avLst/>
          </a:prstGeom>
          <a:noFill/>
          <a:ln w="28575">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959195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9809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da-DK" altLang="en-US" sz="1200" b="0" dirty="0">
                <a:solidFill>
                  <a:schemeClr val="bg2"/>
                </a:solidFill>
                <a:latin typeface="Calibri" panose="020F0502020204030204" pitchFamily="34" charset="0"/>
              </a:rPr>
              <a:t>Kahn. JCI 2019;129:3990. </a:t>
            </a:r>
            <a:r>
              <a:rPr lang="en-US" altLang="en-US" sz="1200" b="0" dirty="0">
                <a:solidFill>
                  <a:schemeClr val="bg2"/>
                </a:solidFill>
                <a:latin typeface="Calibri" panose="020F0502020204030204" pitchFamily="34" charset="0"/>
              </a:rPr>
              <a:t>Reproduced in accordance with https://creativecommons.org/licenses/by/4.0/. </a:t>
            </a:r>
            <a:r>
              <a:rPr lang="da-DK" altLang="en-US" sz="1200" b="0" dirty="0">
                <a:solidFill>
                  <a:schemeClr val="bg2"/>
                </a:solidFill>
                <a:latin typeface="Calibri" panose="020F0502020204030204" pitchFamily="34" charset="0"/>
              </a:rPr>
              <a:t> </a:t>
            </a: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Adipose Tissue as a Metabolic Organ</a:t>
            </a:r>
          </a:p>
        </p:txBody>
      </p:sp>
      <p:grpSp>
        <p:nvGrpSpPr>
          <p:cNvPr id="6" name="Group 5">
            <a:extLst>
              <a:ext uri="{FF2B5EF4-FFF2-40B4-BE49-F238E27FC236}">
                <a16:creationId xmlns:a16="http://schemas.microsoft.com/office/drawing/2014/main" id="{28BAAA05-F4BC-FE52-C8CB-AE1C1204E78C}"/>
              </a:ext>
            </a:extLst>
          </p:cNvPr>
          <p:cNvGrpSpPr/>
          <p:nvPr/>
        </p:nvGrpSpPr>
        <p:grpSpPr>
          <a:xfrm>
            <a:off x="1470192" y="1516200"/>
            <a:ext cx="8838241" cy="4802924"/>
            <a:chOff x="1470192" y="1516200"/>
            <a:chExt cx="8838241" cy="4802924"/>
          </a:xfrm>
        </p:grpSpPr>
        <p:sp>
          <p:nvSpPr>
            <p:cNvPr id="7" name="TextBox 6">
              <a:extLst>
                <a:ext uri="{FF2B5EF4-FFF2-40B4-BE49-F238E27FC236}">
                  <a16:creationId xmlns:a16="http://schemas.microsoft.com/office/drawing/2014/main" id="{812FAE70-4485-159D-74E0-2BD3FD21C804}"/>
                </a:ext>
              </a:extLst>
            </p:cNvPr>
            <p:cNvSpPr txBox="1"/>
            <p:nvPr/>
          </p:nvSpPr>
          <p:spPr bwMode="auto">
            <a:xfrm>
              <a:off x="4832615" y="1516200"/>
              <a:ext cx="257937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1"/>
                  </a:solidFill>
                  <a:latin typeface="Calibri" panose="020F0502020204030204" pitchFamily="34" charset="0"/>
                </a:rPr>
                <a:t>Metabolic flux </a:t>
              </a:r>
              <a:br>
                <a:rPr lang="en-US" dirty="0">
                  <a:solidFill>
                    <a:schemeClr val="accent1"/>
                  </a:solidFill>
                  <a:latin typeface="Calibri" panose="020F0502020204030204" pitchFamily="34" charset="0"/>
                </a:rPr>
              </a:br>
              <a:r>
                <a:rPr lang="en-US" dirty="0">
                  <a:solidFill>
                    <a:schemeClr val="accent1"/>
                  </a:solidFill>
                  <a:latin typeface="Calibri" panose="020F0502020204030204" pitchFamily="34" charset="0"/>
                </a:rPr>
                <a:t>Insulin action/resistance</a:t>
              </a:r>
            </a:p>
          </p:txBody>
        </p:sp>
        <p:sp>
          <p:nvSpPr>
            <p:cNvPr id="8" name="TextBox 7">
              <a:extLst>
                <a:ext uri="{FF2B5EF4-FFF2-40B4-BE49-F238E27FC236}">
                  <a16:creationId xmlns:a16="http://schemas.microsoft.com/office/drawing/2014/main" id="{9E77D46E-A9C3-14C8-2029-424AD0BEF618}"/>
                </a:ext>
              </a:extLst>
            </p:cNvPr>
            <p:cNvSpPr txBox="1"/>
            <p:nvPr/>
          </p:nvSpPr>
          <p:spPr bwMode="auto">
            <a:xfrm>
              <a:off x="5077408" y="2330622"/>
              <a:ext cx="2089785"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3"/>
                  </a:solidFill>
                  <a:latin typeface="Calibri" panose="020F0502020204030204" pitchFamily="34" charset="0"/>
                </a:rPr>
                <a:t>Metabolites</a:t>
              </a:r>
              <a:br>
                <a:rPr lang="en-US" dirty="0">
                  <a:solidFill>
                    <a:schemeClr val="accent1"/>
                  </a:solidFill>
                  <a:latin typeface="Calibri" panose="020F0502020204030204" pitchFamily="34" charset="0"/>
                </a:rPr>
              </a:br>
              <a:r>
                <a:rPr lang="en-US" b="0" dirty="0">
                  <a:solidFill>
                    <a:schemeClr val="bg1"/>
                  </a:solidFill>
                  <a:latin typeface="Calibri" panose="020F0502020204030204" pitchFamily="34" charset="0"/>
                </a:rPr>
                <a:t>FFAs, BCAA, others</a:t>
              </a:r>
            </a:p>
          </p:txBody>
        </p:sp>
        <p:sp>
          <p:nvSpPr>
            <p:cNvPr id="9" name="TextBox 8">
              <a:extLst>
                <a:ext uri="{FF2B5EF4-FFF2-40B4-BE49-F238E27FC236}">
                  <a16:creationId xmlns:a16="http://schemas.microsoft.com/office/drawing/2014/main" id="{72D7608A-762D-325C-CF03-74FF6736FA34}"/>
                </a:ext>
              </a:extLst>
            </p:cNvPr>
            <p:cNvSpPr txBox="1"/>
            <p:nvPr/>
          </p:nvSpPr>
          <p:spPr bwMode="auto">
            <a:xfrm>
              <a:off x="7729063" y="1788840"/>
              <a:ext cx="257937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1"/>
                  </a:solidFill>
                  <a:latin typeface="Calibri" panose="020F0502020204030204" pitchFamily="34" charset="0"/>
                </a:rPr>
                <a:t>Inflammation</a:t>
              </a:r>
              <a:br>
                <a:rPr lang="en-US" dirty="0">
                  <a:solidFill>
                    <a:schemeClr val="accent1"/>
                  </a:solidFill>
                  <a:latin typeface="Calibri" panose="020F0502020204030204" pitchFamily="34" charset="0"/>
                </a:rPr>
              </a:br>
              <a:r>
                <a:rPr lang="en-US" dirty="0">
                  <a:solidFill>
                    <a:schemeClr val="accent1"/>
                  </a:solidFill>
                  <a:latin typeface="Calibri" panose="020F0502020204030204" pitchFamily="34" charset="0"/>
                </a:rPr>
                <a:t>Insulin resistance</a:t>
              </a:r>
            </a:p>
          </p:txBody>
        </p:sp>
        <p:sp>
          <p:nvSpPr>
            <p:cNvPr id="10" name="TextBox 9">
              <a:extLst>
                <a:ext uri="{FF2B5EF4-FFF2-40B4-BE49-F238E27FC236}">
                  <a16:creationId xmlns:a16="http://schemas.microsoft.com/office/drawing/2014/main" id="{853A7E50-1A6F-61B6-8244-67A05FF94A1E}"/>
                </a:ext>
              </a:extLst>
            </p:cNvPr>
            <p:cNvSpPr txBox="1"/>
            <p:nvPr/>
          </p:nvSpPr>
          <p:spPr bwMode="auto">
            <a:xfrm>
              <a:off x="7134379" y="2566422"/>
              <a:ext cx="2089785"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3"/>
                  </a:solidFill>
                  <a:latin typeface="Calibri" panose="020F0502020204030204" pitchFamily="34" charset="0"/>
                </a:rPr>
                <a:t>Inflammatory</a:t>
              </a:r>
              <a:br>
                <a:rPr lang="en-US" dirty="0">
                  <a:solidFill>
                    <a:schemeClr val="accent3"/>
                  </a:solidFill>
                  <a:latin typeface="Calibri" panose="020F0502020204030204" pitchFamily="34" charset="0"/>
                </a:rPr>
              </a:br>
              <a:r>
                <a:rPr lang="en-US" dirty="0">
                  <a:solidFill>
                    <a:schemeClr val="accent3"/>
                  </a:solidFill>
                  <a:latin typeface="Calibri" panose="020F0502020204030204" pitchFamily="34" charset="0"/>
                </a:rPr>
                <a:t>mediators</a:t>
              </a:r>
              <a:br>
                <a:rPr lang="en-US" dirty="0">
                  <a:solidFill>
                    <a:schemeClr val="accent1"/>
                  </a:solidFill>
                  <a:latin typeface="Calibri" panose="020F0502020204030204" pitchFamily="34" charset="0"/>
                </a:rPr>
              </a:br>
              <a:r>
                <a:rPr lang="en-US" b="0" dirty="0">
                  <a:solidFill>
                    <a:schemeClr val="bg1"/>
                  </a:solidFill>
                  <a:latin typeface="Calibri" panose="020F0502020204030204" pitchFamily="34" charset="0"/>
                </a:rPr>
                <a:t>TNF, IL-6, MCP-1, resistin, adipsin, RBP4</a:t>
              </a:r>
            </a:p>
          </p:txBody>
        </p:sp>
        <p:sp>
          <p:nvSpPr>
            <p:cNvPr id="11" name="TextBox 10">
              <a:extLst>
                <a:ext uri="{FF2B5EF4-FFF2-40B4-BE49-F238E27FC236}">
                  <a16:creationId xmlns:a16="http://schemas.microsoft.com/office/drawing/2014/main" id="{FC7E0099-92F9-B0D5-3344-4CEC0C87CC20}"/>
                </a:ext>
              </a:extLst>
            </p:cNvPr>
            <p:cNvSpPr txBox="1"/>
            <p:nvPr/>
          </p:nvSpPr>
          <p:spPr bwMode="auto">
            <a:xfrm>
              <a:off x="1638057" y="1664190"/>
              <a:ext cx="2579370"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1"/>
                  </a:solidFill>
                  <a:latin typeface="Calibri" panose="020F0502020204030204" pitchFamily="34" charset="0"/>
                </a:rPr>
                <a:t>Regulation of appetite Energy expenditure Metabolism</a:t>
              </a:r>
            </a:p>
          </p:txBody>
        </p:sp>
        <p:sp>
          <p:nvSpPr>
            <p:cNvPr id="12" name="TextBox 11">
              <a:extLst>
                <a:ext uri="{FF2B5EF4-FFF2-40B4-BE49-F238E27FC236}">
                  <a16:creationId xmlns:a16="http://schemas.microsoft.com/office/drawing/2014/main" id="{7F14DA29-394A-9BFA-99BE-27C84D49617C}"/>
                </a:ext>
              </a:extLst>
            </p:cNvPr>
            <p:cNvSpPr txBox="1"/>
            <p:nvPr/>
          </p:nvSpPr>
          <p:spPr bwMode="auto">
            <a:xfrm>
              <a:off x="2601075" y="2566422"/>
              <a:ext cx="2298586"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3"/>
                  </a:solidFill>
                  <a:latin typeface="Calibri" panose="020F0502020204030204" pitchFamily="34" charset="0"/>
                </a:rPr>
                <a:t>Peptides, hormones, growth factors</a:t>
              </a:r>
              <a:br>
                <a:rPr lang="en-US" dirty="0">
                  <a:solidFill>
                    <a:schemeClr val="accent1"/>
                  </a:solidFill>
                  <a:latin typeface="Calibri" panose="020F0502020204030204" pitchFamily="34" charset="0"/>
                </a:rPr>
              </a:br>
              <a:r>
                <a:rPr lang="en-US" b="0" dirty="0">
                  <a:solidFill>
                    <a:schemeClr val="bg1"/>
                  </a:solidFill>
                  <a:latin typeface="Calibri" panose="020F0502020204030204" pitchFamily="34" charset="0"/>
                </a:rPr>
                <a:t>Leptin, adiponectin, BMPs, FGF21, GDFs, Nrg4</a:t>
              </a:r>
            </a:p>
          </p:txBody>
        </p:sp>
        <p:sp>
          <p:nvSpPr>
            <p:cNvPr id="13" name="TextBox 12">
              <a:extLst>
                <a:ext uri="{FF2B5EF4-FFF2-40B4-BE49-F238E27FC236}">
                  <a16:creationId xmlns:a16="http://schemas.microsoft.com/office/drawing/2014/main" id="{7E03E60E-81E8-B59E-6577-0589019047FD}"/>
                </a:ext>
              </a:extLst>
            </p:cNvPr>
            <p:cNvSpPr txBox="1"/>
            <p:nvPr/>
          </p:nvSpPr>
          <p:spPr bwMode="auto">
            <a:xfrm>
              <a:off x="4509718" y="5728193"/>
              <a:ext cx="3225165"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1"/>
                  </a:solidFill>
                  <a:latin typeface="Calibri" panose="020F0502020204030204" pitchFamily="34" charset="0"/>
                </a:rPr>
                <a:t>Gene expression in liver, macrophages, and other tissues</a:t>
              </a:r>
            </a:p>
          </p:txBody>
        </p:sp>
        <p:sp>
          <p:nvSpPr>
            <p:cNvPr id="14" name="TextBox 13">
              <a:extLst>
                <a:ext uri="{FF2B5EF4-FFF2-40B4-BE49-F238E27FC236}">
                  <a16:creationId xmlns:a16="http://schemas.microsoft.com/office/drawing/2014/main" id="{215B89EA-86DF-2DD3-26D8-3A8EE4BB7B86}"/>
                </a:ext>
              </a:extLst>
            </p:cNvPr>
            <p:cNvSpPr txBox="1"/>
            <p:nvPr/>
          </p:nvSpPr>
          <p:spPr bwMode="auto">
            <a:xfrm>
              <a:off x="4717733" y="4670762"/>
              <a:ext cx="2809135"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3"/>
                  </a:solidFill>
                  <a:latin typeface="Calibri" panose="020F0502020204030204" pitchFamily="34" charset="0"/>
                </a:rPr>
                <a:t>Circulating </a:t>
              </a:r>
              <a:br>
                <a:rPr lang="en-US" dirty="0">
                  <a:solidFill>
                    <a:schemeClr val="accent3"/>
                  </a:solidFill>
                  <a:latin typeface="Calibri" panose="020F0502020204030204" pitchFamily="34" charset="0"/>
                </a:rPr>
              </a:br>
              <a:r>
                <a:rPr lang="en-US" dirty="0">
                  <a:solidFill>
                    <a:schemeClr val="accent3"/>
                  </a:solidFill>
                  <a:latin typeface="Calibri" panose="020F0502020204030204" pitchFamily="34" charset="0"/>
                </a:rPr>
                <a:t>exosomal miRNAs</a:t>
              </a:r>
              <a:br>
                <a:rPr lang="en-US" dirty="0">
                  <a:solidFill>
                    <a:schemeClr val="accent1"/>
                  </a:solidFill>
                  <a:latin typeface="Calibri" panose="020F0502020204030204" pitchFamily="34" charset="0"/>
                </a:rPr>
              </a:br>
              <a:r>
                <a:rPr lang="en-US" b="0" dirty="0">
                  <a:solidFill>
                    <a:schemeClr val="bg1"/>
                  </a:solidFill>
                  <a:latin typeface="Calibri" panose="020F0502020204030204" pitchFamily="34" charset="0"/>
                </a:rPr>
                <a:t>miR-99b, miR-155, others</a:t>
              </a:r>
            </a:p>
          </p:txBody>
        </p:sp>
        <p:sp>
          <p:nvSpPr>
            <p:cNvPr id="15" name="TextBox 14">
              <a:extLst>
                <a:ext uri="{FF2B5EF4-FFF2-40B4-BE49-F238E27FC236}">
                  <a16:creationId xmlns:a16="http://schemas.microsoft.com/office/drawing/2014/main" id="{2F5CB4F1-9C1B-9AE4-0A37-E84C4C50FEBE}"/>
                </a:ext>
              </a:extLst>
            </p:cNvPr>
            <p:cNvSpPr txBox="1"/>
            <p:nvPr/>
          </p:nvSpPr>
          <p:spPr bwMode="auto">
            <a:xfrm>
              <a:off x="7526868" y="5291796"/>
              <a:ext cx="2579370"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1"/>
                  </a:solidFill>
                  <a:latin typeface="Calibri" panose="020F0502020204030204" pitchFamily="34" charset="0"/>
                </a:rPr>
                <a:t>Insulin sensitivity</a:t>
              </a:r>
              <a:br>
                <a:rPr lang="en-US" dirty="0">
                  <a:solidFill>
                    <a:schemeClr val="accent1"/>
                  </a:solidFill>
                  <a:latin typeface="Calibri" panose="020F0502020204030204" pitchFamily="34" charset="0"/>
                </a:rPr>
              </a:br>
              <a:r>
                <a:rPr lang="en-US" dirty="0">
                  <a:solidFill>
                    <a:schemeClr val="accent1"/>
                  </a:solidFill>
                  <a:latin typeface="Calibri" panose="020F0502020204030204" pitchFamily="34" charset="0"/>
                </a:rPr>
                <a:t>Insulin secretion</a:t>
              </a:r>
              <a:br>
                <a:rPr lang="en-US" dirty="0">
                  <a:solidFill>
                    <a:schemeClr val="accent1"/>
                  </a:solidFill>
                  <a:latin typeface="Calibri" panose="020F0502020204030204" pitchFamily="34" charset="0"/>
                </a:rPr>
              </a:br>
              <a:r>
                <a:rPr lang="en-US" dirty="0">
                  <a:solidFill>
                    <a:schemeClr val="accent1"/>
                  </a:solidFill>
                  <a:latin typeface="Calibri" panose="020F0502020204030204" pitchFamily="34" charset="0"/>
                </a:rPr>
                <a:t>Thermogenesis</a:t>
              </a:r>
            </a:p>
          </p:txBody>
        </p:sp>
        <p:sp>
          <p:nvSpPr>
            <p:cNvPr id="16" name="TextBox 15">
              <a:extLst>
                <a:ext uri="{FF2B5EF4-FFF2-40B4-BE49-F238E27FC236}">
                  <a16:creationId xmlns:a16="http://schemas.microsoft.com/office/drawing/2014/main" id="{CEB59FDC-A0B9-3BDF-1A65-A41231074003}"/>
                </a:ext>
              </a:extLst>
            </p:cNvPr>
            <p:cNvSpPr txBox="1"/>
            <p:nvPr/>
          </p:nvSpPr>
          <p:spPr bwMode="auto">
            <a:xfrm>
              <a:off x="6899880" y="4479515"/>
              <a:ext cx="2835808"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3"/>
                  </a:solidFill>
                  <a:latin typeface="Calibri" panose="020F0502020204030204" pitchFamily="34" charset="0"/>
                </a:rPr>
                <a:t>Novel signaling lipids</a:t>
              </a:r>
              <a:br>
                <a:rPr lang="en-US" dirty="0">
                  <a:solidFill>
                    <a:schemeClr val="accent1"/>
                  </a:solidFill>
                  <a:latin typeface="Calibri" panose="020F0502020204030204" pitchFamily="34" charset="0"/>
                </a:rPr>
              </a:br>
              <a:r>
                <a:rPr lang="en-US" b="0" dirty="0">
                  <a:solidFill>
                    <a:schemeClr val="bg1"/>
                  </a:solidFill>
                  <a:latin typeface="Calibri" panose="020F0502020204030204" pitchFamily="34" charset="0"/>
                </a:rPr>
                <a:t>FAHFAs, di-HOMEs</a:t>
              </a:r>
            </a:p>
          </p:txBody>
        </p:sp>
        <p:sp>
          <p:nvSpPr>
            <p:cNvPr id="17" name="TextBox 16">
              <a:extLst>
                <a:ext uri="{FF2B5EF4-FFF2-40B4-BE49-F238E27FC236}">
                  <a16:creationId xmlns:a16="http://schemas.microsoft.com/office/drawing/2014/main" id="{1830A9F1-8CF6-26B7-A884-9CA14CD0A624}"/>
                </a:ext>
              </a:extLst>
            </p:cNvPr>
            <p:cNvSpPr txBox="1"/>
            <p:nvPr/>
          </p:nvSpPr>
          <p:spPr bwMode="auto">
            <a:xfrm>
              <a:off x="1470192" y="4354865"/>
              <a:ext cx="3629511"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3"/>
                  </a:solidFill>
                  <a:latin typeface="Calibri" panose="020F0502020204030204" pitchFamily="34" charset="0"/>
                </a:rPr>
                <a:t>Binding proteins and precursors</a:t>
              </a:r>
              <a:br>
                <a:rPr lang="en-US" dirty="0">
                  <a:solidFill>
                    <a:schemeClr val="accent3"/>
                  </a:solidFill>
                  <a:latin typeface="Calibri" panose="020F0502020204030204" pitchFamily="34" charset="0"/>
                </a:rPr>
              </a:br>
              <a:r>
                <a:rPr lang="en-US" b="0" dirty="0">
                  <a:solidFill>
                    <a:schemeClr val="bg1"/>
                  </a:solidFill>
                  <a:latin typeface="Calibri" panose="020F0502020204030204" pitchFamily="34" charset="0"/>
                </a:rPr>
                <a:t>Angiotensinogen, PAI-1, FABP4, apelin, asprosin</a:t>
              </a:r>
            </a:p>
          </p:txBody>
        </p:sp>
        <p:sp>
          <p:nvSpPr>
            <p:cNvPr id="18" name="TextBox 17">
              <a:extLst>
                <a:ext uri="{FF2B5EF4-FFF2-40B4-BE49-F238E27FC236}">
                  <a16:creationId xmlns:a16="http://schemas.microsoft.com/office/drawing/2014/main" id="{F300BA55-EAC6-5A30-D09B-D00B30AB0659}"/>
                </a:ext>
              </a:extLst>
            </p:cNvPr>
            <p:cNvSpPr txBox="1"/>
            <p:nvPr/>
          </p:nvSpPr>
          <p:spPr bwMode="auto">
            <a:xfrm>
              <a:off x="1638057" y="5416446"/>
              <a:ext cx="257937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accent1"/>
                  </a:solidFill>
                  <a:latin typeface="Calibri" panose="020F0502020204030204" pitchFamily="34" charset="0"/>
                </a:rPr>
                <a:t>Vascular integrity</a:t>
              </a:r>
              <a:br>
                <a:rPr lang="en-US" dirty="0">
                  <a:solidFill>
                    <a:schemeClr val="accent1"/>
                  </a:solidFill>
                  <a:latin typeface="Calibri" panose="020F0502020204030204" pitchFamily="34" charset="0"/>
                </a:rPr>
              </a:br>
              <a:r>
                <a:rPr lang="en-US" dirty="0">
                  <a:solidFill>
                    <a:schemeClr val="accent1"/>
                  </a:solidFill>
                  <a:latin typeface="Calibri" panose="020F0502020204030204" pitchFamily="34" charset="0"/>
                </a:rPr>
                <a:t>Blood flow and clotting</a:t>
              </a:r>
            </a:p>
          </p:txBody>
        </p:sp>
        <p:sp>
          <p:nvSpPr>
            <p:cNvPr id="19" name="Oval 18">
              <a:extLst>
                <a:ext uri="{FF2B5EF4-FFF2-40B4-BE49-F238E27FC236}">
                  <a16:creationId xmlns:a16="http://schemas.microsoft.com/office/drawing/2014/main" id="{54C3B70E-9D9F-15B9-F874-743C9335F4CF}"/>
                </a:ext>
              </a:extLst>
            </p:cNvPr>
            <p:cNvSpPr/>
            <p:nvPr/>
          </p:nvSpPr>
          <p:spPr bwMode="auto">
            <a:xfrm rot="6844469">
              <a:off x="6336823" y="4272845"/>
              <a:ext cx="125482" cy="2290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0" name="Group 19">
              <a:extLst>
                <a:ext uri="{FF2B5EF4-FFF2-40B4-BE49-F238E27FC236}">
                  <a16:creationId xmlns:a16="http://schemas.microsoft.com/office/drawing/2014/main" id="{407D6B6B-2A15-5892-D6E9-A29EC75B532F}"/>
                </a:ext>
              </a:extLst>
            </p:cNvPr>
            <p:cNvGrpSpPr/>
            <p:nvPr/>
          </p:nvGrpSpPr>
          <p:grpSpPr>
            <a:xfrm>
              <a:off x="5450670" y="3197335"/>
              <a:ext cx="1343260" cy="1199282"/>
              <a:chOff x="5664813" y="3197335"/>
              <a:chExt cx="1343260" cy="1199282"/>
            </a:xfrm>
          </p:grpSpPr>
          <p:grpSp>
            <p:nvGrpSpPr>
              <p:cNvPr id="38" name="Group 37">
                <a:extLst>
                  <a:ext uri="{FF2B5EF4-FFF2-40B4-BE49-F238E27FC236}">
                    <a16:creationId xmlns:a16="http://schemas.microsoft.com/office/drawing/2014/main" id="{843AFAFE-93D6-16BB-1484-8233BC2305DB}"/>
                  </a:ext>
                </a:extLst>
              </p:cNvPr>
              <p:cNvGrpSpPr/>
              <p:nvPr/>
            </p:nvGrpSpPr>
            <p:grpSpPr>
              <a:xfrm>
                <a:off x="6071426" y="3197335"/>
                <a:ext cx="398141" cy="357599"/>
                <a:chOff x="6071426" y="3197335"/>
                <a:chExt cx="398141" cy="357599"/>
              </a:xfrm>
            </p:grpSpPr>
            <p:sp>
              <p:nvSpPr>
                <p:cNvPr id="63" name="Oval 16">
                  <a:extLst>
                    <a:ext uri="{FF2B5EF4-FFF2-40B4-BE49-F238E27FC236}">
                      <a16:creationId xmlns:a16="http://schemas.microsoft.com/office/drawing/2014/main" id="{8405CDCD-7CD6-4292-54E0-2CD0D4C4E40B}"/>
                    </a:ext>
                  </a:extLst>
                </p:cNvPr>
                <p:cNvSpPr/>
                <p:nvPr/>
              </p:nvSpPr>
              <p:spPr bwMode="auto">
                <a:xfrm>
                  <a:off x="6071426" y="3197335"/>
                  <a:ext cx="398141" cy="357599"/>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520" h="549529">
                      <a:moveTo>
                        <a:pt x="3908" y="373052"/>
                      </a:moveTo>
                      <a:cubicBezTo>
                        <a:pt x="-7669" y="281804"/>
                        <a:pt x="-7676" y="22004"/>
                        <a:pt x="213843" y="1761"/>
                      </a:cubicBezTo>
                      <a:cubicBezTo>
                        <a:pt x="435362" y="-18482"/>
                        <a:pt x="583269" y="138700"/>
                        <a:pt x="586520" y="323045"/>
                      </a:cubicBezTo>
                      <a:cubicBezTo>
                        <a:pt x="575997" y="513617"/>
                        <a:pt x="401841" y="543299"/>
                        <a:pt x="283307" y="549252"/>
                      </a:cubicBezTo>
                      <a:cubicBezTo>
                        <a:pt x="164773" y="555205"/>
                        <a:pt x="15485" y="464300"/>
                        <a:pt x="3908" y="373052"/>
                      </a:cubicBezTo>
                      <a:close/>
                    </a:path>
                  </a:pathLst>
                </a:custGeom>
                <a:gradFill>
                  <a:gsLst>
                    <a:gs pos="0">
                      <a:schemeClr val="accent3">
                        <a:lumMod val="20000"/>
                        <a:lumOff val="80000"/>
                      </a:schemeClr>
                    </a:gs>
                    <a:gs pos="100000">
                      <a:schemeClr val="accent3">
                        <a:lumMod val="60000"/>
                        <a:lumOff val="40000"/>
                      </a:schemeClr>
                    </a:gs>
                  </a:gsLst>
                  <a:lin ang="5400000" scaled="1"/>
                </a:gradFill>
                <a:ln w="6350">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6" name="Oval 9215">
                  <a:extLst>
                    <a:ext uri="{FF2B5EF4-FFF2-40B4-BE49-F238E27FC236}">
                      <a16:creationId xmlns:a16="http://schemas.microsoft.com/office/drawing/2014/main" id="{289E8835-BECB-8216-E12F-3636FFDEC9A1}"/>
                    </a:ext>
                  </a:extLst>
                </p:cNvPr>
                <p:cNvSpPr/>
                <p:nvPr/>
              </p:nvSpPr>
              <p:spPr bwMode="auto">
                <a:xfrm rot="381358">
                  <a:off x="6235814" y="3200660"/>
                  <a:ext cx="91440" cy="2743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9" name="Oval 16">
                <a:extLst>
                  <a:ext uri="{FF2B5EF4-FFF2-40B4-BE49-F238E27FC236}">
                    <a16:creationId xmlns:a16="http://schemas.microsoft.com/office/drawing/2014/main" id="{02324299-08BF-4BF9-7E9F-D425C25C918B}"/>
                  </a:ext>
                </a:extLst>
              </p:cNvPr>
              <p:cNvSpPr/>
              <p:nvPr/>
            </p:nvSpPr>
            <p:spPr bwMode="auto">
              <a:xfrm>
                <a:off x="6401945" y="3352258"/>
                <a:ext cx="420335" cy="342186"/>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4922" h="525844">
                    <a:moveTo>
                      <a:pt x="2311" y="250733"/>
                    </a:moveTo>
                    <a:cubicBezTo>
                      <a:pt x="30498" y="31409"/>
                      <a:pt x="95264" y="-3053"/>
                      <a:pt x="238756" y="199"/>
                    </a:cubicBezTo>
                    <a:cubicBezTo>
                      <a:pt x="382248" y="3451"/>
                      <a:pt x="581671" y="85906"/>
                      <a:pt x="584922" y="270251"/>
                    </a:cubicBezTo>
                    <a:cubicBezTo>
                      <a:pt x="574399" y="460823"/>
                      <a:pt x="405320" y="528987"/>
                      <a:pt x="308218" y="525734"/>
                    </a:cubicBezTo>
                    <a:cubicBezTo>
                      <a:pt x="211116" y="522481"/>
                      <a:pt x="-25876" y="470057"/>
                      <a:pt x="2311" y="250733"/>
                    </a:cubicBezTo>
                    <a:close/>
                  </a:path>
                </a:pathLst>
              </a:custGeom>
              <a:gradFill>
                <a:gsLst>
                  <a:gs pos="0">
                    <a:schemeClr val="accent3">
                      <a:lumMod val="40000"/>
                      <a:lumOff val="60000"/>
                    </a:schemeClr>
                  </a:gs>
                  <a:gs pos="100000">
                    <a:schemeClr val="accent3">
                      <a:lumMod val="75000"/>
                    </a:schemeClr>
                  </a:gs>
                </a:gsLst>
                <a:lin ang="5400000" scaled="1"/>
              </a:gradFill>
              <a:ln w="6350">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0" name="Group 39">
                <a:extLst>
                  <a:ext uri="{FF2B5EF4-FFF2-40B4-BE49-F238E27FC236}">
                    <a16:creationId xmlns:a16="http://schemas.microsoft.com/office/drawing/2014/main" id="{2638075F-82B6-541F-14E9-33698B119348}"/>
                  </a:ext>
                </a:extLst>
              </p:cNvPr>
              <p:cNvGrpSpPr/>
              <p:nvPr/>
            </p:nvGrpSpPr>
            <p:grpSpPr>
              <a:xfrm>
                <a:off x="5664813" y="3312724"/>
                <a:ext cx="472195" cy="514448"/>
                <a:chOff x="5664813" y="3312724"/>
                <a:chExt cx="472195" cy="514448"/>
              </a:xfrm>
            </p:grpSpPr>
            <p:sp>
              <p:nvSpPr>
                <p:cNvPr id="61" name="Oval 16">
                  <a:extLst>
                    <a:ext uri="{FF2B5EF4-FFF2-40B4-BE49-F238E27FC236}">
                      <a16:creationId xmlns:a16="http://schemas.microsoft.com/office/drawing/2014/main" id="{83563CF6-CC4B-1DD5-4F15-306F56A2F928}"/>
                    </a:ext>
                  </a:extLst>
                </p:cNvPr>
                <p:cNvSpPr/>
                <p:nvPr/>
              </p:nvSpPr>
              <p:spPr bwMode="auto">
                <a:xfrm rot="16200000">
                  <a:off x="5643687" y="3333850"/>
                  <a:ext cx="514448" cy="472195"/>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 name="connsiteX0" fmla="*/ 2311 w 584922"/>
                    <a:gd name="connsiteY0" fmla="*/ 192230 h 535374"/>
                    <a:gd name="connsiteX1" fmla="*/ 238756 w 584922"/>
                    <a:gd name="connsiteY1" fmla="*/ 8199 h 535374"/>
                    <a:gd name="connsiteX2" fmla="*/ 584922 w 584922"/>
                    <a:gd name="connsiteY2" fmla="*/ 278251 h 535374"/>
                    <a:gd name="connsiteX3" fmla="*/ 308218 w 584922"/>
                    <a:gd name="connsiteY3" fmla="*/ 533734 h 535374"/>
                    <a:gd name="connsiteX4" fmla="*/ 2311 w 584922"/>
                    <a:gd name="connsiteY4" fmla="*/ 192230 h 535374"/>
                    <a:gd name="connsiteX0" fmla="*/ 33 w 582644"/>
                    <a:gd name="connsiteY0" fmla="*/ 193538 h 536681"/>
                    <a:gd name="connsiteX1" fmla="*/ 288452 w 582644"/>
                    <a:gd name="connsiteY1" fmla="*/ 1194 h 536681"/>
                    <a:gd name="connsiteX2" fmla="*/ 582644 w 582644"/>
                    <a:gd name="connsiteY2" fmla="*/ 279559 h 536681"/>
                    <a:gd name="connsiteX3" fmla="*/ 305940 w 582644"/>
                    <a:gd name="connsiteY3" fmla="*/ 535042 h 536681"/>
                    <a:gd name="connsiteX4" fmla="*/ 33 w 582644"/>
                    <a:gd name="connsiteY4" fmla="*/ 193538 h 536681"/>
                    <a:gd name="connsiteX0" fmla="*/ 44 w 582655"/>
                    <a:gd name="connsiteY0" fmla="*/ 199805 h 542948"/>
                    <a:gd name="connsiteX1" fmla="*/ 288463 w 582655"/>
                    <a:gd name="connsiteY1" fmla="*/ 7461 h 542948"/>
                    <a:gd name="connsiteX2" fmla="*/ 582655 w 582655"/>
                    <a:gd name="connsiteY2" fmla="*/ 285826 h 542948"/>
                    <a:gd name="connsiteX3" fmla="*/ 305951 w 582655"/>
                    <a:gd name="connsiteY3" fmla="*/ 541309 h 542948"/>
                    <a:gd name="connsiteX4" fmla="*/ 44 w 582655"/>
                    <a:gd name="connsiteY4" fmla="*/ 199805 h 542948"/>
                    <a:gd name="connsiteX0" fmla="*/ 23 w 582634"/>
                    <a:gd name="connsiteY0" fmla="*/ 203551 h 546694"/>
                    <a:gd name="connsiteX1" fmla="*/ 288442 w 582634"/>
                    <a:gd name="connsiteY1" fmla="*/ 11207 h 546694"/>
                    <a:gd name="connsiteX2" fmla="*/ 582634 w 582634"/>
                    <a:gd name="connsiteY2" fmla="*/ 289572 h 546694"/>
                    <a:gd name="connsiteX3" fmla="*/ 305930 w 582634"/>
                    <a:gd name="connsiteY3" fmla="*/ 545055 h 546694"/>
                    <a:gd name="connsiteX4" fmla="*/ 23 w 582634"/>
                    <a:gd name="connsiteY4" fmla="*/ 203551 h 546694"/>
                    <a:gd name="connsiteX0" fmla="*/ 74 w 582685"/>
                    <a:gd name="connsiteY0" fmla="*/ 203551 h 555951"/>
                    <a:gd name="connsiteX1" fmla="*/ 288493 w 582685"/>
                    <a:gd name="connsiteY1" fmla="*/ 11207 h 555951"/>
                    <a:gd name="connsiteX2" fmla="*/ 582685 w 582685"/>
                    <a:gd name="connsiteY2" fmla="*/ 289572 h 555951"/>
                    <a:gd name="connsiteX3" fmla="*/ 305981 w 582685"/>
                    <a:gd name="connsiteY3" fmla="*/ 545055 h 555951"/>
                    <a:gd name="connsiteX4" fmla="*/ 74 w 582685"/>
                    <a:gd name="connsiteY4" fmla="*/ 203551 h 555951"/>
                    <a:gd name="connsiteX0" fmla="*/ 31 w 582642"/>
                    <a:gd name="connsiteY0" fmla="*/ 203551 h 548555"/>
                    <a:gd name="connsiteX1" fmla="*/ 288450 w 582642"/>
                    <a:gd name="connsiteY1" fmla="*/ 11207 h 548555"/>
                    <a:gd name="connsiteX2" fmla="*/ 582642 w 582642"/>
                    <a:gd name="connsiteY2" fmla="*/ 289572 h 548555"/>
                    <a:gd name="connsiteX3" fmla="*/ 305938 w 582642"/>
                    <a:gd name="connsiteY3" fmla="*/ 545055 h 548555"/>
                    <a:gd name="connsiteX4" fmla="*/ 31 w 582642"/>
                    <a:gd name="connsiteY4" fmla="*/ 203551 h 548555"/>
                    <a:gd name="connsiteX0" fmla="*/ 1063 w 583674"/>
                    <a:gd name="connsiteY0" fmla="*/ 199734 h 534013"/>
                    <a:gd name="connsiteX1" fmla="*/ 289482 w 583674"/>
                    <a:gd name="connsiteY1" fmla="*/ 7390 h 534013"/>
                    <a:gd name="connsiteX2" fmla="*/ 583674 w 583674"/>
                    <a:gd name="connsiteY2" fmla="*/ 285755 h 534013"/>
                    <a:gd name="connsiteX3" fmla="*/ 222170 w 583674"/>
                    <a:gd name="connsiteY3" fmla="*/ 530153 h 534013"/>
                    <a:gd name="connsiteX4" fmla="*/ 1063 w 583674"/>
                    <a:gd name="connsiteY4" fmla="*/ 199734 h 534013"/>
                    <a:gd name="connsiteX0" fmla="*/ 154 w 582765"/>
                    <a:gd name="connsiteY0" fmla="*/ 199805 h 544807"/>
                    <a:gd name="connsiteX1" fmla="*/ 288573 w 582765"/>
                    <a:gd name="connsiteY1" fmla="*/ 7461 h 544807"/>
                    <a:gd name="connsiteX2" fmla="*/ 582765 w 582765"/>
                    <a:gd name="connsiteY2" fmla="*/ 285826 h 544807"/>
                    <a:gd name="connsiteX3" fmla="*/ 259558 w 582765"/>
                    <a:gd name="connsiteY3" fmla="*/ 541308 h 544807"/>
                    <a:gd name="connsiteX4" fmla="*/ 154 w 582765"/>
                    <a:gd name="connsiteY4" fmla="*/ 199805 h 544807"/>
                    <a:gd name="connsiteX0" fmla="*/ 8362 w 590973"/>
                    <a:gd name="connsiteY0" fmla="*/ 204491 h 549493"/>
                    <a:gd name="connsiteX1" fmla="*/ 296781 w 590973"/>
                    <a:gd name="connsiteY1" fmla="*/ 12147 h 549493"/>
                    <a:gd name="connsiteX2" fmla="*/ 590973 w 590973"/>
                    <a:gd name="connsiteY2" fmla="*/ 290512 h 549493"/>
                    <a:gd name="connsiteX3" fmla="*/ 267766 w 590973"/>
                    <a:gd name="connsiteY3" fmla="*/ 545994 h 549493"/>
                    <a:gd name="connsiteX4" fmla="*/ 8362 w 590973"/>
                    <a:gd name="connsiteY4" fmla="*/ 204491 h 549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973" h="549493">
                      <a:moveTo>
                        <a:pt x="8362" y="204491"/>
                      </a:moveTo>
                      <a:cubicBezTo>
                        <a:pt x="54230" y="37923"/>
                        <a:pt x="142235" y="-29900"/>
                        <a:pt x="296781" y="12147"/>
                      </a:cubicBezTo>
                      <a:cubicBezTo>
                        <a:pt x="451327" y="54194"/>
                        <a:pt x="587722" y="106167"/>
                        <a:pt x="590973" y="290512"/>
                      </a:cubicBezTo>
                      <a:cubicBezTo>
                        <a:pt x="580450" y="481084"/>
                        <a:pt x="422313" y="568646"/>
                        <a:pt x="267766" y="545994"/>
                      </a:cubicBezTo>
                      <a:cubicBezTo>
                        <a:pt x="113219" y="523342"/>
                        <a:pt x="-37506" y="371059"/>
                        <a:pt x="8362" y="204491"/>
                      </a:cubicBezTo>
                      <a:close/>
                    </a:path>
                  </a:pathLst>
                </a:custGeom>
                <a:gradFill>
                  <a:gsLst>
                    <a:gs pos="0">
                      <a:schemeClr val="accent3">
                        <a:lumMod val="20000"/>
                        <a:lumOff val="80000"/>
                      </a:schemeClr>
                    </a:gs>
                    <a:gs pos="100000">
                      <a:schemeClr val="accent3">
                        <a:lumMod val="60000"/>
                        <a:lumOff val="40000"/>
                      </a:schemeClr>
                    </a:gs>
                  </a:gsLst>
                  <a:lin ang="5400000" scaled="1"/>
                </a:gradFill>
                <a:ln w="6350">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Oval 61">
                  <a:extLst>
                    <a:ext uri="{FF2B5EF4-FFF2-40B4-BE49-F238E27FC236}">
                      <a16:creationId xmlns:a16="http://schemas.microsoft.com/office/drawing/2014/main" id="{6FF97259-D5E6-631B-8AFD-2D58CB0C0D49}"/>
                    </a:ext>
                  </a:extLst>
                </p:cNvPr>
                <p:cNvSpPr/>
                <p:nvPr/>
              </p:nvSpPr>
              <p:spPr bwMode="auto">
                <a:xfrm rot="17286924">
                  <a:off x="5633534" y="3490518"/>
                  <a:ext cx="146304" cy="2743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1" name="Group 40">
                <a:extLst>
                  <a:ext uri="{FF2B5EF4-FFF2-40B4-BE49-F238E27FC236}">
                    <a16:creationId xmlns:a16="http://schemas.microsoft.com/office/drawing/2014/main" id="{C049B40A-F577-215E-D4D3-24E1546469B2}"/>
                  </a:ext>
                </a:extLst>
              </p:cNvPr>
              <p:cNvGrpSpPr/>
              <p:nvPr/>
            </p:nvGrpSpPr>
            <p:grpSpPr>
              <a:xfrm rot="15517081">
                <a:off x="5699033" y="3725578"/>
                <a:ext cx="394213" cy="441231"/>
                <a:chOff x="5664814" y="3542466"/>
                <a:chExt cx="472195" cy="514448"/>
              </a:xfrm>
            </p:grpSpPr>
            <p:sp>
              <p:nvSpPr>
                <p:cNvPr id="59" name="Oval 16">
                  <a:extLst>
                    <a:ext uri="{FF2B5EF4-FFF2-40B4-BE49-F238E27FC236}">
                      <a16:creationId xmlns:a16="http://schemas.microsoft.com/office/drawing/2014/main" id="{D43D05B2-6B9A-D544-B12C-749FEB975245}"/>
                    </a:ext>
                  </a:extLst>
                </p:cNvPr>
                <p:cNvSpPr/>
                <p:nvPr/>
              </p:nvSpPr>
              <p:spPr bwMode="auto">
                <a:xfrm rot="16200000">
                  <a:off x="5643688" y="3563592"/>
                  <a:ext cx="514448" cy="472195"/>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 name="connsiteX0" fmla="*/ 2311 w 584922"/>
                    <a:gd name="connsiteY0" fmla="*/ 192230 h 535374"/>
                    <a:gd name="connsiteX1" fmla="*/ 238756 w 584922"/>
                    <a:gd name="connsiteY1" fmla="*/ 8199 h 535374"/>
                    <a:gd name="connsiteX2" fmla="*/ 584922 w 584922"/>
                    <a:gd name="connsiteY2" fmla="*/ 278251 h 535374"/>
                    <a:gd name="connsiteX3" fmla="*/ 308218 w 584922"/>
                    <a:gd name="connsiteY3" fmla="*/ 533734 h 535374"/>
                    <a:gd name="connsiteX4" fmla="*/ 2311 w 584922"/>
                    <a:gd name="connsiteY4" fmla="*/ 192230 h 535374"/>
                    <a:gd name="connsiteX0" fmla="*/ 33 w 582644"/>
                    <a:gd name="connsiteY0" fmla="*/ 193538 h 536681"/>
                    <a:gd name="connsiteX1" fmla="*/ 288452 w 582644"/>
                    <a:gd name="connsiteY1" fmla="*/ 1194 h 536681"/>
                    <a:gd name="connsiteX2" fmla="*/ 582644 w 582644"/>
                    <a:gd name="connsiteY2" fmla="*/ 279559 h 536681"/>
                    <a:gd name="connsiteX3" fmla="*/ 305940 w 582644"/>
                    <a:gd name="connsiteY3" fmla="*/ 535042 h 536681"/>
                    <a:gd name="connsiteX4" fmla="*/ 33 w 582644"/>
                    <a:gd name="connsiteY4" fmla="*/ 193538 h 536681"/>
                    <a:gd name="connsiteX0" fmla="*/ 44 w 582655"/>
                    <a:gd name="connsiteY0" fmla="*/ 199805 h 542948"/>
                    <a:gd name="connsiteX1" fmla="*/ 288463 w 582655"/>
                    <a:gd name="connsiteY1" fmla="*/ 7461 h 542948"/>
                    <a:gd name="connsiteX2" fmla="*/ 582655 w 582655"/>
                    <a:gd name="connsiteY2" fmla="*/ 285826 h 542948"/>
                    <a:gd name="connsiteX3" fmla="*/ 305951 w 582655"/>
                    <a:gd name="connsiteY3" fmla="*/ 541309 h 542948"/>
                    <a:gd name="connsiteX4" fmla="*/ 44 w 582655"/>
                    <a:gd name="connsiteY4" fmla="*/ 199805 h 542948"/>
                    <a:gd name="connsiteX0" fmla="*/ 23 w 582634"/>
                    <a:gd name="connsiteY0" fmla="*/ 203551 h 546694"/>
                    <a:gd name="connsiteX1" fmla="*/ 288442 w 582634"/>
                    <a:gd name="connsiteY1" fmla="*/ 11207 h 546694"/>
                    <a:gd name="connsiteX2" fmla="*/ 582634 w 582634"/>
                    <a:gd name="connsiteY2" fmla="*/ 289572 h 546694"/>
                    <a:gd name="connsiteX3" fmla="*/ 305930 w 582634"/>
                    <a:gd name="connsiteY3" fmla="*/ 545055 h 546694"/>
                    <a:gd name="connsiteX4" fmla="*/ 23 w 582634"/>
                    <a:gd name="connsiteY4" fmla="*/ 203551 h 546694"/>
                    <a:gd name="connsiteX0" fmla="*/ 74 w 582685"/>
                    <a:gd name="connsiteY0" fmla="*/ 203551 h 555951"/>
                    <a:gd name="connsiteX1" fmla="*/ 288493 w 582685"/>
                    <a:gd name="connsiteY1" fmla="*/ 11207 h 555951"/>
                    <a:gd name="connsiteX2" fmla="*/ 582685 w 582685"/>
                    <a:gd name="connsiteY2" fmla="*/ 289572 h 555951"/>
                    <a:gd name="connsiteX3" fmla="*/ 305981 w 582685"/>
                    <a:gd name="connsiteY3" fmla="*/ 545055 h 555951"/>
                    <a:gd name="connsiteX4" fmla="*/ 74 w 582685"/>
                    <a:gd name="connsiteY4" fmla="*/ 203551 h 555951"/>
                    <a:gd name="connsiteX0" fmla="*/ 31 w 582642"/>
                    <a:gd name="connsiteY0" fmla="*/ 203551 h 548555"/>
                    <a:gd name="connsiteX1" fmla="*/ 288450 w 582642"/>
                    <a:gd name="connsiteY1" fmla="*/ 11207 h 548555"/>
                    <a:gd name="connsiteX2" fmla="*/ 582642 w 582642"/>
                    <a:gd name="connsiteY2" fmla="*/ 289572 h 548555"/>
                    <a:gd name="connsiteX3" fmla="*/ 305938 w 582642"/>
                    <a:gd name="connsiteY3" fmla="*/ 545055 h 548555"/>
                    <a:gd name="connsiteX4" fmla="*/ 31 w 582642"/>
                    <a:gd name="connsiteY4" fmla="*/ 203551 h 548555"/>
                    <a:gd name="connsiteX0" fmla="*/ 1063 w 583674"/>
                    <a:gd name="connsiteY0" fmla="*/ 199734 h 534013"/>
                    <a:gd name="connsiteX1" fmla="*/ 289482 w 583674"/>
                    <a:gd name="connsiteY1" fmla="*/ 7390 h 534013"/>
                    <a:gd name="connsiteX2" fmla="*/ 583674 w 583674"/>
                    <a:gd name="connsiteY2" fmla="*/ 285755 h 534013"/>
                    <a:gd name="connsiteX3" fmla="*/ 222170 w 583674"/>
                    <a:gd name="connsiteY3" fmla="*/ 530153 h 534013"/>
                    <a:gd name="connsiteX4" fmla="*/ 1063 w 583674"/>
                    <a:gd name="connsiteY4" fmla="*/ 199734 h 534013"/>
                    <a:gd name="connsiteX0" fmla="*/ 154 w 582765"/>
                    <a:gd name="connsiteY0" fmla="*/ 199805 h 544807"/>
                    <a:gd name="connsiteX1" fmla="*/ 288573 w 582765"/>
                    <a:gd name="connsiteY1" fmla="*/ 7461 h 544807"/>
                    <a:gd name="connsiteX2" fmla="*/ 582765 w 582765"/>
                    <a:gd name="connsiteY2" fmla="*/ 285826 h 544807"/>
                    <a:gd name="connsiteX3" fmla="*/ 259558 w 582765"/>
                    <a:gd name="connsiteY3" fmla="*/ 541308 h 544807"/>
                    <a:gd name="connsiteX4" fmla="*/ 154 w 582765"/>
                    <a:gd name="connsiteY4" fmla="*/ 199805 h 544807"/>
                    <a:gd name="connsiteX0" fmla="*/ 8362 w 590973"/>
                    <a:gd name="connsiteY0" fmla="*/ 204491 h 549493"/>
                    <a:gd name="connsiteX1" fmla="*/ 296781 w 590973"/>
                    <a:gd name="connsiteY1" fmla="*/ 12147 h 549493"/>
                    <a:gd name="connsiteX2" fmla="*/ 590973 w 590973"/>
                    <a:gd name="connsiteY2" fmla="*/ 290512 h 549493"/>
                    <a:gd name="connsiteX3" fmla="*/ 267766 w 590973"/>
                    <a:gd name="connsiteY3" fmla="*/ 545994 h 549493"/>
                    <a:gd name="connsiteX4" fmla="*/ 8362 w 590973"/>
                    <a:gd name="connsiteY4" fmla="*/ 204491 h 549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973" h="549493">
                      <a:moveTo>
                        <a:pt x="8362" y="204491"/>
                      </a:moveTo>
                      <a:cubicBezTo>
                        <a:pt x="54230" y="37923"/>
                        <a:pt x="142235" y="-29900"/>
                        <a:pt x="296781" y="12147"/>
                      </a:cubicBezTo>
                      <a:cubicBezTo>
                        <a:pt x="451327" y="54194"/>
                        <a:pt x="587722" y="106167"/>
                        <a:pt x="590973" y="290512"/>
                      </a:cubicBezTo>
                      <a:cubicBezTo>
                        <a:pt x="580450" y="481084"/>
                        <a:pt x="422313" y="568646"/>
                        <a:pt x="267766" y="545994"/>
                      </a:cubicBezTo>
                      <a:cubicBezTo>
                        <a:pt x="113219" y="523342"/>
                        <a:pt x="-37506" y="371059"/>
                        <a:pt x="8362" y="204491"/>
                      </a:cubicBezTo>
                      <a:close/>
                    </a:path>
                  </a:pathLst>
                </a:custGeom>
                <a:gradFill>
                  <a:gsLst>
                    <a:gs pos="0">
                      <a:schemeClr val="accent3">
                        <a:lumMod val="20000"/>
                        <a:lumOff val="80000"/>
                      </a:schemeClr>
                    </a:gs>
                    <a:gs pos="100000">
                      <a:schemeClr val="accent3">
                        <a:lumMod val="60000"/>
                        <a:lumOff val="40000"/>
                      </a:schemeClr>
                    </a:gs>
                  </a:gsLst>
                  <a:lin ang="5400000" scaled="1"/>
                </a:gradFill>
                <a:ln w="6350">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Oval 59">
                  <a:extLst>
                    <a:ext uri="{FF2B5EF4-FFF2-40B4-BE49-F238E27FC236}">
                      <a16:creationId xmlns:a16="http://schemas.microsoft.com/office/drawing/2014/main" id="{4338DC20-B9CF-FB64-561A-67380FE63D66}"/>
                    </a:ext>
                  </a:extLst>
                </p:cNvPr>
                <p:cNvSpPr/>
                <p:nvPr/>
              </p:nvSpPr>
              <p:spPr bwMode="auto">
                <a:xfrm rot="17286924">
                  <a:off x="5633535" y="3720260"/>
                  <a:ext cx="146304" cy="2743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2" name="Group 41">
                <a:extLst>
                  <a:ext uri="{FF2B5EF4-FFF2-40B4-BE49-F238E27FC236}">
                    <a16:creationId xmlns:a16="http://schemas.microsoft.com/office/drawing/2014/main" id="{AE6CA4EA-04C7-3808-1737-F92307E5631E}"/>
                  </a:ext>
                </a:extLst>
              </p:cNvPr>
              <p:cNvGrpSpPr/>
              <p:nvPr/>
            </p:nvGrpSpPr>
            <p:grpSpPr>
              <a:xfrm rot="6085928">
                <a:off x="6549578" y="3674816"/>
                <a:ext cx="436607" cy="480383"/>
                <a:chOff x="5674623" y="3553316"/>
                <a:chExt cx="459698" cy="503273"/>
              </a:xfrm>
            </p:grpSpPr>
            <p:sp>
              <p:nvSpPr>
                <p:cNvPr id="57" name="Oval 16">
                  <a:extLst>
                    <a:ext uri="{FF2B5EF4-FFF2-40B4-BE49-F238E27FC236}">
                      <a16:creationId xmlns:a16="http://schemas.microsoft.com/office/drawing/2014/main" id="{1C0C15EE-E0BC-A976-83F1-9856F39366AA}"/>
                    </a:ext>
                  </a:extLst>
                </p:cNvPr>
                <p:cNvSpPr/>
                <p:nvPr/>
              </p:nvSpPr>
              <p:spPr bwMode="auto">
                <a:xfrm rot="16200000">
                  <a:off x="5652835" y="3575104"/>
                  <a:ext cx="503273" cy="459698"/>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 name="connsiteX0" fmla="*/ 2311 w 584922"/>
                    <a:gd name="connsiteY0" fmla="*/ 192230 h 535374"/>
                    <a:gd name="connsiteX1" fmla="*/ 238756 w 584922"/>
                    <a:gd name="connsiteY1" fmla="*/ 8199 h 535374"/>
                    <a:gd name="connsiteX2" fmla="*/ 584922 w 584922"/>
                    <a:gd name="connsiteY2" fmla="*/ 278251 h 535374"/>
                    <a:gd name="connsiteX3" fmla="*/ 308218 w 584922"/>
                    <a:gd name="connsiteY3" fmla="*/ 533734 h 535374"/>
                    <a:gd name="connsiteX4" fmla="*/ 2311 w 584922"/>
                    <a:gd name="connsiteY4" fmla="*/ 192230 h 535374"/>
                    <a:gd name="connsiteX0" fmla="*/ 33 w 582644"/>
                    <a:gd name="connsiteY0" fmla="*/ 193538 h 536681"/>
                    <a:gd name="connsiteX1" fmla="*/ 288452 w 582644"/>
                    <a:gd name="connsiteY1" fmla="*/ 1194 h 536681"/>
                    <a:gd name="connsiteX2" fmla="*/ 582644 w 582644"/>
                    <a:gd name="connsiteY2" fmla="*/ 279559 h 536681"/>
                    <a:gd name="connsiteX3" fmla="*/ 305940 w 582644"/>
                    <a:gd name="connsiteY3" fmla="*/ 535042 h 536681"/>
                    <a:gd name="connsiteX4" fmla="*/ 33 w 582644"/>
                    <a:gd name="connsiteY4" fmla="*/ 193538 h 536681"/>
                    <a:gd name="connsiteX0" fmla="*/ 44 w 582655"/>
                    <a:gd name="connsiteY0" fmla="*/ 199805 h 542948"/>
                    <a:gd name="connsiteX1" fmla="*/ 288463 w 582655"/>
                    <a:gd name="connsiteY1" fmla="*/ 7461 h 542948"/>
                    <a:gd name="connsiteX2" fmla="*/ 582655 w 582655"/>
                    <a:gd name="connsiteY2" fmla="*/ 285826 h 542948"/>
                    <a:gd name="connsiteX3" fmla="*/ 305951 w 582655"/>
                    <a:gd name="connsiteY3" fmla="*/ 541309 h 542948"/>
                    <a:gd name="connsiteX4" fmla="*/ 44 w 582655"/>
                    <a:gd name="connsiteY4" fmla="*/ 199805 h 542948"/>
                    <a:gd name="connsiteX0" fmla="*/ 23 w 582634"/>
                    <a:gd name="connsiteY0" fmla="*/ 203551 h 546694"/>
                    <a:gd name="connsiteX1" fmla="*/ 288442 w 582634"/>
                    <a:gd name="connsiteY1" fmla="*/ 11207 h 546694"/>
                    <a:gd name="connsiteX2" fmla="*/ 582634 w 582634"/>
                    <a:gd name="connsiteY2" fmla="*/ 289572 h 546694"/>
                    <a:gd name="connsiteX3" fmla="*/ 305930 w 582634"/>
                    <a:gd name="connsiteY3" fmla="*/ 545055 h 546694"/>
                    <a:gd name="connsiteX4" fmla="*/ 23 w 582634"/>
                    <a:gd name="connsiteY4" fmla="*/ 203551 h 546694"/>
                    <a:gd name="connsiteX0" fmla="*/ 74 w 582685"/>
                    <a:gd name="connsiteY0" fmla="*/ 203551 h 555951"/>
                    <a:gd name="connsiteX1" fmla="*/ 288493 w 582685"/>
                    <a:gd name="connsiteY1" fmla="*/ 11207 h 555951"/>
                    <a:gd name="connsiteX2" fmla="*/ 582685 w 582685"/>
                    <a:gd name="connsiteY2" fmla="*/ 289572 h 555951"/>
                    <a:gd name="connsiteX3" fmla="*/ 305981 w 582685"/>
                    <a:gd name="connsiteY3" fmla="*/ 545055 h 555951"/>
                    <a:gd name="connsiteX4" fmla="*/ 74 w 582685"/>
                    <a:gd name="connsiteY4" fmla="*/ 203551 h 555951"/>
                    <a:gd name="connsiteX0" fmla="*/ 31 w 582642"/>
                    <a:gd name="connsiteY0" fmla="*/ 203551 h 548555"/>
                    <a:gd name="connsiteX1" fmla="*/ 288450 w 582642"/>
                    <a:gd name="connsiteY1" fmla="*/ 11207 h 548555"/>
                    <a:gd name="connsiteX2" fmla="*/ 582642 w 582642"/>
                    <a:gd name="connsiteY2" fmla="*/ 289572 h 548555"/>
                    <a:gd name="connsiteX3" fmla="*/ 305938 w 582642"/>
                    <a:gd name="connsiteY3" fmla="*/ 545055 h 548555"/>
                    <a:gd name="connsiteX4" fmla="*/ 31 w 582642"/>
                    <a:gd name="connsiteY4" fmla="*/ 203551 h 548555"/>
                    <a:gd name="connsiteX0" fmla="*/ 1063 w 583674"/>
                    <a:gd name="connsiteY0" fmla="*/ 199734 h 534013"/>
                    <a:gd name="connsiteX1" fmla="*/ 289482 w 583674"/>
                    <a:gd name="connsiteY1" fmla="*/ 7390 h 534013"/>
                    <a:gd name="connsiteX2" fmla="*/ 583674 w 583674"/>
                    <a:gd name="connsiteY2" fmla="*/ 285755 h 534013"/>
                    <a:gd name="connsiteX3" fmla="*/ 222170 w 583674"/>
                    <a:gd name="connsiteY3" fmla="*/ 530153 h 534013"/>
                    <a:gd name="connsiteX4" fmla="*/ 1063 w 583674"/>
                    <a:gd name="connsiteY4" fmla="*/ 199734 h 534013"/>
                    <a:gd name="connsiteX0" fmla="*/ 154 w 582765"/>
                    <a:gd name="connsiteY0" fmla="*/ 199805 h 544807"/>
                    <a:gd name="connsiteX1" fmla="*/ 288573 w 582765"/>
                    <a:gd name="connsiteY1" fmla="*/ 7461 h 544807"/>
                    <a:gd name="connsiteX2" fmla="*/ 582765 w 582765"/>
                    <a:gd name="connsiteY2" fmla="*/ 285826 h 544807"/>
                    <a:gd name="connsiteX3" fmla="*/ 259558 w 582765"/>
                    <a:gd name="connsiteY3" fmla="*/ 541308 h 544807"/>
                    <a:gd name="connsiteX4" fmla="*/ 154 w 582765"/>
                    <a:gd name="connsiteY4" fmla="*/ 199805 h 544807"/>
                    <a:gd name="connsiteX0" fmla="*/ 8362 w 590973"/>
                    <a:gd name="connsiteY0" fmla="*/ 204491 h 549493"/>
                    <a:gd name="connsiteX1" fmla="*/ 296781 w 590973"/>
                    <a:gd name="connsiteY1" fmla="*/ 12147 h 549493"/>
                    <a:gd name="connsiteX2" fmla="*/ 590973 w 590973"/>
                    <a:gd name="connsiteY2" fmla="*/ 290512 h 549493"/>
                    <a:gd name="connsiteX3" fmla="*/ 267766 w 590973"/>
                    <a:gd name="connsiteY3" fmla="*/ 545994 h 549493"/>
                    <a:gd name="connsiteX4" fmla="*/ 8362 w 590973"/>
                    <a:gd name="connsiteY4" fmla="*/ 204491 h 549493"/>
                    <a:gd name="connsiteX0" fmla="*/ 6260 w 527611"/>
                    <a:gd name="connsiteY0" fmla="*/ 195063 h 538240"/>
                    <a:gd name="connsiteX1" fmla="*/ 294679 w 527611"/>
                    <a:gd name="connsiteY1" fmla="*/ 2719 h 538240"/>
                    <a:gd name="connsiteX2" fmla="*/ 527611 w 527611"/>
                    <a:gd name="connsiteY2" fmla="*/ 281788 h 538240"/>
                    <a:gd name="connsiteX3" fmla="*/ 265664 w 527611"/>
                    <a:gd name="connsiteY3" fmla="*/ 536566 h 538240"/>
                    <a:gd name="connsiteX4" fmla="*/ 6260 w 527611"/>
                    <a:gd name="connsiteY4" fmla="*/ 195063 h 538240"/>
                    <a:gd name="connsiteX0" fmla="*/ 6457 w 576603"/>
                    <a:gd name="connsiteY0" fmla="*/ 193081 h 534824"/>
                    <a:gd name="connsiteX1" fmla="*/ 294876 w 576603"/>
                    <a:gd name="connsiteY1" fmla="*/ 737 h 534824"/>
                    <a:gd name="connsiteX2" fmla="*/ 576602 w 576603"/>
                    <a:gd name="connsiteY2" fmla="*/ 231064 h 534824"/>
                    <a:gd name="connsiteX3" fmla="*/ 265861 w 576603"/>
                    <a:gd name="connsiteY3" fmla="*/ 534584 h 534824"/>
                    <a:gd name="connsiteX4" fmla="*/ 6457 w 576603"/>
                    <a:gd name="connsiteY4" fmla="*/ 193081 h 534824"/>
                    <a:gd name="connsiteX0" fmla="*/ 7991 w 578136"/>
                    <a:gd name="connsiteY0" fmla="*/ 193080 h 534950"/>
                    <a:gd name="connsiteX1" fmla="*/ 296410 w 578136"/>
                    <a:gd name="connsiteY1" fmla="*/ 736 h 534950"/>
                    <a:gd name="connsiteX2" fmla="*/ 578136 w 578136"/>
                    <a:gd name="connsiteY2" fmla="*/ 231063 h 534950"/>
                    <a:gd name="connsiteX3" fmla="*/ 267395 w 578136"/>
                    <a:gd name="connsiteY3" fmla="*/ 534583 h 534950"/>
                    <a:gd name="connsiteX4" fmla="*/ 7991 w 578136"/>
                    <a:gd name="connsiteY4" fmla="*/ 193080 h 534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8136" h="534950">
                      <a:moveTo>
                        <a:pt x="7991" y="193080"/>
                      </a:moveTo>
                      <a:cubicBezTo>
                        <a:pt x="53859" y="26512"/>
                        <a:pt x="201386" y="-5594"/>
                        <a:pt x="296410" y="736"/>
                      </a:cubicBezTo>
                      <a:cubicBezTo>
                        <a:pt x="391434" y="7066"/>
                        <a:pt x="574885" y="46718"/>
                        <a:pt x="578136" y="231063"/>
                      </a:cubicBezTo>
                      <a:cubicBezTo>
                        <a:pt x="567613" y="421635"/>
                        <a:pt x="412443" y="542520"/>
                        <a:pt x="267395" y="534583"/>
                      </a:cubicBezTo>
                      <a:cubicBezTo>
                        <a:pt x="122347" y="526646"/>
                        <a:pt x="-37877" y="359648"/>
                        <a:pt x="7991" y="193080"/>
                      </a:cubicBezTo>
                      <a:close/>
                    </a:path>
                  </a:pathLst>
                </a:custGeom>
                <a:gradFill>
                  <a:gsLst>
                    <a:gs pos="0">
                      <a:schemeClr val="accent3">
                        <a:lumMod val="40000"/>
                        <a:lumOff val="60000"/>
                      </a:schemeClr>
                    </a:gs>
                    <a:gs pos="100000">
                      <a:schemeClr val="accent3">
                        <a:lumMod val="75000"/>
                      </a:schemeClr>
                    </a:gs>
                  </a:gsLst>
                  <a:lin ang="5400000" scaled="1"/>
                </a:gradFill>
                <a:ln w="6350">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Oval 57">
                  <a:extLst>
                    <a:ext uri="{FF2B5EF4-FFF2-40B4-BE49-F238E27FC236}">
                      <a16:creationId xmlns:a16="http://schemas.microsoft.com/office/drawing/2014/main" id="{A6EBFF7A-EFAF-894D-D853-D0CD4A739CEE}"/>
                    </a:ext>
                  </a:extLst>
                </p:cNvPr>
                <p:cNvSpPr/>
                <p:nvPr/>
              </p:nvSpPr>
              <p:spPr bwMode="auto">
                <a:xfrm rot="17286924">
                  <a:off x="5633535" y="3720260"/>
                  <a:ext cx="146304" cy="2743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3" name="Oval 16">
                <a:extLst>
                  <a:ext uri="{FF2B5EF4-FFF2-40B4-BE49-F238E27FC236}">
                    <a16:creationId xmlns:a16="http://schemas.microsoft.com/office/drawing/2014/main" id="{E3D5BB86-F43B-170E-4038-D3A1333C318E}"/>
                  </a:ext>
                </a:extLst>
              </p:cNvPr>
              <p:cNvSpPr/>
              <p:nvPr/>
            </p:nvSpPr>
            <p:spPr bwMode="auto">
              <a:xfrm>
                <a:off x="5954639" y="4021963"/>
                <a:ext cx="472196" cy="374654"/>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4922" h="525844">
                    <a:moveTo>
                      <a:pt x="2311" y="250733"/>
                    </a:moveTo>
                    <a:cubicBezTo>
                      <a:pt x="30498" y="31409"/>
                      <a:pt x="95264" y="-3053"/>
                      <a:pt x="238756" y="199"/>
                    </a:cubicBezTo>
                    <a:cubicBezTo>
                      <a:pt x="382248" y="3451"/>
                      <a:pt x="581671" y="85906"/>
                      <a:pt x="584922" y="270251"/>
                    </a:cubicBezTo>
                    <a:cubicBezTo>
                      <a:pt x="574399" y="460823"/>
                      <a:pt x="405320" y="528987"/>
                      <a:pt x="308218" y="525734"/>
                    </a:cubicBezTo>
                    <a:cubicBezTo>
                      <a:pt x="211116" y="522481"/>
                      <a:pt x="-25876" y="470057"/>
                      <a:pt x="2311" y="250733"/>
                    </a:cubicBezTo>
                    <a:close/>
                  </a:path>
                </a:pathLst>
              </a:custGeom>
              <a:gradFill>
                <a:gsLst>
                  <a:gs pos="0">
                    <a:schemeClr val="accent3">
                      <a:lumMod val="40000"/>
                      <a:lumOff val="60000"/>
                    </a:schemeClr>
                  </a:gs>
                  <a:gs pos="100000">
                    <a:schemeClr val="accent3">
                      <a:lumMod val="75000"/>
                    </a:schemeClr>
                  </a:gs>
                </a:gsLst>
                <a:lin ang="5400000" scaled="1"/>
              </a:gradFill>
              <a:ln w="6350">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4" name="Group 43">
                <a:extLst>
                  <a:ext uri="{FF2B5EF4-FFF2-40B4-BE49-F238E27FC236}">
                    <a16:creationId xmlns:a16="http://schemas.microsoft.com/office/drawing/2014/main" id="{2014D630-9A37-C38E-81EF-39A13C04CDF6}"/>
                  </a:ext>
                </a:extLst>
              </p:cNvPr>
              <p:cNvGrpSpPr/>
              <p:nvPr/>
            </p:nvGrpSpPr>
            <p:grpSpPr>
              <a:xfrm>
                <a:off x="6019188" y="3534388"/>
                <a:ext cx="596346" cy="560911"/>
                <a:chOff x="6019188" y="3534388"/>
                <a:chExt cx="596346" cy="560911"/>
              </a:xfrm>
            </p:grpSpPr>
            <p:sp>
              <p:nvSpPr>
                <p:cNvPr id="55" name="Oval 16">
                  <a:extLst>
                    <a:ext uri="{FF2B5EF4-FFF2-40B4-BE49-F238E27FC236}">
                      <a16:creationId xmlns:a16="http://schemas.microsoft.com/office/drawing/2014/main" id="{96048725-F8D4-FCC0-C97E-9DC7DAF6C916}"/>
                    </a:ext>
                  </a:extLst>
                </p:cNvPr>
                <p:cNvSpPr/>
                <p:nvPr/>
              </p:nvSpPr>
              <p:spPr bwMode="auto">
                <a:xfrm>
                  <a:off x="6019188" y="3534388"/>
                  <a:ext cx="596346" cy="560911"/>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346" h="560911">
                      <a:moveTo>
                        <a:pt x="13311" y="384017"/>
                      </a:moveTo>
                      <a:cubicBezTo>
                        <a:pt x="-22408" y="232018"/>
                        <a:pt x="12252" y="25652"/>
                        <a:pt x="135548" y="5410"/>
                      </a:cubicBezTo>
                      <a:cubicBezTo>
                        <a:pt x="258844" y="-14832"/>
                        <a:pt x="610210" y="6953"/>
                        <a:pt x="595923" y="334010"/>
                      </a:cubicBezTo>
                      <a:cubicBezTo>
                        <a:pt x="595923" y="506285"/>
                        <a:pt x="411244" y="554264"/>
                        <a:pt x="292710" y="560217"/>
                      </a:cubicBezTo>
                      <a:cubicBezTo>
                        <a:pt x="174176" y="566170"/>
                        <a:pt x="49030" y="536016"/>
                        <a:pt x="13311" y="384017"/>
                      </a:cubicBezTo>
                      <a:close/>
                    </a:path>
                  </a:pathLst>
                </a:custGeom>
                <a:gradFill>
                  <a:gsLst>
                    <a:gs pos="0">
                      <a:schemeClr val="accent3">
                        <a:lumMod val="20000"/>
                        <a:lumOff val="80000"/>
                      </a:schemeClr>
                    </a:gs>
                    <a:gs pos="100000">
                      <a:schemeClr val="accent3">
                        <a:lumMod val="60000"/>
                        <a:lumOff val="40000"/>
                      </a:schemeClr>
                    </a:gs>
                  </a:gsLst>
                  <a:lin ang="5400000" scaled="1"/>
                </a:gradFill>
                <a:ln w="6350">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Oval 55">
                  <a:extLst>
                    <a:ext uri="{FF2B5EF4-FFF2-40B4-BE49-F238E27FC236}">
                      <a16:creationId xmlns:a16="http://schemas.microsoft.com/office/drawing/2014/main" id="{3B95F28E-5C5D-1051-C7C5-CF2E6F17F613}"/>
                    </a:ext>
                  </a:extLst>
                </p:cNvPr>
                <p:cNvSpPr/>
                <p:nvPr/>
              </p:nvSpPr>
              <p:spPr bwMode="auto">
                <a:xfrm rot="19058643">
                  <a:off x="6039056" y="3561464"/>
                  <a:ext cx="135182" cy="53393"/>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5" name="Group 44">
                <a:extLst>
                  <a:ext uri="{FF2B5EF4-FFF2-40B4-BE49-F238E27FC236}">
                    <a16:creationId xmlns:a16="http://schemas.microsoft.com/office/drawing/2014/main" id="{C76FBFC1-32CD-0F64-C5C5-5E794F998592}"/>
                  </a:ext>
                </a:extLst>
              </p:cNvPr>
              <p:cNvGrpSpPr/>
              <p:nvPr/>
            </p:nvGrpSpPr>
            <p:grpSpPr>
              <a:xfrm>
                <a:off x="6404446" y="4055323"/>
                <a:ext cx="316670" cy="272807"/>
                <a:chOff x="6404446" y="4055323"/>
                <a:chExt cx="316670" cy="272807"/>
              </a:xfrm>
            </p:grpSpPr>
            <p:sp>
              <p:nvSpPr>
                <p:cNvPr id="46" name="Oval 16">
                  <a:extLst>
                    <a:ext uri="{FF2B5EF4-FFF2-40B4-BE49-F238E27FC236}">
                      <a16:creationId xmlns:a16="http://schemas.microsoft.com/office/drawing/2014/main" id="{486D64F2-BC70-C820-353D-2FE7A4E97526}"/>
                    </a:ext>
                  </a:extLst>
                </p:cNvPr>
                <p:cNvSpPr/>
                <p:nvPr/>
              </p:nvSpPr>
              <p:spPr bwMode="auto">
                <a:xfrm>
                  <a:off x="6404446" y="4055323"/>
                  <a:ext cx="316670" cy="272807"/>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4922" h="525844">
                      <a:moveTo>
                        <a:pt x="2311" y="250733"/>
                      </a:moveTo>
                      <a:cubicBezTo>
                        <a:pt x="30498" y="31409"/>
                        <a:pt x="95264" y="-3053"/>
                        <a:pt x="238756" y="199"/>
                      </a:cubicBezTo>
                      <a:cubicBezTo>
                        <a:pt x="382248" y="3451"/>
                        <a:pt x="581671" y="85906"/>
                        <a:pt x="584922" y="270251"/>
                      </a:cubicBezTo>
                      <a:cubicBezTo>
                        <a:pt x="574399" y="460823"/>
                        <a:pt x="405320" y="528987"/>
                        <a:pt x="308218" y="525734"/>
                      </a:cubicBezTo>
                      <a:cubicBezTo>
                        <a:pt x="211116" y="522481"/>
                        <a:pt x="-25876" y="470057"/>
                        <a:pt x="2311" y="250733"/>
                      </a:cubicBezTo>
                      <a:close/>
                    </a:path>
                  </a:pathLst>
                </a:custGeom>
                <a:gradFill>
                  <a:gsLst>
                    <a:gs pos="0">
                      <a:schemeClr val="accent3">
                        <a:lumMod val="20000"/>
                        <a:lumOff val="80000"/>
                      </a:schemeClr>
                    </a:gs>
                    <a:gs pos="100000">
                      <a:schemeClr val="accent3">
                        <a:lumMod val="60000"/>
                        <a:lumOff val="40000"/>
                      </a:schemeClr>
                    </a:gs>
                  </a:gsLst>
                  <a:lin ang="5400000" scaled="1"/>
                </a:gradFill>
                <a:ln w="6350">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Oval 46">
                  <a:extLst>
                    <a:ext uri="{FF2B5EF4-FFF2-40B4-BE49-F238E27FC236}">
                      <a16:creationId xmlns:a16="http://schemas.microsoft.com/office/drawing/2014/main" id="{FE5BF411-CE8F-BB20-3246-7A245DF459D0}"/>
                    </a:ext>
                  </a:extLst>
                </p:cNvPr>
                <p:cNvSpPr/>
                <p:nvPr/>
              </p:nvSpPr>
              <p:spPr bwMode="auto">
                <a:xfrm>
                  <a:off x="6473494" y="4084044"/>
                  <a:ext cx="64392" cy="64392"/>
                </a:xfrm>
                <a:prstGeom prst="ellipse">
                  <a:avLst/>
                </a:prstGeom>
                <a:gradFill>
                  <a:gsLst>
                    <a:gs pos="0">
                      <a:schemeClr val="accent5"/>
                    </a:gs>
                    <a:gs pos="100000">
                      <a:schemeClr val="accent5">
                        <a:lumMod val="50000"/>
                      </a:schemeClr>
                    </a:gs>
                  </a:gsLst>
                  <a:lin ang="5400000" scaled="1"/>
                </a:gra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Oval 47">
                  <a:extLst>
                    <a:ext uri="{FF2B5EF4-FFF2-40B4-BE49-F238E27FC236}">
                      <a16:creationId xmlns:a16="http://schemas.microsoft.com/office/drawing/2014/main" id="{5706EF0E-9228-AA67-593B-9E04D6286848}"/>
                    </a:ext>
                  </a:extLst>
                </p:cNvPr>
                <p:cNvSpPr/>
                <p:nvPr/>
              </p:nvSpPr>
              <p:spPr bwMode="auto">
                <a:xfrm>
                  <a:off x="6552345" y="4105773"/>
                  <a:ext cx="56142" cy="56142"/>
                </a:xfrm>
                <a:prstGeom prst="ellipse">
                  <a:avLst/>
                </a:prstGeom>
                <a:gradFill>
                  <a:gsLst>
                    <a:gs pos="0">
                      <a:schemeClr val="accent5"/>
                    </a:gs>
                    <a:gs pos="100000">
                      <a:schemeClr val="accent5">
                        <a:lumMod val="50000"/>
                      </a:schemeClr>
                    </a:gs>
                  </a:gsLst>
                  <a:lin ang="5400000" scaled="1"/>
                </a:gra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Oval 48">
                  <a:extLst>
                    <a:ext uri="{FF2B5EF4-FFF2-40B4-BE49-F238E27FC236}">
                      <a16:creationId xmlns:a16="http://schemas.microsoft.com/office/drawing/2014/main" id="{393D4C70-7E1D-BF5D-1550-C6B0B35B32A8}"/>
                    </a:ext>
                  </a:extLst>
                </p:cNvPr>
                <p:cNvSpPr/>
                <p:nvPr/>
              </p:nvSpPr>
              <p:spPr bwMode="auto">
                <a:xfrm>
                  <a:off x="6613541" y="4141711"/>
                  <a:ext cx="56142" cy="56142"/>
                </a:xfrm>
                <a:prstGeom prst="ellipse">
                  <a:avLst/>
                </a:prstGeom>
                <a:gradFill>
                  <a:gsLst>
                    <a:gs pos="0">
                      <a:schemeClr val="accent5"/>
                    </a:gs>
                    <a:gs pos="100000">
                      <a:schemeClr val="accent5">
                        <a:lumMod val="50000"/>
                      </a:schemeClr>
                    </a:gs>
                  </a:gsLst>
                  <a:lin ang="5400000" scaled="1"/>
                </a:gra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Oval 49">
                  <a:extLst>
                    <a:ext uri="{FF2B5EF4-FFF2-40B4-BE49-F238E27FC236}">
                      <a16:creationId xmlns:a16="http://schemas.microsoft.com/office/drawing/2014/main" id="{32A4D296-EC21-9DEF-4183-FCAB87E026E4}"/>
                    </a:ext>
                  </a:extLst>
                </p:cNvPr>
                <p:cNvSpPr/>
                <p:nvPr/>
              </p:nvSpPr>
              <p:spPr bwMode="auto">
                <a:xfrm>
                  <a:off x="6575588" y="4226211"/>
                  <a:ext cx="69413" cy="69413"/>
                </a:xfrm>
                <a:prstGeom prst="ellipse">
                  <a:avLst/>
                </a:prstGeom>
                <a:gradFill>
                  <a:gsLst>
                    <a:gs pos="0">
                      <a:schemeClr val="accent5"/>
                    </a:gs>
                    <a:gs pos="100000">
                      <a:schemeClr val="accent5">
                        <a:lumMod val="50000"/>
                      </a:schemeClr>
                    </a:gs>
                  </a:gsLst>
                  <a:lin ang="5400000" scaled="1"/>
                </a:gra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Oval 50">
                  <a:extLst>
                    <a:ext uri="{FF2B5EF4-FFF2-40B4-BE49-F238E27FC236}">
                      <a16:creationId xmlns:a16="http://schemas.microsoft.com/office/drawing/2014/main" id="{FB621D23-F4A2-0041-70EB-64E3708683E5}"/>
                    </a:ext>
                  </a:extLst>
                </p:cNvPr>
                <p:cNvSpPr/>
                <p:nvPr/>
              </p:nvSpPr>
              <p:spPr bwMode="auto">
                <a:xfrm>
                  <a:off x="6504568" y="4154086"/>
                  <a:ext cx="69413" cy="69413"/>
                </a:xfrm>
                <a:prstGeom prst="ellipse">
                  <a:avLst/>
                </a:prstGeom>
                <a:gradFill>
                  <a:gsLst>
                    <a:gs pos="0">
                      <a:schemeClr val="accent5"/>
                    </a:gs>
                    <a:gs pos="100000">
                      <a:schemeClr val="accent5">
                        <a:lumMod val="50000"/>
                      </a:schemeClr>
                    </a:gs>
                  </a:gsLst>
                  <a:lin ang="5400000" scaled="1"/>
                </a:gra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Oval 51">
                  <a:extLst>
                    <a:ext uri="{FF2B5EF4-FFF2-40B4-BE49-F238E27FC236}">
                      <a16:creationId xmlns:a16="http://schemas.microsoft.com/office/drawing/2014/main" id="{562F080B-CF03-EB2D-AFBC-24F186FCB9E0}"/>
                    </a:ext>
                  </a:extLst>
                </p:cNvPr>
                <p:cNvSpPr/>
                <p:nvPr/>
              </p:nvSpPr>
              <p:spPr bwMode="auto">
                <a:xfrm>
                  <a:off x="6454485" y="4229149"/>
                  <a:ext cx="69413" cy="69413"/>
                </a:xfrm>
                <a:prstGeom prst="ellipse">
                  <a:avLst/>
                </a:prstGeom>
                <a:gradFill>
                  <a:gsLst>
                    <a:gs pos="0">
                      <a:schemeClr val="accent5"/>
                    </a:gs>
                    <a:gs pos="100000">
                      <a:schemeClr val="accent5">
                        <a:lumMod val="50000"/>
                      </a:schemeClr>
                    </a:gs>
                  </a:gsLst>
                  <a:lin ang="5400000" scaled="1"/>
                </a:gra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Oval 52">
                  <a:extLst>
                    <a:ext uri="{FF2B5EF4-FFF2-40B4-BE49-F238E27FC236}">
                      <a16:creationId xmlns:a16="http://schemas.microsoft.com/office/drawing/2014/main" id="{9E6B0CF6-0491-9E21-6D88-5F8F1228F73B}"/>
                    </a:ext>
                  </a:extLst>
                </p:cNvPr>
                <p:cNvSpPr/>
                <p:nvPr/>
              </p:nvSpPr>
              <p:spPr bwMode="auto">
                <a:xfrm>
                  <a:off x="6436314" y="4152940"/>
                  <a:ext cx="51576" cy="51576"/>
                </a:xfrm>
                <a:prstGeom prst="ellipse">
                  <a:avLst/>
                </a:prstGeom>
                <a:gradFill>
                  <a:gsLst>
                    <a:gs pos="0">
                      <a:schemeClr val="accent5"/>
                    </a:gs>
                    <a:gs pos="100000">
                      <a:schemeClr val="accent5">
                        <a:lumMod val="50000"/>
                      </a:schemeClr>
                    </a:gs>
                  </a:gsLst>
                  <a:lin ang="5400000" scaled="1"/>
                </a:gra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Oval 53">
                  <a:extLst>
                    <a:ext uri="{FF2B5EF4-FFF2-40B4-BE49-F238E27FC236}">
                      <a16:creationId xmlns:a16="http://schemas.microsoft.com/office/drawing/2014/main" id="{753721CC-3D0D-62DF-2B5A-8596AEDE2D9E}"/>
                    </a:ext>
                  </a:extLst>
                </p:cNvPr>
                <p:cNvSpPr/>
                <p:nvPr/>
              </p:nvSpPr>
              <p:spPr bwMode="auto">
                <a:xfrm rot="875201">
                  <a:off x="6520323" y="4062711"/>
                  <a:ext cx="139650" cy="26054"/>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cxnSp>
          <p:nvCxnSpPr>
            <p:cNvPr id="21" name="Straight Arrow Connector 20">
              <a:extLst>
                <a:ext uri="{FF2B5EF4-FFF2-40B4-BE49-F238E27FC236}">
                  <a16:creationId xmlns:a16="http://schemas.microsoft.com/office/drawing/2014/main" id="{F25A28DB-AFBC-0028-78AE-9CA49AFB9536}"/>
                </a:ext>
              </a:extLst>
            </p:cNvPr>
            <p:cNvCxnSpPr>
              <a:cxnSpLocks/>
            </p:cNvCxnSpPr>
            <p:nvPr/>
          </p:nvCxnSpPr>
          <p:spPr bwMode="auto">
            <a:xfrm>
              <a:off x="6122300" y="4420186"/>
              <a:ext cx="0" cy="289330"/>
            </a:xfrm>
            <a:prstGeom prst="straightConnector1">
              <a:avLst/>
            </a:prstGeom>
            <a:noFill/>
            <a:ln w="28575" cap="flat" cmpd="sng" algn="ctr">
              <a:solidFill>
                <a:schemeClr val="bg1"/>
              </a:solidFill>
              <a:prstDash val="solid"/>
              <a:round/>
              <a:headEnd type="none" w="med" len="med"/>
              <a:tailEnd type="triangle"/>
            </a:ln>
            <a:effectLst/>
          </p:spPr>
        </p:cxnSp>
        <p:cxnSp>
          <p:nvCxnSpPr>
            <p:cNvPr id="22" name="Straight Arrow Connector 21">
              <a:extLst>
                <a:ext uri="{FF2B5EF4-FFF2-40B4-BE49-F238E27FC236}">
                  <a16:creationId xmlns:a16="http://schemas.microsoft.com/office/drawing/2014/main" id="{23C546D4-F49E-6C48-46AE-FD328667961D}"/>
                </a:ext>
              </a:extLst>
            </p:cNvPr>
            <p:cNvCxnSpPr>
              <a:cxnSpLocks/>
            </p:cNvCxnSpPr>
            <p:nvPr/>
          </p:nvCxnSpPr>
          <p:spPr bwMode="auto">
            <a:xfrm>
              <a:off x="6122300" y="5494841"/>
              <a:ext cx="0" cy="289330"/>
            </a:xfrm>
            <a:prstGeom prst="straightConnector1">
              <a:avLst/>
            </a:prstGeom>
            <a:noFill/>
            <a:ln w="28575" cap="flat" cmpd="sng" algn="ctr">
              <a:solidFill>
                <a:schemeClr val="bg1"/>
              </a:solidFill>
              <a:prstDash val="solid"/>
              <a:round/>
              <a:headEnd type="none" w="med" len="med"/>
              <a:tailEnd type="triangle"/>
            </a:ln>
            <a:effectLst/>
          </p:spPr>
        </p:cxnSp>
        <p:grpSp>
          <p:nvGrpSpPr>
            <p:cNvPr id="23" name="Group 22">
              <a:extLst>
                <a:ext uri="{FF2B5EF4-FFF2-40B4-BE49-F238E27FC236}">
                  <a16:creationId xmlns:a16="http://schemas.microsoft.com/office/drawing/2014/main" id="{B6F97429-BC27-5991-CDD5-DC0DF6FF4DC8}"/>
                </a:ext>
              </a:extLst>
            </p:cNvPr>
            <p:cNvGrpSpPr/>
            <p:nvPr/>
          </p:nvGrpSpPr>
          <p:grpSpPr>
            <a:xfrm>
              <a:off x="6122300" y="2071290"/>
              <a:ext cx="0" cy="1060892"/>
              <a:chOff x="6122300" y="2071290"/>
              <a:chExt cx="0" cy="1060892"/>
            </a:xfrm>
          </p:grpSpPr>
          <p:cxnSp>
            <p:nvCxnSpPr>
              <p:cNvPr id="36" name="Straight Arrow Connector 35">
                <a:extLst>
                  <a:ext uri="{FF2B5EF4-FFF2-40B4-BE49-F238E27FC236}">
                    <a16:creationId xmlns:a16="http://schemas.microsoft.com/office/drawing/2014/main" id="{82E8C322-CE28-E86E-399A-5AA0F812562D}"/>
                  </a:ext>
                </a:extLst>
              </p:cNvPr>
              <p:cNvCxnSpPr>
                <a:cxnSpLocks/>
              </p:cNvCxnSpPr>
              <p:nvPr/>
            </p:nvCxnSpPr>
            <p:spPr bwMode="auto">
              <a:xfrm flipV="1">
                <a:off x="6122300" y="2842852"/>
                <a:ext cx="0" cy="289330"/>
              </a:xfrm>
              <a:prstGeom prst="straightConnector1">
                <a:avLst/>
              </a:prstGeom>
              <a:noFill/>
              <a:ln w="28575" cap="flat" cmpd="sng" algn="ctr">
                <a:solidFill>
                  <a:schemeClr val="bg1"/>
                </a:solidFill>
                <a:prstDash val="solid"/>
                <a:round/>
                <a:headEnd type="none" w="med" len="med"/>
                <a:tailEnd type="triangle"/>
              </a:ln>
              <a:effectLst/>
            </p:spPr>
          </p:cxnSp>
          <p:cxnSp>
            <p:nvCxnSpPr>
              <p:cNvPr id="37" name="Straight Arrow Connector 36">
                <a:extLst>
                  <a:ext uri="{FF2B5EF4-FFF2-40B4-BE49-F238E27FC236}">
                    <a16:creationId xmlns:a16="http://schemas.microsoft.com/office/drawing/2014/main" id="{820E8A9D-4F70-89BD-A8D1-D4A50ADD4EB8}"/>
                  </a:ext>
                </a:extLst>
              </p:cNvPr>
              <p:cNvCxnSpPr>
                <a:cxnSpLocks/>
              </p:cNvCxnSpPr>
              <p:nvPr/>
            </p:nvCxnSpPr>
            <p:spPr bwMode="auto">
              <a:xfrm flipV="1">
                <a:off x="6122300" y="2071290"/>
                <a:ext cx="0" cy="289330"/>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24" name="Group 23">
              <a:extLst>
                <a:ext uri="{FF2B5EF4-FFF2-40B4-BE49-F238E27FC236}">
                  <a16:creationId xmlns:a16="http://schemas.microsoft.com/office/drawing/2014/main" id="{6622CBFA-49C8-41F9-32EC-BA23B3320B3C}"/>
                </a:ext>
              </a:extLst>
            </p:cNvPr>
            <p:cNvGrpSpPr/>
            <p:nvPr/>
          </p:nvGrpSpPr>
          <p:grpSpPr>
            <a:xfrm rot="2821216">
              <a:off x="7468597" y="1963993"/>
              <a:ext cx="347529" cy="1867235"/>
              <a:chOff x="5948535" y="1395121"/>
              <a:chExt cx="347529" cy="1867235"/>
            </a:xfrm>
          </p:grpSpPr>
          <p:cxnSp>
            <p:nvCxnSpPr>
              <p:cNvPr id="34" name="Straight Arrow Connector 33">
                <a:extLst>
                  <a:ext uri="{FF2B5EF4-FFF2-40B4-BE49-F238E27FC236}">
                    <a16:creationId xmlns:a16="http://schemas.microsoft.com/office/drawing/2014/main" id="{4C7B4BA5-949D-13DC-F0B6-33D33ECD0599}"/>
                  </a:ext>
                </a:extLst>
              </p:cNvPr>
              <p:cNvCxnSpPr>
                <a:cxnSpLocks/>
              </p:cNvCxnSpPr>
              <p:nvPr/>
            </p:nvCxnSpPr>
            <p:spPr bwMode="auto">
              <a:xfrm rot="18900000" flipV="1">
                <a:off x="5948535" y="2914827"/>
                <a:ext cx="347529" cy="347529"/>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DE3B5033-9403-60A4-5AB4-65EBE8E1A672}"/>
                  </a:ext>
                </a:extLst>
              </p:cNvPr>
              <p:cNvCxnSpPr>
                <a:cxnSpLocks/>
              </p:cNvCxnSpPr>
              <p:nvPr/>
            </p:nvCxnSpPr>
            <p:spPr bwMode="auto">
              <a:xfrm flipV="1">
                <a:off x="6295308" y="1395121"/>
                <a:ext cx="0" cy="289330"/>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25" name="Group 24">
              <a:extLst>
                <a:ext uri="{FF2B5EF4-FFF2-40B4-BE49-F238E27FC236}">
                  <a16:creationId xmlns:a16="http://schemas.microsoft.com/office/drawing/2014/main" id="{27394FED-8FAC-C967-8F49-95C28BBEA486}"/>
                </a:ext>
              </a:extLst>
            </p:cNvPr>
            <p:cNvGrpSpPr/>
            <p:nvPr/>
          </p:nvGrpSpPr>
          <p:grpSpPr>
            <a:xfrm rot="18778784" flipV="1">
              <a:off x="7420762" y="3968668"/>
              <a:ext cx="347529" cy="1736468"/>
              <a:chOff x="5948535" y="1525888"/>
              <a:chExt cx="347529" cy="1736468"/>
            </a:xfrm>
          </p:grpSpPr>
          <p:cxnSp>
            <p:nvCxnSpPr>
              <p:cNvPr id="32" name="Straight Arrow Connector 31">
                <a:extLst>
                  <a:ext uri="{FF2B5EF4-FFF2-40B4-BE49-F238E27FC236}">
                    <a16:creationId xmlns:a16="http://schemas.microsoft.com/office/drawing/2014/main" id="{07BD06FB-0C9E-E691-09E1-226B3D2EBB77}"/>
                  </a:ext>
                </a:extLst>
              </p:cNvPr>
              <p:cNvCxnSpPr>
                <a:cxnSpLocks/>
              </p:cNvCxnSpPr>
              <p:nvPr/>
            </p:nvCxnSpPr>
            <p:spPr bwMode="auto">
              <a:xfrm rot="18900000" flipV="1">
                <a:off x="5948535" y="2914827"/>
                <a:ext cx="347529" cy="347529"/>
              </a:xfrm>
              <a:prstGeom prst="straightConnector1">
                <a:avLst/>
              </a:prstGeom>
              <a:noFill/>
              <a:ln w="28575" cap="flat" cmpd="sng" algn="ctr">
                <a:solidFill>
                  <a:schemeClr val="bg1"/>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410A477B-0665-B1CC-0DF3-879686499499}"/>
                  </a:ext>
                </a:extLst>
              </p:cNvPr>
              <p:cNvCxnSpPr>
                <a:cxnSpLocks/>
              </p:cNvCxnSpPr>
              <p:nvPr/>
            </p:nvCxnSpPr>
            <p:spPr bwMode="auto">
              <a:xfrm flipV="1">
                <a:off x="6251471" y="1525888"/>
                <a:ext cx="0" cy="289330"/>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26" name="Group 25">
              <a:extLst>
                <a:ext uri="{FF2B5EF4-FFF2-40B4-BE49-F238E27FC236}">
                  <a16:creationId xmlns:a16="http://schemas.microsoft.com/office/drawing/2014/main" id="{2BA68228-3DFF-4DF2-31C8-51864FA71142}"/>
                </a:ext>
              </a:extLst>
            </p:cNvPr>
            <p:cNvGrpSpPr/>
            <p:nvPr/>
          </p:nvGrpSpPr>
          <p:grpSpPr>
            <a:xfrm rot="18778784" flipH="1">
              <a:off x="4307576" y="1914298"/>
              <a:ext cx="347529" cy="1867235"/>
              <a:chOff x="5948535" y="1395121"/>
              <a:chExt cx="347529" cy="1867235"/>
            </a:xfrm>
          </p:grpSpPr>
          <p:cxnSp>
            <p:nvCxnSpPr>
              <p:cNvPr id="30" name="Straight Arrow Connector 29">
                <a:extLst>
                  <a:ext uri="{FF2B5EF4-FFF2-40B4-BE49-F238E27FC236}">
                    <a16:creationId xmlns:a16="http://schemas.microsoft.com/office/drawing/2014/main" id="{1E35F2DC-0D1B-1076-4518-B45A85EC3F87}"/>
                  </a:ext>
                </a:extLst>
              </p:cNvPr>
              <p:cNvCxnSpPr>
                <a:cxnSpLocks/>
              </p:cNvCxnSpPr>
              <p:nvPr/>
            </p:nvCxnSpPr>
            <p:spPr bwMode="auto">
              <a:xfrm rot="18900000" flipV="1">
                <a:off x="5948535" y="2914827"/>
                <a:ext cx="347529" cy="347529"/>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ED4A7AC8-1DC7-9344-32A9-6970B4A844EB}"/>
                  </a:ext>
                </a:extLst>
              </p:cNvPr>
              <p:cNvCxnSpPr>
                <a:cxnSpLocks/>
              </p:cNvCxnSpPr>
              <p:nvPr/>
            </p:nvCxnSpPr>
            <p:spPr bwMode="auto">
              <a:xfrm flipV="1">
                <a:off x="6295308" y="1395121"/>
                <a:ext cx="0" cy="289330"/>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27" name="Group 26">
              <a:extLst>
                <a:ext uri="{FF2B5EF4-FFF2-40B4-BE49-F238E27FC236}">
                  <a16:creationId xmlns:a16="http://schemas.microsoft.com/office/drawing/2014/main" id="{784584E9-2FAF-562E-BA77-A72092A4E1BD}"/>
                </a:ext>
              </a:extLst>
            </p:cNvPr>
            <p:cNvGrpSpPr/>
            <p:nvPr/>
          </p:nvGrpSpPr>
          <p:grpSpPr>
            <a:xfrm rot="2821216" flipH="1" flipV="1">
              <a:off x="4297032" y="3946875"/>
              <a:ext cx="347529" cy="1873422"/>
              <a:chOff x="5948535" y="1388934"/>
              <a:chExt cx="347529" cy="1873422"/>
            </a:xfrm>
          </p:grpSpPr>
          <p:cxnSp>
            <p:nvCxnSpPr>
              <p:cNvPr id="28" name="Straight Arrow Connector 27">
                <a:extLst>
                  <a:ext uri="{FF2B5EF4-FFF2-40B4-BE49-F238E27FC236}">
                    <a16:creationId xmlns:a16="http://schemas.microsoft.com/office/drawing/2014/main" id="{18B6C381-32B7-FAB5-CC3B-D554DECD8AF7}"/>
                  </a:ext>
                </a:extLst>
              </p:cNvPr>
              <p:cNvCxnSpPr>
                <a:cxnSpLocks/>
              </p:cNvCxnSpPr>
              <p:nvPr/>
            </p:nvCxnSpPr>
            <p:spPr bwMode="auto">
              <a:xfrm rot="18900000" flipV="1">
                <a:off x="5948535" y="2914827"/>
                <a:ext cx="347529" cy="347529"/>
              </a:xfrm>
              <a:prstGeom prst="straightConnector1">
                <a:avLst/>
              </a:prstGeom>
              <a:noFill/>
              <a:ln w="28575" cap="flat" cmpd="sng" algn="ctr">
                <a:solidFill>
                  <a:schemeClr val="bg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B73E45C4-400A-925A-52AA-03006AD41984}"/>
                  </a:ext>
                </a:extLst>
              </p:cNvPr>
              <p:cNvCxnSpPr>
                <a:cxnSpLocks/>
              </p:cNvCxnSpPr>
              <p:nvPr/>
            </p:nvCxnSpPr>
            <p:spPr bwMode="auto">
              <a:xfrm flipV="1">
                <a:off x="6276520" y="1388934"/>
                <a:ext cx="0" cy="289330"/>
              </a:xfrm>
              <a:prstGeom prst="straightConnector1">
                <a:avLst/>
              </a:prstGeom>
              <a:noFill/>
              <a:ln w="28575" cap="flat" cmpd="sng" algn="ctr">
                <a:solidFill>
                  <a:schemeClr val="bg1"/>
                </a:solidFill>
                <a:prstDash val="solid"/>
                <a:round/>
                <a:headEnd type="none" w="med" len="med"/>
                <a:tailEnd type="triangle"/>
              </a:ln>
              <a:effectLst/>
            </p:spPr>
          </p:cxnSp>
        </p:grpSp>
      </p:grpSp>
      <p:sp>
        <p:nvSpPr>
          <p:cNvPr id="9217" name="Rectangle 9216">
            <a:extLst>
              <a:ext uri="{FF2B5EF4-FFF2-40B4-BE49-F238E27FC236}">
                <a16:creationId xmlns:a16="http://schemas.microsoft.com/office/drawing/2014/main" id="{EA5C7355-5229-6BB2-9641-66B6FF112E5A}"/>
              </a:ext>
            </a:extLst>
          </p:cNvPr>
          <p:cNvSpPr/>
          <p:nvPr/>
        </p:nvSpPr>
        <p:spPr bwMode="auto">
          <a:xfrm>
            <a:off x="3486150" y="3080165"/>
            <a:ext cx="1184040" cy="276503"/>
          </a:xfrm>
          <a:prstGeom prst="rect">
            <a:avLst/>
          </a:prstGeom>
          <a:noFill/>
          <a:ln w="28575">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030114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5" name="Group 134">
            <a:extLst>
              <a:ext uri="{FF2B5EF4-FFF2-40B4-BE49-F238E27FC236}">
                <a16:creationId xmlns:a16="http://schemas.microsoft.com/office/drawing/2014/main" id="{45B8F8AE-E2EB-A7A7-AFB5-BFBC88C6CF72}"/>
              </a:ext>
            </a:extLst>
          </p:cNvPr>
          <p:cNvGrpSpPr/>
          <p:nvPr/>
        </p:nvGrpSpPr>
        <p:grpSpPr>
          <a:xfrm>
            <a:off x="6238673" y="2779506"/>
            <a:ext cx="5502677" cy="298779"/>
            <a:chOff x="4293504" y="2346965"/>
            <a:chExt cx="6675538" cy="547972"/>
          </a:xfrm>
        </p:grpSpPr>
        <p:grpSp>
          <p:nvGrpSpPr>
            <p:cNvPr id="136" name="Group 135">
              <a:extLst>
                <a:ext uri="{FF2B5EF4-FFF2-40B4-BE49-F238E27FC236}">
                  <a16:creationId xmlns:a16="http://schemas.microsoft.com/office/drawing/2014/main" id="{0FE3BFD7-5382-B9D5-7927-B5A34FE03D79}"/>
                </a:ext>
              </a:extLst>
            </p:cNvPr>
            <p:cNvGrpSpPr/>
            <p:nvPr/>
          </p:nvGrpSpPr>
          <p:grpSpPr>
            <a:xfrm>
              <a:off x="4293504" y="2346965"/>
              <a:ext cx="3332719" cy="523812"/>
              <a:chOff x="6376566" y="-562339"/>
              <a:chExt cx="2531294" cy="397850"/>
            </a:xfrm>
          </p:grpSpPr>
          <p:grpSp>
            <p:nvGrpSpPr>
              <p:cNvPr id="309" name="Group 308">
                <a:extLst>
                  <a:ext uri="{FF2B5EF4-FFF2-40B4-BE49-F238E27FC236}">
                    <a16:creationId xmlns:a16="http://schemas.microsoft.com/office/drawing/2014/main" id="{D3E889E3-06FC-F2D1-AF48-0C92AF26086C}"/>
                  </a:ext>
                </a:extLst>
              </p:cNvPr>
              <p:cNvGrpSpPr/>
              <p:nvPr/>
            </p:nvGrpSpPr>
            <p:grpSpPr>
              <a:xfrm>
                <a:off x="8472629" y="-343084"/>
                <a:ext cx="60326" cy="150814"/>
                <a:chOff x="-816254" y="2757336"/>
                <a:chExt cx="60326" cy="150814"/>
              </a:xfrm>
            </p:grpSpPr>
            <p:sp>
              <p:nvSpPr>
                <p:cNvPr id="478" name="Freeform 233">
                  <a:extLst>
                    <a:ext uri="{FF2B5EF4-FFF2-40B4-BE49-F238E27FC236}">
                      <a16:creationId xmlns:a16="http://schemas.microsoft.com/office/drawing/2014/main" id="{2A6B63A2-FBCE-45D1-7E5B-09841B547CCB}"/>
                    </a:ext>
                  </a:extLst>
                </p:cNvPr>
                <p:cNvSpPr>
                  <a:spLocks/>
                </p:cNvSpPr>
                <p:nvPr/>
              </p:nvSpPr>
              <p:spPr bwMode="auto">
                <a:xfrm rot="10800000" flipH="1">
                  <a:off x="-816254" y="2757336"/>
                  <a:ext cx="30162" cy="147638"/>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479" name="Freeform 234">
                  <a:extLst>
                    <a:ext uri="{FF2B5EF4-FFF2-40B4-BE49-F238E27FC236}">
                      <a16:creationId xmlns:a16="http://schemas.microsoft.com/office/drawing/2014/main" id="{718F3AA8-3022-F1AB-8C3D-730092DC3335}"/>
                    </a:ext>
                  </a:extLst>
                </p:cNvPr>
                <p:cNvSpPr>
                  <a:spLocks/>
                </p:cNvSpPr>
                <p:nvPr/>
              </p:nvSpPr>
              <p:spPr bwMode="auto">
                <a:xfrm rot="10800000" flipH="1">
                  <a:off x="-786091" y="2758925"/>
                  <a:ext cx="30163" cy="1492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grpSp>
          <p:sp>
            <p:nvSpPr>
              <p:cNvPr id="310" name="Freeform 144">
                <a:extLst>
                  <a:ext uri="{FF2B5EF4-FFF2-40B4-BE49-F238E27FC236}">
                    <a16:creationId xmlns:a16="http://schemas.microsoft.com/office/drawing/2014/main" id="{FA9D6427-AE0F-20EB-D437-EDE78B8E0D6B}"/>
                  </a:ext>
                </a:extLst>
              </p:cNvPr>
              <p:cNvSpPr>
                <a:spLocks/>
              </p:cNvSpPr>
              <p:nvPr/>
            </p:nvSpPr>
            <p:spPr bwMode="auto">
              <a:xfrm>
                <a:off x="6386991" y="-529668"/>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11" name="Freeform 145">
                <a:extLst>
                  <a:ext uri="{FF2B5EF4-FFF2-40B4-BE49-F238E27FC236}">
                    <a16:creationId xmlns:a16="http://schemas.microsoft.com/office/drawing/2014/main" id="{5F48CEC2-B805-9ACC-B3B5-996D8B2DA135}"/>
                  </a:ext>
                </a:extLst>
              </p:cNvPr>
              <p:cNvSpPr>
                <a:spLocks/>
              </p:cNvSpPr>
              <p:nvPr/>
            </p:nvSpPr>
            <p:spPr bwMode="auto">
              <a:xfrm>
                <a:off x="6417270" y="-532143"/>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12" name="Freeform 148">
                <a:extLst>
                  <a:ext uri="{FF2B5EF4-FFF2-40B4-BE49-F238E27FC236}">
                    <a16:creationId xmlns:a16="http://schemas.microsoft.com/office/drawing/2014/main" id="{7E6177F8-9637-9ACB-84AE-929A111CFC05}"/>
                  </a:ext>
                </a:extLst>
              </p:cNvPr>
              <p:cNvSpPr>
                <a:spLocks/>
              </p:cNvSpPr>
              <p:nvPr/>
            </p:nvSpPr>
            <p:spPr bwMode="auto">
              <a:xfrm>
                <a:off x="6482292" y="-535607"/>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13" name="Freeform 149">
                <a:extLst>
                  <a:ext uri="{FF2B5EF4-FFF2-40B4-BE49-F238E27FC236}">
                    <a16:creationId xmlns:a16="http://schemas.microsoft.com/office/drawing/2014/main" id="{3A72A4B5-D481-04BC-F3E6-896AA2EA906E}"/>
                  </a:ext>
                </a:extLst>
              </p:cNvPr>
              <p:cNvSpPr>
                <a:spLocks/>
              </p:cNvSpPr>
              <p:nvPr/>
            </p:nvSpPr>
            <p:spPr bwMode="auto">
              <a:xfrm>
                <a:off x="6512571" y="-53808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14" name="Freeform 152">
                <a:extLst>
                  <a:ext uri="{FF2B5EF4-FFF2-40B4-BE49-F238E27FC236}">
                    <a16:creationId xmlns:a16="http://schemas.microsoft.com/office/drawing/2014/main" id="{01E8EF0D-830E-C5A5-B8D1-13DFF98AC53B}"/>
                  </a:ext>
                </a:extLst>
              </p:cNvPr>
              <p:cNvSpPr>
                <a:spLocks/>
              </p:cNvSpPr>
              <p:nvPr/>
            </p:nvSpPr>
            <p:spPr bwMode="auto">
              <a:xfrm>
                <a:off x="6574616" y="-529667"/>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15" name="Freeform 153">
                <a:extLst>
                  <a:ext uri="{FF2B5EF4-FFF2-40B4-BE49-F238E27FC236}">
                    <a16:creationId xmlns:a16="http://schemas.microsoft.com/office/drawing/2014/main" id="{AC4CF6DE-E0E7-C155-2E05-B4D7480FE68F}"/>
                  </a:ext>
                </a:extLst>
              </p:cNvPr>
              <p:cNvSpPr>
                <a:spLocks/>
              </p:cNvSpPr>
              <p:nvPr/>
            </p:nvSpPr>
            <p:spPr bwMode="auto">
              <a:xfrm>
                <a:off x="6604895" y="-53214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16" name="Freeform 156">
                <a:extLst>
                  <a:ext uri="{FF2B5EF4-FFF2-40B4-BE49-F238E27FC236}">
                    <a16:creationId xmlns:a16="http://schemas.microsoft.com/office/drawing/2014/main" id="{40D24A29-854E-6D97-DA17-807501413B28}"/>
                  </a:ext>
                </a:extLst>
              </p:cNvPr>
              <p:cNvSpPr>
                <a:spLocks/>
              </p:cNvSpPr>
              <p:nvPr/>
            </p:nvSpPr>
            <p:spPr bwMode="auto">
              <a:xfrm>
                <a:off x="6663961" y="-532637"/>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17" name="Freeform 157">
                <a:extLst>
                  <a:ext uri="{FF2B5EF4-FFF2-40B4-BE49-F238E27FC236}">
                    <a16:creationId xmlns:a16="http://schemas.microsoft.com/office/drawing/2014/main" id="{D98143B2-C103-7DE4-9A76-93757ABB449B}"/>
                  </a:ext>
                </a:extLst>
              </p:cNvPr>
              <p:cNvSpPr>
                <a:spLocks/>
              </p:cNvSpPr>
              <p:nvPr/>
            </p:nvSpPr>
            <p:spPr bwMode="auto">
              <a:xfrm>
                <a:off x="6694240" y="-53511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18" name="Freeform 160">
                <a:extLst>
                  <a:ext uri="{FF2B5EF4-FFF2-40B4-BE49-F238E27FC236}">
                    <a16:creationId xmlns:a16="http://schemas.microsoft.com/office/drawing/2014/main" id="{0D9EBEAF-113C-485C-3E30-8D2C61E713BA}"/>
                  </a:ext>
                </a:extLst>
              </p:cNvPr>
              <p:cNvSpPr>
                <a:spLocks/>
              </p:cNvSpPr>
              <p:nvPr/>
            </p:nvSpPr>
            <p:spPr bwMode="auto">
              <a:xfrm>
                <a:off x="6756284" y="-529667"/>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19" name="Freeform 161">
                <a:extLst>
                  <a:ext uri="{FF2B5EF4-FFF2-40B4-BE49-F238E27FC236}">
                    <a16:creationId xmlns:a16="http://schemas.microsoft.com/office/drawing/2014/main" id="{470BC63B-B48A-5D78-2838-03159E36E665}"/>
                  </a:ext>
                </a:extLst>
              </p:cNvPr>
              <p:cNvSpPr>
                <a:spLocks/>
              </p:cNvSpPr>
              <p:nvPr/>
            </p:nvSpPr>
            <p:spPr bwMode="auto">
              <a:xfrm>
                <a:off x="6786563" y="-53214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20" name="Freeform 217">
                <a:extLst>
                  <a:ext uri="{FF2B5EF4-FFF2-40B4-BE49-F238E27FC236}">
                    <a16:creationId xmlns:a16="http://schemas.microsoft.com/office/drawing/2014/main" id="{A19B1880-A3EB-1265-263E-338AEBE6CCA4}"/>
                  </a:ext>
                </a:extLst>
              </p:cNvPr>
              <p:cNvSpPr>
                <a:spLocks/>
              </p:cNvSpPr>
              <p:nvPr/>
            </p:nvSpPr>
            <p:spPr bwMode="auto">
              <a:xfrm>
                <a:off x="7126041" y="-523229"/>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21" name="Freeform 218">
                <a:extLst>
                  <a:ext uri="{FF2B5EF4-FFF2-40B4-BE49-F238E27FC236}">
                    <a16:creationId xmlns:a16="http://schemas.microsoft.com/office/drawing/2014/main" id="{A94C650B-02F0-18B9-8CF2-E9E20019DCCD}"/>
                  </a:ext>
                </a:extLst>
              </p:cNvPr>
              <p:cNvSpPr>
                <a:spLocks/>
              </p:cNvSpPr>
              <p:nvPr/>
            </p:nvSpPr>
            <p:spPr bwMode="auto">
              <a:xfrm>
                <a:off x="7156320" y="-525704"/>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22" name="Freeform 221">
                <a:extLst>
                  <a:ext uri="{FF2B5EF4-FFF2-40B4-BE49-F238E27FC236}">
                    <a16:creationId xmlns:a16="http://schemas.microsoft.com/office/drawing/2014/main" id="{C4A263E2-6CB2-01D6-69AF-281309BEF573}"/>
                  </a:ext>
                </a:extLst>
              </p:cNvPr>
              <p:cNvSpPr>
                <a:spLocks/>
              </p:cNvSpPr>
              <p:nvPr/>
            </p:nvSpPr>
            <p:spPr bwMode="auto">
              <a:xfrm>
                <a:off x="7033717" y="-523229"/>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23" name="Freeform 222">
                <a:extLst>
                  <a:ext uri="{FF2B5EF4-FFF2-40B4-BE49-F238E27FC236}">
                    <a16:creationId xmlns:a16="http://schemas.microsoft.com/office/drawing/2014/main" id="{982A6C0C-B026-DB7C-41F6-A2DA7347E18F}"/>
                  </a:ext>
                </a:extLst>
              </p:cNvPr>
              <p:cNvSpPr>
                <a:spLocks/>
              </p:cNvSpPr>
              <p:nvPr/>
            </p:nvSpPr>
            <p:spPr bwMode="auto">
              <a:xfrm>
                <a:off x="7063996" y="-525704"/>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24" name="Freeform 225">
                <a:extLst>
                  <a:ext uri="{FF2B5EF4-FFF2-40B4-BE49-F238E27FC236}">
                    <a16:creationId xmlns:a16="http://schemas.microsoft.com/office/drawing/2014/main" id="{42C14EA7-1564-0EF1-8EEE-2AE914C4D4B6}"/>
                  </a:ext>
                </a:extLst>
              </p:cNvPr>
              <p:cNvSpPr>
                <a:spLocks/>
              </p:cNvSpPr>
              <p:nvPr/>
            </p:nvSpPr>
            <p:spPr bwMode="auto">
              <a:xfrm>
                <a:off x="6944373" y="-523229"/>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25" name="Freeform 226">
                <a:extLst>
                  <a:ext uri="{FF2B5EF4-FFF2-40B4-BE49-F238E27FC236}">
                    <a16:creationId xmlns:a16="http://schemas.microsoft.com/office/drawing/2014/main" id="{1C152671-7774-65D3-01D6-5F4343BA8CD4}"/>
                  </a:ext>
                </a:extLst>
              </p:cNvPr>
              <p:cNvSpPr>
                <a:spLocks/>
              </p:cNvSpPr>
              <p:nvPr/>
            </p:nvSpPr>
            <p:spPr bwMode="auto">
              <a:xfrm>
                <a:off x="6974652" y="-525704"/>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26" name="Freeform 229">
                <a:extLst>
                  <a:ext uri="{FF2B5EF4-FFF2-40B4-BE49-F238E27FC236}">
                    <a16:creationId xmlns:a16="http://schemas.microsoft.com/office/drawing/2014/main" id="{D48D19B2-DA07-02AF-C056-C318E1651DAC}"/>
                  </a:ext>
                </a:extLst>
              </p:cNvPr>
              <p:cNvSpPr>
                <a:spLocks/>
              </p:cNvSpPr>
              <p:nvPr/>
            </p:nvSpPr>
            <p:spPr bwMode="auto">
              <a:xfrm>
                <a:off x="6849071" y="-523229"/>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27" name="Freeform 230">
                <a:extLst>
                  <a:ext uri="{FF2B5EF4-FFF2-40B4-BE49-F238E27FC236}">
                    <a16:creationId xmlns:a16="http://schemas.microsoft.com/office/drawing/2014/main" id="{4846BA29-B137-8D98-53B5-BEA1F0838C08}"/>
                  </a:ext>
                </a:extLst>
              </p:cNvPr>
              <p:cNvSpPr>
                <a:spLocks/>
              </p:cNvSpPr>
              <p:nvPr/>
            </p:nvSpPr>
            <p:spPr bwMode="auto">
              <a:xfrm>
                <a:off x="6879350" y="-525704"/>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28" name="Freeform 305">
                <a:extLst>
                  <a:ext uri="{FF2B5EF4-FFF2-40B4-BE49-F238E27FC236}">
                    <a16:creationId xmlns:a16="http://schemas.microsoft.com/office/drawing/2014/main" id="{FF4A0021-1DEA-EFC9-A34F-79655D307040}"/>
                  </a:ext>
                </a:extLst>
              </p:cNvPr>
              <p:cNvSpPr>
                <a:spLocks/>
              </p:cNvSpPr>
              <p:nvPr/>
            </p:nvSpPr>
            <p:spPr bwMode="auto">
              <a:xfrm rot="10800000" flipH="1">
                <a:off x="6387949" y="-364811"/>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29" name="Freeform 306">
                <a:extLst>
                  <a:ext uri="{FF2B5EF4-FFF2-40B4-BE49-F238E27FC236}">
                    <a16:creationId xmlns:a16="http://schemas.microsoft.com/office/drawing/2014/main" id="{155F546A-0420-2658-D9DA-661588921C12}"/>
                  </a:ext>
                </a:extLst>
              </p:cNvPr>
              <p:cNvSpPr>
                <a:spLocks/>
              </p:cNvSpPr>
              <p:nvPr/>
            </p:nvSpPr>
            <p:spPr bwMode="auto">
              <a:xfrm rot="10800000" flipH="1">
                <a:off x="6418228" y="-362336"/>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30" name="Freeform 309">
                <a:extLst>
                  <a:ext uri="{FF2B5EF4-FFF2-40B4-BE49-F238E27FC236}">
                    <a16:creationId xmlns:a16="http://schemas.microsoft.com/office/drawing/2014/main" id="{8522F470-1FFD-10BA-3604-C4DB6BAF703B}"/>
                  </a:ext>
                </a:extLst>
              </p:cNvPr>
              <p:cNvSpPr>
                <a:spLocks/>
              </p:cNvSpPr>
              <p:nvPr/>
            </p:nvSpPr>
            <p:spPr bwMode="auto">
              <a:xfrm rot="10800000" flipH="1">
                <a:off x="6480271" y="-367780"/>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31" name="Freeform 310">
                <a:extLst>
                  <a:ext uri="{FF2B5EF4-FFF2-40B4-BE49-F238E27FC236}">
                    <a16:creationId xmlns:a16="http://schemas.microsoft.com/office/drawing/2014/main" id="{82DCB6E6-0517-528D-1225-4EA1C5ABB2C8}"/>
                  </a:ext>
                </a:extLst>
              </p:cNvPr>
              <p:cNvSpPr>
                <a:spLocks/>
              </p:cNvSpPr>
              <p:nvPr/>
            </p:nvSpPr>
            <p:spPr bwMode="auto">
              <a:xfrm rot="10800000" flipH="1">
                <a:off x="6510550" y="-365305"/>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32" name="Freeform 313">
                <a:extLst>
                  <a:ext uri="{FF2B5EF4-FFF2-40B4-BE49-F238E27FC236}">
                    <a16:creationId xmlns:a16="http://schemas.microsoft.com/office/drawing/2014/main" id="{AF173227-6ECD-C1BC-0E3B-DD7FC7C7489D}"/>
                  </a:ext>
                </a:extLst>
              </p:cNvPr>
              <p:cNvSpPr>
                <a:spLocks/>
              </p:cNvSpPr>
              <p:nvPr/>
            </p:nvSpPr>
            <p:spPr bwMode="auto">
              <a:xfrm rot="10800000" flipH="1">
                <a:off x="6569618" y="-361839"/>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33" name="Freeform 314">
                <a:extLst>
                  <a:ext uri="{FF2B5EF4-FFF2-40B4-BE49-F238E27FC236}">
                    <a16:creationId xmlns:a16="http://schemas.microsoft.com/office/drawing/2014/main" id="{909FF881-8535-ABDE-5118-22E99D9B9AD8}"/>
                  </a:ext>
                </a:extLst>
              </p:cNvPr>
              <p:cNvSpPr>
                <a:spLocks/>
              </p:cNvSpPr>
              <p:nvPr/>
            </p:nvSpPr>
            <p:spPr bwMode="auto">
              <a:xfrm rot="10800000" flipH="1">
                <a:off x="6599897" y="-359364"/>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34" name="Freeform 318">
                <a:extLst>
                  <a:ext uri="{FF2B5EF4-FFF2-40B4-BE49-F238E27FC236}">
                    <a16:creationId xmlns:a16="http://schemas.microsoft.com/office/drawing/2014/main" id="{B8548879-C259-44B0-A271-4F31F79DE93B}"/>
                  </a:ext>
                </a:extLst>
              </p:cNvPr>
              <p:cNvSpPr>
                <a:spLocks/>
              </p:cNvSpPr>
              <p:nvPr/>
            </p:nvSpPr>
            <p:spPr bwMode="auto">
              <a:xfrm rot="10800000" flipH="1">
                <a:off x="6662438" y="-358374"/>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35" name="Freeform 319">
                <a:extLst>
                  <a:ext uri="{FF2B5EF4-FFF2-40B4-BE49-F238E27FC236}">
                    <a16:creationId xmlns:a16="http://schemas.microsoft.com/office/drawing/2014/main" id="{9708E369-D645-5CC5-8FA8-EB2A38F41FD3}"/>
                  </a:ext>
                </a:extLst>
              </p:cNvPr>
              <p:cNvSpPr>
                <a:spLocks/>
              </p:cNvSpPr>
              <p:nvPr/>
            </p:nvSpPr>
            <p:spPr bwMode="auto">
              <a:xfrm rot="10800000" flipH="1">
                <a:off x="6692717" y="-355899"/>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36" name="Freeform 322">
                <a:extLst>
                  <a:ext uri="{FF2B5EF4-FFF2-40B4-BE49-F238E27FC236}">
                    <a16:creationId xmlns:a16="http://schemas.microsoft.com/office/drawing/2014/main" id="{94F1DC4D-5B88-DAAD-4515-BE91FA16A4E1}"/>
                  </a:ext>
                </a:extLst>
              </p:cNvPr>
              <p:cNvSpPr>
                <a:spLocks/>
              </p:cNvSpPr>
              <p:nvPr/>
            </p:nvSpPr>
            <p:spPr bwMode="auto">
              <a:xfrm rot="10800000" flipH="1">
                <a:off x="6755256" y="-360849"/>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37" name="Freeform 323">
                <a:extLst>
                  <a:ext uri="{FF2B5EF4-FFF2-40B4-BE49-F238E27FC236}">
                    <a16:creationId xmlns:a16="http://schemas.microsoft.com/office/drawing/2014/main" id="{CEEC2BB4-39BD-6FAA-460E-F90F8E9DC32F}"/>
                  </a:ext>
                </a:extLst>
              </p:cNvPr>
              <p:cNvSpPr>
                <a:spLocks/>
              </p:cNvSpPr>
              <p:nvPr/>
            </p:nvSpPr>
            <p:spPr bwMode="auto">
              <a:xfrm rot="10800000" flipH="1">
                <a:off x="6785535" y="-358374"/>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38" name="Freeform 378">
                <a:extLst>
                  <a:ext uri="{FF2B5EF4-FFF2-40B4-BE49-F238E27FC236}">
                    <a16:creationId xmlns:a16="http://schemas.microsoft.com/office/drawing/2014/main" id="{519BDC53-26FF-A2F2-E49F-89697F366CAF}"/>
                  </a:ext>
                </a:extLst>
              </p:cNvPr>
              <p:cNvSpPr>
                <a:spLocks/>
              </p:cNvSpPr>
              <p:nvPr/>
            </p:nvSpPr>
            <p:spPr bwMode="auto">
              <a:xfrm rot="11349086" flipH="1">
                <a:off x="7136766" y="-35574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39" name="Freeform 379">
                <a:extLst>
                  <a:ext uri="{FF2B5EF4-FFF2-40B4-BE49-F238E27FC236}">
                    <a16:creationId xmlns:a16="http://schemas.microsoft.com/office/drawing/2014/main" id="{0573C012-7B53-3D1A-4252-2F1BD43F0FDF}"/>
                  </a:ext>
                </a:extLst>
              </p:cNvPr>
              <p:cNvSpPr>
                <a:spLocks/>
              </p:cNvSpPr>
              <p:nvPr/>
            </p:nvSpPr>
            <p:spPr bwMode="auto">
              <a:xfrm rot="11349086" flipH="1">
                <a:off x="7166265" y="-34848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40" name="Freeform 382">
                <a:extLst>
                  <a:ext uri="{FF2B5EF4-FFF2-40B4-BE49-F238E27FC236}">
                    <a16:creationId xmlns:a16="http://schemas.microsoft.com/office/drawing/2014/main" id="{AB93DD54-C6BE-85A5-3CB6-D5D878488843}"/>
                  </a:ext>
                </a:extLst>
              </p:cNvPr>
              <p:cNvSpPr>
                <a:spLocks/>
              </p:cNvSpPr>
              <p:nvPr/>
            </p:nvSpPr>
            <p:spPr bwMode="auto">
              <a:xfrm rot="11349086" flipH="1">
                <a:off x="7047422" y="-35574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41" name="Freeform 383">
                <a:extLst>
                  <a:ext uri="{FF2B5EF4-FFF2-40B4-BE49-F238E27FC236}">
                    <a16:creationId xmlns:a16="http://schemas.microsoft.com/office/drawing/2014/main" id="{B8C584E1-9D82-1CEA-1E71-94F3BA4F5726}"/>
                  </a:ext>
                </a:extLst>
              </p:cNvPr>
              <p:cNvSpPr>
                <a:spLocks/>
              </p:cNvSpPr>
              <p:nvPr/>
            </p:nvSpPr>
            <p:spPr bwMode="auto">
              <a:xfrm rot="11349086" flipH="1">
                <a:off x="7076921" y="-34848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42" name="Freeform 386">
                <a:extLst>
                  <a:ext uri="{FF2B5EF4-FFF2-40B4-BE49-F238E27FC236}">
                    <a16:creationId xmlns:a16="http://schemas.microsoft.com/office/drawing/2014/main" id="{48853D2E-B169-4CCC-FE6A-1843B38B8806}"/>
                  </a:ext>
                </a:extLst>
              </p:cNvPr>
              <p:cNvSpPr>
                <a:spLocks/>
              </p:cNvSpPr>
              <p:nvPr/>
            </p:nvSpPr>
            <p:spPr bwMode="auto">
              <a:xfrm rot="11349086" flipH="1">
                <a:off x="6958077" y="-35574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43" name="Freeform 387">
                <a:extLst>
                  <a:ext uri="{FF2B5EF4-FFF2-40B4-BE49-F238E27FC236}">
                    <a16:creationId xmlns:a16="http://schemas.microsoft.com/office/drawing/2014/main" id="{7B0AABA5-EF7A-B196-1172-01FFF8DD388D}"/>
                  </a:ext>
                </a:extLst>
              </p:cNvPr>
              <p:cNvSpPr>
                <a:spLocks/>
              </p:cNvSpPr>
              <p:nvPr/>
            </p:nvSpPr>
            <p:spPr bwMode="auto">
              <a:xfrm rot="11349086" flipH="1">
                <a:off x="6987576" y="-34848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44" name="Freeform 390">
                <a:extLst>
                  <a:ext uri="{FF2B5EF4-FFF2-40B4-BE49-F238E27FC236}">
                    <a16:creationId xmlns:a16="http://schemas.microsoft.com/office/drawing/2014/main" id="{5EB0503A-62F2-A86D-074A-6C0708A12EB4}"/>
                  </a:ext>
                </a:extLst>
              </p:cNvPr>
              <p:cNvSpPr>
                <a:spLocks/>
              </p:cNvSpPr>
              <p:nvPr/>
            </p:nvSpPr>
            <p:spPr bwMode="auto">
              <a:xfrm rot="11349086" flipH="1">
                <a:off x="6859797" y="-35574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45" name="Freeform 391">
                <a:extLst>
                  <a:ext uri="{FF2B5EF4-FFF2-40B4-BE49-F238E27FC236}">
                    <a16:creationId xmlns:a16="http://schemas.microsoft.com/office/drawing/2014/main" id="{8ECCAA08-83BE-B109-FEC1-B3757F81DCE6}"/>
                  </a:ext>
                </a:extLst>
              </p:cNvPr>
              <p:cNvSpPr>
                <a:spLocks/>
              </p:cNvSpPr>
              <p:nvPr/>
            </p:nvSpPr>
            <p:spPr bwMode="auto">
              <a:xfrm rot="11349086" flipH="1">
                <a:off x="6889296" y="-34848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46" name="Freeform 217">
                <a:extLst>
                  <a:ext uri="{FF2B5EF4-FFF2-40B4-BE49-F238E27FC236}">
                    <a16:creationId xmlns:a16="http://schemas.microsoft.com/office/drawing/2014/main" id="{24B8C012-3343-EE10-0FCC-19869F34E26F}"/>
                  </a:ext>
                </a:extLst>
              </p:cNvPr>
              <p:cNvSpPr>
                <a:spLocks/>
              </p:cNvSpPr>
              <p:nvPr/>
            </p:nvSpPr>
            <p:spPr bwMode="auto">
              <a:xfrm>
                <a:off x="7480949" y="-519117"/>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47" name="Freeform 218">
                <a:extLst>
                  <a:ext uri="{FF2B5EF4-FFF2-40B4-BE49-F238E27FC236}">
                    <a16:creationId xmlns:a16="http://schemas.microsoft.com/office/drawing/2014/main" id="{5083A25C-6037-14EE-FB94-1C793F2DCD9C}"/>
                  </a:ext>
                </a:extLst>
              </p:cNvPr>
              <p:cNvSpPr>
                <a:spLocks/>
              </p:cNvSpPr>
              <p:nvPr/>
            </p:nvSpPr>
            <p:spPr bwMode="auto">
              <a:xfrm>
                <a:off x="7511228" y="-52159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48" name="Freeform 221">
                <a:extLst>
                  <a:ext uri="{FF2B5EF4-FFF2-40B4-BE49-F238E27FC236}">
                    <a16:creationId xmlns:a16="http://schemas.microsoft.com/office/drawing/2014/main" id="{399C6D99-B25A-4ADD-1C1E-7B152A04A96F}"/>
                  </a:ext>
                </a:extLst>
              </p:cNvPr>
              <p:cNvSpPr>
                <a:spLocks/>
              </p:cNvSpPr>
              <p:nvPr/>
            </p:nvSpPr>
            <p:spPr bwMode="auto">
              <a:xfrm>
                <a:off x="7388625" y="-519117"/>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49" name="Freeform 222">
                <a:extLst>
                  <a:ext uri="{FF2B5EF4-FFF2-40B4-BE49-F238E27FC236}">
                    <a16:creationId xmlns:a16="http://schemas.microsoft.com/office/drawing/2014/main" id="{3CDE3995-0590-3677-43D6-4B954079D94C}"/>
                  </a:ext>
                </a:extLst>
              </p:cNvPr>
              <p:cNvSpPr>
                <a:spLocks/>
              </p:cNvSpPr>
              <p:nvPr/>
            </p:nvSpPr>
            <p:spPr bwMode="auto">
              <a:xfrm>
                <a:off x="7418904" y="-52159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50" name="Freeform 225">
                <a:extLst>
                  <a:ext uri="{FF2B5EF4-FFF2-40B4-BE49-F238E27FC236}">
                    <a16:creationId xmlns:a16="http://schemas.microsoft.com/office/drawing/2014/main" id="{54C212A0-6791-DA0E-2D41-49D881B92877}"/>
                  </a:ext>
                </a:extLst>
              </p:cNvPr>
              <p:cNvSpPr>
                <a:spLocks/>
              </p:cNvSpPr>
              <p:nvPr/>
            </p:nvSpPr>
            <p:spPr bwMode="auto">
              <a:xfrm>
                <a:off x="7299280" y="-519117"/>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51" name="Freeform 226">
                <a:extLst>
                  <a:ext uri="{FF2B5EF4-FFF2-40B4-BE49-F238E27FC236}">
                    <a16:creationId xmlns:a16="http://schemas.microsoft.com/office/drawing/2014/main" id="{6356D98D-2BC9-EEE7-28A9-6A776020D5B7}"/>
                  </a:ext>
                </a:extLst>
              </p:cNvPr>
              <p:cNvSpPr>
                <a:spLocks/>
              </p:cNvSpPr>
              <p:nvPr/>
            </p:nvSpPr>
            <p:spPr bwMode="auto">
              <a:xfrm>
                <a:off x="7329559" y="-52159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52" name="Freeform 229">
                <a:extLst>
                  <a:ext uri="{FF2B5EF4-FFF2-40B4-BE49-F238E27FC236}">
                    <a16:creationId xmlns:a16="http://schemas.microsoft.com/office/drawing/2014/main" id="{C20877F3-381B-F212-A345-261B748E9B82}"/>
                  </a:ext>
                </a:extLst>
              </p:cNvPr>
              <p:cNvSpPr>
                <a:spLocks/>
              </p:cNvSpPr>
              <p:nvPr/>
            </p:nvSpPr>
            <p:spPr bwMode="auto">
              <a:xfrm>
                <a:off x="7203979" y="-519117"/>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53" name="Freeform 230">
                <a:extLst>
                  <a:ext uri="{FF2B5EF4-FFF2-40B4-BE49-F238E27FC236}">
                    <a16:creationId xmlns:a16="http://schemas.microsoft.com/office/drawing/2014/main" id="{78059A50-44EC-627B-DFEA-F39F0AE3F259}"/>
                  </a:ext>
                </a:extLst>
              </p:cNvPr>
              <p:cNvSpPr>
                <a:spLocks/>
              </p:cNvSpPr>
              <p:nvPr/>
            </p:nvSpPr>
            <p:spPr bwMode="auto">
              <a:xfrm>
                <a:off x="7234258" y="-52159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54" name="Freeform 378">
                <a:extLst>
                  <a:ext uri="{FF2B5EF4-FFF2-40B4-BE49-F238E27FC236}">
                    <a16:creationId xmlns:a16="http://schemas.microsoft.com/office/drawing/2014/main" id="{CBD4D773-5C69-2140-3B33-0688B28E7586}"/>
                  </a:ext>
                </a:extLst>
              </p:cNvPr>
              <p:cNvSpPr>
                <a:spLocks/>
              </p:cNvSpPr>
              <p:nvPr/>
            </p:nvSpPr>
            <p:spPr bwMode="auto">
              <a:xfrm rot="11349086" flipH="1">
                <a:off x="7491674" y="-351630"/>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55" name="Freeform 379">
                <a:extLst>
                  <a:ext uri="{FF2B5EF4-FFF2-40B4-BE49-F238E27FC236}">
                    <a16:creationId xmlns:a16="http://schemas.microsoft.com/office/drawing/2014/main" id="{1BF4A6FB-3023-D583-46FF-D5323ED6C616}"/>
                  </a:ext>
                </a:extLst>
              </p:cNvPr>
              <p:cNvSpPr>
                <a:spLocks/>
              </p:cNvSpPr>
              <p:nvPr/>
            </p:nvSpPr>
            <p:spPr bwMode="auto">
              <a:xfrm rot="11349086" flipH="1">
                <a:off x="7521173" y="-344370"/>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56" name="Freeform 382">
                <a:extLst>
                  <a:ext uri="{FF2B5EF4-FFF2-40B4-BE49-F238E27FC236}">
                    <a16:creationId xmlns:a16="http://schemas.microsoft.com/office/drawing/2014/main" id="{34CC109C-C01B-C89F-5532-B9E58C1A66BC}"/>
                  </a:ext>
                </a:extLst>
              </p:cNvPr>
              <p:cNvSpPr>
                <a:spLocks/>
              </p:cNvSpPr>
              <p:nvPr/>
            </p:nvSpPr>
            <p:spPr bwMode="auto">
              <a:xfrm rot="11349086" flipH="1">
                <a:off x="7402330" y="-351630"/>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57" name="Freeform 383">
                <a:extLst>
                  <a:ext uri="{FF2B5EF4-FFF2-40B4-BE49-F238E27FC236}">
                    <a16:creationId xmlns:a16="http://schemas.microsoft.com/office/drawing/2014/main" id="{51220EFD-875B-F74E-48BA-11F0E10AD3E4}"/>
                  </a:ext>
                </a:extLst>
              </p:cNvPr>
              <p:cNvSpPr>
                <a:spLocks/>
              </p:cNvSpPr>
              <p:nvPr/>
            </p:nvSpPr>
            <p:spPr bwMode="auto">
              <a:xfrm rot="11349086" flipH="1">
                <a:off x="7431829" y="-344370"/>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58" name="Freeform 386">
                <a:extLst>
                  <a:ext uri="{FF2B5EF4-FFF2-40B4-BE49-F238E27FC236}">
                    <a16:creationId xmlns:a16="http://schemas.microsoft.com/office/drawing/2014/main" id="{08C6B736-6267-DB31-BC8B-163565E783F0}"/>
                  </a:ext>
                </a:extLst>
              </p:cNvPr>
              <p:cNvSpPr>
                <a:spLocks/>
              </p:cNvSpPr>
              <p:nvPr/>
            </p:nvSpPr>
            <p:spPr bwMode="auto">
              <a:xfrm rot="11349086" flipH="1">
                <a:off x="7312985" y="-351630"/>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59" name="Freeform 387">
                <a:extLst>
                  <a:ext uri="{FF2B5EF4-FFF2-40B4-BE49-F238E27FC236}">
                    <a16:creationId xmlns:a16="http://schemas.microsoft.com/office/drawing/2014/main" id="{6B62498B-3B02-4C5E-8F96-13B0770F86FD}"/>
                  </a:ext>
                </a:extLst>
              </p:cNvPr>
              <p:cNvSpPr>
                <a:spLocks/>
              </p:cNvSpPr>
              <p:nvPr/>
            </p:nvSpPr>
            <p:spPr bwMode="auto">
              <a:xfrm rot="11349086" flipH="1">
                <a:off x="7342484" y="-344370"/>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60" name="Freeform 390">
                <a:extLst>
                  <a:ext uri="{FF2B5EF4-FFF2-40B4-BE49-F238E27FC236}">
                    <a16:creationId xmlns:a16="http://schemas.microsoft.com/office/drawing/2014/main" id="{FDBF65F6-80BF-3285-7F09-9FD7CA0554DE}"/>
                  </a:ext>
                </a:extLst>
              </p:cNvPr>
              <p:cNvSpPr>
                <a:spLocks/>
              </p:cNvSpPr>
              <p:nvPr/>
            </p:nvSpPr>
            <p:spPr bwMode="auto">
              <a:xfrm rot="11349086" flipH="1">
                <a:off x="7214705" y="-351630"/>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61" name="Freeform 391">
                <a:extLst>
                  <a:ext uri="{FF2B5EF4-FFF2-40B4-BE49-F238E27FC236}">
                    <a16:creationId xmlns:a16="http://schemas.microsoft.com/office/drawing/2014/main" id="{9F076649-5F03-8753-1873-CC2E0C8D8A38}"/>
                  </a:ext>
                </a:extLst>
              </p:cNvPr>
              <p:cNvSpPr>
                <a:spLocks/>
              </p:cNvSpPr>
              <p:nvPr/>
            </p:nvSpPr>
            <p:spPr bwMode="auto">
              <a:xfrm rot="11349086" flipH="1">
                <a:off x="7244204" y="-344370"/>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62" name="Freeform 217">
                <a:extLst>
                  <a:ext uri="{FF2B5EF4-FFF2-40B4-BE49-F238E27FC236}">
                    <a16:creationId xmlns:a16="http://schemas.microsoft.com/office/drawing/2014/main" id="{881A8E81-90F3-907F-7C6E-02C2EA5CDF82}"/>
                  </a:ext>
                </a:extLst>
              </p:cNvPr>
              <p:cNvSpPr>
                <a:spLocks/>
              </p:cNvSpPr>
              <p:nvPr/>
            </p:nvSpPr>
            <p:spPr bwMode="auto">
              <a:xfrm>
                <a:off x="7751702" y="-519423"/>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63" name="Freeform 218">
                <a:extLst>
                  <a:ext uri="{FF2B5EF4-FFF2-40B4-BE49-F238E27FC236}">
                    <a16:creationId xmlns:a16="http://schemas.microsoft.com/office/drawing/2014/main" id="{028BA670-5D45-F7E8-7484-B230DA4C0FFB}"/>
                  </a:ext>
                </a:extLst>
              </p:cNvPr>
              <p:cNvSpPr>
                <a:spLocks/>
              </p:cNvSpPr>
              <p:nvPr/>
            </p:nvSpPr>
            <p:spPr bwMode="auto">
              <a:xfrm>
                <a:off x="7781981" y="-521898"/>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64" name="Freeform 221">
                <a:extLst>
                  <a:ext uri="{FF2B5EF4-FFF2-40B4-BE49-F238E27FC236}">
                    <a16:creationId xmlns:a16="http://schemas.microsoft.com/office/drawing/2014/main" id="{B567C736-5283-7C7E-1AF2-8A29B0C00D5F}"/>
                  </a:ext>
                </a:extLst>
              </p:cNvPr>
              <p:cNvSpPr>
                <a:spLocks/>
              </p:cNvSpPr>
              <p:nvPr/>
            </p:nvSpPr>
            <p:spPr bwMode="auto">
              <a:xfrm>
                <a:off x="7659379" y="-519423"/>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65" name="Freeform 222">
                <a:extLst>
                  <a:ext uri="{FF2B5EF4-FFF2-40B4-BE49-F238E27FC236}">
                    <a16:creationId xmlns:a16="http://schemas.microsoft.com/office/drawing/2014/main" id="{57ACFA84-C230-0777-4470-A7C50F321CBB}"/>
                  </a:ext>
                </a:extLst>
              </p:cNvPr>
              <p:cNvSpPr>
                <a:spLocks/>
              </p:cNvSpPr>
              <p:nvPr/>
            </p:nvSpPr>
            <p:spPr bwMode="auto">
              <a:xfrm>
                <a:off x="7689658" y="-521898"/>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66" name="Freeform 225">
                <a:extLst>
                  <a:ext uri="{FF2B5EF4-FFF2-40B4-BE49-F238E27FC236}">
                    <a16:creationId xmlns:a16="http://schemas.microsoft.com/office/drawing/2014/main" id="{A113DB56-D639-9A8B-E191-86A98CD9C001}"/>
                  </a:ext>
                </a:extLst>
              </p:cNvPr>
              <p:cNvSpPr>
                <a:spLocks/>
              </p:cNvSpPr>
              <p:nvPr/>
            </p:nvSpPr>
            <p:spPr bwMode="auto">
              <a:xfrm>
                <a:off x="7570034" y="-519423"/>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67" name="Freeform 226">
                <a:extLst>
                  <a:ext uri="{FF2B5EF4-FFF2-40B4-BE49-F238E27FC236}">
                    <a16:creationId xmlns:a16="http://schemas.microsoft.com/office/drawing/2014/main" id="{E11D3F3F-9E22-78A4-4865-936ADAADDF56}"/>
                  </a:ext>
                </a:extLst>
              </p:cNvPr>
              <p:cNvSpPr>
                <a:spLocks/>
              </p:cNvSpPr>
              <p:nvPr/>
            </p:nvSpPr>
            <p:spPr bwMode="auto">
              <a:xfrm>
                <a:off x="7600313" y="-521898"/>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68" name="Freeform 378">
                <a:extLst>
                  <a:ext uri="{FF2B5EF4-FFF2-40B4-BE49-F238E27FC236}">
                    <a16:creationId xmlns:a16="http://schemas.microsoft.com/office/drawing/2014/main" id="{C8261DB0-0638-BE84-A49C-18A2E89551CE}"/>
                  </a:ext>
                </a:extLst>
              </p:cNvPr>
              <p:cNvSpPr>
                <a:spLocks/>
              </p:cNvSpPr>
              <p:nvPr/>
            </p:nvSpPr>
            <p:spPr bwMode="auto">
              <a:xfrm rot="11349086" flipH="1">
                <a:off x="7762428" y="-351935"/>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69" name="Freeform 379">
                <a:extLst>
                  <a:ext uri="{FF2B5EF4-FFF2-40B4-BE49-F238E27FC236}">
                    <a16:creationId xmlns:a16="http://schemas.microsoft.com/office/drawing/2014/main" id="{AEB374E5-5513-5E78-CFBE-7A5372645D61}"/>
                  </a:ext>
                </a:extLst>
              </p:cNvPr>
              <p:cNvSpPr>
                <a:spLocks/>
              </p:cNvSpPr>
              <p:nvPr/>
            </p:nvSpPr>
            <p:spPr bwMode="auto">
              <a:xfrm rot="11349086" flipH="1">
                <a:off x="7791927" y="-344675"/>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70" name="Freeform 382">
                <a:extLst>
                  <a:ext uri="{FF2B5EF4-FFF2-40B4-BE49-F238E27FC236}">
                    <a16:creationId xmlns:a16="http://schemas.microsoft.com/office/drawing/2014/main" id="{89699667-7699-6A9B-05BD-6C7684224F5A}"/>
                  </a:ext>
                </a:extLst>
              </p:cNvPr>
              <p:cNvSpPr>
                <a:spLocks/>
              </p:cNvSpPr>
              <p:nvPr/>
            </p:nvSpPr>
            <p:spPr bwMode="auto">
              <a:xfrm rot="11349086" flipH="1">
                <a:off x="7673085" y="-351935"/>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71" name="Freeform 383">
                <a:extLst>
                  <a:ext uri="{FF2B5EF4-FFF2-40B4-BE49-F238E27FC236}">
                    <a16:creationId xmlns:a16="http://schemas.microsoft.com/office/drawing/2014/main" id="{1978707F-CEEE-AAD9-5823-55E5E90586DF}"/>
                  </a:ext>
                </a:extLst>
              </p:cNvPr>
              <p:cNvSpPr>
                <a:spLocks/>
              </p:cNvSpPr>
              <p:nvPr/>
            </p:nvSpPr>
            <p:spPr bwMode="auto">
              <a:xfrm rot="11349086" flipH="1">
                <a:off x="7702584" y="-344675"/>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72" name="Freeform 386">
                <a:extLst>
                  <a:ext uri="{FF2B5EF4-FFF2-40B4-BE49-F238E27FC236}">
                    <a16:creationId xmlns:a16="http://schemas.microsoft.com/office/drawing/2014/main" id="{47B74545-92BE-00B2-676F-177715724B3D}"/>
                  </a:ext>
                </a:extLst>
              </p:cNvPr>
              <p:cNvSpPr>
                <a:spLocks/>
              </p:cNvSpPr>
              <p:nvPr/>
            </p:nvSpPr>
            <p:spPr bwMode="auto">
              <a:xfrm rot="11349086" flipH="1">
                <a:off x="7583739" y="-351935"/>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73" name="Freeform 387">
                <a:extLst>
                  <a:ext uri="{FF2B5EF4-FFF2-40B4-BE49-F238E27FC236}">
                    <a16:creationId xmlns:a16="http://schemas.microsoft.com/office/drawing/2014/main" id="{EBED95B2-F731-3643-B723-8404C806876A}"/>
                  </a:ext>
                </a:extLst>
              </p:cNvPr>
              <p:cNvSpPr>
                <a:spLocks/>
              </p:cNvSpPr>
              <p:nvPr/>
            </p:nvSpPr>
            <p:spPr bwMode="auto">
              <a:xfrm rot="11349086" flipH="1">
                <a:off x="7613238" y="-344675"/>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74" name="Freeform 217">
                <a:extLst>
                  <a:ext uri="{FF2B5EF4-FFF2-40B4-BE49-F238E27FC236}">
                    <a16:creationId xmlns:a16="http://schemas.microsoft.com/office/drawing/2014/main" id="{10834A39-D498-6D73-4BDA-8E46D1C466E0}"/>
                  </a:ext>
                </a:extLst>
              </p:cNvPr>
              <p:cNvSpPr>
                <a:spLocks/>
              </p:cNvSpPr>
              <p:nvPr/>
            </p:nvSpPr>
            <p:spPr bwMode="auto">
              <a:xfrm>
                <a:off x="8106610" y="-515310"/>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75" name="Freeform 218">
                <a:extLst>
                  <a:ext uri="{FF2B5EF4-FFF2-40B4-BE49-F238E27FC236}">
                    <a16:creationId xmlns:a16="http://schemas.microsoft.com/office/drawing/2014/main" id="{80A69F21-19C7-6BB5-BD7B-78898BD5DB9F}"/>
                  </a:ext>
                </a:extLst>
              </p:cNvPr>
              <p:cNvSpPr>
                <a:spLocks/>
              </p:cNvSpPr>
              <p:nvPr/>
            </p:nvSpPr>
            <p:spPr bwMode="auto">
              <a:xfrm>
                <a:off x="8136889" y="-517785"/>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76" name="Freeform 221">
                <a:extLst>
                  <a:ext uri="{FF2B5EF4-FFF2-40B4-BE49-F238E27FC236}">
                    <a16:creationId xmlns:a16="http://schemas.microsoft.com/office/drawing/2014/main" id="{518C28C0-FB7D-332F-BC0C-3827525F4A59}"/>
                  </a:ext>
                </a:extLst>
              </p:cNvPr>
              <p:cNvSpPr>
                <a:spLocks/>
              </p:cNvSpPr>
              <p:nvPr/>
            </p:nvSpPr>
            <p:spPr bwMode="auto">
              <a:xfrm>
                <a:off x="8014287" y="-515310"/>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77" name="Freeform 222">
                <a:extLst>
                  <a:ext uri="{FF2B5EF4-FFF2-40B4-BE49-F238E27FC236}">
                    <a16:creationId xmlns:a16="http://schemas.microsoft.com/office/drawing/2014/main" id="{C53BB2CA-8788-4DDC-CE11-0BFB436013AA}"/>
                  </a:ext>
                </a:extLst>
              </p:cNvPr>
              <p:cNvSpPr>
                <a:spLocks/>
              </p:cNvSpPr>
              <p:nvPr/>
            </p:nvSpPr>
            <p:spPr bwMode="auto">
              <a:xfrm>
                <a:off x="8044566" y="-517785"/>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78" name="Freeform 225">
                <a:extLst>
                  <a:ext uri="{FF2B5EF4-FFF2-40B4-BE49-F238E27FC236}">
                    <a16:creationId xmlns:a16="http://schemas.microsoft.com/office/drawing/2014/main" id="{E9B012C3-8123-5F4C-C781-7D17CB41F517}"/>
                  </a:ext>
                </a:extLst>
              </p:cNvPr>
              <p:cNvSpPr>
                <a:spLocks/>
              </p:cNvSpPr>
              <p:nvPr/>
            </p:nvSpPr>
            <p:spPr bwMode="auto">
              <a:xfrm>
                <a:off x="7924943" y="-515310"/>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79" name="Freeform 226">
                <a:extLst>
                  <a:ext uri="{FF2B5EF4-FFF2-40B4-BE49-F238E27FC236}">
                    <a16:creationId xmlns:a16="http://schemas.microsoft.com/office/drawing/2014/main" id="{977B77E8-5666-0407-DF39-09F331ABC33A}"/>
                  </a:ext>
                </a:extLst>
              </p:cNvPr>
              <p:cNvSpPr>
                <a:spLocks/>
              </p:cNvSpPr>
              <p:nvPr/>
            </p:nvSpPr>
            <p:spPr bwMode="auto">
              <a:xfrm>
                <a:off x="7955222" y="-517785"/>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80" name="Freeform 229">
                <a:extLst>
                  <a:ext uri="{FF2B5EF4-FFF2-40B4-BE49-F238E27FC236}">
                    <a16:creationId xmlns:a16="http://schemas.microsoft.com/office/drawing/2014/main" id="{6BB3C598-16FB-DF99-856F-67E955666824}"/>
                  </a:ext>
                </a:extLst>
              </p:cNvPr>
              <p:cNvSpPr>
                <a:spLocks/>
              </p:cNvSpPr>
              <p:nvPr/>
            </p:nvSpPr>
            <p:spPr bwMode="auto">
              <a:xfrm>
                <a:off x="7829642" y="-515310"/>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81" name="Freeform 230">
                <a:extLst>
                  <a:ext uri="{FF2B5EF4-FFF2-40B4-BE49-F238E27FC236}">
                    <a16:creationId xmlns:a16="http://schemas.microsoft.com/office/drawing/2014/main" id="{C9ED78C0-446E-9A57-DA5C-B3911F556A8C}"/>
                  </a:ext>
                </a:extLst>
              </p:cNvPr>
              <p:cNvSpPr>
                <a:spLocks/>
              </p:cNvSpPr>
              <p:nvPr/>
            </p:nvSpPr>
            <p:spPr bwMode="auto">
              <a:xfrm>
                <a:off x="7859921" y="-517785"/>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82" name="Freeform 378">
                <a:extLst>
                  <a:ext uri="{FF2B5EF4-FFF2-40B4-BE49-F238E27FC236}">
                    <a16:creationId xmlns:a16="http://schemas.microsoft.com/office/drawing/2014/main" id="{253DB473-DA62-AD2A-E32D-466619EBB700}"/>
                  </a:ext>
                </a:extLst>
              </p:cNvPr>
              <p:cNvSpPr>
                <a:spLocks/>
              </p:cNvSpPr>
              <p:nvPr/>
            </p:nvSpPr>
            <p:spPr bwMode="auto">
              <a:xfrm rot="11349086" flipH="1">
                <a:off x="8117337" y="-347823"/>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83" name="Freeform 379">
                <a:extLst>
                  <a:ext uri="{FF2B5EF4-FFF2-40B4-BE49-F238E27FC236}">
                    <a16:creationId xmlns:a16="http://schemas.microsoft.com/office/drawing/2014/main" id="{2D39E55B-D7A7-D90B-E363-34846B6B6F3A}"/>
                  </a:ext>
                </a:extLst>
              </p:cNvPr>
              <p:cNvSpPr>
                <a:spLocks/>
              </p:cNvSpPr>
              <p:nvPr/>
            </p:nvSpPr>
            <p:spPr bwMode="auto">
              <a:xfrm rot="11349086" flipH="1">
                <a:off x="8146836" y="-340563"/>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84" name="Freeform 382">
                <a:extLst>
                  <a:ext uri="{FF2B5EF4-FFF2-40B4-BE49-F238E27FC236}">
                    <a16:creationId xmlns:a16="http://schemas.microsoft.com/office/drawing/2014/main" id="{75454162-852B-0E4F-930F-4634567092C9}"/>
                  </a:ext>
                </a:extLst>
              </p:cNvPr>
              <p:cNvSpPr>
                <a:spLocks/>
              </p:cNvSpPr>
              <p:nvPr/>
            </p:nvSpPr>
            <p:spPr bwMode="auto">
              <a:xfrm rot="11349086" flipH="1">
                <a:off x="8027993" y="-347823"/>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85" name="Freeform 383">
                <a:extLst>
                  <a:ext uri="{FF2B5EF4-FFF2-40B4-BE49-F238E27FC236}">
                    <a16:creationId xmlns:a16="http://schemas.microsoft.com/office/drawing/2014/main" id="{750A473C-DD3D-97D8-752B-31AFF39EA48A}"/>
                  </a:ext>
                </a:extLst>
              </p:cNvPr>
              <p:cNvSpPr>
                <a:spLocks/>
              </p:cNvSpPr>
              <p:nvPr/>
            </p:nvSpPr>
            <p:spPr bwMode="auto">
              <a:xfrm rot="11349086" flipH="1">
                <a:off x="8057492" y="-340563"/>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86" name="Freeform 386">
                <a:extLst>
                  <a:ext uri="{FF2B5EF4-FFF2-40B4-BE49-F238E27FC236}">
                    <a16:creationId xmlns:a16="http://schemas.microsoft.com/office/drawing/2014/main" id="{A5A6E6CD-F21D-7317-BBA4-4E6F6D686266}"/>
                  </a:ext>
                </a:extLst>
              </p:cNvPr>
              <p:cNvSpPr>
                <a:spLocks/>
              </p:cNvSpPr>
              <p:nvPr/>
            </p:nvSpPr>
            <p:spPr bwMode="auto">
              <a:xfrm rot="11349086" flipH="1">
                <a:off x="7938647" y="-347823"/>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87" name="Freeform 387">
                <a:extLst>
                  <a:ext uri="{FF2B5EF4-FFF2-40B4-BE49-F238E27FC236}">
                    <a16:creationId xmlns:a16="http://schemas.microsoft.com/office/drawing/2014/main" id="{DD7AD79D-E5E4-AF5F-0518-6B4AFEDFEBE5}"/>
                  </a:ext>
                </a:extLst>
              </p:cNvPr>
              <p:cNvSpPr>
                <a:spLocks/>
              </p:cNvSpPr>
              <p:nvPr/>
            </p:nvSpPr>
            <p:spPr bwMode="auto">
              <a:xfrm rot="11349086" flipH="1">
                <a:off x="7968146" y="-340563"/>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88" name="Freeform 390">
                <a:extLst>
                  <a:ext uri="{FF2B5EF4-FFF2-40B4-BE49-F238E27FC236}">
                    <a16:creationId xmlns:a16="http://schemas.microsoft.com/office/drawing/2014/main" id="{9EACAB7B-F663-7AFB-B7D1-29292735401B}"/>
                  </a:ext>
                </a:extLst>
              </p:cNvPr>
              <p:cNvSpPr>
                <a:spLocks/>
              </p:cNvSpPr>
              <p:nvPr/>
            </p:nvSpPr>
            <p:spPr bwMode="auto">
              <a:xfrm rot="11349086" flipH="1">
                <a:off x="7840367" y="-347823"/>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89" name="Freeform 391">
                <a:extLst>
                  <a:ext uri="{FF2B5EF4-FFF2-40B4-BE49-F238E27FC236}">
                    <a16:creationId xmlns:a16="http://schemas.microsoft.com/office/drawing/2014/main" id="{C6500779-439C-741E-8456-55D7C1E1A4EA}"/>
                  </a:ext>
                </a:extLst>
              </p:cNvPr>
              <p:cNvSpPr>
                <a:spLocks/>
              </p:cNvSpPr>
              <p:nvPr/>
            </p:nvSpPr>
            <p:spPr bwMode="auto">
              <a:xfrm rot="11349086" flipH="1">
                <a:off x="7869866" y="-340563"/>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90" name="Freeform 217">
                <a:extLst>
                  <a:ext uri="{FF2B5EF4-FFF2-40B4-BE49-F238E27FC236}">
                    <a16:creationId xmlns:a16="http://schemas.microsoft.com/office/drawing/2014/main" id="{32F9A5AE-3C9C-1046-630C-6DDF03AFBFA3}"/>
                  </a:ext>
                </a:extLst>
              </p:cNvPr>
              <p:cNvSpPr>
                <a:spLocks/>
              </p:cNvSpPr>
              <p:nvPr/>
            </p:nvSpPr>
            <p:spPr bwMode="auto">
              <a:xfrm>
                <a:off x="8299701" y="-519243"/>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91" name="Freeform 218">
                <a:extLst>
                  <a:ext uri="{FF2B5EF4-FFF2-40B4-BE49-F238E27FC236}">
                    <a16:creationId xmlns:a16="http://schemas.microsoft.com/office/drawing/2014/main" id="{2D520857-F773-03E2-E678-43BC3C68FDB6}"/>
                  </a:ext>
                </a:extLst>
              </p:cNvPr>
              <p:cNvSpPr>
                <a:spLocks/>
              </p:cNvSpPr>
              <p:nvPr/>
            </p:nvSpPr>
            <p:spPr bwMode="auto">
              <a:xfrm>
                <a:off x="8329980" y="-521718"/>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92" name="Freeform 221">
                <a:extLst>
                  <a:ext uri="{FF2B5EF4-FFF2-40B4-BE49-F238E27FC236}">
                    <a16:creationId xmlns:a16="http://schemas.microsoft.com/office/drawing/2014/main" id="{FF88FEF2-8817-0F66-B972-53B58FC3E702}"/>
                  </a:ext>
                </a:extLst>
              </p:cNvPr>
              <p:cNvSpPr>
                <a:spLocks/>
              </p:cNvSpPr>
              <p:nvPr/>
            </p:nvSpPr>
            <p:spPr bwMode="auto">
              <a:xfrm>
                <a:off x="8207378" y="-519243"/>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93" name="Freeform 222">
                <a:extLst>
                  <a:ext uri="{FF2B5EF4-FFF2-40B4-BE49-F238E27FC236}">
                    <a16:creationId xmlns:a16="http://schemas.microsoft.com/office/drawing/2014/main" id="{ACDD9D30-2C27-8F7C-7DF1-5EC8E1ECE5BE}"/>
                  </a:ext>
                </a:extLst>
              </p:cNvPr>
              <p:cNvSpPr>
                <a:spLocks/>
              </p:cNvSpPr>
              <p:nvPr/>
            </p:nvSpPr>
            <p:spPr bwMode="auto">
              <a:xfrm>
                <a:off x="8237657" y="-521718"/>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94" name="Freeform 217">
                <a:extLst>
                  <a:ext uri="{FF2B5EF4-FFF2-40B4-BE49-F238E27FC236}">
                    <a16:creationId xmlns:a16="http://schemas.microsoft.com/office/drawing/2014/main" id="{1BEBC4E9-E3BB-9A3C-4FBE-C18141BA4882}"/>
                  </a:ext>
                </a:extLst>
              </p:cNvPr>
              <p:cNvSpPr>
                <a:spLocks/>
              </p:cNvSpPr>
              <p:nvPr/>
            </p:nvSpPr>
            <p:spPr bwMode="auto">
              <a:xfrm>
                <a:off x="8654609" y="-515131"/>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95" name="Freeform 218">
                <a:extLst>
                  <a:ext uri="{FF2B5EF4-FFF2-40B4-BE49-F238E27FC236}">
                    <a16:creationId xmlns:a16="http://schemas.microsoft.com/office/drawing/2014/main" id="{80CD810B-364D-002F-447F-7B4C0EED171C}"/>
                  </a:ext>
                </a:extLst>
              </p:cNvPr>
              <p:cNvSpPr>
                <a:spLocks/>
              </p:cNvSpPr>
              <p:nvPr/>
            </p:nvSpPr>
            <p:spPr bwMode="auto">
              <a:xfrm>
                <a:off x="8684888" y="-517606"/>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96" name="Freeform 221">
                <a:extLst>
                  <a:ext uri="{FF2B5EF4-FFF2-40B4-BE49-F238E27FC236}">
                    <a16:creationId xmlns:a16="http://schemas.microsoft.com/office/drawing/2014/main" id="{676855A8-8FDF-45BF-255E-DA5E02AC737A}"/>
                  </a:ext>
                </a:extLst>
              </p:cNvPr>
              <p:cNvSpPr>
                <a:spLocks/>
              </p:cNvSpPr>
              <p:nvPr/>
            </p:nvSpPr>
            <p:spPr bwMode="auto">
              <a:xfrm>
                <a:off x="8562287" y="-515131"/>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97" name="Freeform 222">
                <a:extLst>
                  <a:ext uri="{FF2B5EF4-FFF2-40B4-BE49-F238E27FC236}">
                    <a16:creationId xmlns:a16="http://schemas.microsoft.com/office/drawing/2014/main" id="{F5C8C2D9-8D44-E540-2B3A-D39B947A149B}"/>
                  </a:ext>
                </a:extLst>
              </p:cNvPr>
              <p:cNvSpPr>
                <a:spLocks/>
              </p:cNvSpPr>
              <p:nvPr/>
            </p:nvSpPr>
            <p:spPr bwMode="auto">
              <a:xfrm>
                <a:off x="8592566" y="-517606"/>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98" name="Freeform 225">
                <a:extLst>
                  <a:ext uri="{FF2B5EF4-FFF2-40B4-BE49-F238E27FC236}">
                    <a16:creationId xmlns:a16="http://schemas.microsoft.com/office/drawing/2014/main" id="{58E3B6F3-5D37-8E67-DE14-5F31F33C93C3}"/>
                  </a:ext>
                </a:extLst>
              </p:cNvPr>
              <p:cNvSpPr>
                <a:spLocks/>
              </p:cNvSpPr>
              <p:nvPr/>
            </p:nvSpPr>
            <p:spPr bwMode="auto">
              <a:xfrm>
                <a:off x="8472942" y="-515131"/>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99" name="Freeform 226">
                <a:extLst>
                  <a:ext uri="{FF2B5EF4-FFF2-40B4-BE49-F238E27FC236}">
                    <a16:creationId xmlns:a16="http://schemas.microsoft.com/office/drawing/2014/main" id="{63289106-B678-36D1-269E-87C2BFD48CCE}"/>
                  </a:ext>
                </a:extLst>
              </p:cNvPr>
              <p:cNvSpPr>
                <a:spLocks/>
              </p:cNvSpPr>
              <p:nvPr/>
            </p:nvSpPr>
            <p:spPr bwMode="auto">
              <a:xfrm>
                <a:off x="8503221" y="-517606"/>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400" name="Freeform 229">
                <a:extLst>
                  <a:ext uri="{FF2B5EF4-FFF2-40B4-BE49-F238E27FC236}">
                    <a16:creationId xmlns:a16="http://schemas.microsoft.com/office/drawing/2014/main" id="{EB21E547-E8C4-D3FC-C6E8-899799679034}"/>
                  </a:ext>
                </a:extLst>
              </p:cNvPr>
              <p:cNvSpPr>
                <a:spLocks/>
              </p:cNvSpPr>
              <p:nvPr/>
            </p:nvSpPr>
            <p:spPr bwMode="auto">
              <a:xfrm>
                <a:off x="8377641" y="-515131"/>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401" name="Freeform 230">
                <a:extLst>
                  <a:ext uri="{FF2B5EF4-FFF2-40B4-BE49-F238E27FC236}">
                    <a16:creationId xmlns:a16="http://schemas.microsoft.com/office/drawing/2014/main" id="{AAF22C7B-0DAD-5FE8-7488-5A6460D90904}"/>
                  </a:ext>
                </a:extLst>
              </p:cNvPr>
              <p:cNvSpPr>
                <a:spLocks/>
              </p:cNvSpPr>
              <p:nvPr/>
            </p:nvSpPr>
            <p:spPr bwMode="auto">
              <a:xfrm>
                <a:off x="8407920" y="-517606"/>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402" name="Freeform 221">
                <a:extLst>
                  <a:ext uri="{FF2B5EF4-FFF2-40B4-BE49-F238E27FC236}">
                    <a16:creationId xmlns:a16="http://schemas.microsoft.com/office/drawing/2014/main" id="{7DC88379-97B4-B49C-9A20-0DA0886CCE6E}"/>
                  </a:ext>
                </a:extLst>
              </p:cNvPr>
              <p:cNvSpPr>
                <a:spLocks/>
              </p:cNvSpPr>
              <p:nvPr/>
            </p:nvSpPr>
            <p:spPr bwMode="auto">
              <a:xfrm>
                <a:off x="8833041" y="-515436"/>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403" name="Freeform 222">
                <a:extLst>
                  <a:ext uri="{FF2B5EF4-FFF2-40B4-BE49-F238E27FC236}">
                    <a16:creationId xmlns:a16="http://schemas.microsoft.com/office/drawing/2014/main" id="{B3B353CF-E66E-59C6-5711-CEDD3B973BEE}"/>
                  </a:ext>
                </a:extLst>
              </p:cNvPr>
              <p:cNvSpPr>
                <a:spLocks/>
              </p:cNvSpPr>
              <p:nvPr/>
            </p:nvSpPr>
            <p:spPr bwMode="auto">
              <a:xfrm>
                <a:off x="8863320" y="-517911"/>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404" name="Freeform 225">
                <a:extLst>
                  <a:ext uri="{FF2B5EF4-FFF2-40B4-BE49-F238E27FC236}">
                    <a16:creationId xmlns:a16="http://schemas.microsoft.com/office/drawing/2014/main" id="{1ADA30D1-88B0-EBA0-6AC7-DCEF99AFCE5C}"/>
                  </a:ext>
                </a:extLst>
              </p:cNvPr>
              <p:cNvSpPr>
                <a:spLocks/>
              </p:cNvSpPr>
              <p:nvPr/>
            </p:nvSpPr>
            <p:spPr bwMode="auto">
              <a:xfrm>
                <a:off x="8743696" y="-515436"/>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405" name="Freeform 226">
                <a:extLst>
                  <a:ext uri="{FF2B5EF4-FFF2-40B4-BE49-F238E27FC236}">
                    <a16:creationId xmlns:a16="http://schemas.microsoft.com/office/drawing/2014/main" id="{5B172D87-F190-E670-6412-38632C786C5D}"/>
                  </a:ext>
                </a:extLst>
              </p:cNvPr>
              <p:cNvSpPr>
                <a:spLocks/>
              </p:cNvSpPr>
              <p:nvPr/>
            </p:nvSpPr>
            <p:spPr bwMode="auto">
              <a:xfrm>
                <a:off x="8773975" y="-517911"/>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406" name="Freeform 382">
                <a:extLst>
                  <a:ext uri="{FF2B5EF4-FFF2-40B4-BE49-F238E27FC236}">
                    <a16:creationId xmlns:a16="http://schemas.microsoft.com/office/drawing/2014/main" id="{DBB9B090-A8F5-C22D-7510-BACA9C7CEEF9}"/>
                  </a:ext>
                </a:extLst>
              </p:cNvPr>
              <p:cNvSpPr>
                <a:spLocks/>
              </p:cNvSpPr>
              <p:nvPr/>
            </p:nvSpPr>
            <p:spPr bwMode="auto">
              <a:xfrm rot="11349086" flipH="1">
                <a:off x="8847535" y="-348027"/>
                <a:ext cx="30162" cy="1492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407" name="Freeform 383">
                <a:extLst>
                  <a:ext uri="{FF2B5EF4-FFF2-40B4-BE49-F238E27FC236}">
                    <a16:creationId xmlns:a16="http://schemas.microsoft.com/office/drawing/2014/main" id="{1BE61014-FF10-AB7A-69E3-CA929BCC92CA}"/>
                  </a:ext>
                </a:extLst>
              </p:cNvPr>
              <p:cNvSpPr>
                <a:spLocks/>
              </p:cNvSpPr>
              <p:nvPr/>
            </p:nvSpPr>
            <p:spPr bwMode="auto">
              <a:xfrm rot="11349086" flipH="1">
                <a:off x="8876110" y="-340089"/>
                <a:ext cx="31750" cy="147637"/>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408" name="Oval 143">
                <a:extLst>
                  <a:ext uri="{FF2B5EF4-FFF2-40B4-BE49-F238E27FC236}">
                    <a16:creationId xmlns:a16="http://schemas.microsoft.com/office/drawing/2014/main" id="{0EA4D856-413F-CEF4-4659-AC5E8CDF2397}"/>
                  </a:ext>
                </a:extLst>
              </p:cNvPr>
              <p:cNvSpPr>
                <a:spLocks noChangeArrowheads="1"/>
              </p:cNvSpPr>
              <p:nvPr/>
            </p:nvSpPr>
            <p:spPr bwMode="auto">
              <a:xfrm rot="20888927">
                <a:off x="6376566" y="-556400"/>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09" name="Oval 147">
                <a:extLst>
                  <a:ext uri="{FF2B5EF4-FFF2-40B4-BE49-F238E27FC236}">
                    <a16:creationId xmlns:a16="http://schemas.microsoft.com/office/drawing/2014/main" id="{60840A9D-9913-1055-7706-ACDF188E2DFB}"/>
                  </a:ext>
                </a:extLst>
              </p:cNvPr>
              <p:cNvSpPr>
                <a:spLocks noChangeArrowheads="1"/>
              </p:cNvSpPr>
              <p:nvPr/>
            </p:nvSpPr>
            <p:spPr bwMode="auto">
              <a:xfrm rot="20888927">
                <a:off x="6471867" y="-562339"/>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10" name="Oval 151">
                <a:extLst>
                  <a:ext uri="{FF2B5EF4-FFF2-40B4-BE49-F238E27FC236}">
                    <a16:creationId xmlns:a16="http://schemas.microsoft.com/office/drawing/2014/main" id="{1A688B78-C72D-0681-A4C8-0454306F020D}"/>
                  </a:ext>
                </a:extLst>
              </p:cNvPr>
              <p:cNvSpPr>
                <a:spLocks noChangeArrowheads="1"/>
              </p:cNvSpPr>
              <p:nvPr/>
            </p:nvSpPr>
            <p:spPr bwMode="auto">
              <a:xfrm rot="20888927">
                <a:off x="6564191" y="-556399"/>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11" name="Oval 155">
                <a:extLst>
                  <a:ext uri="{FF2B5EF4-FFF2-40B4-BE49-F238E27FC236}">
                    <a16:creationId xmlns:a16="http://schemas.microsoft.com/office/drawing/2014/main" id="{184E408C-9351-4C4B-8EDF-AABE971EBF89}"/>
                  </a:ext>
                </a:extLst>
              </p:cNvPr>
              <p:cNvSpPr>
                <a:spLocks noChangeArrowheads="1"/>
              </p:cNvSpPr>
              <p:nvPr/>
            </p:nvSpPr>
            <p:spPr bwMode="auto">
              <a:xfrm rot="20888927">
                <a:off x="6653536" y="-559369"/>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12" name="Oval 159">
                <a:extLst>
                  <a:ext uri="{FF2B5EF4-FFF2-40B4-BE49-F238E27FC236}">
                    <a16:creationId xmlns:a16="http://schemas.microsoft.com/office/drawing/2014/main" id="{F70E2A2E-65DB-7CDA-817C-8805EC3CD633}"/>
                  </a:ext>
                </a:extLst>
              </p:cNvPr>
              <p:cNvSpPr>
                <a:spLocks noChangeArrowheads="1"/>
              </p:cNvSpPr>
              <p:nvPr/>
            </p:nvSpPr>
            <p:spPr bwMode="auto">
              <a:xfrm rot="20888927">
                <a:off x="6745859" y="-556399"/>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13" name="Oval 216">
                <a:extLst>
                  <a:ext uri="{FF2B5EF4-FFF2-40B4-BE49-F238E27FC236}">
                    <a16:creationId xmlns:a16="http://schemas.microsoft.com/office/drawing/2014/main" id="{FE4D94F5-2CF0-4CE6-0170-2F1E001E0AB3}"/>
                  </a:ext>
                </a:extLst>
              </p:cNvPr>
              <p:cNvSpPr>
                <a:spLocks noChangeArrowheads="1"/>
              </p:cNvSpPr>
              <p:nvPr/>
            </p:nvSpPr>
            <p:spPr bwMode="auto">
              <a:xfrm rot="335885">
                <a:off x="7115616" y="-549961"/>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14" name="Oval 220">
                <a:extLst>
                  <a:ext uri="{FF2B5EF4-FFF2-40B4-BE49-F238E27FC236}">
                    <a16:creationId xmlns:a16="http://schemas.microsoft.com/office/drawing/2014/main" id="{087611AC-4C19-93FF-4BAC-AC49F62BB557}"/>
                  </a:ext>
                </a:extLst>
              </p:cNvPr>
              <p:cNvSpPr>
                <a:spLocks noChangeArrowheads="1"/>
              </p:cNvSpPr>
              <p:nvPr/>
            </p:nvSpPr>
            <p:spPr bwMode="auto">
              <a:xfrm rot="335885">
                <a:off x="7023292" y="-549961"/>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15" name="Oval 224">
                <a:extLst>
                  <a:ext uri="{FF2B5EF4-FFF2-40B4-BE49-F238E27FC236}">
                    <a16:creationId xmlns:a16="http://schemas.microsoft.com/office/drawing/2014/main" id="{12854A05-3260-37B4-04CB-7996909AA9CA}"/>
                  </a:ext>
                </a:extLst>
              </p:cNvPr>
              <p:cNvSpPr>
                <a:spLocks noChangeArrowheads="1"/>
              </p:cNvSpPr>
              <p:nvPr/>
            </p:nvSpPr>
            <p:spPr bwMode="auto">
              <a:xfrm rot="335885">
                <a:off x="6933948" y="-549961"/>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16" name="Oval 228">
                <a:extLst>
                  <a:ext uri="{FF2B5EF4-FFF2-40B4-BE49-F238E27FC236}">
                    <a16:creationId xmlns:a16="http://schemas.microsoft.com/office/drawing/2014/main" id="{09D24722-8CB7-37B0-8D7F-C6926600A195}"/>
                  </a:ext>
                </a:extLst>
              </p:cNvPr>
              <p:cNvSpPr>
                <a:spLocks noChangeArrowheads="1"/>
              </p:cNvSpPr>
              <p:nvPr/>
            </p:nvSpPr>
            <p:spPr bwMode="auto">
              <a:xfrm rot="335885">
                <a:off x="6838646" y="-549961"/>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17" name="Oval 304">
                <a:extLst>
                  <a:ext uri="{FF2B5EF4-FFF2-40B4-BE49-F238E27FC236}">
                    <a16:creationId xmlns:a16="http://schemas.microsoft.com/office/drawing/2014/main" id="{8A206EF4-E605-CF32-9038-09A696E794DC}"/>
                  </a:ext>
                </a:extLst>
              </p:cNvPr>
              <p:cNvSpPr>
                <a:spLocks noChangeArrowheads="1"/>
              </p:cNvSpPr>
              <p:nvPr/>
            </p:nvSpPr>
            <p:spPr bwMode="auto">
              <a:xfrm rot="10464115" flipH="1">
                <a:off x="6377524" y="-241093"/>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18" name="Oval 308">
                <a:extLst>
                  <a:ext uri="{FF2B5EF4-FFF2-40B4-BE49-F238E27FC236}">
                    <a16:creationId xmlns:a16="http://schemas.microsoft.com/office/drawing/2014/main" id="{7D2E7C5F-1338-873F-24ED-5D6E56A623E4}"/>
                  </a:ext>
                </a:extLst>
              </p:cNvPr>
              <p:cNvSpPr>
                <a:spLocks noChangeArrowheads="1"/>
              </p:cNvSpPr>
              <p:nvPr/>
            </p:nvSpPr>
            <p:spPr bwMode="auto">
              <a:xfrm rot="10464115" flipH="1">
                <a:off x="6469846" y="-244062"/>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19" name="Oval 312">
                <a:extLst>
                  <a:ext uri="{FF2B5EF4-FFF2-40B4-BE49-F238E27FC236}">
                    <a16:creationId xmlns:a16="http://schemas.microsoft.com/office/drawing/2014/main" id="{BDAB4707-94BF-4CF0-8BC2-0D828059B0DC}"/>
                  </a:ext>
                </a:extLst>
              </p:cNvPr>
              <p:cNvSpPr>
                <a:spLocks noChangeArrowheads="1"/>
              </p:cNvSpPr>
              <p:nvPr/>
            </p:nvSpPr>
            <p:spPr bwMode="auto">
              <a:xfrm rot="10464115" flipH="1">
                <a:off x="6559193" y="-238121"/>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20" name="Oval 317">
                <a:extLst>
                  <a:ext uri="{FF2B5EF4-FFF2-40B4-BE49-F238E27FC236}">
                    <a16:creationId xmlns:a16="http://schemas.microsoft.com/office/drawing/2014/main" id="{C74FD345-1AB0-3CF0-7587-84DD3AC97A7C}"/>
                  </a:ext>
                </a:extLst>
              </p:cNvPr>
              <p:cNvSpPr>
                <a:spLocks noChangeArrowheads="1"/>
              </p:cNvSpPr>
              <p:nvPr/>
            </p:nvSpPr>
            <p:spPr bwMode="auto">
              <a:xfrm rot="10464115" flipH="1">
                <a:off x="6652013" y="-234656"/>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21" name="Oval 321">
                <a:extLst>
                  <a:ext uri="{FF2B5EF4-FFF2-40B4-BE49-F238E27FC236}">
                    <a16:creationId xmlns:a16="http://schemas.microsoft.com/office/drawing/2014/main" id="{584B7EBB-325F-8A5D-E974-B32ACF9B462D}"/>
                  </a:ext>
                </a:extLst>
              </p:cNvPr>
              <p:cNvSpPr>
                <a:spLocks noChangeArrowheads="1"/>
              </p:cNvSpPr>
              <p:nvPr/>
            </p:nvSpPr>
            <p:spPr bwMode="auto">
              <a:xfrm rot="10464115" flipH="1">
                <a:off x="6744831" y="-237131"/>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22" name="Oval 377">
                <a:extLst>
                  <a:ext uri="{FF2B5EF4-FFF2-40B4-BE49-F238E27FC236}">
                    <a16:creationId xmlns:a16="http://schemas.microsoft.com/office/drawing/2014/main" id="{68A3C1E9-4B83-B31F-2163-264A675D229E}"/>
                  </a:ext>
                </a:extLst>
              </p:cNvPr>
              <p:cNvSpPr>
                <a:spLocks noChangeArrowheads="1"/>
              </p:cNvSpPr>
              <p:nvPr/>
            </p:nvSpPr>
            <p:spPr bwMode="auto">
              <a:xfrm rot="11013201" flipH="1">
                <a:off x="7114178" y="-230495"/>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23" name="Oval 381">
                <a:extLst>
                  <a:ext uri="{FF2B5EF4-FFF2-40B4-BE49-F238E27FC236}">
                    <a16:creationId xmlns:a16="http://schemas.microsoft.com/office/drawing/2014/main" id="{041AE232-BF6B-9E96-0FDC-6FD6F04D009F}"/>
                  </a:ext>
                </a:extLst>
              </p:cNvPr>
              <p:cNvSpPr>
                <a:spLocks noChangeArrowheads="1"/>
              </p:cNvSpPr>
              <p:nvPr/>
            </p:nvSpPr>
            <p:spPr bwMode="auto">
              <a:xfrm rot="11013201" flipH="1">
                <a:off x="7024834" y="-230495"/>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24" name="Oval 385">
                <a:extLst>
                  <a:ext uri="{FF2B5EF4-FFF2-40B4-BE49-F238E27FC236}">
                    <a16:creationId xmlns:a16="http://schemas.microsoft.com/office/drawing/2014/main" id="{1871233B-5B47-E841-B7EC-DCC13975C1EA}"/>
                  </a:ext>
                </a:extLst>
              </p:cNvPr>
              <p:cNvSpPr>
                <a:spLocks noChangeArrowheads="1"/>
              </p:cNvSpPr>
              <p:nvPr/>
            </p:nvSpPr>
            <p:spPr bwMode="auto">
              <a:xfrm rot="11013201" flipH="1">
                <a:off x="6935489" y="-230495"/>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25" name="Oval 389">
                <a:extLst>
                  <a:ext uri="{FF2B5EF4-FFF2-40B4-BE49-F238E27FC236}">
                    <a16:creationId xmlns:a16="http://schemas.microsoft.com/office/drawing/2014/main" id="{B511E40D-823E-39C4-9540-44AE94DD6769}"/>
                  </a:ext>
                </a:extLst>
              </p:cNvPr>
              <p:cNvSpPr>
                <a:spLocks noChangeArrowheads="1"/>
              </p:cNvSpPr>
              <p:nvPr/>
            </p:nvSpPr>
            <p:spPr bwMode="auto">
              <a:xfrm rot="11013201" flipH="1">
                <a:off x="6837209" y="-230495"/>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26" name="Oval 216">
                <a:extLst>
                  <a:ext uri="{FF2B5EF4-FFF2-40B4-BE49-F238E27FC236}">
                    <a16:creationId xmlns:a16="http://schemas.microsoft.com/office/drawing/2014/main" id="{AD72A1A4-717D-BB71-53E6-7E765C085A51}"/>
                  </a:ext>
                </a:extLst>
              </p:cNvPr>
              <p:cNvSpPr>
                <a:spLocks noChangeArrowheads="1"/>
              </p:cNvSpPr>
              <p:nvPr/>
            </p:nvSpPr>
            <p:spPr bwMode="auto">
              <a:xfrm rot="335885">
                <a:off x="7470524" y="-545849"/>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27" name="Oval 220">
                <a:extLst>
                  <a:ext uri="{FF2B5EF4-FFF2-40B4-BE49-F238E27FC236}">
                    <a16:creationId xmlns:a16="http://schemas.microsoft.com/office/drawing/2014/main" id="{BE9061FC-63DD-0843-171F-77F6D1CE24C6}"/>
                  </a:ext>
                </a:extLst>
              </p:cNvPr>
              <p:cNvSpPr>
                <a:spLocks noChangeArrowheads="1"/>
              </p:cNvSpPr>
              <p:nvPr/>
            </p:nvSpPr>
            <p:spPr bwMode="auto">
              <a:xfrm rot="335885">
                <a:off x="7378200" y="-545849"/>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28" name="Oval 224">
                <a:extLst>
                  <a:ext uri="{FF2B5EF4-FFF2-40B4-BE49-F238E27FC236}">
                    <a16:creationId xmlns:a16="http://schemas.microsoft.com/office/drawing/2014/main" id="{C5E85A73-609B-4472-46F6-BB70A762FAF4}"/>
                  </a:ext>
                </a:extLst>
              </p:cNvPr>
              <p:cNvSpPr>
                <a:spLocks noChangeArrowheads="1"/>
              </p:cNvSpPr>
              <p:nvPr/>
            </p:nvSpPr>
            <p:spPr bwMode="auto">
              <a:xfrm rot="335885">
                <a:off x="7288855" y="-545849"/>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29" name="Oval 228">
                <a:extLst>
                  <a:ext uri="{FF2B5EF4-FFF2-40B4-BE49-F238E27FC236}">
                    <a16:creationId xmlns:a16="http://schemas.microsoft.com/office/drawing/2014/main" id="{80C9D7D8-AD9A-15BB-7956-9E83CAD00FB5}"/>
                  </a:ext>
                </a:extLst>
              </p:cNvPr>
              <p:cNvSpPr>
                <a:spLocks noChangeArrowheads="1"/>
              </p:cNvSpPr>
              <p:nvPr/>
            </p:nvSpPr>
            <p:spPr bwMode="auto">
              <a:xfrm rot="335885">
                <a:off x="7193554" y="-545849"/>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30" name="Oval 377">
                <a:extLst>
                  <a:ext uri="{FF2B5EF4-FFF2-40B4-BE49-F238E27FC236}">
                    <a16:creationId xmlns:a16="http://schemas.microsoft.com/office/drawing/2014/main" id="{4A1914E1-3B15-CAF2-8625-BBEE39C086A4}"/>
                  </a:ext>
                </a:extLst>
              </p:cNvPr>
              <p:cNvSpPr>
                <a:spLocks noChangeArrowheads="1"/>
              </p:cNvSpPr>
              <p:nvPr/>
            </p:nvSpPr>
            <p:spPr bwMode="auto">
              <a:xfrm rot="11013201" flipH="1">
                <a:off x="7469086" y="-226383"/>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31" name="Oval 381">
                <a:extLst>
                  <a:ext uri="{FF2B5EF4-FFF2-40B4-BE49-F238E27FC236}">
                    <a16:creationId xmlns:a16="http://schemas.microsoft.com/office/drawing/2014/main" id="{86677317-8959-2B00-3BD6-06B89EA19A6D}"/>
                  </a:ext>
                </a:extLst>
              </p:cNvPr>
              <p:cNvSpPr>
                <a:spLocks noChangeArrowheads="1"/>
              </p:cNvSpPr>
              <p:nvPr/>
            </p:nvSpPr>
            <p:spPr bwMode="auto">
              <a:xfrm rot="11013201" flipH="1">
                <a:off x="7379742" y="-226383"/>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32" name="Oval 385">
                <a:extLst>
                  <a:ext uri="{FF2B5EF4-FFF2-40B4-BE49-F238E27FC236}">
                    <a16:creationId xmlns:a16="http://schemas.microsoft.com/office/drawing/2014/main" id="{640E973A-94EC-C02F-0D63-E1DBFEFD06C7}"/>
                  </a:ext>
                </a:extLst>
              </p:cNvPr>
              <p:cNvSpPr>
                <a:spLocks noChangeArrowheads="1"/>
              </p:cNvSpPr>
              <p:nvPr/>
            </p:nvSpPr>
            <p:spPr bwMode="auto">
              <a:xfrm rot="11013201" flipH="1">
                <a:off x="7290397" y="-226383"/>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33" name="Oval 389">
                <a:extLst>
                  <a:ext uri="{FF2B5EF4-FFF2-40B4-BE49-F238E27FC236}">
                    <a16:creationId xmlns:a16="http://schemas.microsoft.com/office/drawing/2014/main" id="{32F4803D-6ED6-E312-81A5-6F701759E9E0}"/>
                  </a:ext>
                </a:extLst>
              </p:cNvPr>
              <p:cNvSpPr>
                <a:spLocks noChangeArrowheads="1"/>
              </p:cNvSpPr>
              <p:nvPr/>
            </p:nvSpPr>
            <p:spPr bwMode="auto">
              <a:xfrm rot="11013201" flipH="1">
                <a:off x="7192117" y="-226383"/>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34" name="Oval 216">
                <a:extLst>
                  <a:ext uri="{FF2B5EF4-FFF2-40B4-BE49-F238E27FC236}">
                    <a16:creationId xmlns:a16="http://schemas.microsoft.com/office/drawing/2014/main" id="{05C56EC8-2473-163D-A7BB-BEAC5BAA6C52}"/>
                  </a:ext>
                </a:extLst>
              </p:cNvPr>
              <p:cNvSpPr>
                <a:spLocks noChangeArrowheads="1"/>
              </p:cNvSpPr>
              <p:nvPr/>
            </p:nvSpPr>
            <p:spPr bwMode="auto">
              <a:xfrm rot="335885">
                <a:off x="7741277" y="-546155"/>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35" name="Oval 220">
                <a:extLst>
                  <a:ext uri="{FF2B5EF4-FFF2-40B4-BE49-F238E27FC236}">
                    <a16:creationId xmlns:a16="http://schemas.microsoft.com/office/drawing/2014/main" id="{1625029D-6317-F01A-513C-8246C8FF5273}"/>
                  </a:ext>
                </a:extLst>
              </p:cNvPr>
              <p:cNvSpPr>
                <a:spLocks noChangeArrowheads="1"/>
              </p:cNvSpPr>
              <p:nvPr/>
            </p:nvSpPr>
            <p:spPr bwMode="auto">
              <a:xfrm rot="335885">
                <a:off x="7648954" y="-546155"/>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36" name="Oval 224">
                <a:extLst>
                  <a:ext uri="{FF2B5EF4-FFF2-40B4-BE49-F238E27FC236}">
                    <a16:creationId xmlns:a16="http://schemas.microsoft.com/office/drawing/2014/main" id="{8927A46C-17F5-0DB2-7409-6C47961FE46B}"/>
                  </a:ext>
                </a:extLst>
              </p:cNvPr>
              <p:cNvSpPr>
                <a:spLocks noChangeArrowheads="1"/>
              </p:cNvSpPr>
              <p:nvPr/>
            </p:nvSpPr>
            <p:spPr bwMode="auto">
              <a:xfrm rot="335885">
                <a:off x="7559609" y="-546155"/>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37" name="Oval 377">
                <a:extLst>
                  <a:ext uri="{FF2B5EF4-FFF2-40B4-BE49-F238E27FC236}">
                    <a16:creationId xmlns:a16="http://schemas.microsoft.com/office/drawing/2014/main" id="{EAE453A5-1E44-5E3A-6248-256B18DAFAA6}"/>
                  </a:ext>
                </a:extLst>
              </p:cNvPr>
              <p:cNvSpPr>
                <a:spLocks noChangeArrowheads="1"/>
              </p:cNvSpPr>
              <p:nvPr/>
            </p:nvSpPr>
            <p:spPr bwMode="auto">
              <a:xfrm rot="11013201" flipH="1">
                <a:off x="7739840" y="-226688"/>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38" name="Oval 381">
                <a:extLst>
                  <a:ext uri="{FF2B5EF4-FFF2-40B4-BE49-F238E27FC236}">
                    <a16:creationId xmlns:a16="http://schemas.microsoft.com/office/drawing/2014/main" id="{9A373A66-0D9C-0200-1A43-61FB00E428C1}"/>
                  </a:ext>
                </a:extLst>
              </p:cNvPr>
              <p:cNvSpPr>
                <a:spLocks noChangeArrowheads="1"/>
              </p:cNvSpPr>
              <p:nvPr/>
            </p:nvSpPr>
            <p:spPr bwMode="auto">
              <a:xfrm rot="11013201" flipH="1">
                <a:off x="7650497" y="-226688"/>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39" name="Oval 385">
                <a:extLst>
                  <a:ext uri="{FF2B5EF4-FFF2-40B4-BE49-F238E27FC236}">
                    <a16:creationId xmlns:a16="http://schemas.microsoft.com/office/drawing/2014/main" id="{14AF927F-382B-354B-28F4-B3535A3BA0BD}"/>
                  </a:ext>
                </a:extLst>
              </p:cNvPr>
              <p:cNvSpPr>
                <a:spLocks noChangeArrowheads="1"/>
              </p:cNvSpPr>
              <p:nvPr/>
            </p:nvSpPr>
            <p:spPr bwMode="auto">
              <a:xfrm rot="11013201" flipH="1">
                <a:off x="7561151" y="-226688"/>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40" name="Oval 216">
                <a:extLst>
                  <a:ext uri="{FF2B5EF4-FFF2-40B4-BE49-F238E27FC236}">
                    <a16:creationId xmlns:a16="http://schemas.microsoft.com/office/drawing/2014/main" id="{ADFE9117-50AA-F12C-CF3F-B50C1BCCDC4D}"/>
                  </a:ext>
                </a:extLst>
              </p:cNvPr>
              <p:cNvSpPr>
                <a:spLocks noChangeArrowheads="1"/>
              </p:cNvSpPr>
              <p:nvPr/>
            </p:nvSpPr>
            <p:spPr bwMode="auto">
              <a:xfrm rot="335885">
                <a:off x="8096185" y="-542042"/>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41" name="Oval 220">
                <a:extLst>
                  <a:ext uri="{FF2B5EF4-FFF2-40B4-BE49-F238E27FC236}">
                    <a16:creationId xmlns:a16="http://schemas.microsoft.com/office/drawing/2014/main" id="{8FF68F85-ECDB-1483-7BBC-00B387A02A94}"/>
                  </a:ext>
                </a:extLst>
              </p:cNvPr>
              <p:cNvSpPr>
                <a:spLocks noChangeArrowheads="1"/>
              </p:cNvSpPr>
              <p:nvPr/>
            </p:nvSpPr>
            <p:spPr bwMode="auto">
              <a:xfrm rot="335885">
                <a:off x="8003862" y="-542042"/>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42" name="Oval 224">
                <a:extLst>
                  <a:ext uri="{FF2B5EF4-FFF2-40B4-BE49-F238E27FC236}">
                    <a16:creationId xmlns:a16="http://schemas.microsoft.com/office/drawing/2014/main" id="{54289512-9230-BB4B-1D2E-BBD40D040E6D}"/>
                  </a:ext>
                </a:extLst>
              </p:cNvPr>
              <p:cNvSpPr>
                <a:spLocks noChangeArrowheads="1"/>
              </p:cNvSpPr>
              <p:nvPr/>
            </p:nvSpPr>
            <p:spPr bwMode="auto">
              <a:xfrm rot="335885">
                <a:off x="7914518" y="-542042"/>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43" name="Oval 228">
                <a:extLst>
                  <a:ext uri="{FF2B5EF4-FFF2-40B4-BE49-F238E27FC236}">
                    <a16:creationId xmlns:a16="http://schemas.microsoft.com/office/drawing/2014/main" id="{84848976-4ADC-2E8A-633E-B4090E72A682}"/>
                  </a:ext>
                </a:extLst>
              </p:cNvPr>
              <p:cNvSpPr>
                <a:spLocks noChangeArrowheads="1"/>
              </p:cNvSpPr>
              <p:nvPr/>
            </p:nvSpPr>
            <p:spPr bwMode="auto">
              <a:xfrm rot="335885">
                <a:off x="7819217" y="-542042"/>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44" name="Oval 377">
                <a:extLst>
                  <a:ext uri="{FF2B5EF4-FFF2-40B4-BE49-F238E27FC236}">
                    <a16:creationId xmlns:a16="http://schemas.microsoft.com/office/drawing/2014/main" id="{3CC7427E-3A1B-605C-2E0E-780D0A6A8039}"/>
                  </a:ext>
                </a:extLst>
              </p:cNvPr>
              <p:cNvSpPr>
                <a:spLocks noChangeArrowheads="1"/>
              </p:cNvSpPr>
              <p:nvPr/>
            </p:nvSpPr>
            <p:spPr bwMode="auto">
              <a:xfrm rot="11013201" flipH="1">
                <a:off x="8094749" y="-222576"/>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45" name="Oval 381">
                <a:extLst>
                  <a:ext uri="{FF2B5EF4-FFF2-40B4-BE49-F238E27FC236}">
                    <a16:creationId xmlns:a16="http://schemas.microsoft.com/office/drawing/2014/main" id="{C80BF61B-1396-D4B6-BD78-219ACB5E3DA4}"/>
                  </a:ext>
                </a:extLst>
              </p:cNvPr>
              <p:cNvSpPr>
                <a:spLocks noChangeArrowheads="1"/>
              </p:cNvSpPr>
              <p:nvPr/>
            </p:nvSpPr>
            <p:spPr bwMode="auto">
              <a:xfrm rot="11013201" flipH="1">
                <a:off x="8005405" y="-222576"/>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46" name="Oval 385">
                <a:extLst>
                  <a:ext uri="{FF2B5EF4-FFF2-40B4-BE49-F238E27FC236}">
                    <a16:creationId xmlns:a16="http://schemas.microsoft.com/office/drawing/2014/main" id="{F77161AD-6F33-A574-84D3-DEF401E6C46E}"/>
                  </a:ext>
                </a:extLst>
              </p:cNvPr>
              <p:cNvSpPr>
                <a:spLocks noChangeArrowheads="1"/>
              </p:cNvSpPr>
              <p:nvPr/>
            </p:nvSpPr>
            <p:spPr bwMode="auto">
              <a:xfrm rot="11013201" flipH="1">
                <a:off x="7916059" y="-222576"/>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47" name="Oval 389">
                <a:extLst>
                  <a:ext uri="{FF2B5EF4-FFF2-40B4-BE49-F238E27FC236}">
                    <a16:creationId xmlns:a16="http://schemas.microsoft.com/office/drawing/2014/main" id="{7F06C48D-B405-1017-8F11-46ECCE50E259}"/>
                  </a:ext>
                </a:extLst>
              </p:cNvPr>
              <p:cNvSpPr>
                <a:spLocks noChangeArrowheads="1"/>
              </p:cNvSpPr>
              <p:nvPr/>
            </p:nvSpPr>
            <p:spPr bwMode="auto">
              <a:xfrm rot="11013201" flipH="1">
                <a:off x="7817779" y="-222576"/>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48" name="Oval 216">
                <a:extLst>
                  <a:ext uri="{FF2B5EF4-FFF2-40B4-BE49-F238E27FC236}">
                    <a16:creationId xmlns:a16="http://schemas.microsoft.com/office/drawing/2014/main" id="{7B34EF03-2760-7B1E-5BED-DB7BC07CF473}"/>
                  </a:ext>
                </a:extLst>
              </p:cNvPr>
              <p:cNvSpPr>
                <a:spLocks noChangeArrowheads="1"/>
              </p:cNvSpPr>
              <p:nvPr/>
            </p:nvSpPr>
            <p:spPr bwMode="auto">
              <a:xfrm rot="335885">
                <a:off x="8289276" y="-545975"/>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49" name="Oval 220">
                <a:extLst>
                  <a:ext uri="{FF2B5EF4-FFF2-40B4-BE49-F238E27FC236}">
                    <a16:creationId xmlns:a16="http://schemas.microsoft.com/office/drawing/2014/main" id="{9F383E80-47CA-3D21-A3E5-4D935EBF2799}"/>
                  </a:ext>
                </a:extLst>
              </p:cNvPr>
              <p:cNvSpPr>
                <a:spLocks noChangeArrowheads="1"/>
              </p:cNvSpPr>
              <p:nvPr/>
            </p:nvSpPr>
            <p:spPr bwMode="auto">
              <a:xfrm rot="335885">
                <a:off x="8196953" y="-545975"/>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50" name="Oval 216">
                <a:extLst>
                  <a:ext uri="{FF2B5EF4-FFF2-40B4-BE49-F238E27FC236}">
                    <a16:creationId xmlns:a16="http://schemas.microsoft.com/office/drawing/2014/main" id="{CBAD84ED-A50E-59B3-B2BD-10602306D239}"/>
                  </a:ext>
                </a:extLst>
              </p:cNvPr>
              <p:cNvSpPr>
                <a:spLocks noChangeArrowheads="1"/>
              </p:cNvSpPr>
              <p:nvPr/>
            </p:nvSpPr>
            <p:spPr bwMode="auto">
              <a:xfrm rot="335885">
                <a:off x="8644184" y="-541863"/>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51" name="Oval 220">
                <a:extLst>
                  <a:ext uri="{FF2B5EF4-FFF2-40B4-BE49-F238E27FC236}">
                    <a16:creationId xmlns:a16="http://schemas.microsoft.com/office/drawing/2014/main" id="{46DEC00E-EC70-2655-858B-9890423A80BB}"/>
                  </a:ext>
                </a:extLst>
              </p:cNvPr>
              <p:cNvSpPr>
                <a:spLocks noChangeArrowheads="1"/>
              </p:cNvSpPr>
              <p:nvPr/>
            </p:nvSpPr>
            <p:spPr bwMode="auto">
              <a:xfrm rot="335885">
                <a:off x="8551862" y="-541863"/>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52" name="Oval 224">
                <a:extLst>
                  <a:ext uri="{FF2B5EF4-FFF2-40B4-BE49-F238E27FC236}">
                    <a16:creationId xmlns:a16="http://schemas.microsoft.com/office/drawing/2014/main" id="{4EC13250-0928-F284-BDF6-750F38ACED84}"/>
                  </a:ext>
                </a:extLst>
              </p:cNvPr>
              <p:cNvSpPr>
                <a:spLocks noChangeArrowheads="1"/>
              </p:cNvSpPr>
              <p:nvPr/>
            </p:nvSpPr>
            <p:spPr bwMode="auto">
              <a:xfrm rot="335885">
                <a:off x="8462517" y="-541863"/>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53" name="Oval 228">
                <a:extLst>
                  <a:ext uri="{FF2B5EF4-FFF2-40B4-BE49-F238E27FC236}">
                    <a16:creationId xmlns:a16="http://schemas.microsoft.com/office/drawing/2014/main" id="{F0E1AD87-70D7-2B11-B36D-427CC8303936}"/>
                  </a:ext>
                </a:extLst>
              </p:cNvPr>
              <p:cNvSpPr>
                <a:spLocks noChangeArrowheads="1"/>
              </p:cNvSpPr>
              <p:nvPr/>
            </p:nvSpPr>
            <p:spPr bwMode="auto">
              <a:xfrm rot="335885">
                <a:off x="8367216" y="-541863"/>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54" name="Oval 220">
                <a:extLst>
                  <a:ext uri="{FF2B5EF4-FFF2-40B4-BE49-F238E27FC236}">
                    <a16:creationId xmlns:a16="http://schemas.microsoft.com/office/drawing/2014/main" id="{305E20FA-B39F-0DE8-4B72-8A442D26EA67}"/>
                  </a:ext>
                </a:extLst>
              </p:cNvPr>
              <p:cNvSpPr>
                <a:spLocks noChangeArrowheads="1"/>
              </p:cNvSpPr>
              <p:nvPr/>
            </p:nvSpPr>
            <p:spPr bwMode="auto">
              <a:xfrm rot="335885">
                <a:off x="8822616" y="-542168"/>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55" name="Oval 224">
                <a:extLst>
                  <a:ext uri="{FF2B5EF4-FFF2-40B4-BE49-F238E27FC236}">
                    <a16:creationId xmlns:a16="http://schemas.microsoft.com/office/drawing/2014/main" id="{3C7CBC77-7D16-C35B-3A39-328993D0B4D1}"/>
                  </a:ext>
                </a:extLst>
              </p:cNvPr>
              <p:cNvSpPr>
                <a:spLocks noChangeArrowheads="1"/>
              </p:cNvSpPr>
              <p:nvPr/>
            </p:nvSpPr>
            <p:spPr bwMode="auto">
              <a:xfrm rot="335885">
                <a:off x="8733271" y="-542168"/>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56" name="Oval 381">
                <a:extLst>
                  <a:ext uri="{FF2B5EF4-FFF2-40B4-BE49-F238E27FC236}">
                    <a16:creationId xmlns:a16="http://schemas.microsoft.com/office/drawing/2014/main" id="{A3F10D71-4F47-B0F5-AFF6-F2F895FFE834}"/>
                  </a:ext>
                </a:extLst>
              </p:cNvPr>
              <p:cNvSpPr>
                <a:spLocks noChangeArrowheads="1"/>
              </p:cNvSpPr>
              <p:nvPr/>
            </p:nvSpPr>
            <p:spPr bwMode="auto">
              <a:xfrm rot="11013201" flipH="1">
                <a:off x="8823722" y="-222615"/>
                <a:ext cx="84138" cy="50800"/>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grpSp>
            <p:nvGrpSpPr>
              <p:cNvPr id="457" name="Group 456">
                <a:extLst>
                  <a:ext uri="{FF2B5EF4-FFF2-40B4-BE49-F238E27FC236}">
                    <a16:creationId xmlns:a16="http://schemas.microsoft.com/office/drawing/2014/main" id="{E1BF63F3-CDDB-2AF8-AF48-4102B9A714A0}"/>
                  </a:ext>
                </a:extLst>
              </p:cNvPr>
              <p:cNvGrpSpPr/>
              <p:nvPr/>
            </p:nvGrpSpPr>
            <p:grpSpPr>
              <a:xfrm>
                <a:off x="8189096" y="-342289"/>
                <a:ext cx="620713" cy="177800"/>
                <a:chOff x="2888861" y="2738359"/>
                <a:chExt cx="620713" cy="177800"/>
              </a:xfrm>
            </p:grpSpPr>
            <p:sp>
              <p:nvSpPr>
                <p:cNvPr id="458" name="Freeform 378">
                  <a:extLst>
                    <a:ext uri="{FF2B5EF4-FFF2-40B4-BE49-F238E27FC236}">
                      <a16:creationId xmlns:a16="http://schemas.microsoft.com/office/drawing/2014/main" id="{17515A4A-AC9D-131D-8924-C1331DBE2759}"/>
                    </a:ext>
                  </a:extLst>
                </p:cNvPr>
                <p:cNvSpPr>
                  <a:spLocks/>
                </p:cNvSpPr>
                <p:nvPr/>
              </p:nvSpPr>
              <p:spPr bwMode="auto">
                <a:xfrm rot="11349086" flipH="1">
                  <a:off x="3355586" y="2738359"/>
                  <a:ext cx="31750" cy="1492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459" name="Freeform 379">
                  <a:extLst>
                    <a:ext uri="{FF2B5EF4-FFF2-40B4-BE49-F238E27FC236}">
                      <a16:creationId xmlns:a16="http://schemas.microsoft.com/office/drawing/2014/main" id="{D3343325-3819-DEB0-F48B-A38DC9F1B1FD}"/>
                    </a:ext>
                  </a:extLst>
                </p:cNvPr>
                <p:cNvSpPr>
                  <a:spLocks/>
                </p:cNvSpPr>
                <p:nvPr/>
              </p:nvSpPr>
              <p:spPr bwMode="auto">
                <a:xfrm rot="11349086" flipH="1">
                  <a:off x="3385749" y="2746297"/>
                  <a:ext cx="31750" cy="147637"/>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460" name="Freeform 386">
                  <a:extLst>
                    <a:ext uri="{FF2B5EF4-FFF2-40B4-BE49-F238E27FC236}">
                      <a16:creationId xmlns:a16="http://schemas.microsoft.com/office/drawing/2014/main" id="{7D5F4746-200F-6AAF-4EA4-AEC4A833CBC3}"/>
                    </a:ext>
                  </a:extLst>
                </p:cNvPr>
                <p:cNvSpPr>
                  <a:spLocks/>
                </p:cNvSpPr>
                <p:nvPr/>
              </p:nvSpPr>
              <p:spPr bwMode="auto">
                <a:xfrm rot="11349086" flipH="1">
                  <a:off x="3447661" y="2738359"/>
                  <a:ext cx="31750" cy="1492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461" name="Freeform 387">
                  <a:extLst>
                    <a:ext uri="{FF2B5EF4-FFF2-40B4-BE49-F238E27FC236}">
                      <a16:creationId xmlns:a16="http://schemas.microsoft.com/office/drawing/2014/main" id="{ACBB0DDA-2845-7C07-D7DB-8E66763C1516}"/>
                    </a:ext>
                  </a:extLst>
                </p:cNvPr>
                <p:cNvSpPr>
                  <a:spLocks/>
                </p:cNvSpPr>
                <p:nvPr/>
              </p:nvSpPr>
              <p:spPr bwMode="auto">
                <a:xfrm rot="11349086" flipH="1">
                  <a:off x="3477824" y="2746297"/>
                  <a:ext cx="30162" cy="147637"/>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462" name="Freeform 382">
                  <a:extLst>
                    <a:ext uri="{FF2B5EF4-FFF2-40B4-BE49-F238E27FC236}">
                      <a16:creationId xmlns:a16="http://schemas.microsoft.com/office/drawing/2014/main" id="{8671964E-C4C5-69A1-C4F6-8135DF2AB018}"/>
                    </a:ext>
                  </a:extLst>
                </p:cNvPr>
                <p:cNvSpPr>
                  <a:spLocks/>
                </p:cNvSpPr>
                <p:nvPr/>
              </p:nvSpPr>
              <p:spPr bwMode="auto">
                <a:xfrm rot="11349086" flipH="1">
                  <a:off x="3266687" y="2738359"/>
                  <a:ext cx="30163" cy="1492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463" name="Freeform 383">
                  <a:extLst>
                    <a:ext uri="{FF2B5EF4-FFF2-40B4-BE49-F238E27FC236}">
                      <a16:creationId xmlns:a16="http://schemas.microsoft.com/office/drawing/2014/main" id="{44C1F1B6-97A4-6F4C-EC79-B97F75878FFF}"/>
                    </a:ext>
                  </a:extLst>
                </p:cNvPr>
                <p:cNvSpPr>
                  <a:spLocks/>
                </p:cNvSpPr>
                <p:nvPr/>
              </p:nvSpPr>
              <p:spPr bwMode="auto">
                <a:xfrm rot="11349086" flipH="1">
                  <a:off x="3295261" y="2746297"/>
                  <a:ext cx="31750" cy="147637"/>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464" name="Freeform 382">
                  <a:extLst>
                    <a:ext uri="{FF2B5EF4-FFF2-40B4-BE49-F238E27FC236}">
                      <a16:creationId xmlns:a16="http://schemas.microsoft.com/office/drawing/2014/main" id="{BE730531-6E6E-ED55-7CB1-5A2A09B07B79}"/>
                    </a:ext>
                  </a:extLst>
                </p:cNvPr>
                <p:cNvSpPr>
                  <a:spLocks/>
                </p:cNvSpPr>
                <p:nvPr/>
              </p:nvSpPr>
              <p:spPr bwMode="auto">
                <a:xfrm rot="11349086" flipH="1">
                  <a:off x="3176199" y="2738359"/>
                  <a:ext cx="30162" cy="1492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465" name="Freeform 382">
                  <a:extLst>
                    <a:ext uri="{FF2B5EF4-FFF2-40B4-BE49-F238E27FC236}">
                      <a16:creationId xmlns:a16="http://schemas.microsoft.com/office/drawing/2014/main" id="{E2FD3457-3090-017D-9CC5-9DBC4AAE2D11}"/>
                    </a:ext>
                  </a:extLst>
                </p:cNvPr>
                <p:cNvSpPr>
                  <a:spLocks/>
                </p:cNvSpPr>
                <p:nvPr/>
              </p:nvSpPr>
              <p:spPr bwMode="auto">
                <a:xfrm rot="11349086" flipH="1">
                  <a:off x="3080949" y="2738359"/>
                  <a:ext cx="30162" cy="1492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466" name="Freeform 383">
                  <a:extLst>
                    <a:ext uri="{FF2B5EF4-FFF2-40B4-BE49-F238E27FC236}">
                      <a16:creationId xmlns:a16="http://schemas.microsoft.com/office/drawing/2014/main" id="{F2AC2292-17F0-47AE-A0EB-D01DEA5040C3}"/>
                    </a:ext>
                  </a:extLst>
                </p:cNvPr>
                <p:cNvSpPr>
                  <a:spLocks/>
                </p:cNvSpPr>
                <p:nvPr/>
              </p:nvSpPr>
              <p:spPr bwMode="auto">
                <a:xfrm rot="11349086" flipH="1">
                  <a:off x="3109524" y="2746297"/>
                  <a:ext cx="31750" cy="147637"/>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467" name="Freeform 382">
                  <a:extLst>
                    <a:ext uri="{FF2B5EF4-FFF2-40B4-BE49-F238E27FC236}">
                      <a16:creationId xmlns:a16="http://schemas.microsoft.com/office/drawing/2014/main" id="{399C4B6B-954B-8770-EF17-B8554DE32E7D}"/>
                    </a:ext>
                  </a:extLst>
                </p:cNvPr>
                <p:cNvSpPr>
                  <a:spLocks/>
                </p:cNvSpPr>
                <p:nvPr/>
              </p:nvSpPr>
              <p:spPr bwMode="auto">
                <a:xfrm rot="11349086" flipH="1">
                  <a:off x="3001574" y="2738359"/>
                  <a:ext cx="31750" cy="1492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468" name="Freeform 383">
                  <a:extLst>
                    <a:ext uri="{FF2B5EF4-FFF2-40B4-BE49-F238E27FC236}">
                      <a16:creationId xmlns:a16="http://schemas.microsoft.com/office/drawing/2014/main" id="{0DB5B278-B461-7F91-B03B-E0F7A41BC16D}"/>
                    </a:ext>
                  </a:extLst>
                </p:cNvPr>
                <p:cNvSpPr>
                  <a:spLocks/>
                </p:cNvSpPr>
                <p:nvPr/>
              </p:nvSpPr>
              <p:spPr bwMode="auto">
                <a:xfrm rot="11349086" flipH="1">
                  <a:off x="3031737" y="2746297"/>
                  <a:ext cx="30163" cy="147637"/>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469" name="Freeform 382">
                  <a:extLst>
                    <a:ext uri="{FF2B5EF4-FFF2-40B4-BE49-F238E27FC236}">
                      <a16:creationId xmlns:a16="http://schemas.microsoft.com/office/drawing/2014/main" id="{0DA43BC6-6B72-428B-AF20-10209C7D82AD}"/>
                    </a:ext>
                  </a:extLst>
                </p:cNvPr>
                <p:cNvSpPr>
                  <a:spLocks/>
                </p:cNvSpPr>
                <p:nvPr/>
              </p:nvSpPr>
              <p:spPr bwMode="auto">
                <a:xfrm rot="11349086" flipH="1">
                  <a:off x="2911086" y="2738359"/>
                  <a:ext cx="31750" cy="1492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470" name="Freeform 383">
                  <a:extLst>
                    <a:ext uri="{FF2B5EF4-FFF2-40B4-BE49-F238E27FC236}">
                      <a16:creationId xmlns:a16="http://schemas.microsoft.com/office/drawing/2014/main" id="{5307B51D-A65D-B6DA-E4B4-D8464D7F82C6}"/>
                    </a:ext>
                  </a:extLst>
                </p:cNvPr>
                <p:cNvSpPr>
                  <a:spLocks/>
                </p:cNvSpPr>
                <p:nvPr/>
              </p:nvSpPr>
              <p:spPr bwMode="auto">
                <a:xfrm rot="11349086" flipH="1">
                  <a:off x="2941249" y="2746297"/>
                  <a:ext cx="30162" cy="147637"/>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471" name="Oval 377">
                  <a:extLst>
                    <a:ext uri="{FF2B5EF4-FFF2-40B4-BE49-F238E27FC236}">
                      <a16:creationId xmlns:a16="http://schemas.microsoft.com/office/drawing/2014/main" id="{1FB00181-279E-E73F-C07A-0E243ECC9F4D}"/>
                    </a:ext>
                  </a:extLst>
                </p:cNvPr>
                <p:cNvSpPr>
                  <a:spLocks noChangeArrowheads="1"/>
                </p:cNvSpPr>
                <p:nvPr/>
              </p:nvSpPr>
              <p:spPr bwMode="auto">
                <a:xfrm rot="11013201" flipH="1">
                  <a:off x="3333361" y="2863772"/>
                  <a:ext cx="84138" cy="52387"/>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72" name="Oval 385">
                  <a:extLst>
                    <a:ext uri="{FF2B5EF4-FFF2-40B4-BE49-F238E27FC236}">
                      <a16:creationId xmlns:a16="http://schemas.microsoft.com/office/drawing/2014/main" id="{0E038E4F-FBA6-F4F8-3E4F-CAE597386276}"/>
                    </a:ext>
                  </a:extLst>
                </p:cNvPr>
                <p:cNvSpPr>
                  <a:spLocks noChangeArrowheads="1"/>
                </p:cNvSpPr>
                <p:nvPr/>
              </p:nvSpPr>
              <p:spPr bwMode="auto">
                <a:xfrm rot="11013201" flipH="1">
                  <a:off x="3425436" y="2863771"/>
                  <a:ext cx="84138" cy="50800"/>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73" name="Oval 381">
                  <a:extLst>
                    <a:ext uri="{FF2B5EF4-FFF2-40B4-BE49-F238E27FC236}">
                      <a16:creationId xmlns:a16="http://schemas.microsoft.com/office/drawing/2014/main" id="{F81D5788-F2A2-11FA-780B-9535691302D2}"/>
                    </a:ext>
                  </a:extLst>
                </p:cNvPr>
                <p:cNvSpPr>
                  <a:spLocks noChangeArrowheads="1"/>
                </p:cNvSpPr>
                <p:nvPr/>
              </p:nvSpPr>
              <p:spPr bwMode="auto">
                <a:xfrm rot="11013201" flipH="1">
                  <a:off x="3242875" y="2863771"/>
                  <a:ext cx="84137" cy="50800"/>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74" name="Oval 381">
                  <a:extLst>
                    <a:ext uri="{FF2B5EF4-FFF2-40B4-BE49-F238E27FC236}">
                      <a16:creationId xmlns:a16="http://schemas.microsoft.com/office/drawing/2014/main" id="{D01F8315-115C-13D6-32A1-E4102A4B33C5}"/>
                    </a:ext>
                  </a:extLst>
                </p:cNvPr>
                <p:cNvSpPr>
                  <a:spLocks noChangeArrowheads="1"/>
                </p:cNvSpPr>
                <p:nvPr/>
              </p:nvSpPr>
              <p:spPr bwMode="auto">
                <a:xfrm rot="11013201" flipH="1">
                  <a:off x="3152386" y="2863771"/>
                  <a:ext cx="84138" cy="50800"/>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75" name="Oval 381">
                  <a:extLst>
                    <a:ext uri="{FF2B5EF4-FFF2-40B4-BE49-F238E27FC236}">
                      <a16:creationId xmlns:a16="http://schemas.microsoft.com/office/drawing/2014/main" id="{7C5C42DE-8612-A38C-A41B-56AC2E59FEFF}"/>
                    </a:ext>
                  </a:extLst>
                </p:cNvPr>
                <p:cNvSpPr>
                  <a:spLocks noChangeArrowheads="1"/>
                </p:cNvSpPr>
                <p:nvPr/>
              </p:nvSpPr>
              <p:spPr bwMode="auto">
                <a:xfrm rot="11013201" flipH="1">
                  <a:off x="3057136" y="2863771"/>
                  <a:ext cx="84138" cy="50800"/>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76" name="Oval 381">
                  <a:extLst>
                    <a:ext uri="{FF2B5EF4-FFF2-40B4-BE49-F238E27FC236}">
                      <a16:creationId xmlns:a16="http://schemas.microsoft.com/office/drawing/2014/main" id="{2DA08FE2-9E10-2CB6-DC9B-F63D94F863E3}"/>
                    </a:ext>
                  </a:extLst>
                </p:cNvPr>
                <p:cNvSpPr>
                  <a:spLocks noChangeArrowheads="1"/>
                </p:cNvSpPr>
                <p:nvPr/>
              </p:nvSpPr>
              <p:spPr bwMode="auto">
                <a:xfrm rot="11013201" flipH="1">
                  <a:off x="2979349" y="2863771"/>
                  <a:ext cx="82550" cy="50800"/>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477" name="Oval 381">
                  <a:extLst>
                    <a:ext uri="{FF2B5EF4-FFF2-40B4-BE49-F238E27FC236}">
                      <a16:creationId xmlns:a16="http://schemas.microsoft.com/office/drawing/2014/main" id="{5DED5572-1B1B-55FE-EE35-04FB348AC43F}"/>
                    </a:ext>
                  </a:extLst>
                </p:cNvPr>
                <p:cNvSpPr>
                  <a:spLocks noChangeArrowheads="1"/>
                </p:cNvSpPr>
                <p:nvPr/>
              </p:nvSpPr>
              <p:spPr bwMode="auto">
                <a:xfrm rot="11013201" flipH="1">
                  <a:off x="2888861" y="2863771"/>
                  <a:ext cx="82550" cy="50800"/>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grpSp>
        </p:grpSp>
        <p:grpSp>
          <p:nvGrpSpPr>
            <p:cNvPr id="137" name="Group 136">
              <a:extLst>
                <a:ext uri="{FF2B5EF4-FFF2-40B4-BE49-F238E27FC236}">
                  <a16:creationId xmlns:a16="http://schemas.microsoft.com/office/drawing/2014/main" id="{68A7B7A7-4142-7684-4359-A2D0589F6E75}"/>
                </a:ext>
              </a:extLst>
            </p:cNvPr>
            <p:cNvGrpSpPr/>
            <p:nvPr/>
          </p:nvGrpSpPr>
          <p:grpSpPr>
            <a:xfrm>
              <a:off x="7636323" y="2371125"/>
              <a:ext cx="3332719" cy="523812"/>
              <a:chOff x="6376566" y="-562339"/>
              <a:chExt cx="2531294" cy="397850"/>
            </a:xfrm>
          </p:grpSpPr>
          <p:grpSp>
            <p:nvGrpSpPr>
              <p:cNvPr id="138" name="Group 137">
                <a:extLst>
                  <a:ext uri="{FF2B5EF4-FFF2-40B4-BE49-F238E27FC236}">
                    <a16:creationId xmlns:a16="http://schemas.microsoft.com/office/drawing/2014/main" id="{12758829-269E-6960-4536-D2B57292D4B1}"/>
                  </a:ext>
                </a:extLst>
              </p:cNvPr>
              <p:cNvGrpSpPr/>
              <p:nvPr/>
            </p:nvGrpSpPr>
            <p:grpSpPr>
              <a:xfrm>
                <a:off x="8472629" y="-343084"/>
                <a:ext cx="60326" cy="150814"/>
                <a:chOff x="-816254" y="2757336"/>
                <a:chExt cx="60326" cy="150814"/>
              </a:xfrm>
            </p:grpSpPr>
            <p:sp>
              <p:nvSpPr>
                <p:cNvPr id="307" name="Freeform 233">
                  <a:extLst>
                    <a:ext uri="{FF2B5EF4-FFF2-40B4-BE49-F238E27FC236}">
                      <a16:creationId xmlns:a16="http://schemas.microsoft.com/office/drawing/2014/main" id="{1ABCE5FD-6616-7A98-7571-2275E15C4A21}"/>
                    </a:ext>
                  </a:extLst>
                </p:cNvPr>
                <p:cNvSpPr>
                  <a:spLocks/>
                </p:cNvSpPr>
                <p:nvPr/>
              </p:nvSpPr>
              <p:spPr bwMode="auto">
                <a:xfrm rot="10800000" flipH="1">
                  <a:off x="-816254" y="2757336"/>
                  <a:ext cx="30162" cy="147638"/>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08" name="Freeform 234">
                  <a:extLst>
                    <a:ext uri="{FF2B5EF4-FFF2-40B4-BE49-F238E27FC236}">
                      <a16:creationId xmlns:a16="http://schemas.microsoft.com/office/drawing/2014/main" id="{613F3821-FB45-6264-9141-C34DF33CF764}"/>
                    </a:ext>
                  </a:extLst>
                </p:cNvPr>
                <p:cNvSpPr>
                  <a:spLocks/>
                </p:cNvSpPr>
                <p:nvPr/>
              </p:nvSpPr>
              <p:spPr bwMode="auto">
                <a:xfrm rot="10800000" flipH="1">
                  <a:off x="-786091" y="2758925"/>
                  <a:ext cx="30163" cy="1492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grpSp>
          <p:sp>
            <p:nvSpPr>
              <p:cNvPr id="139" name="Freeform 144">
                <a:extLst>
                  <a:ext uri="{FF2B5EF4-FFF2-40B4-BE49-F238E27FC236}">
                    <a16:creationId xmlns:a16="http://schemas.microsoft.com/office/drawing/2014/main" id="{9C589EA2-0B2D-3870-83F9-E06070F26B6E}"/>
                  </a:ext>
                </a:extLst>
              </p:cNvPr>
              <p:cNvSpPr>
                <a:spLocks/>
              </p:cNvSpPr>
              <p:nvPr/>
            </p:nvSpPr>
            <p:spPr bwMode="auto">
              <a:xfrm>
                <a:off x="6386991" y="-529668"/>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40" name="Freeform 145">
                <a:extLst>
                  <a:ext uri="{FF2B5EF4-FFF2-40B4-BE49-F238E27FC236}">
                    <a16:creationId xmlns:a16="http://schemas.microsoft.com/office/drawing/2014/main" id="{FD0DB6D4-8687-0E4A-E0EB-1296CFF88422}"/>
                  </a:ext>
                </a:extLst>
              </p:cNvPr>
              <p:cNvSpPr>
                <a:spLocks/>
              </p:cNvSpPr>
              <p:nvPr/>
            </p:nvSpPr>
            <p:spPr bwMode="auto">
              <a:xfrm>
                <a:off x="6417270" y="-532143"/>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41" name="Freeform 148">
                <a:extLst>
                  <a:ext uri="{FF2B5EF4-FFF2-40B4-BE49-F238E27FC236}">
                    <a16:creationId xmlns:a16="http://schemas.microsoft.com/office/drawing/2014/main" id="{8653519F-98A3-B2A2-860E-6EDA966C2CB5}"/>
                  </a:ext>
                </a:extLst>
              </p:cNvPr>
              <p:cNvSpPr>
                <a:spLocks/>
              </p:cNvSpPr>
              <p:nvPr/>
            </p:nvSpPr>
            <p:spPr bwMode="auto">
              <a:xfrm>
                <a:off x="6482292" y="-535607"/>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42" name="Freeform 149">
                <a:extLst>
                  <a:ext uri="{FF2B5EF4-FFF2-40B4-BE49-F238E27FC236}">
                    <a16:creationId xmlns:a16="http://schemas.microsoft.com/office/drawing/2014/main" id="{CA74ECA0-09E8-9920-1D88-FD106E81D0C8}"/>
                  </a:ext>
                </a:extLst>
              </p:cNvPr>
              <p:cNvSpPr>
                <a:spLocks/>
              </p:cNvSpPr>
              <p:nvPr/>
            </p:nvSpPr>
            <p:spPr bwMode="auto">
              <a:xfrm>
                <a:off x="6512571" y="-53808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43" name="Freeform 152">
                <a:extLst>
                  <a:ext uri="{FF2B5EF4-FFF2-40B4-BE49-F238E27FC236}">
                    <a16:creationId xmlns:a16="http://schemas.microsoft.com/office/drawing/2014/main" id="{ED12B8AE-69D8-EE41-9952-54935F9FF784}"/>
                  </a:ext>
                </a:extLst>
              </p:cNvPr>
              <p:cNvSpPr>
                <a:spLocks/>
              </p:cNvSpPr>
              <p:nvPr/>
            </p:nvSpPr>
            <p:spPr bwMode="auto">
              <a:xfrm>
                <a:off x="6574616" y="-529667"/>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44" name="Freeform 153">
                <a:extLst>
                  <a:ext uri="{FF2B5EF4-FFF2-40B4-BE49-F238E27FC236}">
                    <a16:creationId xmlns:a16="http://schemas.microsoft.com/office/drawing/2014/main" id="{62B5839A-16F7-E89E-A80C-9A1FB5CA9592}"/>
                  </a:ext>
                </a:extLst>
              </p:cNvPr>
              <p:cNvSpPr>
                <a:spLocks/>
              </p:cNvSpPr>
              <p:nvPr/>
            </p:nvSpPr>
            <p:spPr bwMode="auto">
              <a:xfrm>
                <a:off x="6604895" y="-53214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45" name="Freeform 156">
                <a:extLst>
                  <a:ext uri="{FF2B5EF4-FFF2-40B4-BE49-F238E27FC236}">
                    <a16:creationId xmlns:a16="http://schemas.microsoft.com/office/drawing/2014/main" id="{3DDD365A-B63C-A272-1306-A79D6ABCC0A7}"/>
                  </a:ext>
                </a:extLst>
              </p:cNvPr>
              <p:cNvSpPr>
                <a:spLocks/>
              </p:cNvSpPr>
              <p:nvPr/>
            </p:nvSpPr>
            <p:spPr bwMode="auto">
              <a:xfrm>
                <a:off x="6663961" y="-532637"/>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46" name="Freeform 157">
                <a:extLst>
                  <a:ext uri="{FF2B5EF4-FFF2-40B4-BE49-F238E27FC236}">
                    <a16:creationId xmlns:a16="http://schemas.microsoft.com/office/drawing/2014/main" id="{8746CA02-CC39-3C3A-4D6A-BF82E5D24628}"/>
                  </a:ext>
                </a:extLst>
              </p:cNvPr>
              <p:cNvSpPr>
                <a:spLocks/>
              </p:cNvSpPr>
              <p:nvPr/>
            </p:nvSpPr>
            <p:spPr bwMode="auto">
              <a:xfrm>
                <a:off x="6694240" y="-53511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47" name="Freeform 160">
                <a:extLst>
                  <a:ext uri="{FF2B5EF4-FFF2-40B4-BE49-F238E27FC236}">
                    <a16:creationId xmlns:a16="http://schemas.microsoft.com/office/drawing/2014/main" id="{7A5BEB42-ACC4-B5B2-B402-9D598A24CBF1}"/>
                  </a:ext>
                </a:extLst>
              </p:cNvPr>
              <p:cNvSpPr>
                <a:spLocks/>
              </p:cNvSpPr>
              <p:nvPr/>
            </p:nvSpPr>
            <p:spPr bwMode="auto">
              <a:xfrm>
                <a:off x="6756284" y="-529667"/>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48" name="Freeform 161">
                <a:extLst>
                  <a:ext uri="{FF2B5EF4-FFF2-40B4-BE49-F238E27FC236}">
                    <a16:creationId xmlns:a16="http://schemas.microsoft.com/office/drawing/2014/main" id="{9D932E26-C2D7-EA77-4FD2-B53360E16391}"/>
                  </a:ext>
                </a:extLst>
              </p:cNvPr>
              <p:cNvSpPr>
                <a:spLocks/>
              </p:cNvSpPr>
              <p:nvPr/>
            </p:nvSpPr>
            <p:spPr bwMode="auto">
              <a:xfrm>
                <a:off x="6786563" y="-53214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49" name="Freeform 217">
                <a:extLst>
                  <a:ext uri="{FF2B5EF4-FFF2-40B4-BE49-F238E27FC236}">
                    <a16:creationId xmlns:a16="http://schemas.microsoft.com/office/drawing/2014/main" id="{C054F90B-D9C4-190E-3DC4-7415732DC2D0}"/>
                  </a:ext>
                </a:extLst>
              </p:cNvPr>
              <p:cNvSpPr>
                <a:spLocks/>
              </p:cNvSpPr>
              <p:nvPr/>
            </p:nvSpPr>
            <p:spPr bwMode="auto">
              <a:xfrm>
                <a:off x="7126041" y="-523229"/>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50" name="Freeform 218">
                <a:extLst>
                  <a:ext uri="{FF2B5EF4-FFF2-40B4-BE49-F238E27FC236}">
                    <a16:creationId xmlns:a16="http://schemas.microsoft.com/office/drawing/2014/main" id="{694EBA88-7983-F15A-564A-E098C778FEF3}"/>
                  </a:ext>
                </a:extLst>
              </p:cNvPr>
              <p:cNvSpPr>
                <a:spLocks/>
              </p:cNvSpPr>
              <p:nvPr/>
            </p:nvSpPr>
            <p:spPr bwMode="auto">
              <a:xfrm>
                <a:off x="7156320" y="-525704"/>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51" name="Freeform 221">
                <a:extLst>
                  <a:ext uri="{FF2B5EF4-FFF2-40B4-BE49-F238E27FC236}">
                    <a16:creationId xmlns:a16="http://schemas.microsoft.com/office/drawing/2014/main" id="{172E35C8-EEA0-51C5-BA18-88D9B5A046AE}"/>
                  </a:ext>
                </a:extLst>
              </p:cNvPr>
              <p:cNvSpPr>
                <a:spLocks/>
              </p:cNvSpPr>
              <p:nvPr/>
            </p:nvSpPr>
            <p:spPr bwMode="auto">
              <a:xfrm>
                <a:off x="7033717" y="-523229"/>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52" name="Freeform 222">
                <a:extLst>
                  <a:ext uri="{FF2B5EF4-FFF2-40B4-BE49-F238E27FC236}">
                    <a16:creationId xmlns:a16="http://schemas.microsoft.com/office/drawing/2014/main" id="{FC26924F-E1DC-AE4E-B35B-BA77A432CCF3}"/>
                  </a:ext>
                </a:extLst>
              </p:cNvPr>
              <p:cNvSpPr>
                <a:spLocks/>
              </p:cNvSpPr>
              <p:nvPr/>
            </p:nvSpPr>
            <p:spPr bwMode="auto">
              <a:xfrm>
                <a:off x="7063996" y="-525704"/>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53" name="Freeform 225">
                <a:extLst>
                  <a:ext uri="{FF2B5EF4-FFF2-40B4-BE49-F238E27FC236}">
                    <a16:creationId xmlns:a16="http://schemas.microsoft.com/office/drawing/2014/main" id="{3EC8D701-9168-BEA2-6D07-4DE9003A11EB}"/>
                  </a:ext>
                </a:extLst>
              </p:cNvPr>
              <p:cNvSpPr>
                <a:spLocks/>
              </p:cNvSpPr>
              <p:nvPr/>
            </p:nvSpPr>
            <p:spPr bwMode="auto">
              <a:xfrm>
                <a:off x="6944373" y="-523229"/>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54" name="Freeform 226">
                <a:extLst>
                  <a:ext uri="{FF2B5EF4-FFF2-40B4-BE49-F238E27FC236}">
                    <a16:creationId xmlns:a16="http://schemas.microsoft.com/office/drawing/2014/main" id="{F05E1786-9036-0A9B-A00F-2AE78F8DD370}"/>
                  </a:ext>
                </a:extLst>
              </p:cNvPr>
              <p:cNvSpPr>
                <a:spLocks/>
              </p:cNvSpPr>
              <p:nvPr/>
            </p:nvSpPr>
            <p:spPr bwMode="auto">
              <a:xfrm>
                <a:off x="6974652" y="-525704"/>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55" name="Freeform 229">
                <a:extLst>
                  <a:ext uri="{FF2B5EF4-FFF2-40B4-BE49-F238E27FC236}">
                    <a16:creationId xmlns:a16="http://schemas.microsoft.com/office/drawing/2014/main" id="{3145E9B0-BDE9-2C37-D0EA-3D5BACAA659B}"/>
                  </a:ext>
                </a:extLst>
              </p:cNvPr>
              <p:cNvSpPr>
                <a:spLocks/>
              </p:cNvSpPr>
              <p:nvPr/>
            </p:nvSpPr>
            <p:spPr bwMode="auto">
              <a:xfrm>
                <a:off x="6849071" y="-523229"/>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56" name="Freeform 230">
                <a:extLst>
                  <a:ext uri="{FF2B5EF4-FFF2-40B4-BE49-F238E27FC236}">
                    <a16:creationId xmlns:a16="http://schemas.microsoft.com/office/drawing/2014/main" id="{73AE99FB-78AB-97A2-F515-1B005253F6F5}"/>
                  </a:ext>
                </a:extLst>
              </p:cNvPr>
              <p:cNvSpPr>
                <a:spLocks/>
              </p:cNvSpPr>
              <p:nvPr/>
            </p:nvSpPr>
            <p:spPr bwMode="auto">
              <a:xfrm>
                <a:off x="6879350" y="-525704"/>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57" name="Freeform 305">
                <a:extLst>
                  <a:ext uri="{FF2B5EF4-FFF2-40B4-BE49-F238E27FC236}">
                    <a16:creationId xmlns:a16="http://schemas.microsoft.com/office/drawing/2014/main" id="{1B2B17F4-2B4E-D536-B4F7-8A14CE0BF293}"/>
                  </a:ext>
                </a:extLst>
              </p:cNvPr>
              <p:cNvSpPr>
                <a:spLocks/>
              </p:cNvSpPr>
              <p:nvPr/>
            </p:nvSpPr>
            <p:spPr bwMode="auto">
              <a:xfrm rot="10800000" flipH="1">
                <a:off x="6387949" y="-364811"/>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58" name="Freeform 306">
                <a:extLst>
                  <a:ext uri="{FF2B5EF4-FFF2-40B4-BE49-F238E27FC236}">
                    <a16:creationId xmlns:a16="http://schemas.microsoft.com/office/drawing/2014/main" id="{14737E07-DA12-138E-AED9-7F19CF4A5DD3}"/>
                  </a:ext>
                </a:extLst>
              </p:cNvPr>
              <p:cNvSpPr>
                <a:spLocks/>
              </p:cNvSpPr>
              <p:nvPr/>
            </p:nvSpPr>
            <p:spPr bwMode="auto">
              <a:xfrm rot="10800000" flipH="1">
                <a:off x="6418228" y="-362336"/>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59" name="Freeform 309">
                <a:extLst>
                  <a:ext uri="{FF2B5EF4-FFF2-40B4-BE49-F238E27FC236}">
                    <a16:creationId xmlns:a16="http://schemas.microsoft.com/office/drawing/2014/main" id="{3188A4C0-A331-3A76-3822-8D7F257CC993}"/>
                  </a:ext>
                </a:extLst>
              </p:cNvPr>
              <p:cNvSpPr>
                <a:spLocks/>
              </p:cNvSpPr>
              <p:nvPr/>
            </p:nvSpPr>
            <p:spPr bwMode="auto">
              <a:xfrm rot="10800000" flipH="1">
                <a:off x="6480271" y="-367780"/>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60" name="Freeform 310">
                <a:extLst>
                  <a:ext uri="{FF2B5EF4-FFF2-40B4-BE49-F238E27FC236}">
                    <a16:creationId xmlns:a16="http://schemas.microsoft.com/office/drawing/2014/main" id="{B3102E31-85B0-857B-861F-9DE08C9BCC95}"/>
                  </a:ext>
                </a:extLst>
              </p:cNvPr>
              <p:cNvSpPr>
                <a:spLocks/>
              </p:cNvSpPr>
              <p:nvPr/>
            </p:nvSpPr>
            <p:spPr bwMode="auto">
              <a:xfrm rot="10800000" flipH="1">
                <a:off x="6510550" y="-365305"/>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61" name="Freeform 313">
                <a:extLst>
                  <a:ext uri="{FF2B5EF4-FFF2-40B4-BE49-F238E27FC236}">
                    <a16:creationId xmlns:a16="http://schemas.microsoft.com/office/drawing/2014/main" id="{651D889E-97A5-0A3F-00F5-B3734944AB87}"/>
                  </a:ext>
                </a:extLst>
              </p:cNvPr>
              <p:cNvSpPr>
                <a:spLocks/>
              </p:cNvSpPr>
              <p:nvPr/>
            </p:nvSpPr>
            <p:spPr bwMode="auto">
              <a:xfrm rot="10800000" flipH="1">
                <a:off x="6569618" y="-361839"/>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62" name="Freeform 314">
                <a:extLst>
                  <a:ext uri="{FF2B5EF4-FFF2-40B4-BE49-F238E27FC236}">
                    <a16:creationId xmlns:a16="http://schemas.microsoft.com/office/drawing/2014/main" id="{5334119A-FBD3-4A7B-0E4D-6073C7B8AF6B}"/>
                  </a:ext>
                </a:extLst>
              </p:cNvPr>
              <p:cNvSpPr>
                <a:spLocks/>
              </p:cNvSpPr>
              <p:nvPr/>
            </p:nvSpPr>
            <p:spPr bwMode="auto">
              <a:xfrm rot="10800000" flipH="1">
                <a:off x="6599897" y="-359364"/>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63" name="Freeform 318">
                <a:extLst>
                  <a:ext uri="{FF2B5EF4-FFF2-40B4-BE49-F238E27FC236}">
                    <a16:creationId xmlns:a16="http://schemas.microsoft.com/office/drawing/2014/main" id="{D58E076C-685B-9A15-6CD0-215A499DC1CD}"/>
                  </a:ext>
                </a:extLst>
              </p:cNvPr>
              <p:cNvSpPr>
                <a:spLocks/>
              </p:cNvSpPr>
              <p:nvPr/>
            </p:nvSpPr>
            <p:spPr bwMode="auto">
              <a:xfrm rot="10800000" flipH="1">
                <a:off x="6662438" y="-358374"/>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64" name="Freeform 319">
                <a:extLst>
                  <a:ext uri="{FF2B5EF4-FFF2-40B4-BE49-F238E27FC236}">
                    <a16:creationId xmlns:a16="http://schemas.microsoft.com/office/drawing/2014/main" id="{ED78E75D-B0E8-5BF3-45DD-4F18F282F867}"/>
                  </a:ext>
                </a:extLst>
              </p:cNvPr>
              <p:cNvSpPr>
                <a:spLocks/>
              </p:cNvSpPr>
              <p:nvPr/>
            </p:nvSpPr>
            <p:spPr bwMode="auto">
              <a:xfrm rot="10800000" flipH="1">
                <a:off x="6692717" y="-355899"/>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65" name="Freeform 322">
                <a:extLst>
                  <a:ext uri="{FF2B5EF4-FFF2-40B4-BE49-F238E27FC236}">
                    <a16:creationId xmlns:a16="http://schemas.microsoft.com/office/drawing/2014/main" id="{EF46E056-347C-D74D-DB13-51289E72E236}"/>
                  </a:ext>
                </a:extLst>
              </p:cNvPr>
              <p:cNvSpPr>
                <a:spLocks/>
              </p:cNvSpPr>
              <p:nvPr/>
            </p:nvSpPr>
            <p:spPr bwMode="auto">
              <a:xfrm rot="10800000" flipH="1">
                <a:off x="6755256" y="-360849"/>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66" name="Freeform 323">
                <a:extLst>
                  <a:ext uri="{FF2B5EF4-FFF2-40B4-BE49-F238E27FC236}">
                    <a16:creationId xmlns:a16="http://schemas.microsoft.com/office/drawing/2014/main" id="{3DA8BD04-152F-B4A4-432E-B1B145879BB0}"/>
                  </a:ext>
                </a:extLst>
              </p:cNvPr>
              <p:cNvSpPr>
                <a:spLocks/>
              </p:cNvSpPr>
              <p:nvPr/>
            </p:nvSpPr>
            <p:spPr bwMode="auto">
              <a:xfrm rot="10800000" flipH="1">
                <a:off x="6785535" y="-358374"/>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67" name="Freeform 378">
                <a:extLst>
                  <a:ext uri="{FF2B5EF4-FFF2-40B4-BE49-F238E27FC236}">
                    <a16:creationId xmlns:a16="http://schemas.microsoft.com/office/drawing/2014/main" id="{EC1DAC0E-6402-1C7C-85C7-4E8EB9A87C3A}"/>
                  </a:ext>
                </a:extLst>
              </p:cNvPr>
              <p:cNvSpPr>
                <a:spLocks/>
              </p:cNvSpPr>
              <p:nvPr/>
            </p:nvSpPr>
            <p:spPr bwMode="auto">
              <a:xfrm rot="11349086" flipH="1">
                <a:off x="7136766" y="-35574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68" name="Freeform 379">
                <a:extLst>
                  <a:ext uri="{FF2B5EF4-FFF2-40B4-BE49-F238E27FC236}">
                    <a16:creationId xmlns:a16="http://schemas.microsoft.com/office/drawing/2014/main" id="{D2E60BF2-AF47-8ACC-190B-9C1EEA2CD260}"/>
                  </a:ext>
                </a:extLst>
              </p:cNvPr>
              <p:cNvSpPr>
                <a:spLocks/>
              </p:cNvSpPr>
              <p:nvPr/>
            </p:nvSpPr>
            <p:spPr bwMode="auto">
              <a:xfrm rot="11349086" flipH="1">
                <a:off x="7166265" y="-34848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69" name="Freeform 382">
                <a:extLst>
                  <a:ext uri="{FF2B5EF4-FFF2-40B4-BE49-F238E27FC236}">
                    <a16:creationId xmlns:a16="http://schemas.microsoft.com/office/drawing/2014/main" id="{DD6CF106-FB38-21A6-9D61-4460BE8A3115}"/>
                  </a:ext>
                </a:extLst>
              </p:cNvPr>
              <p:cNvSpPr>
                <a:spLocks/>
              </p:cNvSpPr>
              <p:nvPr/>
            </p:nvSpPr>
            <p:spPr bwMode="auto">
              <a:xfrm rot="11349086" flipH="1">
                <a:off x="7047422" y="-35574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70" name="Freeform 383">
                <a:extLst>
                  <a:ext uri="{FF2B5EF4-FFF2-40B4-BE49-F238E27FC236}">
                    <a16:creationId xmlns:a16="http://schemas.microsoft.com/office/drawing/2014/main" id="{C356BF86-DF8A-822C-28A0-579D45AFF547}"/>
                  </a:ext>
                </a:extLst>
              </p:cNvPr>
              <p:cNvSpPr>
                <a:spLocks/>
              </p:cNvSpPr>
              <p:nvPr/>
            </p:nvSpPr>
            <p:spPr bwMode="auto">
              <a:xfrm rot="11349086" flipH="1">
                <a:off x="7076921" y="-34848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71" name="Freeform 386">
                <a:extLst>
                  <a:ext uri="{FF2B5EF4-FFF2-40B4-BE49-F238E27FC236}">
                    <a16:creationId xmlns:a16="http://schemas.microsoft.com/office/drawing/2014/main" id="{0724FB6F-C3D5-A622-51F8-F359AFDCC4B2}"/>
                  </a:ext>
                </a:extLst>
              </p:cNvPr>
              <p:cNvSpPr>
                <a:spLocks/>
              </p:cNvSpPr>
              <p:nvPr/>
            </p:nvSpPr>
            <p:spPr bwMode="auto">
              <a:xfrm rot="11349086" flipH="1">
                <a:off x="6958077" y="-35574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72" name="Freeform 387">
                <a:extLst>
                  <a:ext uri="{FF2B5EF4-FFF2-40B4-BE49-F238E27FC236}">
                    <a16:creationId xmlns:a16="http://schemas.microsoft.com/office/drawing/2014/main" id="{D83D04E2-6474-66C2-F2BA-5BE51907CE60}"/>
                  </a:ext>
                </a:extLst>
              </p:cNvPr>
              <p:cNvSpPr>
                <a:spLocks/>
              </p:cNvSpPr>
              <p:nvPr/>
            </p:nvSpPr>
            <p:spPr bwMode="auto">
              <a:xfrm rot="11349086" flipH="1">
                <a:off x="6987576" y="-34848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73" name="Freeform 390">
                <a:extLst>
                  <a:ext uri="{FF2B5EF4-FFF2-40B4-BE49-F238E27FC236}">
                    <a16:creationId xmlns:a16="http://schemas.microsoft.com/office/drawing/2014/main" id="{9A47BFE3-13CD-6872-7DAB-ECA7EB53B989}"/>
                  </a:ext>
                </a:extLst>
              </p:cNvPr>
              <p:cNvSpPr>
                <a:spLocks/>
              </p:cNvSpPr>
              <p:nvPr/>
            </p:nvSpPr>
            <p:spPr bwMode="auto">
              <a:xfrm rot="11349086" flipH="1">
                <a:off x="6859797" y="-35574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74" name="Freeform 391">
                <a:extLst>
                  <a:ext uri="{FF2B5EF4-FFF2-40B4-BE49-F238E27FC236}">
                    <a16:creationId xmlns:a16="http://schemas.microsoft.com/office/drawing/2014/main" id="{86A99989-517E-2DBC-32A7-B4D6448ED291}"/>
                  </a:ext>
                </a:extLst>
              </p:cNvPr>
              <p:cNvSpPr>
                <a:spLocks/>
              </p:cNvSpPr>
              <p:nvPr/>
            </p:nvSpPr>
            <p:spPr bwMode="auto">
              <a:xfrm rot="11349086" flipH="1">
                <a:off x="6889296" y="-34848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75" name="Freeform 217">
                <a:extLst>
                  <a:ext uri="{FF2B5EF4-FFF2-40B4-BE49-F238E27FC236}">
                    <a16:creationId xmlns:a16="http://schemas.microsoft.com/office/drawing/2014/main" id="{68B208C3-2B00-BF5B-DBBC-331DBBA225D4}"/>
                  </a:ext>
                </a:extLst>
              </p:cNvPr>
              <p:cNvSpPr>
                <a:spLocks/>
              </p:cNvSpPr>
              <p:nvPr/>
            </p:nvSpPr>
            <p:spPr bwMode="auto">
              <a:xfrm>
                <a:off x="7480949" y="-519117"/>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76" name="Freeform 218">
                <a:extLst>
                  <a:ext uri="{FF2B5EF4-FFF2-40B4-BE49-F238E27FC236}">
                    <a16:creationId xmlns:a16="http://schemas.microsoft.com/office/drawing/2014/main" id="{CB92EA12-9030-EA25-36F6-BA8E3B8212AA}"/>
                  </a:ext>
                </a:extLst>
              </p:cNvPr>
              <p:cNvSpPr>
                <a:spLocks/>
              </p:cNvSpPr>
              <p:nvPr/>
            </p:nvSpPr>
            <p:spPr bwMode="auto">
              <a:xfrm>
                <a:off x="7511228" y="-52159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77" name="Freeform 221">
                <a:extLst>
                  <a:ext uri="{FF2B5EF4-FFF2-40B4-BE49-F238E27FC236}">
                    <a16:creationId xmlns:a16="http://schemas.microsoft.com/office/drawing/2014/main" id="{DB707318-50CB-6EE8-9A16-3D5BD565608A}"/>
                  </a:ext>
                </a:extLst>
              </p:cNvPr>
              <p:cNvSpPr>
                <a:spLocks/>
              </p:cNvSpPr>
              <p:nvPr/>
            </p:nvSpPr>
            <p:spPr bwMode="auto">
              <a:xfrm>
                <a:off x="7388625" y="-519117"/>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78" name="Freeform 222">
                <a:extLst>
                  <a:ext uri="{FF2B5EF4-FFF2-40B4-BE49-F238E27FC236}">
                    <a16:creationId xmlns:a16="http://schemas.microsoft.com/office/drawing/2014/main" id="{513B53FE-DCD2-649F-B0AC-D86C9C9D58D2}"/>
                  </a:ext>
                </a:extLst>
              </p:cNvPr>
              <p:cNvSpPr>
                <a:spLocks/>
              </p:cNvSpPr>
              <p:nvPr/>
            </p:nvSpPr>
            <p:spPr bwMode="auto">
              <a:xfrm>
                <a:off x="7418904" y="-52159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79" name="Freeform 225">
                <a:extLst>
                  <a:ext uri="{FF2B5EF4-FFF2-40B4-BE49-F238E27FC236}">
                    <a16:creationId xmlns:a16="http://schemas.microsoft.com/office/drawing/2014/main" id="{702B319C-AA06-814F-2564-1B2E4F1C244F}"/>
                  </a:ext>
                </a:extLst>
              </p:cNvPr>
              <p:cNvSpPr>
                <a:spLocks/>
              </p:cNvSpPr>
              <p:nvPr/>
            </p:nvSpPr>
            <p:spPr bwMode="auto">
              <a:xfrm>
                <a:off x="7299280" y="-519117"/>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80" name="Freeform 226">
                <a:extLst>
                  <a:ext uri="{FF2B5EF4-FFF2-40B4-BE49-F238E27FC236}">
                    <a16:creationId xmlns:a16="http://schemas.microsoft.com/office/drawing/2014/main" id="{34CDCBCF-0D0C-45E1-48A0-BEA83E9E858B}"/>
                  </a:ext>
                </a:extLst>
              </p:cNvPr>
              <p:cNvSpPr>
                <a:spLocks/>
              </p:cNvSpPr>
              <p:nvPr/>
            </p:nvSpPr>
            <p:spPr bwMode="auto">
              <a:xfrm>
                <a:off x="7329559" y="-52159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81" name="Freeform 229">
                <a:extLst>
                  <a:ext uri="{FF2B5EF4-FFF2-40B4-BE49-F238E27FC236}">
                    <a16:creationId xmlns:a16="http://schemas.microsoft.com/office/drawing/2014/main" id="{1A38B843-5355-35D9-A06F-7A0D285697C1}"/>
                  </a:ext>
                </a:extLst>
              </p:cNvPr>
              <p:cNvSpPr>
                <a:spLocks/>
              </p:cNvSpPr>
              <p:nvPr/>
            </p:nvSpPr>
            <p:spPr bwMode="auto">
              <a:xfrm>
                <a:off x="7203979" y="-519117"/>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82" name="Freeform 230">
                <a:extLst>
                  <a:ext uri="{FF2B5EF4-FFF2-40B4-BE49-F238E27FC236}">
                    <a16:creationId xmlns:a16="http://schemas.microsoft.com/office/drawing/2014/main" id="{823C66F4-CDEB-CD6D-BEDA-B79861EBF39B}"/>
                  </a:ext>
                </a:extLst>
              </p:cNvPr>
              <p:cNvSpPr>
                <a:spLocks/>
              </p:cNvSpPr>
              <p:nvPr/>
            </p:nvSpPr>
            <p:spPr bwMode="auto">
              <a:xfrm>
                <a:off x="7234258" y="-521592"/>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83" name="Freeform 378">
                <a:extLst>
                  <a:ext uri="{FF2B5EF4-FFF2-40B4-BE49-F238E27FC236}">
                    <a16:creationId xmlns:a16="http://schemas.microsoft.com/office/drawing/2014/main" id="{E6B09C74-CC21-D153-365D-50BD555EC57D}"/>
                  </a:ext>
                </a:extLst>
              </p:cNvPr>
              <p:cNvSpPr>
                <a:spLocks/>
              </p:cNvSpPr>
              <p:nvPr/>
            </p:nvSpPr>
            <p:spPr bwMode="auto">
              <a:xfrm rot="11349086" flipH="1">
                <a:off x="7491674" y="-351630"/>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84" name="Freeform 379">
                <a:extLst>
                  <a:ext uri="{FF2B5EF4-FFF2-40B4-BE49-F238E27FC236}">
                    <a16:creationId xmlns:a16="http://schemas.microsoft.com/office/drawing/2014/main" id="{0FE5D50C-3DB2-3DBB-995C-33FD75D3E6EE}"/>
                  </a:ext>
                </a:extLst>
              </p:cNvPr>
              <p:cNvSpPr>
                <a:spLocks/>
              </p:cNvSpPr>
              <p:nvPr/>
            </p:nvSpPr>
            <p:spPr bwMode="auto">
              <a:xfrm rot="11349086" flipH="1">
                <a:off x="7521173" y="-344370"/>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85" name="Freeform 382">
                <a:extLst>
                  <a:ext uri="{FF2B5EF4-FFF2-40B4-BE49-F238E27FC236}">
                    <a16:creationId xmlns:a16="http://schemas.microsoft.com/office/drawing/2014/main" id="{3C84F55C-1EB1-859D-A799-DF8E5DDEC36B}"/>
                  </a:ext>
                </a:extLst>
              </p:cNvPr>
              <p:cNvSpPr>
                <a:spLocks/>
              </p:cNvSpPr>
              <p:nvPr/>
            </p:nvSpPr>
            <p:spPr bwMode="auto">
              <a:xfrm rot="11349086" flipH="1">
                <a:off x="7402330" y="-351630"/>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86" name="Freeform 383">
                <a:extLst>
                  <a:ext uri="{FF2B5EF4-FFF2-40B4-BE49-F238E27FC236}">
                    <a16:creationId xmlns:a16="http://schemas.microsoft.com/office/drawing/2014/main" id="{B50D031C-9708-AAED-AB00-72BAFDA2F140}"/>
                  </a:ext>
                </a:extLst>
              </p:cNvPr>
              <p:cNvSpPr>
                <a:spLocks/>
              </p:cNvSpPr>
              <p:nvPr/>
            </p:nvSpPr>
            <p:spPr bwMode="auto">
              <a:xfrm rot="11349086" flipH="1">
                <a:off x="7431829" y="-344370"/>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87" name="Freeform 386">
                <a:extLst>
                  <a:ext uri="{FF2B5EF4-FFF2-40B4-BE49-F238E27FC236}">
                    <a16:creationId xmlns:a16="http://schemas.microsoft.com/office/drawing/2014/main" id="{BF90E6E5-1D28-35C3-7190-EF1E57EFDB2F}"/>
                  </a:ext>
                </a:extLst>
              </p:cNvPr>
              <p:cNvSpPr>
                <a:spLocks/>
              </p:cNvSpPr>
              <p:nvPr/>
            </p:nvSpPr>
            <p:spPr bwMode="auto">
              <a:xfrm rot="11349086" flipH="1">
                <a:off x="7312985" y="-351630"/>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88" name="Freeform 387">
                <a:extLst>
                  <a:ext uri="{FF2B5EF4-FFF2-40B4-BE49-F238E27FC236}">
                    <a16:creationId xmlns:a16="http://schemas.microsoft.com/office/drawing/2014/main" id="{DDC9ED9F-2E16-3468-8986-CA478E6C7F94}"/>
                  </a:ext>
                </a:extLst>
              </p:cNvPr>
              <p:cNvSpPr>
                <a:spLocks/>
              </p:cNvSpPr>
              <p:nvPr/>
            </p:nvSpPr>
            <p:spPr bwMode="auto">
              <a:xfrm rot="11349086" flipH="1">
                <a:off x="7342484" y="-344370"/>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89" name="Freeform 390">
                <a:extLst>
                  <a:ext uri="{FF2B5EF4-FFF2-40B4-BE49-F238E27FC236}">
                    <a16:creationId xmlns:a16="http://schemas.microsoft.com/office/drawing/2014/main" id="{00448B9A-8795-EB5C-DE32-9DA62A73E024}"/>
                  </a:ext>
                </a:extLst>
              </p:cNvPr>
              <p:cNvSpPr>
                <a:spLocks/>
              </p:cNvSpPr>
              <p:nvPr/>
            </p:nvSpPr>
            <p:spPr bwMode="auto">
              <a:xfrm rot="11349086" flipH="1">
                <a:off x="7214705" y="-351630"/>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90" name="Freeform 391">
                <a:extLst>
                  <a:ext uri="{FF2B5EF4-FFF2-40B4-BE49-F238E27FC236}">
                    <a16:creationId xmlns:a16="http://schemas.microsoft.com/office/drawing/2014/main" id="{7D821351-259E-24D2-B4CE-75FE3077DA99}"/>
                  </a:ext>
                </a:extLst>
              </p:cNvPr>
              <p:cNvSpPr>
                <a:spLocks/>
              </p:cNvSpPr>
              <p:nvPr/>
            </p:nvSpPr>
            <p:spPr bwMode="auto">
              <a:xfrm rot="11349086" flipH="1">
                <a:off x="7244204" y="-344370"/>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91" name="Freeform 217">
                <a:extLst>
                  <a:ext uri="{FF2B5EF4-FFF2-40B4-BE49-F238E27FC236}">
                    <a16:creationId xmlns:a16="http://schemas.microsoft.com/office/drawing/2014/main" id="{FAACE0A5-D9AE-A49F-9446-D0CBB73FB67B}"/>
                  </a:ext>
                </a:extLst>
              </p:cNvPr>
              <p:cNvSpPr>
                <a:spLocks/>
              </p:cNvSpPr>
              <p:nvPr/>
            </p:nvSpPr>
            <p:spPr bwMode="auto">
              <a:xfrm>
                <a:off x="7751702" y="-519423"/>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92" name="Freeform 218">
                <a:extLst>
                  <a:ext uri="{FF2B5EF4-FFF2-40B4-BE49-F238E27FC236}">
                    <a16:creationId xmlns:a16="http://schemas.microsoft.com/office/drawing/2014/main" id="{8CF06055-EEDB-8B28-0A5E-E888E13C8BAD}"/>
                  </a:ext>
                </a:extLst>
              </p:cNvPr>
              <p:cNvSpPr>
                <a:spLocks/>
              </p:cNvSpPr>
              <p:nvPr/>
            </p:nvSpPr>
            <p:spPr bwMode="auto">
              <a:xfrm>
                <a:off x="7781981" y="-521898"/>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93" name="Freeform 221">
                <a:extLst>
                  <a:ext uri="{FF2B5EF4-FFF2-40B4-BE49-F238E27FC236}">
                    <a16:creationId xmlns:a16="http://schemas.microsoft.com/office/drawing/2014/main" id="{77C2F9B3-C88C-90D7-227C-4CFFF97538A5}"/>
                  </a:ext>
                </a:extLst>
              </p:cNvPr>
              <p:cNvSpPr>
                <a:spLocks/>
              </p:cNvSpPr>
              <p:nvPr/>
            </p:nvSpPr>
            <p:spPr bwMode="auto">
              <a:xfrm>
                <a:off x="7659379" y="-519423"/>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94" name="Freeform 222">
                <a:extLst>
                  <a:ext uri="{FF2B5EF4-FFF2-40B4-BE49-F238E27FC236}">
                    <a16:creationId xmlns:a16="http://schemas.microsoft.com/office/drawing/2014/main" id="{7F2AD3A9-7067-29AD-A6D8-4C64B1B090BA}"/>
                  </a:ext>
                </a:extLst>
              </p:cNvPr>
              <p:cNvSpPr>
                <a:spLocks/>
              </p:cNvSpPr>
              <p:nvPr/>
            </p:nvSpPr>
            <p:spPr bwMode="auto">
              <a:xfrm>
                <a:off x="7689658" y="-521898"/>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95" name="Freeform 225">
                <a:extLst>
                  <a:ext uri="{FF2B5EF4-FFF2-40B4-BE49-F238E27FC236}">
                    <a16:creationId xmlns:a16="http://schemas.microsoft.com/office/drawing/2014/main" id="{CE5F6E84-7142-6A8B-00F3-888655DB3BA4}"/>
                  </a:ext>
                </a:extLst>
              </p:cNvPr>
              <p:cNvSpPr>
                <a:spLocks/>
              </p:cNvSpPr>
              <p:nvPr/>
            </p:nvSpPr>
            <p:spPr bwMode="auto">
              <a:xfrm>
                <a:off x="7570034" y="-519423"/>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96" name="Freeform 226">
                <a:extLst>
                  <a:ext uri="{FF2B5EF4-FFF2-40B4-BE49-F238E27FC236}">
                    <a16:creationId xmlns:a16="http://schemas.microsoft.com/office/drawing/2014/main" id="{204A630D-87C0-0015-7C4D-1027C4BAFD3E}"/>
                  </a:ext>
                </a:extLst>
              </p:cNvPr>
              <p:cNvSpPr>
                <a:spLocks/>
              </p:cNvSpPr>
              <p:nvPr/>
            </p:nvSpPr>
            <p:spPr bwMode="auto">
              <a:xfrm>
                <a:off x="7600313" y="-521898"/>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97" name="Freeform 378">
                <a:extLst>
                  <a:ext uri="{FF2B5EF4-FFF2-40B4-BE49-F238E27FC236}">
                    <a16:creationId xmlns:a16="http://schemas.microsoft.com/office/drawing/2014/main" id="{6C54F5CF-B5C2-34D5-B4D4-3D9559601012}"/>
                  </a:ext>
                </a:extLst>
              </p:cNvPr>
              <p:cNvSpPr>
                <a:spLocks/>
              </p:cNvSpPr>
              <p:nvPr/>
            </p:nvSpPr>
            <p:spPr bwMode="auto">
              <a:xfrm rot="11349086" flipH="1">
                <a:off x="7762428" y="-351935"/>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98" name="Freeform 379">
                <a:extLst>
                  <a:ext uri="{FF2B5EF4-FFF2-40B4-BE49-F238E27FC236}">
                    <a16:creationId xmlns:a16="http://schemas.microsoft.com/office/drawing/2014/main" id="{A27387E4-57A8-0E43-E6E5-69041C90B6EC}"/>
                  </a:ext>
                </a:extLst>
              </p:cNvPr>
              <p:cNvSpPr>
                <a:spLocks/>
              </p:cNvSpPr>
              <p:nvPr/>
            </p:nvSpPr>
            <p:spPr bwMode="auto">
              <a:xfrm rot="11349086" flipH="1">
                <a:off x="7791927" y="-344675"/>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199" name="Freeform 382">
                <a:extLst>
                  <a:ext uri="{FF2B5EF4-FFF2-40B4-BE49-F238E27FC236}">
                    <a16:creationId xmlns:a16="http://schemas.microsoft.com/office/drawing/2014/main" id="{CAD7FAAB-3919-4831-6BDB-0D56138F3D8B}"/>
                  </a:ext>
                </a:extLst>
              </p:cNvPr>
              <p:cNvSpPr>
                <a:spLocks/>
              </p:cNvSpPr>
              <p:nvPr/>
            </p:nvSpPr>
            <p:spPr bwMode="auto">
              <a:xfrm rot="11349086" flipH="1">
                <a:off x="7673085" y="-351935"/>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00" name="Freeform 383">
                <a:extLst>
                  <a:ext uri="{FF2B5EF4-FFF2-40B4-BE49-F238E27FC236}">
                    <a16:creationId xmlns:a16="http://schemas.microsoft.com/office/drawing/2014/main" id="{111173E1-89D3-CC10-2F14-8B99852A9623}"/>
                  </a:ext>
                </a:extLst>
              </p:cNvPr>
              <p:cNvSpPr>
                <a:spLocks/>
              </p:cNvSpPr>
              <p:nvPr/>
            </p:nvSpPr>
            <p:spPr bwMode="auto">
              <a:xfrm rot="11349086" flipH="1">
                <a:off x="7702584" y="-344675"/>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01" name="Freeform 386">
                <a:extLst>
                  <a:ext uri="{FF2B5EF4-FFF2-40B4-BE49-F238E27FC236}">
                    <a16:creationId xmlns:a16="http://schemas.microsoft.com/office/drawing/2014/main" id="{3015707A-9B76-4949-5BC8-4BB5FFD571E5}"/>
                  </a:ext>
                </a:extLst>
              </p:cNvPr>
              <p:cNvSpPr>
                <a:spLocks/>
              </p:cNvSpPr>
              <p:nvPr/>
            </p:nvSpPr>
            <p:spPr bwMode="auto">
              <a:xfrm rot="11349086" flipH="1">
                <a:off x="7583739" y="-351935"/>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02" name="Freeform 387">
                <a:extLst>
                  <a:ext uri="{FF2B5EF4-FFF2-40B4-BE49-F238E27FC236}">
                    <a16:creationId xmlns:a16="http://schemas.microsoft.com/office/drawing/2014/main" id="{917D7CDE-1B5A-ADA8-0BE5-2885E2ECC106}"/>
                  </a:ext>
                </a:extLst>
              </p:cNvPr>
              <p:cNvSpPr>
                <a:spLocks/>
              </p:cNvSpPr>
              <p:nvPr/>
            </p:nvSpPr>
            <p:spPr bwMode="auto">
              <a:xfrm rot="11349086" flipH="1">
                <a:off x="7613238" y="-344675"/>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03" name="Freeform 217">
                <a:extLst>
                  <a:ext uri="{FF2B5EF4-FFF2-40B4-BE49-F238E27FC236}">
                    <a16:creationId xmlns:a16="http://schemas.microsoft.com/office/drawing/2014/main" id="{28937D75-27AB-130D-AF7C-2DF4A0D35540}"/>
                  </a:ext>
                </a:extLst>
              </p:cNvPr>
              <p:cNvSpPr>
                <a:spLocks/>
              </p:cNvSpPr>
              <p:nvPr/>
            </p:nvSpPr>
            <p:spPr bwMode="auto">
              <a:xfrm>
                <a:off x="8106610" y="-515310"/>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04" name="Freeform 218">
                <a:extLst>
                  <a:ext uri="{FF2B5EF4-FFF2-40B4-BE49-F238E27FC236}">
                    <a16:creationId xmlns:a16="http://schemas.microsoft.com/office/drawing/2014/main" id="{A2D9FF13-A897-8BAA-67E7-F07A02229D59}"/>
                  </a:ext>
                </a:extLst>
              </p:cNvPr>
              <p:cNvSpPr>
                <a:spLocks/>
              </p:cNvSpPr>
              <p:nvPr/>
            </p:nvSpPr>
            <p:spPr bwMode="auto">
              <a:xfrm>
                <a:off x="8136889" y="-517785"/>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05" name="Freeform 221">
                <a:extLst>
                  <a:ext uri="{FF2B5EF4-FFF2-40B4-BE49-F238E27FC236}">
                    <a16:creationId xmlns:a16="http://schemas.microsoft.com/office/drawing/2014/main" id="{33E23798-C089-D857-5D82-4E8602EF39BA}"/>
                  </a:ext>
                </a:extLst>
              </p:cNvPr>
              <p:cNvSpPr>
                <a:spLocks/>
              </p:cNvSpPr>
              <p:nvPr/>
            </p:nvSpPr>
            <p:spPr bwMode="auto">
              <a:xfrm>
                <a:off x="8014287" y="-515310"/>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06" name="Freeform 222">
                <a:extLst>
                  <a:ext uri="{FF2B5EF4-FFF2-40B4-BE49-F238E27FC236}">
                    <a16:creationId xmlns:a16="http://schemas.microsoft.com/office/drawing/2014/main" id="{668BB717-7F57-69D2-EDCF-4C946164BB67}"/>
                  </a:ext>
                </a:extLst>
              </p:cNvPr>
              <p:cNvSpPr>
                <a:spLocks/>
              </p:cNvSpPr>
              <p:nvPr/>
            </p:nvSpPr>
            <p:spPr bwMode="auto">
              <a:xfrm>
                <a:off x="8044566" y="-517785"/>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07" name="Freeform 225">
                <a:extLst>
                  <a:ext uri="{FF2B5EF4-FFF2-40B4-BE49-F238E27FC236}">
                    <a16:creationId xmlns:a16="http://schemas.microsoft.com/office/drawing/2014/main" id="{15413E79-91BC-7697-7D15-66DFE519C932}"/>
                  </a:ext>
                </a:extLst>
              </p:cNvPr>
              <p:cNvSpPr>
                <a:spLocks/>
              </p:cNvSpPr>
              <p:nvPr/>
            </p:nvSpPr>
            <p:spPr bwMode="auto">
              <a:xfrm>
                <a:off x="7924943" y="-515310"/>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08" name="Freeform 226">
                <a:extLst>
                  <a:ext uri="{FF2B5EF4-FFF2-40B4-BE49-F238E27FC236}">
                    <a16:creationId xmlns:a16="http://schemas.microsoft.com/office/drawing/2014/main" id="{49FF1A18-7012-830D-5040-8723BA88AE5F}"/>
                  </a:ext>
                </a:extLst>
              </p:cNvPr>
              <p:cNvSpPr>
                <a:spLocks/>
              </p:cNvSpPr>
              <p:nvPr/>
            </p:nvSpPr>
            <p:spPr bwMode="auto">
              <a:xfrm>
                <a:off x="7955222" y="-517785"/>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09" name="Freeform 229">
                <a:extLst>
                  <a:ext uri="{FF2B5EF4-FFF2-40B4-BE49-F238E27FC236}">
                    <a16:creationId xmlns:a16="http://schemas.microsoft.com/office/drawing/2014/main" id="{5E870926-2943-BDD6-2E74-E9D2BC63E231}"/>
                  </a:ext>
                </a:extLst>
              </p:cNvPr>
              <p:cNvSpPr>
                <a:spLocks/>
              </p:cNvSpPr>
              <p:nvPr/>
            </p:nvSpPr>
            <p:spPr bwMode="auto">
              <a:xfrm>
                <a:off x="7829642" y="-515310"/>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10" name="Freeform 230">
                <a:extLst>
                  <a:ext uri="{FF2B5EF4-FFF2-40B4-BE49-F238E27FC236}">
                    <a16:creationId xmlns:a16="http://schemas.microsoft.com/office/drawing/2014/main" id="{A295EC52-3B6E-1CEE-03DD-0237A4D70B49}"/>
                  </a:ext>
                </a:extLst>
              </p:cNvPr>
              <p:cNvSpPr>
                <a:spLocks/>
              </p:cNvSpPr>
              <p:nvPr/>
            </p:nvSpPr>
            <p:spPr bwMode="auto">
              <a:xfrm>
                <a:off x="7859921" y="-517785"/>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11" name="Freeform 378">
                <a:extLst>
                  <a:ext uri="{FF2B5EF4-FFF2-40B4-BE49-F238E27FC236}">
                    <a16:creationId xmlns:a16="http://schemas.microsoft.com/office/drawing/2014/main" id="{09E6B307-EFEF-AFD2-2601-F1E533410FF5}"/>
                  </a:ext>
                </a:extLst>
              </p:cNvPr>
              <p:cNvSpPr>
                <a:spLocks/>
              </p:cNvSpPr>
              <p:nvPr/>
            </p:nvSpPr>
            <p:spPr bwMode="auto">
              <a:xfrm rot="11349086" flipH="1">
                <a:off x="8117337" y="-347823"/>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12" name="Freeform 379">
                <a:extLst>
                  <a:ext uri="{FF2B5EF4-FFF2-40B4-BE49-F238E27FC236}">
                    <a16:creationId xmlns:a16="http://schemas.microsoft.com/office/drawing/2014/main" id="{70096E40-2BFA-A9E4-FC9F-2FA5D2DBD6EE}"/>
                  </a:ext>
                </a:extLst>
              </p:cNvPr>
              <p:cNvSpPr>
                <a:spLocks/>
              </p:cNvSpPr>
              <p:nvPr/>
            </p:nvSpPr>
            <p:spPr bwMode="auto">
              <a:xfrm rot="11349086" flipH="1">
                <a:off x="8146836" y="-340563"/>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13" name="Freeform 382">
                <a:extLst>
                  <a:ext uri="{FF2B5EF4-FFF2-40B4-BE49-F238E27FC236}">
                    <a16:creationId xmlns:a16="http://schemas.microsoft.com/office/drawing/2014/main" id="{6B8DEFCB-93FE-F76B-D2D8-BAC971F41F8A}"/>
                  </a:ext>
                </a:extLst>
              </p:cNvPr>
              <p:cNvSpPr>
                <a:spLocks/>
              </p:cNvSpPr>
              <p:nvPr/>
            </p:nvSpPr>
            <p:spPr bwMode="auto">
              <a:xfrm rot="11349086" flipH="1">
                <a:off x="8027993" y="-347823"/>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14" name="Freeform 383">
                <a:extLst>
                  <a:ext uri="{FF2B5EF4-FFF2-40B4-BE49-F238E27FC236}">
                    <a16:creationId xmlns:a16="http://schemas.microsoft.com/office/drawing/2014/main" id="{FBE0B9FD-22B3-2F9F-42BC-C7D46BFA22C9}"/>
                  </a:ext>
                </a:extLst>
              </p:cNvPr>
              <p:cNvSpPr>
                <a:spLocks/>
              </p:cNvSpPr>
              <p:nvPr/>
            </p:nvSpPr>
            <p:spPr bwMode="auto">
              <a:xfrm rot="11349086" flipH="1">
                <a:off x="8057492" y="-340563"/>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15" name="Freeform 386">
                <a:extLst>
                  <a:ext uri="{FF2B5EF4-FFF2-40B4-BE49-F238E27FC236}">
                    <a16:creationId xmlns:a16="http://schemas.microsoft.com/office/drawing/2014/main" id="{BCD686D9-5D5C-CA6D-C978-E397C9A4DD8B}"/>
                  </a:ext>
                </a:extLst>
              </p:cNvPr>
              <p:cNvSpPr>
                <a:spLocks/>
              </p:cNvSpPr>
              <p:nvPr/>
            </p:nvSpPr>
            <p:spPr bwMode="auto">
              <a:xfrm rot="11349086" flipH="1">
                <a:off x="7938647" y="-347823"/>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16" name="Freeform 387">
                <a:extLst>
                  <a:ext uri="{FF2B5EF4-FFF2-40B4-BE49-F238E27FC236}">
                    <a16:creationId xmlns:a16="http://schemas.microsoft.com/office/drawing/2014/main" id="{29FAB917-BE89-A8E3-9736-2DE656C5E543}"/>
                  </a:ext>
                </a:extLst>
              </p:cNvPr>
              <p:cNvSpPr>
                <a:spLocks/>
              </p:cNvSpPr>
              <p:nvPr/>
            </p:nvSpPr>
            <p:spPr bwMode="auto">
              <a:xfrm rot="11349086" flipH="1">
                <a:off x="7968146" y="-340563"/>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17" name="Freeform 390">
                <a:extLst>
                  <a:ext uri="{FF2B5EF4-FFF2-40B4-BE49-F238E27FC236}">
                    <a16:creationId xmlns:a16="http://schemas.microsoft.com/office/drawing/2014/main" id="{3853647F-1ED2-84E9-A1A5-6734007CC758}"/>
                  </a:ext>
                </a:extLst>
              </p:cNvPr>
              <p:cNvSpPr>
                <a:spLocks/>
              </p:cNvSpPr>
              <p:nvPr/>
            </p:nvSpPr>
            <p:spPr bwMode="auto">
              <a:xfrm rot="11349086" flipH="1">
                <a:off x="7840367" y="-347823"/>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18" name="Freeform 391">
                <a:extLst>
                  <a:ext uri="{FF2B5EF4-FFF2-40B4-BE49-F238E27FC236}">
                    <a16:creationId xmlns:a16="http://schemas.microsoft.com/office/drawing/2014/main" id="{FB7F3843-F1B2-F562-2943-4FF4D1B5237E}"/>
                  </a:ext>
                </a:extLst>
              </p:cNvPr>
              <p:cNvSpPr>
                <a:spLocks/>
              </p:cNvSpPr>
              <p:nvPr/>
            </p:nvSpPr>
            <p:spPr bwMode="auto">
              <a:xfrm rot="11349086" flipH="1">
                <a:off x="7869866" y="-340563"/>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19" name="Freeform 217">
                <a:extLst>
                  <a:ext uri="{FF2B5EF4-FFF2-40B4-BE49-F238E27FC236}">
                    <a16:creationId xmlns:a16="http://schemas.microsoft.com/office/drawing/2014/main" id="{21B23516-E254-9829-3FB8-30E9F8ADE4D7}"/>
                  </a:ext>
                </a:extLst>
              </p:cNvPr>
              <p:cNvSpPr>
                <a:spLocks/>
              </p:cNvSpPr>
              <p:nvPr/>
            </p:nvSpPr>
            <p:spPr bwMode="auto">
              <a:xfrm>
                <a:off x="8299701" y="-519243"/>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20" name="Freeform 218">
                <a:extLst>
                  <a:ext uri="{FF2B5EF4-FFF2-40B4-BE49-F238E27FC236}">
                    <a16:creationId xmlns:a16="http://schemas.microsoft.com/office/drawing/2014/main" id="{20245622-82BF-D02E-64B7-04F421B5EEC5}"/>
                  </a:ext>
                </a:extLst>
              </p:cNvPr>
              <p:cNvSpPr>
                <a:spLocks/>
              </p:cNvSpPr>
              <p:nvPr/>
            </p:nvSpPr>
            <p:spPr bwMode="auto">
              <a:xfrm>
                <a:off x="8329980" y="-521718"/>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21" name="Freeform 221">
                <a:extLst>
                  <a:ext uri="{FF2B5EF4-FFF2-40B4-BE49-F238E27FC236}">
                    <a16:creationId xmlns:a16="http://schemas.microsoft.com/office/drawing/2014/main" id="{1CB3FC2D-0A88-4DB2-C90A-439A0B79BFB3}"/>
                  </a:ext>
                </a:extLst>
              </p:cNvPr>
              <p:cNvSpPr>
                <a:spLocks/>
              </p:cNvSpPr>
              <p:nvPr/>
            </p:nvSpPr>
            <p:spPr bwMode="auto">
              <a:xfrm>
                <a:off x="8207378" y="-519243"/>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22" name="Freeform 222">
                <a:extLst>
                  <a:ext uri="{FF2B5EF4-FFF2-40B4-BE49-F238E27FC236}">
                    <a16:creationId xmlns:a16="http://schemas.microsoft.com/office/drawing/2014/main" id="{BAC4ACA4-4707-AF6E-2A11-BED8E9F7DC53}"/>
                  </a:ext>
                </a:extLst>
              </p:cNvPr>
              <p:cNvSpPr>
                <a:spLocks/>
              </p:cNvSpPr>
              <p:nvPr/>
            </p:nvSpPr>
            <p:spPr bwMode="auto">
              <a:xfrm>
                <a:off x="8237657" y="-521718"/>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23" name="Freeform 217">
                <a:extLst>
                  <a:ext uri="{FF2B5EF4-FFF2-40B4-BE49-F238E27FC236}">
                    <a16:creationId xmlns:a16="http://schemas.microsoft.com/office/drawing/2014/main" id="{6F3A7806-1412-8414-2973-419641AFA0C3}"/>
                  </a:ext>
                </a:extLst>
              </p:cNvPr>
              <p:cNvSpPr>
                <a:spLocks/>
              </p:cNvSpPr>
              <p:nvPr/>
            </p:nvSpPr>
            <p:spPr bwMode="auto">
              <a:xfrm>
                <a:off x="8654609" y="-515131"/>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24" name="Freeform 218">
                <a:extLst>
                  <a:ext uri="{FF2B5EF4-FFF2-40B4-BE49-F238E27FC236}">
                    <a16:creationId xmlns:a16="http://schemas.microsoft.com/office/drawing/2014/main" id="{ADB99907-C810-1244-1335-1ACC1F182173}"/>
                  </a:ext>
                </a:extLst>
              </p:cNvPr>
              <p:cNvSpPr>
                <a:spLocks/>
              </p:cNvSpPr>
              <p:nvPr/>
            </p:nvSpPr>
            <p:spPr bwMode="auto">
              <a:xfrm>
                <a:off x="8684888" y="-517606"/>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25" name="Freeform 221">
                <a:extLst>
                  <a:ext uri="{FF2B5EF4-FFF2-40B4-BE49-F238E27FC236}">
                    <a16:creationId xmlns:a16="http://schemas.microsoft.com/office/drawing/2014/main" id="{20DAE663-F2B8-B674-2CCC-F5AB789FDA7F}"/>
                  </a:ext>
                </a:extLst>
              </p:cNvPr>
              <p:cNvSpPr>
                <a:spLocks/>
              </p:cNvSpPr>
              <p:nvPr/>
            </p:nvSpPr>
            <p:spPr bwMode="auto">
              <a:xfrm>
                <a:off x="8562287" y="-515131"/>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26" name="Freeform 222">
                <a:extLst>
                  <a:ext uri="{FF2B5EF4-FFF2-40B4-BE49-F238E27FC236}">
                    <a16:creationId xmlns:a16="http://schemas.microsoft.com/office/drawing/2014/main" id="{9BBAEEB7-11C7-41CE-5C02-ADC1BE7036AD}"/>
                  </a:ext>
                </a:extLst>
              </p:cNvPr>
              <p:cNvSpPr>
                <a:spLocks/>
              </p:cNvSpPr>
              <p:nvPr/>
            </p:nvSpPr>
            <p:spPr bwMode="auto">
              <a:xfrm>
                <a:off x="8592566" y="-517606"/>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27" name="Freeform 225">
                <a:extLst>
                  <a:ext uri="{FF2B5EF4-FFF2-40B4-BE49-F238E27FC236}">
                    <a16:creationId xmlns:a16="http://schemas.microsoft.com/office/drawing/2014/main" id="{A08730EF-F49F-0E3D-A9BB-98412BE8203F}"/>
                  </a:ext>
                </a:extLst>
              </p:cNvPr>
              <p:cNvSpPr>
                <a:spLocks/>
              </p:cNvSpPr>
              <p:nvPr/>
            </p:nvSpPr>
            <p:spPr bwMode="auto">
              <a:xfrm>
                <a:off x="8472942" y="-515131"/>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28" name="Freeform 226">
                <a:extLst>
                  <a:ext uri="{FF2B5EF4-FFF2-40B4-BE49-F238E27FC236}">
                    <a16:creationId xmlns:a16="http://schemas.microsoft.com/office/drawing/2014/main" id="{D6700AD2-1111-E0CA-E950-A74067DD6058}"/>
                  </a:ext>
                </a:extLst>
              </p:cNvPr>
              <p:cNvSpPr>
                <a:spLocks/>
              </p:cNvSpPr>
              <p:nvPr/>
            </p:nvSpPr>
            <p:spPr bwMode="auto">
              <a:xfrm>
                <a:off x="8503221" y="-517606"/>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29" name="Freeform 229">
                <a:extLst>
                  <a:ext uri="{FF2B5EF4-FFF2-40B4-BE49-F238E27FC236}">
                    <a16:creationId xmlns:a16="http://schemas.microsoft.com/office/drawing/2014/main" id="{CE0FFE5E-9508-DD88-F01F-EADBE46E9521}"/>
                  </a:ext>
                </a:extLst>
              </p:cNvPr>
              <p:cNvSpPr>
                <a:spLocks/>
              </p:cNvSpPr>
              <p:nvPr/>
            </p:nvSpPr>
            <p:spPr bwMode="auto">
              <a:xfrm>
                <a:off x="8377641" y="-515131"/>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30" name="Freeform 230">
                <a:extLst>
                  <a:ext uri="{FF2B5EF4-FFF2-40B4-BE49-F238E27FC236}">
                    <a16:creationId xmlns:a16="http://schemas.microsoft.com/office/drawing/2014/main" id="{98D1403D-9496-F67B-7846-2F98CB91854B}"/>
                  </a:ext>
                </a:extLst>
              </p:cNvPr>
              <p:cNvSpPr>
                <a:spLocks/>
              </p:cNvSpPr>
              <p:nvPr/>
            </p:nvSpPr>
            <p:spPr bwMode="auto">
              <a:xfrm>
                <a:off x="8407920" y="-517606"/>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31" name="Freeform 221">
                <a:extLst>
                  <a:ext uri="{FF2B5EF4-FFF2-40B4-BE49-F238E27FC236}">
                    <a16:creationId xmlns:a16="http://schemas.microsoft.com/office/drawing/2014/main" id="{D601F8F6-055A-0557-9AB6-1F1FB8B414F2}"/>
                  </a:ext>
                </a:extLst>
              </p:cNvPr>
              <p:cNvSpPr>
                <a:spLocks/>
              </p:cNvSpPr>
              <p:nvPr/>
            </p:nvSpPr>
            <p:spPr bwMode="auto">
              <a:xfrm>
                <a:off x="8833041" y="-515436"/>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32" name="Freeform 222">
                <a:extLst>
                  <a:ext uri="{FF2B5EF4-FFF2-40B4-BE49-F238E27FC236}">
                    <a16:creationId xmlns:a16="http://schemas.microsoft.com/office/drawing/2014/main" id="{DF70B1C8-F7F3-6C29-AB3D-CCDD6EA7C288}"/>
                  </a:ext>
                </a:extLst>
              </p:cNvPr>
              <p:cNvSpPr>
                <a:spLocks/>
              </p:cNvSpPr>
              <p:nvPr/>
            </p:nvSpPr>
            <p:spPr bwMode="auto">
              <a:xfrm>
                <a:off x="8863320" y="-517911"/>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33" name="Freeform 225">
                <a:extLst>
                  <a:ext uri="{FF2B5EF4-FFF2-40B4-BE49-F238E27FC236}">
                    <a16:creationId xmlns:a16="http://schemas.microsoft.com/office/drawing/2014/main" id="{242FF2FD-F1D1-D9FF-3B0C-D98C890CE387}"/>
                  </a:ext>
                </a:extLst>
              </p:cNvPr>
              <p:cNvSpPr>
                <a:spLocks/>
              </p:cNvSpPr>
              <p:nvPr/>
            </p:nvSpPr>
            <p:spPr bwMode="auto">
              <a:xfrm>
                <a:off x="8743696" y="-515436"/>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34" name="Freeform 226">
                <a:extLst>
                  <a:ext uri="{FF2B5EF4-FFF2-40B4-BE49-F238E27FC236}">
                    <a16:creationId xmlns:a16="http://schemas.microsoft.com/office/drawing/2014/main" id="{7616ECEC-8E20-8680-2895-ED2B83E75A13}"/>
                  </a:ext>
                </a:extLst>
              </p:cNvPr>
              <p:cNvSpPr>
                <a:spLocks/>
              </p:cNvSpPr>
              <p:nvPr/>
            </p:nvSpPr>
            <p:spPr bwMode="auto">
              <a:xfrm>
                <a:off x="8773975" y="-517911"/>
                <a:ext cx="31271" cy="14851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35" name="Freeform 382">
                <a:extLst>
                  <a:ext uri="{FF2B5EF4-FFF2-40B4-BE49-F238E27FC236}">
                    <a16:creationId xmlns:a16="http://schemas.microsoft.com/office/drawing/2014/main" id="{A7A971E4-74F0-0FF2-4849-AB741A30A209}"/>
                  </a:ext>
                </a:extLst>
              </p:cNvPr>
              <p:cNvSpPr>
                <a:spLocks/>
              </p:cNvSpPr>
              <p:nvPr/>
            </p:nvSpPr>
            <p:spPr bwMode="auto">
              <a:xfrm rot="11349086" flipH="1">
                <a:off x="8847535" y="-348027"/>
                <a:ext cx="30162" cy="1492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36" name="Freeform 383">
                <a:extLst>
                  <a:ext uri="{FF2B5EF4-FFF2-40B4-BE49-F238E27FC236}">
                    <a16:creationId xmlns:a16="http://schemas.microsoft.com/office/drawing/2014/main" id="{15A9465A-3D8F-ADBD-51AD-FDED87516C21}"/>
                  </a:ext>
                </a:extLst>
              </p:cNvPr>
              <p:cNvSpPr>
                <a:spLocks/>
              </p:cNvSpPr>
              <p:nvPr/>
            </p:nvSpPr>
            <p:spPr bwMode="auto">
              <a:xfrm rot="11349086" flipH="1">
                <a:off x="8876110" y="-340089"/>
                <a:ext cx="31750" cy="147637"/>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37" name="Oval 143">
                <a:extLst>
                  <a:ext uri="{FF2B5EF4-FFF2-40B4-BE49-F238E27FC236}">
                    <a16:creationId xmlns:a16="http://schemas.microsoft.com/office/drawing/2014/main" id="{D2202D1A-3D59-5931-1CF4-BAC2FED44E99}"/>
                  </a:ext>
                </a:extLst>
              </p:cNvPr>
              <p:cNvSpPr>
                <a:spLocks noChangeArrowheads="1"/>
              </p:cNvSpPr>
              <p:nvPr/>
            </p:nvSpPr>
            <p:spPr bwMode="auto">
              <a:xfrm rot="20888927">
                <a:off x="6376566" y="-556400"/>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38" name="Oval 147">
                <a:extLst>
                  <a:ext uri="{FF2B5EF4-FFF2-40B4-BE49-F238E27FC236}">
                    <a16:creationId xmlns:a16="http://schemas.microsoft.com/office/drawing/2014/main" id="{302BE4CC-DBCC-39B1-E745-728E1015327B}"/>
                  </a:ext>
                </a:extLst>
              </p:cNvPr>
              <p:cNvSpPr>
                <a:spLocks noChangeArrowheads="1"/>
              </p:cNvSpPr>
              <p:nvPr/>
            </p:nvSpPr>
            <p:spPr bwMode="auto">
              <a:xfrm rot="20888927">
                <a:off x="6471867" y="-562339"/>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39" name="Oval 151">
                <a:extLst>
                  <a:ext uri="{FF2B5EF4-FFF2-40B4-BE49-F238E27FC236}">
                    <a16:creationId xmlns:a16="http://schemas.microsoft.com/office/drawing/2014/main" id="{C66DCC01-2026-40ED-3015-E8D0492740D5}"/>
                  </a:ext>
                </a:extLst>
              </p:cNvPr>
              <p:cNvSpPr>
                <a:spLocks noChangeArrowheads="1"/>
              </p:cNvSpPr>
              <p:nvPr/>
            </p:nvSpPr>
            <p:spPr bwMode="auto">
              <a:xfrm rot="20888927">
                <a:off x="6564191" y="-556399"/>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40" name="Oval 155">
                <a:extLst>
                  <a:ext uri="{FF2B5EF4-FFF2-40B4-BE49-F238E27FC236}">
                    <a16:creationId xmlns:a16="http://schemas.microsoft.com/office/drawing/2014/main" id="{89CE8F7C-0B14-FC5D-C161-D5AA36A0384E}"/>
                  </a:ext>
                </a:extLst>
              </p:cNvPr>
              <p:cNvSpPr>
                <a:spLocks noChangeArrowheads="1"/>
              </p:cNvSpPr>
              <p:nvPr/>
            </p:nvSpPr>
            <p:spPr bwMode="auto">
              <a:xfrm rot="20888927">
                <a:off x="6653536" y="-559369"/>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41" name="Oval 159">
                <a:extLst>
                  <a:ext uri="{FF2B5EF4-FFF2-40B4-BE49-F238E27FC236}">
                    <a16:creationId xmlns:a16="http://schemas.microsoft.com/office/drawing/2014/main" id="{C61C3F7B-33DB-0F85-28A9-1387D0776D2F}"/>
                  </a:ext>
                </a:extLst>
              </p:cNvPr>
              <p:cNvSpPr>
                <a:spLocks noChangeArrowheads="1"/>
              </p:cNvSpPr>
              <p:nvPr/>
            </p:nvSpPr>
            <p:spPr bwMode="auto">
              <a:xfrm rot="20888927">
                <a:off x="6745859" y="-556399"/>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42" name="Oval 216">
                <a:extLst>
                  <a:ext uri="{FF2B5EF4-FFF2-40B4-BE49-F238E27FC236}">
                    <a16:creationId xmlns:a16="http://schemas.microsoft.com/office/drawing/2014/main" id="{7D096CB5-61D2-3C55-838D-E30A001F34D1}"/>
                  </a:ext>
                </a:extLst>
              </p:cNvPr>
              <p:cNvSpPr>
                <a:spLocks noChangeArrowheads="1"/>
              </p:cNvSpPr>
              <p:nvPr/>
            </p:nvSpPr>
            <p:spPr bwMode="auto">
              <a:xfrm rot="335885">
                <a:off x="7115616" y="-549961"/>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43" name="Oval 220">
                <a:extLst>
                  <a:ext uri="{FF2B5EF4-FFF2-40B4-BE49-F238E27FC236}">
                    <a16:creationId xmlns:a16="http://schemas.microsoft.com/office/drawing/2014/main" id="{082C6536-D6D6-E6F4-D3A6-25C104688412}"/>
                  </a:ext>
                </a:extLst>
              </p:cNvPr>
              <p:cNvSpPr>
                <a:spLocks noChangeArrowheads="1"/>
              </p:cNvSpPr>
              <p:nvPr/>
            </p:nvSpPr>
            <p:spPr bwMode="auto">
              <a:xfrm rot="335885">
                <a:off x="7023292" y="-549961"/>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44" name="Oval 224">
                <a:extLst>
                  <a:ext uri="{FF2B5EF4-FFF2-40B4-BE49-F238E27FC236}">
                    <a16:creationId xmlns:a16="http://schemas.microsoft.com/office/drawing/2014/main" id="{35B99DB9-64A2-B851-AC2E-A3D208575A4B}"/>
                  </a:ext>
                </a:extLst>
              </p:cNvPr>
              <p:cNvSpPr>
                <a:spLocks noChangeArrowheads="1"/>
              </p:cNvSpPr>
              <p:nvPr/>
            </p:nvSpPr>
            <p:spPr bwMode="auto">
              <a:xfrm rot="335885">
                <a:off x="6933948" y="-549961"/>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45" name="Oval 228">
                <a:extLst>
                  <a:ext uri="{FF2B5EF4-FFF2-40B4-BE49-F238E27FC236}">
                    <a16:creationId xmlns:a16="http://schemas.microsoft.com/office/drawing/2014/main" id="{3F26F90B-57DA-2885-C6EB-69B3946EFDCD}"/>
                  </a:ext>
                </a:extLst>
              </p:cNvPr>
              <p:cNvSpPr>
                <a:spLocks noChangeArrowheads="1"/>
              </p:cNvSpPr>
              <p:nvPr/>
            </p:nvSpPr>
            <p:spPr bwMode="auto">
              <a:xfrm rot="335885">
                <a:off x="6838646" y="-549961"/>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46" name="Oval 304">
                <a:extLst>
                  <a:ext uri="{FF2B5EF4-FFF2-40B4-BE49-F238E27FC236}">
                    <a16:creationId xmlns:a16="http://schemas.microsoft.com/office/drawing/2014/main" id="{05945B94-BBEB-F27B-FACF-03229B14575F}"/>
                  </a:ext>
                </a:extLst>
              </p:cNvPr>
              <p:cNvSpPr>
                <a:spLocks noChangeArrowheads="1"/>
              </p:cNvSpPr>
              <p:nvPr/>
            </p:nvSpPr>
            <p:spPr bwMode="auto">
              <a:xfrm rot="10464115" flipH="1">
                <a:off x="6377524" y="-241093"/>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47" name="Oval 308">
                <a:extLst>
                  <a:ext uri="{FF2B5EF4-FFF2-40B4-BE49-F238E27FC236}">
                    <a16:creationId xmlns:a16="http://schemas.microsoft.com/office/drawing/2014/main" id="{70339FB2-2229-5441-C1DE-E3852BA418B4}"/>
                  </a:ext>
                </a:extLst>
              </p:cNvPr>
              <p:cNvSpPr>
                <a:spLocks noChangeArrowheads="1"/>
              </p:cNvSpPr>
              <p:nvPr/>
            </p:nvSpPr>
            <p:spPr bwMode="auto">
              <a:xfrm rot="10464115" flipH="1">
                <a:off x="6469846" y="-244062"/>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48" name="Oval 312">
                <a:extLst>
                  <a:ext uri="{FF2B5EF4-FFF2-40B4-BE49-F238E27FC236}">
                    <a16:creationId xmlns:a16="http://schemas.microsoft.com/office/drawing/2014/main" id="{A1B7BF0C-B8C0-F3DF-554C-BCEBE9B6423B}"/>
                  </a:ext>
                </a:extLst>
              </p:cNvPr>
              <p:cNvSpPr>
                <a:spLocks noChangeArrowheads="1"/>
              </p:cNvSpPr>
              <p:nvPr/>
            </p:nvSpPr>
            <p:spPr bwMode="auto">
              <a:xfrm rot="10464115" flipH="1">
                <a:off x="6559193" y="-238121"/>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49" name="Oval 317">
                <a:extLst>
                  <a:ext uri="{FF2B5EF4-FFF2-40B4-BE49-F238E27FC236}">
                    <a16:creationId xmlns:a16="http://schemas.microsoft.com/office/drawing/2014/main" id="{D2F2403C-C0DA-0634-0F65-82FE574BF096}"/>
                  </a:ext>
                </a:extLst>
              </p:cNvPr>
              <p:cNvSpPr>
                <a:spLocks noChangeArrowheads="1"/>
              </p:cNvSpPr>
              <p:nvPr/>
            </p:nvSpPr>
            <p:spPr bwMode="auto">
              <a:xfrm rot="10464115" flipH="1">
                <a:off x="6652013" y="-234656"/>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50" name="Oval 321">
                <a:extLst>
                  <a:ext uri="{FF2B5EF4-FFF2-40B4-BE49-F238E27FC236}">
                    <a16:creationId xmlns:a16="http://schemas.microsoft.com/office/drawing/2014/main" id="{A15EEBF9-F812-22E9-ECA5-70E54CE307F7}"/>
                  </a:ext>
                </a:extLst>
              </p:cNvPr>
              <p:cNvSpPr>
                <a:spLocks noChangeArrowheads="1"/>
              </p:cNvSpPr>
              <p:nvPr/>
            </p:nvSpPr>
            <p:spPr bwMode="auto">
              <a:xfrm rot="10464115" flipH="1">
                <a:off x="6744831" y="-237131"/>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51" name="Oval 377">
                <a:extLst>
                  <a:ext uri="{FF2B5EF4-FFF2-40B4-BE49-F238E27FC236}">
                    <a16:creationId xmlns:a16="http://schemas.microsoft.com/office/drawing/2014/main" id="{385D3658-493B-EB80-FE4F-DA732AFD19B2}"/>
                  </a:ext>
                </a:extLst>
              </p:cNvPr>
              <p:cNvSpPr>
                <a:spLocks noChangeArrowheads="1"/>
              </p:cNvSpPr>
              <p:nvPr/>
            </p:nvSpPr>
            <p:spPr bwMode="auto">
              <a:xfrm rot="11013201" flipH="1">
                <a:off x="7114178" y="-230495"/>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52" name="Oval 381">
                <a:extLst>
                  <a:ext uri="{FF2B5EF4-FFF2-40B4-BE49-F238E27FC236}">
                    <a16:creationId xmlns:a16="http://schemas.microsoft.com/office/drawing/2014/main" id="{B16C6BF3-C6D6-2B23-8B0A-E667CF990AAD}"/>
                  </a:ext>
                </a:extLst>
              </p:cNvPr>
              <p:cNvSpPr>
                <a:spLocks noChangeArrowheads="1"/>
              </p:cNvSpPr>
              <p:nvPr/>
            </p:nvSpPr>
            <p:spPr bwMode="auto">
              <a:xfrm rot="11013201" flipH="1">
                <a:off x="7024834" y="-230495"/>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53" name="Oval 385">
                <a:extLst>
                  <a:ext uri="{FF2B5EF4-FFF2-40B4-BE49-F238E27FC236}">
                    <a16:creationId xmlns:a16="http://schemas.microsoft.com/office/drawing/2014/main" id="{B3C818A8-8986-E814-2D89-B35278DAE0F4}"/>
                  </a:ext>
                </a:extLst>
              </p:cNvPr>
              <p:cNvSpPr>
                <a:spLocks noChangeArrowheads="1"/>
              </p:cNvSpPr>
              <p:nvPr/>
            </p:nvSpPr>
            <p:spPr bwMode="auto">
              <a:xfrm rot="11013201" flipH="1">
                <a:off x="6935489" y="-230495"/>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54" name="Oval 389">
                <a:extLst>
                  <a:ext uri="{FF2B5EF4-FFF2-40B4-BE49-F238E27FC236}">
                    <a16:creationId xmlns:a16="http://schemas.microsoft.com/office/drawing/2014/main" id="{5DFD5984-39A3-3D24-40DF-1A4F6B91B1E0}"/>
                  </a:ext>
                </a:extLst>
              </p:cNvPr>
              <p:cNvSpPr>
                <a:spLocks noChangeArrowheads="1"/>
              </p:cNvSpPr>
              <p:nvPr/>
            </p:nvSpPr>
            <p:spPr bwMode="auto">
              <a:xfrm rot="11013201" flipH="1">
                <a:off x="6837209" y="-230495"/>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55" name="Oval 216">
                <a:extLst>
                  <a:ext uri="{FF2B5EF4-FFF2-40B4-BE49-F238E27FC236}">
                    <a16:creationId xmlns:a16="http://schemas.microsoft.com/office/drawing/2014/main" id="{F76262BD-49FF-F89C-80ED-C0CA08F3928E}"/>
                  </a:ext>
                </a:extLst>
              </p:cNvPr>
              <p:cNvSpPr>
                <a:spLocks noChangeArrowheads="1"/>
              </p:cNvSpPr>
              <p:nvPr/>
            </p:nvSpPr>
            <p:spPr bwMode="auto">
              <a:xfrm rot="335885">
                <a:off x="7470524" y="-545849"/>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56" name="Oval 220">
                <a:extLst>
                  <a:ext uri="{FF2B5EF4-FFF2-40B4-BE49-F238E27FC236}">
                    <a16:creationId xmlns:a16="http://schemas.microsoft.com/office/drawing/2014/main" id="{DC16C690-02E0-021B-95E4-5C6EBDD8DB0D}"/>
                  </a:ext>
                </a:extLst>
              </p:cNvPr>
              <p:cNvSpPr>
                <a:spLocks noChangeArrowheads="1"/>
              </p:cNvSpPr>
              <p:nvPr/>
            </p:nvSpPr>
            <p:spPr bwMode="auto">
              <a:xfrm rot="335885">
                <a:off x="7378200" y="-545849"/>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57" name="Oval 224">
                <a:extLst>
                  <a:ext uri="{FF2B5EF4-FFF2-40B4-BE49-F238E27FC236}">
                    <a16:creationId xmlns:a16="http://schemas.microsoft.com/office/drawing/2014/main" id="{555466FD-E13C-9CE1-62AC-E639D5634E10}"/>
                  </a:ext>
                </a:extLst>
              </p:cNvPr>
              <p:cNvSpPr>
                <a:spLocks noChangeArrowheads="1"/>
              </p:cNvSpPr>
              <p:nvPr/>
            </p:nvSpPr>
            <p:spPr bwMode="auto">
              <a:xfrm rot="335885">
                <a:off x="7288855" y="-545849"/>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58" name="Oval 228">
                <a:extLst>
                  <a:ext uri="{FF2B5EF4-FFF2-40B4-BE49-F238E27FC236}">
                    <a16:creationId xmlns:a16="http://schemas.microsoft.com/office/drawing/2014/main" id="{BF166871-F66F-4514-4B0E-17388506B996}"/>
                  </a:ext>
                </a:extLst>
              </p:cNvPr>
              <p:cNvSpPr>
                <a:spLocks noChangeArrowheads="1"/>
              </p:cNvSpPr>
              <p:nvPr/>
            </p:nvSpPr>
            <p:spPr bwMode="auto">
              <a:xfrm rot="335885">
                <a:off x="7193554" y="-545849"/>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59" name="Oval 377">
                <a:extLst>
                  <a:ext uri="{FF2B5EF4-FFF2-40B4-BE49-F238E27FC236}">
                    <a16:creationId xmlns:a16="http://schemas.microsoft.com/office/drawing/2014/main" id="{2599EE56-7B8C-5063-8262-4356F46B6648}"/>
                  </a:ext>
                </a:extLst>
              </p:cNvPr>
              <p:cNvSpPr>
                <a:spLocks noChangeArrowheads="1"/>
              </p:cNvSpPr>
              <p:nvPr/>
            </p:nvSpPr>
            <p:spPr bwMode="auto">
              <a:xfrm rot="11013201" flipH="1">
                <a:off x="7469086" y="-226383"/>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60" name="Oval 381">
                <a:extLst>
                  <a:ext uri="{FF2B5EF4-FFF2-40B4-BE49-F238E27FC236}">
                    <a16:creationId xmlns:a16="http://schemas.microsoft.com/office/drawing/2014/main" id="{D68B71E2-4153-EA3D-2361-64DAC8C29C3B}"/>
                  </a:ext>
                </a:extLst>
              </p:cNvPr>
              <p:cNvSpPr>
                <a:spLocks noChangeArrowheads="1"/>
              </p:cNvSpPr>
              <p:nvPr/>
            </p:nvSpPr>
            <p:spPr bwMode="auto">
              <a:xfrm rot="11013201" flipH="1">
                <a:off x="7379742" y="-226383"/>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61" name="Oval 385">
                <a:extLst>
                  <a:ext uri="{FF2B5EF4-FFF2-40B4-BE49-F238E27FC236}">
                    <a16:creationId xmlns:a16="http://schemas.microsoft.com/office/drawing/2014/main" id="{EA08653E-3EF9-C74A-2200-29281D082132}"/>
                  </a:ext>
                </a:extLst>
              </p:cNvPr>
              <p:cNvSpPr>
                <a:spLocks noChangeArrowheads="1"/>
              </p:cNvSpPr>
              <p:nvPr/>
            </p:nvSpPr>
            <p:spPr bwMode="auto">
              <a:xfrm rot="11013201" flipH="1">
                <a:off x="7290397" y="-226383"/>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62" name="Oval 389">
                <a:extLst>
                  <a:ext uri="{FF2B5EF4-FFF2-40B4-BE49-F238E27FC236}">
                    <a16:creationId xmlns:a16="http://schemas.microsoft.com/office/drawing/2014/main" id="{BBF817C7-12FE-46B7-B959-F6FF8479FEC1}"/>
                  </a:ext>
                </a:extLst>
              </p:cNvPr>
              <p:cNvSpPr>
                <a:spLocks noChangeArrowheads="1"/>
              </p:cNvSpPr>
              <p:nvPr/>
            </p:nvSpPr>
            <p:spPr bwMode="auto">
              <a:xfrm rot="11013201" flipH="1">
                <a:off x="7192117" y="-226383"/>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63" name="Oval 216">
                <a:extLst>
                  <a:ext uri="{FF2B5EF4-FFF2-40B4-BE49-F238E27FC236}">
                    <a16:creationId xmlns:a16="http://schemas.microsoft.com/office/drawing/2014/main" id="{F771D24F-ECDB-EBDA-D978-75D844F6FCC0}"/>
                  </a:ext>
                </a:extLst>
              </p:cNvPr>
              <p:cNvSpPr>
                <a:spLocks noChangeArrowheads="1"/>
              </p:cNvSpPr>
              <p:nvPr/>
            </p:nvSpPr>
            <p:spPr bwMode="auto">
              <a:xfrm rot="335885">
                <a:off x="7741277" y="-546155"/>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64" name="Oval 220">
                <a:extLst>
                  <a:ext uri="{FF2B5EF4-FFF2-40B4-BE49-F238E27FC236}">
                    <a16:creationId xmlns:a16="http://schemas.microsoft.com/office/drawing/2014/main" id="{20AFF1B2-2A3C-F7CD-ADCE-E45FFBCED638}"/>
                  </a:ext>
                </a:extLst>
              </p:cNvPr>
              <p:cNvSpPr>
                <a:spLocks noChangeArrowheads="1"/>
              </p:cNvSpPr>
              <p:nvPr/>
            </p:nvSpPr>
            <p:spPr bwMode="auto">
              <a:xfrm rot="335885">
                <a:off x="7648954" y="-546155"/>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65" name="Oval 224">
                <a:extLst>
                  <a:ext uri="{FF2B5EF4-FFF2-40B4-BE49-F238E27FC236}">
                    <a16:creationId xmlns:a16="http://schemas.microsoft.com/office/drawing/2014/main" id="{3353F35E-51CA-B0E0-8287-5E1662D6DCD7}"/>
                  </a:ext>
                </a:extLst>
              </p:cNvPr>
              <p:cNvSpPr>
                <a:spLocks noChangeArrowheads="1"/>
              </p:cNvSpPr>
              <p:nvPr/>
            </p:nvSpPr>
            <p:spPr bwMode="auto">
              <a:xfrm rot="335885">
                <a:off x="7559609" y="-546155"/>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66" name="Oval 377">
                <a:extLst>
                  <a:ext uri="{FF2B5EF4-FFF2-40B4-BE49-F238E27FC236}">
                    <a16:creationId xmlns:a16="http://schemas.microsoft.com/office/drawing/2014/main" id="{F26AC148-5E3E-5539-51D8-9E87F47EA321}"/>
                  </a:ext>
                </a:extLst>
              </p:cNvPr>
              <p:cNvSpPr>
                <a:spLocks noChangeArrowheads="1"/>
              </p:cNvSpPr>
              <p:nvPr/>
            </p:nvSpPr>
            <p:spPr bwMode="auto">
              <a:xfrm rot="11013201" flipH="1">
                <a:off x="7739840" y="-226688"/>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67" name="Oval 381">
                <a:extLst>
                  <a:ext uri="{FF2B5EF4-FFF2-40B4-BE49-F238E27FC236}">
                    <a16:creationId xmlns:a16="http://schemas.microsoft.com/office/drawing/2014/main" id="{0BD9A314-1CC6-FE21-A6EA-E2B940B873A4}"/>
                  </a:ext>
                </a:extLst>
              </p:cNvPr>
              <p:cNvSpPr>
                <a:spLocks noChangeArrowheads="1"/>
              </p:cNvSpPr>
              <p:nvPr/>
            </p:nvSpPr>
            <p:spPr bwMode="auto">
              <a:xfrm rot="11013201" flipH="1">
                <a:off x="7650497" y="-226688"/>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68" name="Oval 385">
                <a:extLst>
                  <a:ext uri="{FF2B5EF4-FFF2-40B4-BE49-F238E27FC236}">
                    <a16:creationId xmlns:a16="http://schemas.microsoft.com/office/drawing/2014/main" id="{9D6156AA-45A4-BA84-E5C0-1658E39E67C7}"/>
                  </a:ext>
                </a:extLst>
              </p:cNvPr>
              <p:cNvSpPr>
                <a:spLocks noChangeArrowheads="1"/>
              </p:cNvSpPr>
              <p:nvPr/>
            </p:nvSpPr>
            <p:spPr bwMode="auto">
              <a:xfrm rot="11013201" flipH="1">
                <a:off x="7561151" y="-226688"/>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69" name="Oval 216">
                <a:extLst>
                  <a:ext uri="{FF2B5EF4-FFF2-40B4-BE49-F238E27FC236}">
                    <a16:creationId xmlns:a16="http://schemas.microsoft.com/office/drawing/2014/main" id="{184B5C07-C8B1-4D88-B91C-F59E8EB34DF5}"/>
                  </a:ext>
                </a:extLst>
              </p:cNvPr>
              <p:cNvSpPr>
                <a:spLocks noChangeArrowheads="1"/>
              </p:cNvSpPr>
              <p:nvPr/>
            </p:nvSpPr>
            <p:spPr bwMode="auto">
              <a:xfrm rot="335885">
                <a:off x="8096185" y="-542042"/>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70" name="Oval 220">
                <a:extLst>
                  <a:ext uri="{FF2B5EF4-FFF2-40B4-BE49-F238E27FC236}">
                    <a16:creationId xmlns:a16="http://schemas.microsoft.com/office/drawing/2014/main" id="{FF47215E-C943-5CD5-6680-66B41360AF01}"/>
                  </a:ext>
                </a:extLst>
              </p:cNvPr>
              <p:cNvSpPr>
                <a:spLocks noChangeArrowheads="1"/>
              </p:cNvSpPr>
              <p:nvPr/>
            </p:nvSpPr>
            <p:spPr bwMode="auto">
              <a:xfrm rot="335885">
                <a:off x="8003862" y="-542042"/>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71" name="Oval 224">
                <a:extLst>
                  <a:ext uri="{FF2B5EF4-FFF2-40B4-BE49-F238E27FC236}">
                    <a16:creationId xmlns:a16="http://schemas.microsoft.com/office/drawing/2014/main" id="{34ED96D7-01E8-75D9-853A-5D0354F00BA5}"/>
                  </a:ext>
                </a:extLst>
              </p:cNvPr>
              <p:cNvSpPr>
                <a:spLocks noChangeArrowheads="1"/>
              </p:cNvSpPr>
              <p:nvPr/>
            </p:nvSpPr>
            <p:spPr bwMode="auto">
              <a:xfrm rot="335885">
                <a:off x="7914518" y="-542042"/>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72" name="Oval 228">
                <a:extLst>
                  <a:ext uri="{FF2B5EF4-FFF2-40B4-BE49-F238E27FC236}">
                    <a16:creationId xmlns:a16="http://schemas.microsoft.com/office/drawing/2014/main" id="{2D638C91-2D48-3D06-8D00-23E61B05A3AB}"/>
                  </a:ext>
                </a:extLst>
              </p:cNvPr>
              <p:cNvSpPr>
                <a:spLocks noChangeArrowheads="1"/>
              </p:cNvSpPr>
              <p:nvPr/>
            </p:nvSpPr>
            <p:spPr bwMode="auto">
              <a:xfrm rot="335885">
                <a:off x="7819217" y="-542042"/>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73" name="Oval 377">
                <a:extLst>
                  <a:ext uri="{FF2B5EF4-FFF2-40B4-BE49-F238E27FC236}">
                    <a16:creationId xmlns:a16="http://schemas.microsoft.com/office/drawing/2014/main" id="{231245AA-2824-0D3E-8AF0-93ADEB279D55}"/>
                  </a:ext>
                </a:extLst>
              </p:cNvPr>
              <p:cNvSpPr>
                <a:spLocks noChangeArrowheads="1"/>
              </p:cNvSpPr>
              <p:nvPr/>
            </p:nvSpPr>
            <p:spPr bwMode="auto">
              <a:xfrm rot="11013201" flipH="1">
                <a:off x="8094749" y="-222576"/>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74" name="Oval 381">
                <a:extLst>
                  <a:ext uri="{FF2B5EF4-FFF2-40B4-BE49-F238E27FC236}">
                    <a16:creationId xmlns:a16="http://schemas.microsoft.com/office/drawing/2014/main" id="{A38C1AEA-C35A-301D-4B59-16D2F27753F3}"/>
                  </a:ext>
                </a:extLst>
              </p:cNvPr>
              <p:cNvSpPr>
                <a:spLocks noChangeArrowheads="1"/>
              </p:cNvSpPr>
              <p:nvPr/>
            </p:nvSpPr>
            <p:spPr bwMode="auto">
              <a:xfrm rot="11013201" flipH="1">
                <a:off x="8005405" y="-222576"/>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75" name="Oval 385">
                <a:extLst>
                  <a:ext uri="{FF2B5EF4-FFF2-40B4-BE49-F238E27FC236}">
                    <a16:creationId xmlns:a16="http://schemas.microsoft.com/office/drawing/2014/main" id="{4C862C96-695F-6BFE-2411-74B35E06BF2F}"/>
                  </a:ext>
                </a:extLst>
              </p:cNvPr>
              <p:cNvSpPr>
                <a:spLocks noChangeArrowheads="1"/>
              </p:cNvSpPr>
              <p:nvPr/>
            </p:nvSpPr>
            <p:spPr bwMode="auto">
              <a:xfrm rot="11013201" flipH="1">
                <a:off x="7916059" y="-222576"/>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76" name="Oval 389">
                <a:extLst>
                  <a:ext uri="{FF2B5EF4-FFF2-40B4-BE49-F238E27FC236}">
                    <a16:creationId xmlns:a16="http://schemas.microsoft.com/office/drawing/2014/main" id="{030A4118-2253-88C1-FD98-A356A838C8C2}"/>
                  </a:ext>
                </a:extLst>
              </p:cNvPr>
              <p:cNvSpPr>
                <a:spLocks noChangeArrowheads="1"/>
              </p:cNvSpPr>
              <p:nvPr/>
            </p:nvSpPr>
            <p:spPr bwMode="auto">
              <a:xfrm rot="11013201" flipH="1">
                <a:off x="7817779" y="-222576"/>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77" name="Oval 216">
                <a:extLst>
                  <a:ext uri="{FF2B5EF4-FFF2-40B4-BE49-F238E27FC236}">
                    <a16:creationId xmlns:a16="http://schemas.microsoft.com/office/drawing/2014/main" id="{B32887E0-5D8F-9ED3-0777-88ADEFDD447B}"/>
                  </a:ext>
                </a:extLst>
              </p:cNvPr>
              <p:cNvSpPr>
                <a:spLocks noChangeArrowheads="1"/>
              </p:cNvSpPr>
              <p:nvPr/>
            </p:nvSpPr>
            <p:spPr bwMode="auto">
              <a:xfrm rot="335885">
                <a:off x="8289276" y="-545975"/>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78" name="Oval 220">
                <a:extLst>
                  <a:ext uri="{FF2B5EF4-FFF2-40B4-BE49-F238E27FC236}">
                    <a16:creationId xmlns:a16="http://schemas.microsoft.com/office/drawing/2014/main" id="{DBCE388E-3D70-7F68-9334-1F4252D74C46}"/>
                  </a:ext>
                </a:extLst>
              </p:cNvPr>
              <p:cNvSpPr>
                <a:spLocks noChangeArrowheads="1"/>
              </p:cNvSpPr>
              <p:nvPr/>
            </p:nvSpPr>
            <p:spPr bwMode="auto">
              <a:xfrm rot="335885">
                <a:off x="8196953" y="-545975"/>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79" name="Oval 216">
                <a:extLst>
                  <a:ext uri="{FF2B5EF4-FFF2-40B4-BE49-F238E27FC236}">
                    <a16:creationId xmlns:a16="http://schemas.microsoft.com/office/drawing/2014/main" id="{E6F6924A-9A61-1CBF-6A55-B737791E05C8}"/>
                  </a:ext>
                </a:extLst>
              </p:cNvPr>
              <p:cNvSpPr>
                <a:spLocks noChangeArrowheads="1"/>
              </p:cNvSpPr>
              <p:nvPr/>
            </p:nvSpPr>
            <p:spPr bwMode="auto">
              <a:xfrm rot="335885">
                <a:off x="8644184" y="-541863"/>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80" name="Oval 220">
                <a:extLst>
                  <a:ext uri="{FF2B5EF4-FFF2-40B4-BE49-F238E27FC236}">
                    <a16:creationId xmlns:a16="http://schemas.microsoft.com/office/drawing/2014/main" id="{2353FC7B-D2D6-0D9E-0E71-02BDC1F87829}"/>
                  </a:ext>
                </a:extLst>
              </p:cNvPr>
              <p:cNvSpPr>
                <a:spLocks noChangeArrowheads="1"/>
              </p:cNvSpPr>
              <p:nvPr/>
            </p:nvSpPr>
            <p:spPr bwMode="auto">
              <a:xfrm rot="335885">
                <a:off x="8551862" y="-541863"/>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81" name="Oval 224">
                <a:extLst>
                  <a:ext uri="{FF2B5EF4-FFF2-40B4-BE49-F238E27FC236}">
                    <a16:creationId xmlns:a16="http://schemas.microsoft.com/office/drawing/2014/main" id="{1BB9DE26-0F41-8F78-1AE3-D77EDAAE37A6}"/>
                  </a:ext>
                </a:extLst>
              </p:cNvPr>
              <p:cNvSpPr>
                <a:spLocks noChangeArrowheads="1"/>
              </p:cNvSpPr>
              <p:nvPr/>
            </p:nvSpPr>
            <p:spPr bwMode="auto">
              <a:xfrm rot="335885">
                <a:off x="8462517" y="-541863"/>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82" name="Oval 228">
                <a:extLst>
                  <a:ext uri="{FF2B5EF4-FFF2-40B4-BE49-F238E27FC236}">
                    <a16:creationId xmlns:a16="http://schemas.microsoft.com/office/drawing/2014/main" id="{29419CAA-C938-5D93-C0E4-C301B115A8B4}"/>
                  </a:ext>
                </a:extLst>
              </p:cNvPr>
              <p:cNvSpPr>
                <a:spLocks noChangeArrowheads="1"/>
              </p:cNvSpPr>
              <p:nvPr/>
            </p:nvSpPr>
            <p:spPr bwMode="auto">
              <a:xfrm rot="335885">
                <a:off x="8367216" y="-541863"/>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83" name="Oval 220">
                <a:extLst>
                  <a:ext uri="{FF2B5EF4-FFF2-40B4-BE49-F238E27FC236}">
                    <a16:creationId xmlns:a16="http://schemas.microsoft.com/office/drawing/2014/main" id="{C4C75EEA-E057-33B4-7A27-0020D87B1F45}"/>
                  </a:ext>
                </a:extLst>
              </p:cNvPr>
              <p:cNvSpPr>
                <a:spLocks noChangeArrowheads="1"/>
              </p:cNvSpPr>
              <p:nvPr/>
            </p:nvSpPr>
            <p:spPr bwMode="auto">
              <a:xfrm rot="335885">
                <a:off x="8822616" y="-542168"/>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84" name="Oval 224">
                <a:extLst>
                  <a:ext uri="{FF2B5EF4-FFF2-40B4-BE49-F238E27FC236}">
                    <a16:creationId xmlns:a16="http://schemas.microsoft.com/office/drawing/2014/main" id="{A5A56CE8-3A7B-CD71-D7D3-80E356BA1087}"/>
                  </a:ext>
                </a:extLst>
              </p:cNvPr>
              <p:cNvSpPr>
                <a:spLocks noChangeArrowheads="1"/>
              </p:cNvSpPr>
              <p:nvPr/>
            </p:nvSpPr>
            <p:spPr bwMode="auto">
              <a:xfrm rot="335885">
                <a:off x="8733271" y="-542168"/>
                <a:ext cx="83389" cy="51535"/>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285" name="Oval 381">
                <a:extLst>
                  <a:ext uri="{FF2B5EF4-FFF2-40B4-BE49-F238E27FC236}">
                    <a16:creationId xmlns:a16="http://schemas.microsoft.com/office/drawing/2014/main" id="{CAED0691-D779-9649-073C-12B6BE6D3C62}"/>
                  </a:ext>
                </a:extLst>
              </p:cNvPr>
              <p:cNvSpPr>
                <a:spLocks noChangeArrowheads="1"/>
              </p:cNvSpPr>
              <p:nvPr/>
            </p:nvSpPr>
            <p:spPr bwMode="auto">
              <a:xfrm rot="11013201" flipH="1">
                <a:off x="8823722" y="-222615"/>
                <a:ext cx="84138" cy="50800"/>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grpSp>
            <p:nvGrpSpPr>
              <p:cNvPr id="286" name="Group 285">
                <a:extLst>
                  <a:ext uri="{FF2B5EF4-FFF2-40B4-BE49-F238E27FC236}">
                    <a16:creationId xmlns:a16="http://schemas.microsoft.com/office/drawing/2014/main" id="{36F38641-D42A-BC30-3A2D-321E1AF18D99}"/>
                  </a:ext>
                </a:extLst>
              </p:cNvPr>
              <p:cNvGrpSpPr/>
              <p:nvPr/>
            </p:nvGrpSpPr>
            <p:grpSpPr>
              <a:xfrm>
                <a:off x="8189096" y="-342289"/>
                <a:ext cx="620713" cy="177800"/>
                <a:chOff x="2888861" y="2738359"/>
                <a:chExt cx="620713" cy="177800"/>
              </a:xfrm>
            </p:grpSpPr>
            <p:sp>
              <p:nvSpPr>
                <p:cNvPr id="287" name="Freeform 378">
                  <a:extLst>
                    <a:ext uri="{FF2B5EF4-FFF2-40B4-BE49-F238E27FC236}">
                      <a16:creationId xmlns:a16="http://schemas.microsoft.com/office/drawing/2014/main" id="{895B7172-CEEF-045F-EBB6-F8B504B02D3C}"/>
                    </a:ext>
                  </a:extLst>
                </p:cNvPr>
                <p:cNvSpPr>
                  <a:spLocks/>
                </p:cNvSpPr>
                <p:nvPr/>
              </p:nvSpPr>
              <p:spPr bwMode="auto">
                <a:xfrm rot="11349086" flipH="1">
                  <a:off x="3355586" y="2738359"/>
                  <a:ext cx="31750" cy="1492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88" name="Freeform 379">
                  <a:extLst>
                    <a:ext uri="{FF2B5EF4-FFF2-40B4-BE49-F238E27FC236}">
                      <a16:creationId xmlns:a16="http://schemas.microsoft.com/office/drawing/2014/main" id="{CD53959A-C726-9968-2717-6B4A28ADFC12}"/>
                    </a:ext>
                  </a:extLst>
                </p:cNvPr>
                <p:cNvSpPr>
                  <a:spLocks/>
                </p:cNvSpPr>
                <p:nvPr/>
              </p:nvSpPr>
              <p:spPr bwMode="auto">
                <a:xfrm rot="11349086" flipH="1">
                  <a:off x="3385749" y="2746297"/>
                  <a:ext cx="31750" cy="147637"/>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89" name="Freeform 386">
                  <a:extLst>
                    <a:ext uri="{FF2B5EF4-FFF2-40B4-BE49-F238E27FC236}">
                      <a16:creationId xmlns:a16="http://schemas.microsoft.com/office/drawing/2014/main" id="{1360D132-953F-374D-5CD4-1C34C13DCCF8}"/>
                    </a:ext>
                  </a:extLst>
                </p:cNvPr>
                <p:cNvSpPr>
                  <a:spLocks/>
                </p:cNvSpPr>
                <p:nvPr/>
              </p:nvSpPr>
              <p:spPr bwMode="auto">
                <a:xfrm rot="11349086" flipH="1">
                  <a:off x="3447661" y="2738359"/>
                  <a:ext cx="31750" cy="1492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90" name="Freeform 387">
                  <a:extLst>
                    <a:ext uri="{FF2B5EF4-FFF2-40B4-BE49-F238E27FC236}">
                      <a16:creationId xmlns:a16="http://schemas.microsoft.com/office/drawing/2014/main" id="{1388F50B-57AB-D1BC-E5E8-03FE392DCB8D}"/>
                    </a:ext>
                  </a:extLst>
                </p:cNvPr>
                <p:cNvSpPr>
                  <a:spLocks/>
                </p:cNvSpPr>
                <p:nvPr/>
              </p:nvSpPr>
              <p:spPr bwMode="auto">
                <a:xfrm rot="11349086" flipH="1">
                  <a:off x="3477824" y="2746297"/>
                  <a:ext cx="30162" cy="147637"/>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91" name="Freeform 382">
                  <a:extLst>
                    <a:ext uri="{FF2B5EF4-FFF2-40B4-BE49-F238E27FC236}">
                      <a16:creationId xmlns:a16="http://schemas.microsoft.com/office/drawing/2014/main" id="{EFEDB12F-26B0-F246-BA08-39ABC193CE51}"/>
                    </a:ext>
                  </a:extLst>
                </p:cNvPr>
                <p:cNvSpPr>
                  <a:spLocks/>
                </p:cNvSpPr>
                <p:nvPr/>
              </p:nvSpPr>
              <p:spPr bwMode="auto">
                <a:xfrm rot="11349086" flipH="1">
                  <a:off x="3266687" y="2738359"/>
                  <a:ext cx="30163" cy="1492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92" name="Freeform 383">
                  <a:extLst>
                    <a:ext uri="{FF2B5EF4-FFF2-40B4-BE49-F238E27FC236}">
                      <a16:creationId xmlns:a16="http://schemas.microsoft.com/office/drawing/2014/main" id="{5CCD3FD2-27A7-15FF-C31E-2D8C7D741916}"/>
                    </a:ext>
                  </a:extLst>
                </p:cNvPr>
                <p:cNvSpPr>
                  <a:spLocks/>
                </p:cNvSpPr>
                <p:nvPr/>
              </p:nvSpPr>
              <p:spPr bwMode="auto">
                <a:xfrm rot="11349086" flipH="1">
                  <a:off x="3295261" y="2746297"/>
                  <a:ext cx="31750" cy="147637"/>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93" name="Freeform 382">
                  <a:extLst>
                    <a:ext uri="{FF2B5EF4-FFF2-40B4-BE49-F238E27FC236}">
                      <a16:creationId xmlns:a16="http://schemas.microsoft.com/office/drawing/2014/main" id="{030D2707-6FF8-5F66-5C20-99CB1E87A69D}"/>
                    </a:ext>
                  </a:extLst>
                </p:cNvPr>
                <p:cNvSpPr>
                  <a:spLocks/>
                </p:cNvSpPr>
                <p:nvPr/>
              </p:nvSpPr>
              <p:spPr bwMode="auto">
                <a:xfrm rot="11349086" flipH="1">
                  <a:off x="3176199" y="2738359"/>
                  <a:ext cx="30162" cy="1492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94" name="Freeform 382">
                  <a:extLst>
                    <a:ext uri="{FF2B5EF4-FFF2-40B4-BE49-F238E27FC236}">
                      <a16:creationId xmlns:a16="http://schemas.microsoft.com/office/drawing/2014/main" id="{5C6CDD9B-9EF9-4FBE-CB09-E5B0C3E152FD}"/>
                    </a:ext>
                  </a:extLst>
                </p:cNvPr>
                <p:cNvSpPr>
                  <a:spLocks/>
                </p:cNvSpPr>
                <p:nvPr/>
              </p:nvSpPr>
              <p:spPr bwMode="auto">
                <a:xfrm rot="11349086" flipH="1">
                  <a:off x="3080949" y="2738359"/>
                  <a:ext cx="30162" cy="1492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95" name="Freeform 383">
                  <a:extLst>
                    <a:ext uri="{FF2B5EF4-FFF2-40B4-BE49-F238E27FC236}">
                      <a16:creationId xmlns:a16="http://schemas.microsoft.com/office/drawing/2014/main" id="{18A64FB0-CE64-6A6A-2548-5D8DFA2B6BA7}"/>
                    </a:ext>
                  </a:extLst>
                </p:cNvPr>
                <p:cNvSpPr>
                  <a:spLocks/>
                </p:cNvSpPr>
                <p:nvPr/>
              </p:nvSpPr>
              <p:spPr bwMode="auto">
                <a:xfrm rot="11349086" flipH="1">
                  <a:off x="3109524" y="2746297"/>
                  <a:ext cx="31750" cy="147637"/>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96" name="Freeform 382">
                  <a:extLst>
                    <a:ext uri="{FF2B5EF4-FFF2-40B4-BE49-F238E27FC236}">
                      <a16:creationId xmlns:a16="http://schemas.microsoft.com/office/drawing/2014/main" id="{50A0C611-F285-1921-D749-8433099C4491}"/>
                    </a:ext>
                  </a:extLst>
                </p:cNvPr>
                <p:cNvSpPr>
                  <a:spLocks/>
                </p:cNvSpPr>
                <p:nvPr/>
              </p:nvSpPr>
              <p:spPr bwMode="auto">
                <a:xfrm rot="11349086" flipH="1">
                  <a:off x="3001574" y="2738359"/>
                  <a:ext cx="31750" cy="1492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97" name="Freeform 383">
                  <a:extLst>
                    <a:ext uri="{FF2B5EF4-FFF2-40B4-BE49-F238E27FC236}">
                      <a16:creationId xmlns:a16="http://schemas.microsoft.com/office/drawing/2014/main" id="{FD11BD22-B73F-9CD7-74E8-A5C92B62BF2F}"/>
                    </a:ext>
                  </a:extLst>
                </p:cNvPr>
                <p:cNvSpPr>
                  <a:spLocks/>
                </p:cNvSpPr>
                <p:nvPr/>
              </p:nvSpPr>
              <p:spPr bwMode="auto">
                <a:xfrm rot="11349086" flipH="1">
                  <a:off x="3031737" y="2746297"/>
                  <a:ext cx="30163" cy="147637"/>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98" name="Freeform 382">
                  <a:extLst>
                    <a:ext uri="{FF2B5EF4-FFF2-40B4-BE49-F238E27FC236}">
                      <a16:creationId xmlns:a16="http://schemas.microsoft.com/office/drawing/2014/main" id="{424DF112-3018-56AF-3AC6-1ABA5966355D}"/>
                    </a:ext>
                  </a:extLst>
                </p:cNvPr>
                <p:cNvSpPr>
                  <a:spLocks/>
                </p:cNvSpPr>
                <p:nvPr/>
              </p:nvSpPr>
              <p:spPr bwMode="auto">
                <a:xfrm rot="11349086" flipH="1">
                  <a:off x="2911086" y="2738359"/>
                  <a:ext cx="31750" cy="1492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299" name="Freeform 383">
                  <a:extLst>
                    <a:ext uri="{FF2B5EF4-FFF2-40B4-BE49-F238E27FC236}">
                      <a16:creationId xmlns:a16="http://schemas.microsoft.com/office/drawing/2014/main" id="{6ED86023-8E5C-8989-23B9-CE7E7F497E1C}"/>
                    </a:ext>
                  </a:extLst>
                </p:cNvPr>
                <p:cNvSpPr>
                  <a:spLocks/>
                </p:cNvSpPr>
                <p:nvPr/>
              </p:nvSpPr>
              <p:spPr bwMode="auto">
                <a:xfrm rot="11349086" flipH="1">
                  <a:off x="2941249" y="2746297"/>
                  <a:ext cx="30162" cy="147637"/>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300" name="Oval 377">
                  <a:extLst>
                    <a:ext uri="{FF2B5EF4-FFF2-40B4-BE49-F238E27FC236}">
                      <a16:creationId xmlns:a16="http://schemas.microsoft.com/office/drawing/2014/main" id="{70953751-5180-536C-51F8-EBDF73891BD9}"/>
                    </a:ext>
                  </a:extLst>
                </p:cNvPr>
                <p:cNvSpPr>
                  <a:spLocks noChangeArrowheads="1"/>
                </p:cNvSpPr>
                <p:nvPr/>
              </p:nvSpPr>
              <p:spPr bwMode="auto">
                <a:xfrm rot="11013201" flipH="1">
                  <a:off x="3333361" y="2863772"/>
                  <a:ext cx="84138" cy="52387"/>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301" name="Oval 385">
                  <a:extLst>
                    <a:ext uri="{FF2B5EF4-FFF2-40B4-BE49-F238E27FC236}">
                      <a16:creationId xmlns:a16="http://schemas.microsoft.com/office/drawing/2014/main" id="{F5121C75-1DAB-6DD8-5E8A-672417B8FF4C}"/>
                    </a:ext>
                  </a:extLst>
                </p:cNvPr>
                <p:cNvSpPr>
                  <a:spLocks noChangeArrowheads="1"/>
                </p:cNvSpPr>
                <p:nvPr/>
              </p:nvSpPr>
              <p:spPr bwMode="auto">
                <a:xfrm rot="11013201" flipH="1">
                  <a:off x="3425436" y="2863771"/>
                  <a:ext cx="84138" cy="50800"/>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302" name="Oval 381">
                  <a:extLst>
                    <a:ext uri="{FF2B5EF4-FFF2-40B4-BE49-F238E27FC236}">
                      <a16:creationId xmlns:a16="http://schemas.microsoft.com/office/drawing/2014/main" id="{189B4800-BA17-5E54-D7D8-A1B8A396B331}"/>
                    </a:ext>
                  </a:extLst>
                </p:cNvPr>
                <p:cNvSpPr>
                  <a:spLocks noChangeArrowheads="1"/>
                </p:cNvSpPr>
                <p:nvPr/>
              </p:nvSpPr>
              <p:spPr bwMode="auto">
                <a:xfrm rot="11013201" flipH="1">
                  <a:off x="3242875" y="2863771"/>
                  <a:ext cx="84137" cy="50800"/>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303" name="Oval 381">
                  <a:extLst>
                    <a:ext uri="{FF2B5EF4-FFF2-40B4-BE49-F238E27FC236}">
                      <a16:creationId xmlns:a16="http://schemas.microsoft.com/office/drawing/2014/main" id="{37674353-17AA-969F-FD1C-7BFA145FB38F}"/>
                    </a:ext>
                  </a:extLst>
                </p:cNvPr>
                <p:cNvSpPr>
                  <a:spLocks noChangeArrowheads="1"/>
                </p:cNvSpPr>
                <p:nvPr/>
              </p:nvSpPr>
              <p:spPr bwMode="auto">
                <a:xfrm rot="11013201" flipH="1">
                  <a:off x="3152386" y="2863771"/>
                  <a:ext cx="84138" cy="50800"/>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304" name="Oval 381">
                  <a:extLst>
                    <a:ext uri="{FF2B5EF4-FFF2-40B4-BE49-F238E27FC236}">
                      <a16:creationId xmlns:a16="http://schemas.microsoft.com/office/drawing/2014/main" id="{E6A6EA9B-A633-3715-3CEC-B45E05414E74}"/>
                    </a:ext>
                  </a:extLst>
                </p:cNvPr>
                <p:cNvSpPr>
                  <a:spLocks noChangeArrowheads="1"/>
                </p:cNvSpPr>
                <p:nvPr/>
              </p:nvSpPr>
              <p:spPr bwMode="auto">
                <a:xfrm rot="11013201" flipH="1">
                  <a:off x="3057136" y="2863771"/>
                  <a:ext cx="84138" cy="50800"/>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305" name="Oval 381">
                  <a:extLst>
                    <a:ext uri="{FF2B5EF4-FFF2-40B4-BE49-F238E27FC236}">
                      <a16:creationId xmlns:a16="http://schemas.microsoft.com/office/drawing/2014/main" id="{D6CA6450-E8A2-22CB-8605-520592E2E90D}"/>
                    </a:ext>
                  </a:extLst>
                </p:cNvPr>
                <p:cNvSpPr>
                  <a:spLocks noChangeArrowheads="1"/>
                </p:cNvSpPr>
                <p:nvPr/>
              </p:nvSpPr>
              <p:spPr bwMode="auto">
                <a:xfrm rot="11013201" flipH="1">
                  <a:off x="2979349" y="2863771"/>
                  <a:ext cx="82550" cy="50800"/>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306" name="Oval 381">
                  <a:extLst>
                    <a:ext uri="{FF2B5EF4-FFF2-40B4-BE49-F238E27FC236}">
                      <a16:creationId xmlns:a16="http://schemas.microsoft.com/office/drawing/2014/main" id="{E9EA3B9C-C9FD-9D5E-83F8-1397CE34EADE}"/>
                    </a:ext>
                  </a:extLst>
                </p:cNvPr>
                <p:cNvSpPr>
                  <a:spLocks noChangeArrowheads="1"/>
                </p:cNvSpPr>
                <p:nvPr/>
              </p:nvSpPr>
              <p:spPr bwMode="auto">
                <a:xfrm rot="11013201" flipH="1">
                  <a:off x="2888861" y="2863771"/>
                  <a:ext cx="82550" cy="50800"/>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grpSp>
        </p:grpSp>
      </p:grpSp>
      <p:grpSp>
        <p:nvGrpSpPr>
          <p:cNvPr id="132" name="Group 131">
            <a:extLst>
              <a:ext uri="{FF2B5EF4-FFF2-40B4-BE49-F238E27FC236}">
                <a16:creationId xmlns:a16="http://schemas.microsoft.com/office/drawing/2014/main" id="{5FC9C4B2-73E3-7B5D-7892-45FFF4B15455}"/>
              </a:ext>
            </a:extLst>
          </p:cNvPr>
          <p:cNvGrpSpPr/>
          <p:nvPr/>
        </p:nvGrpSpPr>
        <p:grpSpPr>
          <a:xfrm rot="6717210">
            <a:off x="6576011" y="4018996"/>
            <a:ext cx="887596" cy="1375979"/>
            <a:chOff x="9523933" y="1756423"/>
            <a:chExt cx="1685066" cy="2384619"/>
          </a:xfrm>
        </p:grpSpPr>
        <p:sp>
          <p:nvSpPr>
            <p:cNvPr id="133" name="Freeform: Shape 132">
              <a:extLst>
                <a:ext uri="{FF2B5EF4-FFF2-40B4-BE49-F238E27FC236}">
                  <a16:creationId xmlns:a16="http://schemas.microsoft.com/office/drawing/2014/main" id="{3D8048AE-0495-C96F-1C47-CA5836ADAA11}"/>
                </a:ext>
              </a:extLst>
            </p:cNvPr>
            <p:cNvSpPr/>
            <p:nvPr/>
          </p:nvSpPr>
          <p:spPr bwMode="auto">
            <a:xfrm>
              <a:off x="9523933" y="1756423"/>
              <a:ext cx="1685066" cy="2384619"/>
            </a:xfrm>
            <a:custGeom>
              <a:avLst/>
              <a:gdLst>
                <a:gd name="connsiteX0" fmla="*/ 174718 w 1685066"/>
                <a:gd name="connsiteY0" fmla="*/ 1300160 h 2384619"/>
                <a:gd name="connsiteX1" fmla="*/ 34675 w 1685066"/>
                <a:gd name="connsiteY1" fmla="*/ 933577 h 2384619"/>
                <a:gd name="connsiteX2" fmla="*/ 1724 w 1685066"/>
                <a:gd name="connsiteY2" fmla="*/ 719393 h 2384619"/>
                <a:gd name="connsiteX3" fmla="*/ 71745 w 1685066"/>
                <a:gd name="connsiteY3" fmla="*/ 369285 h 2384619"/>
                <a:gd name="connsiteX4" fmla="*/ 281810 w 1685066"/>
                <a:gd name="connsiteY4" fmla="*/ 101555 h 2384619"/>
                <a:gd name="connsiteX5" fmla="*/ 541302 w 1685066"/>
                <a:gd name="connsiteY5" fmla="*/ 2701 h 2384619"/>
                <a:gd name="connsiteX6" fmla="*/ 817270 w 1685066"/>
                <a:gd name="connsiteY6" fmla="*/ 39771 h 2384619"/>
                <a:gd name="connsiteX7" fmla="*/ 994383 w 1685066"/>
                <a:gd name="connsiteY7" fmla="*/ 163339 h 2384619"/>
                <a:gd name="connsiteX8" fmla="*/ 1076761 w 1685066"/>
                <a:gd name="connsiteY8" fmla="*/ 509328 h 2384619"/>
                <a:gd name="connsiteX9" fmla="*/ 1101475 w 1685066"/>
                <a:gd name="connsiteY9" fmla="*/ 838841 h 2384619"/>
                <a:gd name="connsiteX10" fmla="*/ 1155021 w 1685066"/>
                <a:gd name="connsiteY10" fmla="*/ 995360 h 2384619"/>
                <a:gd name="connsiteX11" fmla="*/ 1369205 w 1685066"/>
                <a:gd name="connsiteY11" fmla="*/ 1275447 h 2384619"/>
                <a:gd name="connsiteX12" fmla="*/ 1632816 w 1685066"/>
                <a:gd name="connsiteY12" fmla="*/ 1621436 h 2384619"/>
                <a:gd name="connsiteX13" fmla="*/ 1682243 w 1685066"/>
                <a:gd name="connsiteY13" fmla="*/ 1938593 h 2384619"/>
                <a:gd name="connsiteX14" fmla="*/ 1587507 w 1685066"/>
                <a:gd name="connsiteY14" fmla="*/ 2165133 h 2384619"/>
                <a:gd name="connsiteX15" fmla="*/ 1402156 w 1685066"/>
                <a:gd name="connsiteY15" fmla="*/ 2296939 h 2384619"/>
                <a:gd name="connsiteX16" fmla="*/ 1089118 w 1685066"/>
                <a:gd name="connsiteY16" fmla="*/ 2383436 h 2384619"/>
                <a:gd name="connsiteX17" fmla="*/ 866697 w 1685066"/>
                <a:gd name="connsiteY17" fmla="*/ 2338128 h 2384619"/>
                <a:gd name="connsiteX18" fmla="*/ 673107 w 1685066"/>
                <a:gd name="connsiteY18" fmla="*/ 2214560 h 2384619"/>
                <a:gd name="connsiteX19" fmla="*/ 524826 w 1685066"/>
                <a:gd name="connsiteY19" fmla="*/ 2037447 h 2384619"/>
                <a:gd name="connsiteX20" fmla="*/ 331237 w 1685066"/>
                <a:gd name="connsiteY20" fmla="*/ 1646150 h 2384619"/>
                <a:gd name="connsiteX21" fmla="*/ 174718 w 1685066"/>
                <a:gd name="connsiteY21" fmla="*/ 1300160 h 2384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85066" h="2384619">
                  <a:moveTo>
                    <a:pt x="174718" y="1300160"/>
                  </a:moveTo>
                  <a:cubicBezTo>
                    <a:pt x="125291" y="1181398"/>
                    <a:pt x="63507" y="1030371"/>
                    <a:pt x="34675" y="933577"/>
                  </a:cubicBezTo>
                  <a:cubicBezTo>
                    <a:pt x="5843" y="836783"/>
                    <a:pt x="-4454" y="813442"/>
                    <a:pt x="1724" y="719393"/>
                  </a:cubicBezTo>
                  <a:cubicBezTo>
                    <a:pt x="7902" y="625344"/>
                    <a:pt x="25064" y="472258"/>
                    <a:pt x="71745" y="369285"/>
                  </a:cubicBezTo>
                  <a:cubicBezTo>
                    <a:pt x="118426" y="266312"/>
                    <a:pt x="203550" y="162652"/>
                    <a:pt x="281810" y="101555"/>
                  </a:cubicBezTo>
                  <a:cubicBezTo>
                    <a:pt x="360070" y="40458"/>
                    <a:pt x="452059" y="12998"/>
                    <a:pt x="541302" y="2701"/>
                  </a:cubicBezTo>
                  <a:cubicBezTo>
                    <a:pt x="630545" y="-7596"/>
                    <a:pt x="741757" y="12998"/>
                    <a:pt x="817270" y="39771"/>
                  </a:cubicBezTo>
                  <a:cubicBezTo>
                    <a:pt x="892784" y="66544"/>
                    <a:pt x="951135" y="85080"/>
                    <a:pt x="994383" y="163339"/>
                  </a:cubicBezTo>
                  <a:cubicBezTo>
                    <a:pt x="1037631" y="241598"/>
                    <a:pt x="1058912" y="396744"/>
                    <a:pt x="1076761" y="509328"/>
                  </a:cubicBezTo>
                  <a:cubicBezTo>
                    <a:pt x="1094610" y="621912"/>
                    <a:pt x="1088432" y="757836"/>
                    <a:pt x="1101475" y="838841"/>
                  </a:cubicBezTo>
                  <a:cubicBezTo>
                    <a:pt x="1114518" y="919846"/>
                    <a:pt x="1110399" y="922592"/>
                    <a:pt x="1155021" y="995360"/>
                  </a:cubicBezTo>
                  <a:cubicBezTo>
                    <a:pt x="1199643" y="1068128"/>
                    <a:pt x="1289572" y="1171101"/>
                    <a:pt x="1369205" y="1275447"/>
                  </a:cubicBezTo>
                  <a:cubicBezTo>
                    <a:pt x="1448838" y="1379793"/>
                    <a:pt x="1580643" y="1510912"/>
                    <a:pt x="1632816" y="1621436"/>
                  </a:cubicBezTo>
                  <a:cubicBezTo>
                    <a:pt x="1684989" y="1731960"/>
                    <a:pt x="1689794" y="1847977"/>
                    <a:pt x="1682243" y="1938593"/>
                  </a:cubicBezTo>
                  <a:cubicBezTo>
                    <a:pt x="1674692" y="2029209"/>
                    <a:pt x="1634188" y="2105409"/>
                    <a:pt x="1587507" y="2165133"/>
                  </a:cubicBezTo>
                  <a:cubicBezTo>
                    <a:pt x="1540826" y="2224857"/>
                    <a:pt x="1485221" y="2260555"/>
                    <a:pt x="1402156" y="2296939"/>
                  </a:cubicBezTo>
                  <a:cubicBezTo>
                    <a:pt x="1319091" y="2333323"/>
                    <a:pt x="1178361" y="2376571"/>
                    <a:pt x="1089118" y="2383436"/>
                  </a:cubicBezTo>
                  <a:cubicBezTo>
                    <a:pt x="999875" y="2390301"/>
                    <a:pt x="936032" y="2366274"/>
                    <a:pt x="866697" y="2338128"/>
                  </a:cubicBezTo>
                  <a:cubicBezTo>
                    <a:pt x="797362" y="2309982"/>
                    <a:pt x="730085" y="2264673"/>
                    <a:pt x="673107" y="2214560"/>
                  </a:cubicBezTo>
                  <a:cubicBezTo>
                    <a:pt x="616129" y="2164447"/>
                    <a:pt x="581804" y="2132182"/>
                    <a:pt x="524826" y="2037447"/>
                  </a:cubicBezTo>
                  <a:cubicBezTo>
                    <a:pt x="467848" y="1942712"/>
                    <a:pt x="388902" y="1765599"/>
                    <a:pt x="331237" y="1646150"/>
                  </a:cubicBezTo>
                  <a:cubicBezTo>
                    <a:pt x="273572" y="1526701"/>
                    <a:pt x="224145" y="1418922"/>
                    <a:pt x="174718" y="1300160"/>
                  </a:cubicBezTo>
                  <a:close/>
                </a:path>
              </a:pathLst>
            </a:custGeom>
            <a:solidFill>
              <a:schemeClr val="accent5">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Freeform: Shape 133">
              <a:extLst>
                <a:ext uri="{FF2B5EF4-FFF2-40B4-BE49-F238E27FC236}">
                  <a16:creationId xmlns:a16="http://schemas.microsoft.com/office/drawing/2014/main" id="{8F95A42C-1E3E-3F8B-7E36-1D41793EE8FE}"/>
                </a:ext>
              </a:extLst>
            </p:cNvPr>
            <p:cNvSpPr/>
            <p:nvPr/>
          </p:nvSpPr>
          <p:spPr bwMode="auto">
            <a:xfrm>
              <a:off x="9629798" y="1841018"/>
              <a:ext cx="1430620" cy="2143208"/>
            </a:xfrm>
            <a:custGeom>
              <a:avLst/>
              <a:gdLst>
                <a:gd name="connsiteX0" fmla="*/ 420364 w 1430620"/>
                <a:gd name="connsiteY0" fmla="*/ 428506 h 2143208"/>
                <a:gd name="connsiteX1" fmla="*/ 478029 w 1430620"/>
                <a:gd name="connsiteY1" fmla="*/ 362604 h 2143208"/>
                <a:gd name="connsiteX2" fmla="*/ 523337 w 1430620"/>
                <a:gd name="connsiteY2" fmla="*/ 185490 h 2143208"/>
                <a:gd name="connsiteX3" fmla="*/ 671618 w 1430620"/>
                <a:gd name="connsiteY3" fmla="*/ 74279 h 2143208"/>
                <a:gd name="connsiteX4" fmla="*/ 770472 w 1430620"/>
                <a:gd name="connsiteY4" fmla="*/ 140182 h 2143208"/>
                <a:gd name="connsiteX5" fmla="*/ 741640 w 1430620"/>
                <a:gd name="connsiteY5" fmla="*/ 284344 h 2143208"/>
                <a:gd name="connsiteX6" fmla="*/ 556288 w 1430620"/>
                <a:gd name="connsiteY6" fmla="*/ 539717 h 2143208"/>
                <a:gd name="connsiteX7" fmla="*/ 366818 w 1430620"/>
                <a:gd name="connsiteY7" fmla="*/ 622096 h 2143208"/>
                <a:gd name="connsiteX8" fmla="*/ 214418 w 1430620"/>
                <a:gd name="connsiteY8" fmla="*/ 758020 h 2143208"/>
                <a:gd name="connsiteX9" fmla="*/ 305034 w 1430620"/>
                <a:gd name="connsiteY9" fmla="*/ 708593 h 2143208"/>
                <a:gd name="connsiteX10" fmla="*/ 440959 w 1430620"/>
                <a:gd name="connsiteY10" fmla="*/ 634452 h 2143208"/>
                <a:gd name="connsiteX11" fmla="*/ 593359 w 1430620"/>
                <a:gd name="connsiteY11" fmla="*/ 556193 h 2143208"/>
                <a:gd name="connsiteX12" fmla="*/ 741640 w 1430620"/>
                <a:gd name="connsiteY12" fmla="*/ 424387 h 2143208"/>
                <a:gd name="connsiteX13" fmla="*/ 832256 w 1430620"/>
                <a:gd name="connsiteY13" fmla="*/ 453220 h 2143208"/>
                <a:gd name="connsiteX14" fmla="*/ 824018 w 1430620"/>
                <a:gd name="connsiteY14" fmla="*/ 572668 h 2143208"/>
                <a:gd name="connsiteX15" fmla="*/ 622191 w 1430620"/>
                <a:gd name="connsiteY15" fmla="*/ 753901 h 2143208"/>
                <a:gd name="connsiteX16" fmla="*/ 416245 w 1430620"/>
                <a:gd name="connsiteY16" fmla="*/ 992798 h 2143208"/>
                <a:gd name="connsiteX17" fmla="*/ 309153 w 1430620"/>
                <a:gd name="connsiteY17" fmla="*/ 1157555 h 2143208"/>
                <a:gd name="connsiteX18" fmla="*/ 358580 w 1430620"/>
                <a:gd name="connsiteY18" fmla="*/ 1157555 h 2143208"/>
                <a:gd name="connsiteX19" fmla="*/ 539813 w 1430620"/>
                <a:gd name="connsiteY19" fmla="*/ 906301 h 2143208"/>
                <a:gd name="connsiteX20" fmla="*/ 729283 w 1430620"/>
                <a:gd name="connsiteY20" fmla="*/ 749782 h 2143208"/>
                <a:gd name="connsiteX21" fmla="*/ 922872 w 1430620"/>
                <a:gd name="connsiteY21" fmla="*/ 766258 h 2143208"/>
                <a:gd name="connsiteX22" fmla="*/ 931110 w 1430620"/>
                <a:gd name="connsiteY22" fmla="*/ 926896 h 2143208"/>
                <a:gd name="connsiteX23" fmla="*/ 811661 w 1430620"/>
                <a:gd name="connsiteY23" fmla="*/ 1033987 h 2143208"/>
                <a:gd name="connsiteX24" fmla="*/ 1005251 w 1430620"/>
                <a:gd name="connsiteY24" fmla="*/ 1017512 h 2143208"/>
                <a:gd name="connsiteX25" fmla="*/ 1104105 w 1430620"/>
                <a:gd name="connsiteY25" fmla="*/ 1169912 h 2143208"/>
                <a:gd name="connsiteX26" fmla="*/ 976418 w 1430620"/>
                <a:gd name="connsiteY26" fmla="*/ 1334668 h 2143208"/>
                <a:gd name="connsiteX27" fmla="*/ 696332 w 1430620"/>
                <a:gd name="connsiteY27" fmla="*/ 1474712 h 2143208"/>
                <a:gd name="connsiteX28" fmla="*/ 543932 w 1430620"/>
                <a:gd name="connsiteY28" fmla="*/ 1627112 h 2143208"/>
                <a:gd name="connsiteX29" fmla="*/ 622191 w 1430620"/>
                <a:gd name="connsiteY29" fmla="*/ 1643587 h 2143208"/>
                <a:gd name="connsiteX30" fmla="*/ 803424 w 1430620"/>
                <a:gd name="connsiteY30" fmla="*/ 1499425 h 2143208"/>
                <a:gd name="connsiteX31" fmla="*/ 902278 w 1430620"/>
                <a:gd name="connsiteY31" fmla="*/ 1408809 h 2143208"/>
                <a:gd name="connsiteX32" fmla="*/ 1083510 w 1430620"/>
                <a:gd name="connsiteY32" fmla="*/ 1301717 h 2143208"/>
                <a:gd name="connsiteX33" fmla="*/ 1178245 w 1430620"/>
                <a:gd name="connsiteY33" fmla="*/ 1301717 h 2143208"/>
                <a:gd name="connsiteX34" fmla="*/ 1149413 w 1430620"/>
                <a:gd name="connsiteY34" fmla="*/ 1433523 h 2143208"/>
                <a:gd name="connsiteX35" fmla="*/ 951705 w 1430620"/>
                <a:gd name="connsiteY35" fmla="*/ 1528258 h 2143208"/>
                <a:gd name="connsiteX36" fmla="*/ 873445 w 1430620"/>
                <a:gd name="connsiteY36" fmla="*/ 1639468 h 2143208"/>
                <a:gd name="connsiteX37" fmla="*/ 972299 w 1430620"/>
                <a:gd name="connsiteY37" fmla="*/ 1627112 h 2143208"/>
                <a:gd name="connsiteX38" fmla="*/ 1067034 w 1430620"/>
                <a:gd name="connsiteY38" fmla="*/ 1536496 h 2143208"/>
                <a:gd name="connsiteX39" fmla="*/ 1182364 w 1430620"/>
                <a:gd name="connsiteY39" fmla="*/ 1466474 h 2143208"/>
                <a:gd name="connsiteX40" fmla="*/ 1367716 w 1430620"/>
                <a:gd name="connsiteY40" fmla="*/ 1491187 h 2143208"/>
                <a:gd name="connsiteX41" fmla="*/ 1429499 w 1430620"/>
                <a:gd name="connsiteY41" fmla="*/ 1660063 h 2143208"/>
                <a:gd name="connsiteX42" fmla="*/ 1388310 w 1430620"/>
                <a:gd name="connsiteY42" fmla="*/ 1738323 h 2143208"/>
                <a:gd name="connsiteX43" fmla="*/ 1174126 w 1430620"/>
                <a:gd name="connsiteY43" fmla="*/ 1693014 h 2143208"/>
                <a:gd name="connsiteX44" fmla="*/ 1145294 w 1430620"/>
                <a:gd name="connsiteY44" fmla="*/ 1746560 h 2143208"/>
                <a:gd name="connsiteX45" fmla="*/ 1347121 w 1430620"/>
                <a:gd name="connsiteY45" fmla="*/ 1787750 h 2143208"/>
                <a:gd name="connsiteX46" fmla="*/ 1413024 w 1430620"/>
                <a:gd name="connsiteY46" fmla="*/ 1866009 h 2143208"/>
                <a:gd name="connsiteX47" fmla="*/ 1380072 w 1430620"/>
                <a:gd name="connsiteY47" fmla="*/ 2018409 h 2143208"/>
                <a:gd name="connsiteX48" fmla="*/ 1207078 w 1430620"/>
                <a:gd name="connsiteY48" fmla="*/ 2022528 h 2143208"/>
                <a:gd name="connsiteX49" fmla="*/ 1215316 w 1430620"/>
                <a:gd name="connsiteY49" fmla="*/ 2043123 h 2143208"/>
                <a:gd name="connsiteX50" fmla="*/ 1157651 w 1430620"/>
                <a:gd name="connsiteY50" fmla="*/ 2109025 h 2143208"/>
                <a:gd name="connsiteX51" fmla="*/ 972299 w 1430620"/>
                <a:gd name="connsiteY51" fmla="*/ 2141977 h 2143208"/>
                <a:gd name="connsiteX52" fmla="*/ 667499 w 1430620"/>
                <a:gd name="connsiteY52" fmla="*/ 2067836 h 2143208"/>
                <a:gd name="connsiteX53" fmla="*/ 585121 w 1430620"/>
                <a:gd name="connsiteY53" fmla="*/ 1903079 h 2143208"/>
                <a:gd name="connsiteX54" fmla="*/ 704570 w 1430620"/>
                <a:gd name="connsiteY54" fmla="*/ 1812463 h 2143208"/>
                <a:gd name="connsiteX55" fmla="*/ 667499 w 1430620"/>
                <a:gd name="connsiteY55" fmla="*/ 1750679 h 2143208"/>
                <a:gd name="connsiteX56" fmla="*/ 548051 w 1430620"/>
                <a:gd name="connsiteY56" fmla="*/ 1874247 h 2143208"/>
                <a:gd name="connsiteX57" fmla="*/ 424483 w 1430620"/>
                <a:gd name="connsiteY57" fmla="*/ 1808344 h 2143208"/>
                <a:gd name="connsiteX58" fmla="*/ 379175 w 1430620"/>
                <a:gd name="connsiteY58" fmla="*/ 1590041 h 2143208"/>
                <a:gd name="connsiteX59" fmla="*/ 531575 w 1430620"/>
                <a:gd name="connsiteY59" fmla="*/ 1511782 h 2143208"/>
                <a:gd name="connsiteX60" fmla="*/ 741640 w 1430620"/>
                <a:gd name="connsiteY60" fmla="*/ 1347025 h 2143208"/>
                <a:gd name="connsiteX61" fmla="*/ 992894 w 1430620"/>
                <a:gd name="connsiteY61" fmla="*/ 1227577 h 2143208"/>
                <a:gd name="connsiteX62" fmla="*/ 877564 w 1430620"/>
                <a:gd name="connsiteY62" fmla="*/ 1190506 h 2143208"/>
                <a:gd name="connsiteX63" fmla="*/ 786948 w 1430620"/>
                <a:gd name="connsiteY63" fmla="*/ 1252290 h 2143208"/>
                <a:gd name="connsiteX64" fmla="*/ 515099 w 1430620"/>
                <a:gd name="connsiteY64" fmla="*/ 1441760 h 2143208"/>
                <a:gd name="connsiteX65" fmla="*/ 342105 w 1430620"/>
                <a:gd name="connsiteY65" fmla="*/ 1515901 h 2143208"/>
                <a:gd name="connsiteX66" fmla="*/ 292678 w 1430620"/>
                <a:gd name="connsiteY66" fmla="*/ 1454117 h 2143208"/>
                <a:gd name="connsiteX67" fmla="*/ 379175 w 1430620"/>
                <a:gd name="connsiteY67" fmla="*/ 1359382 h 2143208"/>
                <a:gd name="connsiteX68" fmla="*/ 609834 w 1430620"/>
                <a:gd name="connsiteY68" fmla="*/ 1174031 h 2143208"/>
                <a:gd name="connsiteX69" fmla="*/ 704570 w 1430620"/>
                <a:gd name="connsiteY69" fmla="*/ 968085 h 2143208"/>
                <a:gd name="connsiteX70" fmla="*/ 663380 w 1430620"/>
                <a:gd name="connsiteY70" fmla="*/ 955728 h 2143208"/>
                <a:gd name="connsiteX71" fmla="*/ 556288 w 1430620"/>
                <a:gd name="connsiteY71" fmla="*/ 1099890 h 2143208"/>
                <a:gd name="connsiteX72" fmla="*/ 399770 w 1430620"/>
                <a:gd name="connsiteY72" fmla="*/ 1314074 h 2143208"/>
                <a:gd name="connsiteX73" fmla="*/ 222656 w 1430620"/>
                <a:gd name="connsiteY73" fmla="*/ 1347025 h 2143208"/>
                <a:gd name="connsiteX74" fmla="*/ 169110 w 1430620"/>
                <a:gd name="connsiteY74" fmla="*/ 1202863 h 2143208"/>
                <a:gd name="connsiteX75" fmla="*/ 169110 w 1430620"/>
                <a:gd name="connsiteY75" fmla="*/ 1021631 h 2143208"/>
                <a:gd name="connsiteX76" fmla="*/ 350343 w 1430620"/>
                <a:gd name="connsiteY76" fmla="*/ 865112 h 2143208"/>
                <a:gd name="connsiteX77" fmla="*/ 395651 w 1430620"/>
                <a:gd name="connsiteY77" fmla="*/ 753901 h 2143208"/>
                <a:gd name="connsiteX78" fmla="*/ 284440 w 1430620"/>
                <a:gd name="connsiteY78" fmla="*/ 823923 h 2143208"/>
                <a:gd name="connsiteX79" fmla="*/ 197943 w 1430620"/>
                <a:gd name="connsiteY79" fmla="*/ 963966 h 2143208"/>
                <a:gd name="connsiteX80" fmla="*/ 103207 w 1430620"/>
                <a:gd name="connsiteY80" fmla="*/ 959847 h 2143208"/>
                <a:gd name="connsiteX81" fmla="*/ 24948 w 1430620"/>
                <a:gd name="connsiteY81" fmla="*/ 790971 h 2143208"/>
                <a:gd name="connsiteX82" fmla="*/ 90851 w 1430620"/>
                <a:gd name="connsiteY82" fmla="*/ 704474 h 2143208"/>
                <a:gd name="connsiteX83" fmla="*/ 243251 w 1430620"/>
                <a:gd name="connsiteY83" fmla="*/ 580906 h 2143208"/>
                <a:gd name="connsiteX84" fmla="*/ 243251 w 1430620"/>
                <a:gd name="connsiteY84" fmla="*/ 490290 h 2143208"/>
                <a:gd name="connsiteX85" fmla="*/ 140278 w 1430620"/>
                <a:gd name="connsiteY85" fmla="*/ 593263 h 2143208"/>
                <a:gd name="connsiteX86" fmla="*/ 78494 w 1430620"/>
                <a:gd name="connsiteY86" fmla="*/ 683879 h 2143208"/>
                <a:gd name="connsiteX87" fmla="*/ 234 w 1430620"/>
                <a:gd name="connsiteY87" fmla="*/ 613858 h 2143208"/>
                <a:gd name="connsiteX88" fmla="*/ 57899 w 1430620"/>
                <a:gd name="connsiteY88" fmla="*/ 296701 h 2143208"/>
                <a:gd name="connsiteX89" fmla="*/ 156753 w 1430620"/>
                <a:gd name="connsiteY89" fmla="*/ 280225 h 2143208"/>
                <a:gd name="connsiteX90" fmla="*/ 197943 w 1430620"/>
                <a:gd name="connsiteY90" fmla="*/ 354366 h 2143208"/>
                <a:gd name="connsiteX91" fmla="*/ 243251 w 1430620"/>
                <a:gd name="connsiteY91" fmla="*/ 284344 h 2143208"/>
                <a:gd name="connsiteX92" fmla="*/ 152634 w 1430620"/>
                <a:gd name="connsiteY92" fmla="*/ 189609 h 2143208"/>
                <a:gd name="connsiteX93" fmla="*/ 267964 w 1430620"/>
                <a:gd name="connsiteY93" fmla="*/ 86636 h 2143208"/>
                <a:gd name="connsiteX94" fmla="*/ 366818 w 1430620"/>
                <a:gd name="connsiteY94" fmla="*/ 123706 h 2143208"/>
                <a:gd name="connsiteX95" fmla="*/ 370937 w 1430620"/>
                <a:gd name="connsiteY95" fmla="*/ 24852 h 2143208"/>
                <a:gd name="connsiteX96" fmla="*/ 473910 w 1430620"/>
                <a:gd name="connsiteY96" fmla="*/ 24852 h 2143208"/>
                <a:gd name="connsiteX97" fmla="*/ 548051 w 1430620"/>
                <a:gd name="connsiteY97" fmla="*/ 4258 h 2143208"/>
                <a:gd name="connsiteX98" fmla="*/ 552170 w 1430620"/>
                <a:gd name="connsiteY98" fmla="*/ 119587 h 2143208"/>
                <a:gd name="connsiteX99" fmla="*/ 420364 w 1430620"/>
                <a:gd name="connsiteY99" fmla="*/ 428506 h 2143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1430620" h="2143208">
                  <a:moveTo>
                    <a:pt x="420364" y="428506"/>
                  </a:moveTo>
                  <a:cubicBezTo>
                    <a:pt x="408007" y="469009"/>
                    <a:pt x="460867" y="403107"/>
                    <a:pt x="478029" y="362604"/>
                  </a:cubicBezTo>
                  <a:cubicBezTo>
                    <a:pt x="495191" y="322101"/>
                    <a:pt x="491072" y="233544"/>
                    <a:pt x="523337" y="185490"/>
                  </a:cubicBezTo>
                  <a:cubicBezTo>
                    <a:pt x="555602" y="137436"/>
                    <a:pt x="630429" y="81830"/>
                    <a:pt x="671618" y="74279"/>
                  </a:cubicBezTo>
                  <a:cubicBezTo>
                    <a:pt x="712807" y="66728"/>
                    <a:pt x="758802" y="105171"/>
                    <a:pt x="770472" y="140182"/>
                  </a:cubicBezTo>
                  <a:cubicBezTo>
                    <a:pt x="782142" y="175193"/>
                    <a:pt x="777337" y="217755"/>
                    <a:pt x="741640" y="284344"/>
                  </a:cubicBezTo>
                  <a:cubicBezTo>
                    <a:pt x="705943" y="350933"/>
                    <a:pt x="618758" y="483425"/>
                    <a:pt x="556288" y="539717"/>
                  </a:cubicBezTo>
                  <a:cubicBezTo>
                    <a:pt x="493818" y="596009"/>
                    <a:pt x="423796" y="585712"/>
                    <a:pt x="366818" y="622096"/>
                  </a:cubicBezTo>
                  <a:cubicBezTo>
                    <a:pt x="309840" y="658480"/>
                    <a:pt x="224715" y="743604"/>
                    <a:pt x="214418" y="758020"/>
                  </a:cubicBezTo>
                  <a:cubicBezTo>
                    <a:pt x="204121" y="772436"/>
                    <a:pt x="267277" y="729188"/>
                    <a:pt x="305034" y="708593"/>
                  </a:cubicBezTo>
                  <a:lnTo>
                    <a:pt x="440959" y="634452"/>
                  </a:lnTo>
                  <a:cubicBezTo>
                    <a:pt x="489013" y="609052"/>
                    <a:pt x="543246" y="591204"/>
                    <a:pt x="593359" y="556193"/>
                  </a:cubicBezTo>
                  <a:cubicBezTo>
                    <a:pt x="643472" y="521182"/>
                    <a:pt x="701824" y="441549"/>
                    <a:pt x="741640" y="424387"/>
                  </a:cubicBezTo>
                  <a:cubicBezTo>
                    <a:pt x="781456" y="407225"/>
                    <a:pt x="818526" y="428507"/>
                    <a:pt x="832256" y="453220"/>
                  </a:cubicBezTo>
                  <a:cubicBezTo>
                    <a:pt x="845986" y="477933"/>
                    <a:pt x="859029" y="522555"/>
                    <a:pt x="824018" y="572668"/>
                  </a:cubicBezTo>
                  <a:cubicBezTo>
                    <a:pt x="789007" y="622781"/>
                    <a:pt x="690153" y="683879"/>
                    <a:pt x="622191" y="753901"/>
                  </a:cubicBezTo>
                  <a:cubicBezTo>
                    <a:pt x="554229" y="823923"/>
                    <a:pt x="468418" y="925522"/>
                    <a:pt x="416245" y="992798"/>
                  </a:cubicBezTo>
                  <a:cubicBezTo>
                    <a:pt x="364072" y="1060074"/>
                    <a:pt x="318764" y="1130096"/>
                    <a:pt x="309153" y="1157555"/>
                  </a:cubicBezTo>
                  <a:cubicBezTo>
                    <a:pt x="299542" y="1185014"/>
                    <a:pt x="320137" y="1199431"/>
                    <a:pt x="358580" y="1157555"/>
                  </a:cubicBezTo>
                  <a:cubicBezTo>
                    <a:pt x="397023" y="1115679"/>
                    <a:pt x="478029" y="974263"/>
                    <a:pt x="539813" y="906301"/>
                  </a:cubicBezTo>
                  <a:cubicBezTo>
                    <a:pt x="601597" y="838339"/>
                    <a:pt x="665440" y="773122"/>
                    <a:pt x="729283" y="749782"/>
                  </a:cubicBezTo>
                  <a:cubicBezTo>
                    <a:pt x="793126" y="726442"/>
                    <a:pt x="889234" y="736739"/>
                    <a:pt x="922872" y="766258"/>
                  </a:cubicBezTo>
                  <a:cubicBezTo>
                    <a:pt x="956510" y="795777"/>
                    <a:pt x="949645" y="882275"/>
                    <a:pt x="931110" y="926896"/>
                  </a:cubicBezTo>
                  <a:cubicBezTo>
                    <a:pt x="912575" y="971518"/>
                    <a:pt x="799304" y="1018884"/>
                    <a:pt x="811661" y="1033987"/>
                  </a:cubicBezTo>
                  <a:cubicBezTo>
                    <a:pt x="824018" y="1049090"/>
                    <a:pt x="956510" y="994858"/>
                    <a:pt x="1005251" y="1017512"/>
                  </a:cubicBezTo>
                  <a:cubicBezTo>
                    <a:pt x="1053992" y="1040166"/>
                    <a:pt x="1108910" y="1117053"/>
                    <a:pt x="1104105" y="1169912"/>
                  </a:cubicBezTo>
                  <a:cubicBezTo>
                    <a:pt x="1099300" y="1222771"/>
                    <a:pt x="1044380" y="1283868"/>
                    <a:pt x="976418" y="1334668"/>
                  </a:cubicBezTo>
                  <a:cubicBezTo>
                    <a:pt x="908456" y="1385468"/>
                    <a:pt x="768413" y="1425971"/>
                    <a:pt x="696332" y="1474712"/>
                  </a:cubicBezTo>
                  <a:cubicBezTo>
                    <a:pt x="624251" y="1523453"/>
                    <a:pt x="556289" y="1598966"/>
                    <a:pt x="543932" y="1627112"/>
                  </a:cubicBezTo>
                  <a:cubicBezTo>
                    <a:pt x="531575" y="1655258"/>
                    <a:pt x="578942" y="1664868"/>
                    <a:pt x="622191" y="1643587"/>
                  </a:cubicBezTo>
                  <a:cubicBezTo>
                    <a:pt x="665440" y="1622306"/>
                    <a:pt x="756743" y="1538555"/>
                    <a:pt x="803424" y="1499425"/>
                  </a:cubicBezTo>
                  <a:cubicBezTo>
                    <a:pt x="850105" y="1460295"/>
                    <a:pt x="855597" y="1441760"/>
                    <a:pt x="902278" y="1408809"/>
                  </a:cubicBezTo>
                  <a:cubicBezTo>
                    <a:pt x="948959" y="1375858"/>
                    <a:pt x="1037516" y="1319566"/>
                    <a:pt x="1083510" y="1301717"/>
                  </a:cubicBezTo>
                  <a:cubicBezTo>
                    <a:pt x="1129504" y="1283868"/>
                    <a:pt x="1167261" y="1279749"/>
                    <a:pt x="1178245" y="1301717"/>
                  </a:cubicBezTo>
                  <a:cubicBezTo>
                    <a:pt x="1189229" y="1323685"/>
                    <a:pt x="1187170" y="1395766"/>
                    <a:pt x="1149413" y="1433523"/>
                  </a:cubicBezTo>
                  <a:cubicBezTo>
                    <a:pt x="1111656" y="1471280"/>
                    <a:pt x="997700" y="1493934"/>
                    <a:pt x="951705" y="1528258"/>
                  </a:cubicBezTo>
                  <a:cubicBezTo>
                    <a:pt x="905710" y="1562582"/>
                    <a:pt x="870013" y="1622992"/>
                    <a:pt x="873445" y="1639468"/>
                  </a:cubicBezTo>
                  <a:cubicBezTo>
                    <a:pt x="876877" y="1655944"/>
                    <a:pt x="940034" y="1644274"/>
                    <a:pt x="972299" y="1627112"/>
                  </a:cubicBezTo>
                  <a:cubicBezTo>
                    <a:pt x="1004564" y="1609950"/>
                    <a:pt x="1032023" y="1563269"/>
                    <a:pt x="1067034" y="1536496"/>
                  </a:cubicBezTo>
                  <a:cubicBezTo>
                    <a:pt x="1102045" y="1509723"/>
                    <a:pt x="1132251" y="1474025"/>
                    <a:pt x="1182364" y="1466474"/>
                  </a:cubicBezTo>
                  <a:cubicBezTo>
                    <a:pt x="1232477" y="1458923"/>
                    <a:pt x="1326527" y="1458922"/>
                    <a:pt x="1367716" y="1491187"/>
                  </a:cubicBezTo>
                  <a:cubicBezTo>
                    <a:pt x="1408905" y="1523452"/>
                    <a:pt x="1426067" y="1618874"/>
                    <a:pt x="1429499" y="1660063"/>
                  </a:cubicBezTo>
                  <a:cubicBezTo>
                    <a:pt x="1432931" y="1701252"/>
                    <a:pt x="1430872" y="1732831"/>
                    <a:pt x="1388310" y="1738323"/>
                  </a:cubicBezTo>
                  <a:cubicBezTo>
                    <a:pt x="1345748" y="1743815"/>
                    <a:pt x="1214629" y="1691641"/>
                    <a:pt x="1174126" y="1693014"/>
                  </a:cubicBezTo>
                  <a:cubicBezTo>
                    <a:pt x="1133623" y="1694387"/>
                    <a:pt x="1116462" y="1730771"/>
                    <a:pt x="1145294" y="1746560"/>
                  </a:cubicBezTo>
                  <a:cubicBezTo>
                    <a:pt x="1174126" y="1762349"/>
                    <a:pt x="1302499" y="1767842"/>
                    <a:pt x="1347121" y="1787750"/>
                  </a:cubicBezTo>
                  <a:cubicBezTo>
                    <a:pt x="1391743" y="1807658"/>
                    <a:pt x="1407532" y="1827566"/>
                    <a:pt x="1413024" y="1866009"/>
                  </a:cubicBezTo>
                  <a:cubicBezTo>
                    <a:pt x="1418516" y="1904452"/>
                    <a:pt x="1414396" y="1992323"/>
                    <a:pt x="1380072" y="2018409"/>
                  </a:cubicBezTo>
                  <a:cubicBezTo>
                    <a:pt x="1345748" y="2044495"/>
                    <a:pt x="1234537" y="2018409"/>
                    <a:pt x="1207078" y="2022528"/>
                  </a:cubicBezTo>
                  <a:cubicBezTo>
                    <a:pt x="1179619" y="2026647"/>
                    <a:pt x="1223554" y="2028707"/>
                    <a:pt x="1215316" y="2043123"/>
                  </a:cubicBezTo>
                  <a:cubicBezTo>
                    <a:pt x="1207078" y="2057539"/>
                    <a:pt x="1198154" y="2092549"/>
                    <a:pt x="1157651" y="2109025"/>
                  </a:cubicBezTo>
                  <a:cubicBezTo>
                    <a:pt x="1117148" y="2125501"/>
                    <a:pt x="1053991" y="2148842"/>
                    <a:pt x="972299" y="2141977"/>
                  </a:cubicBezTo>
                  <a:cubicBezTo>
                    <a:pt x="890607" y="2135112"/>
                    <a:pt x="732028" y="2107652"/>
                    <a:pt x="667499" y="2067836"/>
                  </a:cubicBezTo>
                  <a:cubicBezTo>
                    <a:pt x="602970" y="2028020"/>
                    <a:pt x="578943" y="1945641"/>
                    <a:pt x="585121" y="1903079"/>
                  </a:cubicBezTo>
                  <a:cubicBezTo>
                    <a:pt x="591300" y="1860517"/>
                    <a:pt x="690840" y="1837863"/>
                    <a:pt x="704570" y="1812463"/>
                  </a:cubicBezTo>
                  <a:cubicBezTo>
                    <a:pt x="718300" y="1787063"/>
                    <a:pt x="693585" y="1740382"/>
                    <a:pt x="667499" y="1750679"/>
                  </a:cubicBezTo>
                  <a:cubicBezTo>
                    <a:pt x="641413" y="1760976"/>
                    <a:pt x="588554" y="1864636"/>
                    <a:pt x="548051" y="1874247"/>
                  </a:cubicBezTo>
                  <a:cubicBezTo>
                    <a:pt x="507548" y="1883858"/>
                    <a:pt x="452629" y="1855712"/>
                    <a:pt x="424483" y="1808344"/>
                  </a:cubicBezTo>
                  <a:cubicBezTo>
                    <a:pt x="396337" y="1760976"/>
                    <a:pt x="361326" y="1639468"/>
                    <a:pt x="379175" y="1590041"/>
                  </a:cubicBezTo>
                  <a:cubicBezTo>
                    <a:pt x="397024" y="1540614"/>
                    <a:pt x="471164" y="1552285"/>
                    <a:pt x="531575" y="1511782"/>
                  </a:cubicBezTo>
                  <a:cubicBezTo>
                    <a:pt x="591986" y="1471279"/>
                    <a:pt x="664754" y="1394392"/>
                    <a:pt x="741640" y="1347025"/>
                  </a:cubicBezTo>
                  <a:cubicBezTo>
                    <a:pt x="818526" y="1299658"/>
                    <a:pt x="970240" y="1253663"/>
                    <a:pt x="992894" y="1227577"/>
                  </a:cubicBezTo>
                  <a:cubicBezTo>
                    <a:pt x="1015548" y="1201491"/>
                    <a:pt x="911888" y="1186387"/>
                    <a:pt x="877564" y="1190506"/>
                  </a:cubicBezTo>
                  <a:cubicBezTo>
                    <a:pt x="843240" y="1194625"/>
                    <a:pt x="786948" y="1252290"/>
                    <a:pt x="786948" y="1252290"/>
                  </a:cubicBezTo>
                  <a:cubicBezTo>
                    <a:pt x="726537" y="1294166"/>
                    <a:pt x="589239" y="1397825"/>
                    <a:pt x="515099" y="1441760"/>
                  </a:cubicBezTo>
                  <a:cubicBezTo>
                    <a:pt x="440959" y="1485695"/>
                    <a:pt x="379175" y="1513842"/>
                    <a:pt x="342105" y="1515901"/>
                  </a:cubicBezTo>
                  <a:cubicBezTo>
                    <a:pt x="305035" y="1517960"/>
                    <a:pt x="286500" y="1480204"/>
                    <a:pt x="292678" y="1454117"/>
                  </a:cubicBezTo>
                  <a:cubicBezTo>
                    <a:pt x="298856" y="1428030"/>
                    <a:pt x="326316" y="1406063"/>
                    <a:pt x="379175" y="1359382"/>
                  </a:cubicBezTo>
                  <a:cubicBezTo>
                    <a:pt x="432034" y="1312701"/>
                    <a:pt x="555602" y="1239247"/>
                    <a:pt x="609834" y="1174031"/>
                  </a:cubicBezTo>
                  <a:cubicBezTo>
                    <a:pt x="664067" y="1108815"/>
                    <a:pt x="695646" y="1004469"/>
                    <a:pt x="704570" y="968085"/>
                  </a:cubicBezTo>
                  <a:cubicBezTo>
                    <a:pt x="713494" y="931701"/>
                    <a:pt x="688094" y="933761"/>
                    <a:pt x="663380" y="955728"/>
                  </a:cubicBezTo>
                  <a:cubicBezTo>
                    <a:pt x="638666" y="977695"/>
                    <a:pt x="556288" y="1099890"/>
                    <a:pt x="556288" y="1099890"/>
                  </a:cubicBezTo>
                  <a:cubicBezTo>
                    <a:pt x="512353" y="1159614"/>
                    <a:pt x="455375" y="1272885"/>
                    <a:pt x="399770" y="1314074"/>
                  </a:cubicBezTo>
                  <a:cubicBezTo>
                    <a:pt x="344165" y="1355263"/>
                    <a:pt x="261099" y="1365560"/>
                    <a:pt x="222656" y="1347025"/>
                  </a:cubicBezTo>
                  <a:cubicBezTo>
                    <a:pt x="184213" y="1328490"/>
                    <a:pt x="178034" y="1257095"/>
                    <a:pt x="169110" y="1202863"/>
                  </a:cubicBezTo>
                  <a:cubicBezTo>
                    <a:pt x="160186" y="1148631"/>
                    <a:pt x="138904" y="1077923"/>
                    <a:pt x="169110" y="1021631"/>
                  </a:cubicBezTo>
                  <a:cubicBezTo>
                    <a:pt x="199316" y="965339"/>
                    <a:pt x="312586" y="909734"/>
                    <a:pt x="350343" y="865112"/>
                  </a:cubicBezTo>
                  <a:cubicBezTo>
                    <a:pt x="388100" y="820490"/>
                    <a:pt x="406635" y="760766"/>
                    <a:pt x="395651" y="753901"/>
                  </a:cubicBezTo>
                  <a:cubicBezTo>
                    <a:pt x="384667" y="747036"/>
                    <a:pt x="317391" y="788912"/>
                    <a:pt x="284440" y="823923"/>
                  </a:cubicBezTo>
                  <a:cubicBezTo>
                    <a:pt x="251489" y="858934"/>
                    <a:pt x="228148" y="941312"/>
                    <a:pt x="197943" y="963966"/>
                  </a:cubicBezTo>
                  <a:cubicBezTo>
                    <a:pt x="167738" y="986620"/>
                    <a:pt x="132039" y="988679"/>
                    <a:pt x="103207" y="959847"/>
                  </a:cubicBezTo>
                  <a:cubicBezTo>
                    <a:pt x="74375" y="931015"/>
                    <a:pt x="27007" y="833533"/>
                    <a:pt x="24948" y="790971"/>
                  </a:cubicBezTo>
                  <a:cubicBezTo>
                    <a:pt x="22889" y="748409"/>
                    <a:pt x="54467" y="739485"/>
                    <a:pt x="90851" y="704474"/>
                  </a:cubicBezTo>
                  <a:cubicBezTo>
                    <a:pt x="127235" y="669463"/>
                    <a:pt x="217851" y="616603"/>
                    <a:pt x="243251" y="580906"/>
                  </a:cubicBezTo>
                  <a:cubicBezTo>
                    <a:pt x="268651" y="545209"/>
                    <a:pt x="260413" y="488231"/>
                    <a:pt x="243251" y="490290"/>
                  </a:cubicBezTo>
                  <a:cubicBezTo>
                    <a:pt x="226089" y="492349"/>
                    <a:pt x="167737" y="560998"/>
                    <a:pt x="140278" y="593263"/>
                  </a:cubicBezTo>
                  <a:cubicBezTo>
                    <a:pt x="112818" y="625528"/>
                    <a:pt x="101835" y="680447"/>
                    <a:pt x="78494" y="683879"/>
                  </a:cubicBezTo>
                  <a:cubicBezTo>
                    <a:pt x="55153" y="687312"/>
                    <a:pt x="3666" y="678388"/>
                    <a:pt x="234" y="613858"/>
                  </a:cubicBezTo>
                  <a:cubicBezTo>
                    <a:pt x="-3199" y="549328"/>
                    <a:pt x="31813" y="352306"/>
                    <a:pt x="57899" y="296701"/>
                  </a:cubicBezTo>
                  <a:cubicBezTo>
                    <a:pt x="83985" y="241096"/>
                    <a:pt x="133412" y="270614"/>
                    <a:pt x="156753" y="280225"/>
                  </a:cubicBezTo>
                  <a:cubicBezTo>
                    <a:pt x="180094" y="289836"/>
                    <a:pt x="183527" y="353679"/>
                    <a:pt x="197943" y="354366"/>
                  </a:cubicBezTo>
                  <a:cubicBezTo>
                    <a:pt x="212359" y="355052"/>
                    <a:pt x="250802" y="311803"/>
                    <a:pt x="243251" y="284344"/>
                  </a:cubicBezTo>
                  <a:cubicBezTo>
                    <a:pt x="235700" y="256885"/>
                    <a:pt x="148515" y="222560"/>
                    <a:pt x="152634" y="189609"/>
                  </a:cubicBezTo>
                  <a:cubicBezTo>
                    <a:pt x="156753" y="156658"/>
                    <a:pt x="232267" y="97620"/>
                    <a:pt x="267964" y="86636"/>
                  </a:cubicBezTo>
                  <a:cubicBezTo>
                    <a:pt x="303661" y="75652"/>
                    <a:pt x="349656" y="134003"/>
                    <a:pt x="366818" y="123706"/>
                  </a:cubicBezTo>
                  <a:cubicBezTo>
                    <a:pt x="383980" y="113409"/>
                    <a:pt x="353088" y="41328"/>
                    <a:pt x="370937" y="24852"/>
                  </a:cubicBezTo>
                  <a:cubicBezTo>
                    <a:pt x="388786" y="8376"/>
                    <a:pt x="444391" y="28284"/>
                    <a:pt x="473910" y="24852"/>
                  </a:cubicBezTo>
                  <a:cubicBezTo>
                    <a:pt x="503429" y="21420"/>
                    <a:pt x="535008" y="-11531"/>
                    <a:pt x="548051" y="4258"/>
                  </a:cubicBezTo>
                  <a:cubicBezTo>
                    <a:pt x="561094" y="20047"/>
                    <a:pt x="572078" y="50938"/>
                    <a:pt x="552170" y="119587"/>
                  </a:cubicBezTo>
                  <a:cubicBezTo>
                    <a:pt x="532262" y="188236"/>
                    <a:pt x="432721" y="388003"/>
                    <a:pt x="420364" y="428506"/>
                  </a:cubicBezTo>
                  <a:close/>
                </a:path>
              </a:pathLst>
            </a:custGeom>
            <a:solidFill>
              <a:schemeClr val="accent5">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00" name="Star: 32 Points 99">
            <a:extLst>
              <a:ext uri="{FF2B5EF4-FFF2-40B4-BE49-F238E27FC236}">
                <a16:creationId xmlns:a16="http://schemas.microsoft.com/office/drawing/2014/main" id="{B64C708D-1AFD-4FFB-F50A-3177A24A7F13}"/>
              </a:ext>
            </a:extLst>
          </p:cNvPr>
          <p:cNvSpPr/>
          <p:nvPr/>
        </p:nvSpPr>
        <p:spPr bwMode="auto">
          <a:xfrm>
            <a:off x="5988413" y="5457469"/>
            <a:ext cx="2985683" cy="708661"/>
          </a:xfrm>
          <a:prstGeom prst="star32">
            <a:avLst>
              <a:gd name="adj" fmla="val 45565"/>
            </a:avLst>
          </a:prstGeom>
          <a:solidFill>
            <a:schemeClr val="accent2">
              <a:lumMod val="20000"/>
              <a:lumOff val="80000"/>
            </a:schemeClr>
          </a:soli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C11259E9-F0C2-A788-5E0B-0394AE6272B8}"/>
              </a:ext>
            </a:extLst>
          </p:cNvPr>
          <p:cNvSpPr>
            <a:spLocks noGrp="1"/>
          </p:cNvSpPr>
          <p:nvPr>
            <p:ph type="title"/>
          </p:nvPr>
        </p:nvSpPr>
        <p:spPr/>
        <p:txBody>
          <a:bodyPr/>
          <a:lstStyle/>
          <a:p>
            <a:r>
              <a:rPr lang="en-US" dirty="0"/>
              <a:t>Adipose Tissue as a Metabolic Organ: Adiponectin</a:t>
            </a:r>
          </a:p>
        </p:txBody>
      </p:sp>
      <p:sp>
        <p:nvSpPr>
          <p:cNvPr id="4" name="Text Box 11">
            <a:extLst>
              <a:ext uri="{FF2B5EF4-FFF2-40B4-BE49-F238E27FC236}">
                <a16:creationId xmlns:a16="http://schemas.microsoft.com/office/drawing/2014/main" id="{B6081D48-74D7-6B3B-3D8E-817BE8B6EFE7}"/>
              </a:ext>
            </a:extLst>
          </p:cNvPr>
          <p:cNvSpPr txBox="1">
            <a:spLocks noChangeArrowheads="1"/>
          </p:cNvSpPr>
          <p:nvPr/>
        </p:nvSpPr>
        <p:spPr bwMode="auto">
          <a:xfrm>
            <a:off x="414339" y="6205319"/>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Roy. Cell Biosci. 2021;11:77. 2. Reprinted from </a:t>
            </a:r>
            <a:r>
              <a:rPr lang="it-IT" altLang="en-US" sz="1200" b="0" dirty="0">
                <a:solidFill>
                  <a:schemeClr val="bg2"/>
                </a:solidFill>
                <a:latin typeface="Calibri" panose="020F0502020204030204" pitchFamily="34" charset="0"/>
              </a:rPr>
              <a:t>Formolo. Brain Plasticity. 2022;8:79 with permission from IOS Press. https://content.iospress.com/articles/brain-plasticity/bpl220138.</a:t>
            </a:r>
          </a:p>
        </p:txBody>
      </p:sp>
      <p:sp>
        <p:nvSpPr>
          <p:cNvPr id="11" name="TextBox 10">
            <a:extLst>
              <a:ext uri="{FF2B5EF4-FFF2-40B4-BE49-F238E27FC236}">
                <a16:creationId xmlns:a16="http://schemas.microsoft.com/office/drawing/2014/main" id="{4800553C-9B46-412E-CFF7-CD96707BB547}"/>
              </a:ext>
            </a:extLst>
          </p:cNvPr>
          <p:cNvSpPr txBox="1"/>
          <p:nvPr/>
        </p:nvSpPr>
        <p:spPr bwMode="auto">
          <a:xfrm>
            <a:off x="5915399" y="1509795"/>
            <a:ext cx="58324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Regulation of Neuronal Plasticity by Adiponectin Signaling</a:t>
            </a:r>
            <a:r>
              <a:rPr lang="en-US" baseline="30000" dirty="0">
                <a:solidFill>
                  <a:schemeClr val="bg1"/>
                </a:solidFill>
                <a:latin typeface="Calibri" panose="020F0502020204030204" pitchFamily="34" charset="0"/>
              </a:rPr>
              <a:t>2</a:t>
            </a:r>
          </a:p>
        </p:txBody>
      </p:sp>
      <p:sp>
        <p:nvSpPr>
          <p:cNvPr id="13" name="TextBox 12">
            <a:extLst>
              <a:ext uri="{FF2B5EF4-FFF2-40B4-BE49-F238E27FC236}">
                <a16:creationId xmlns:a16="http://schemas.microsoft.com/office/drawing/2014/main" id="{B1052C91-9462-AC72-1A2D-59C54879F7C1}"/>
              </a:ext>
            </a:extLst>
          </p:cNvPr>
          <p:cNvSpPr txBox="1"/>
          <p:nvPr/>
        </p:nvSpPr>
        <p:spPr bwMode="auto">
          <a:xfrm>
            <a:off x="1272987" y="1509795"/>
            <a:ext cx="37946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Tissue-Specific Adiponectin Signaling</a:t>
            </a:r>
            <a:r>
              <a:rPr lang="en-US" baseline="30000" dirty="0">
                <a:solidFill>
                  <a:schemeClr val="bg1"/>
                </a:solidFill>
                <a:latin typeface="Calibri" panose="020F0502020204030204" pitchFamily="34" charset="0"/>
              </a:rPr>
              <a:t>1</a:t>
            </a:r>
          </a:p>
        </p:txBody>
      </p:sp>
      <p:grpSp>
        <p:nvGrpSpPr>
          <p:cNvPr id="31" name="Group 30">
            <a:extLst>
              <a:ext uri="{FF2B5EF4-FFF2-40B4-BE49-F238E27FC236}">
                <a16:creationId xmlns:a16="http://schemas.microsoft.com/office/drawing/2014/main" id="{5B31453F-3AED-D87B-264A-5CF20A4F1D69}"/>
              </a:ext>
            </a:extLst>
          </p:cNvPr>
          <p:cNvGrpSpPr/>
          <p:nvPr/>
        </p:nvGrpSpPr>
        <p:grpSpPr>
          <a:xfrm>
            <a:off x="556552" y="2114673"/>
            <a:ext cx="5358847" cy="3620342"/>
            <a:chOff x="667765" y="2114673"/>
            <a:chExt cx="5358847" cy="3620342"/>
          </a:xfrm>
        </p:grpSpPr>
        <p:sp>
          <p:nvSpPr>
            <p:cNvPr id="6" name="TextBox 5">
              <a:extLst>
                <a:ext uri="{FF2B5EF4-FFF2-40B4-BE49-F238E27FC236}">
                  <a16:creationId xmlns:a16="http://schemas.microsoft.com/office/drawing/2014/main" id="{11673269-B8E8-8F41-3E24-F2EEFB9CA413}"/>
                </a:ext>
              </a:extLst>
            </p:cNvPr>
            <p:cNvSpPr txBox="1"/>
            <p:nvPr/>
          </p:nvSpPr>
          <p:spPr bwMode="auto">
            <a:xfrm>
              <a:off x="2324878" y="3877571"/>
              <a:ext cx="1873839" cy="461665"/>
            </a:xfrm>
            <a:prstGeom prst="rect">
              <a:avLst/>
            </a:prstGeom>
            <a:solidFill>
              <a:schemeClr val="accent3"/>
            </a:solidFill>
            <a:ln>
              <a:noFill/>
            </a:ln>
          </p:spPr>
          <p:txBody>
            <a:bodyPr wrap="square">
              <a:spAutoFit/>
            </a:bodyPr>
            <a:lstStyle/>
            <a:p>
              <a:pPr algn="ctr"/>
              <a:r>
                <a:rPr lang="en-US" sz="2400" dirty="0">
                  <a:latin typeface="Calibri" panose="020F0502020204030204" pitchFamily="34" charset="0"/>
                </a:rPr>
                <a:t>Adiponectin</a:t>
              </a:r>
              <a:endParaRPr lang="en-US" sz="2400" dirty="0"/>
            </a:p>
          </p:txBody>
        </p:sp>
        <p:sp>
          <p:nvSpPr>
            <p:cNvPr id="15" name="TextBox 14">
              <a:extLst>
                <a:ext uri="{FF2B5EF4-FFF2-40B4-BE49-F238E27FC236}">
                  <a16:creationId xmlns:a16="http://schemas.microsoft.com/office/drawing/2014/main" id="{D096FDC7-115D-BF28-FC6B-51B1756435A4}"/>
                </a:ext>
              </a:extLst>
            </p:cNvPr>
            <p:cNvSpPr txBox="1"/>
            <p:nvPr/>
          </p:nvSpPr>
          <p:spPr bwMode="auto">
            <a:xfrm>
              <a:off x="2446418" y="2114673"/>
              <a:ext cx="1616148" cy="1311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600" dirty="0">
                  <a:solidFill>
                    <a:schemeClr val="accent1"/>
                  </a:solidFill>
                  <a:latin typeface="Calibri" panose="020F0502020204030204" pitchFamily="34" charset="0"/>
                </a:rPr>
                <a:t>Endothelial cells</a:t>
              </a:r>
            </a:p>
            <a:p>
              <a:pPr algn="l">
                <a:lnSpc>
                  <a:spcPct val="90000"/>
                </a:lnSpc>
                <a:spcBef>
                  <a:spcPts val="0"/>
                </a:spcBef>
                <a:spcAft>
                  <a:spcPct val="0"/>
                </a:spcAft>
                <a:buClrTx/>
                <a:buFontTx/>
                <a:buNone/>
              </a:pPr>
              <a:r>
                <a:rPr lang="en-US" sz="1200" b="0" dirty="0">
                  <a:solidFill>
                    <a:schemeClr val="bg1"/>
                  </a:solidFill>
                  <a:latin typeface="+mn-lt"/>
                </a:rPr>
                <a:t>↑Differentiation</a:t>
              </a:r>
            </a:p>
            <a:p>
              <a:pPr algn="l">
                <a:lnSpc>
                  <a:spcPct val="90000"/>
                </a:lnSpc>
                <a:spcBef>
                  <a:spcPts val="0"/>
                </a:spcBef>
                <a:spcAft>
                  <a:spcPct val="0"/>
                </a:spcAft>
                <a:buClrTx/>
                <a:buFontTx/>
                <a:buNone/>
              </a:pPr>
              <a:r>
                <a:rPr lang="en-US" sz="1200" b="0" dirty="0">
                  <a:solidFill>
                    <a:schemeClr val="bg1"/>
                  </a:solidFill>
                  <a:latin typeface="+mn-lt"/>
                </a:rPr>
                <a:t>↑Migration</a:t>
              </a:r>
            </a:p>
            <a:p>
              <a:pPr algn="l">
                <a:lnSpc>
                  <a:spcPct val="90000"/>
                </a:lnSpc>
                <a:spcBef>
                  <a:spcPts val="0"/>
                </a:spcBef>
                <a:spcAft>
                  <a:spcPct val="0"/>
                </a:spcAft>
                <a:buClrTx/>
                <a:buFontTx/>
                <a:buNone/>
              </a:pPr>
              <a:r>
                <a:rPr lang="en-US" sz="1200" b="0" dirty="0">
                  <a:solidFill>
                    <a:schemeClr val="bg1"/>
                  </a:solidFill>
                  <a:latin typeface="+mn-lt"/>
                </a:rPr>
                <a:t>↑eNOS activity</a:t>
              </a:r>
            </a:p>
            <a:p>
              <a:pPr algn="l">
                <a:lnSpc>
                  <a:spcPct val="90000"/>
                </a:lnSpc>
                <a:spcBef>
                  <a:spcPts val="0"/>
                </a:spcBef>
                <a:spcAft>
                  <a:spcPct val="0"/>
                </a:spcAft>
                <a:buClrTx/>
                <a:buFontTx/>
                <a:buNone/>
              </a:pPr>
              <a:r>
                <a:rPr lang="en-US" sz="1200" b="0" dirty="0">
                  <a:solidFill>
                    <a:schemeClr val="bg1"/>
                  </a:solidFill>
                  <a:latin typeface="+mn-lt"/>
                </a:rPr>
                <a:t>↓Oxidative stress</a:t>
              </a:r>
            </a:p>
            <a:p>
              <a:pPr algn="l">
                <a:lnSpc>
                  <a:spcPct val="90000"/>
                </a:lnSpc>
                <a:spcBef>
                  <a:spcPts val="0"/>
                </a:spcBef>
                <a:spcAft>
                  <a:spcPct val="0"/>
                </a:spcAft>
                <a:buClrTx/>
                <a:buFontTx/>
                <a:buNone/>
              </a:pPr>
              <a:r>
                <a:rPr lang="en-US" sz="1200" b="0" dirty="0">
                  <a:solidFill>
                    <a:schemeClr val="bg1"/>
                  </a:solidFill>
                  <a:latin typeface="+mn-lt"/>
                </a:rPr>
                <a:t>↓Adhesion molecules</a:t>
              </a:r>
            </a:p>
            <a:p>
              <a:pPr algn="l">
                <a:lnSpc>
                  <a:spcPct val="90000"/>
                </a:lnSpc>
                <a:spcBef>
                  <a:spcPts val="0"/>
                </a:spcBef>
                <a:spcAft>
                  <a:spcPct val="0"/>
                </a:spcAft>
                <a:buClrTx/>
                <a:buFontTx/>
                <a:buNone/>
              </a:pPr>
              <a:r>
                <a:rPr lang="en-US" sz="1200" b="0" dirty="0">
                  <a:solidFill>
                    <a:schemeClr val="bg1"/>
                  </a:solidFill>
                  <a:latin typeface="+mn-lt"/>
                </a:rPr>
                <a:t>↓Apoptosis</a:t>
              </a:r>
            </a:p>
          </p:txBody>
        </p:sp>
        <p:sp>
          <p:nvSpPr>
            <p:cNvPr id="5" name="TextBox 4">
              <a:extLst>
                <a:ext uri="{FF2B5EF4-FFF2-40B4-BE49-F238E27FC236}">
                  <a16:creationId xmlns:a16="http://schemas.microsoft.com/office/drawing/2014/main" id="{19B57B8A-A341-9870-0964-773A3B541B9E}"/>
                </a:ext>
              </a:extLst>
            </p:cNvPr>
            <p:cNvSpPr txBox="1"/>
            <p:nvPr/>
          </p:nvSpPr>
          <p:spPr bwMode="auto">
            <a:xfrm>
              <a:off x="4121582" y="2793601"/>
              <a:ext cx="1462003"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600" dirty="0">
                  <a:solidFill>
                    <a:schemeClr val="accent1"/>
                  </a:solidFill>
                  <a:latin typeface="Calibri" panose="020F0502020204030204" pitchFamily="34" charset="0"/>
                </a:rPr>
                <a:t>Cardiomyocyte</a:t>
              </a:r>
            </a:p>
            <a:p>
              <a:pPr algn="l">
                <a:lnSpc>
                  <a:spcPct val="90000"/>
                </a:lnSpc>
                <a:spcBef>
                  <a:spcPts val="0"/>
                </a:spcBef>
                <a:spcAft>
                  <a:spcPct val="0"/>
                </a:spcAft>
                <a:buClrTx/>
                <a:buFontTx/>
                <a:buNone/>
              </a:pPr>
              <a:r>
                <a:rPr lang="en-US" sz="1200" b="0" dirty="0">
                  <a:solidFill>
                    <a:schemeClr val="bg1"/>
                  </a:solidFill>
                  <a:latin typeface="+mn-lt"/>
                </a:rPr>
                <a:t>↓Hypertrophy</a:t>
              </a:r>
            </a:p>
            <a:p>
              <a:pPr algn="l">
                <a:lnSpc>
                  <a:spcPct val="90000"/>
                </a:lnSpc>
                <a:spcBef>
                  <a:spcPts val="0"/>
                </a:spcBef>
                <a:spcAft>
                  <a:spcPct val="0"/>
                </a:spcAft>
                <a:buClrTx/>
                <a:buFontTx/>
                <a:buNone/>
              </a:pPr>
              <a:r>
                <a:rPr lang="en-US" sz="1200" b="0" dirty="0">
                  <a:solidFill>
                    <a:schemeClr val="bg1"/>
                  </a:solidFill>
                  <a:latin typeface="+mn-lt"/>
                </a:rPr>
                <a:t>↓Inflammation</a:t>
              </a:r>
            </a:p>
            <a:p>
              <a:pPr algn="l">
                <a:lnSpc>
                  <a:spcPct val="90000"/>
                </a:lnSpc>
                <a:spcBef>
                  <a:spcPts val="0"/>
                </a:spcBef>
                <a:spcAft>
                  <a:spcPct val="0"/>
                </a:spcAft>
                <a:buClrTx/>
                <a:buFontTx/>
                <a:buNone/>
              </a:pPr>
              <a:r>
                <a:rPr lang="en-US" sz="1200" b="0" dirty="0">
                  <a:solidFill>
                    <a:schemeClr val="bg1"/>
                  </a:solidFill>
                  <a:latin typeface="+mn-lt"/>
                </a:rPr>
                <a:t>↓Apoptosis</a:t>
              </a:r>
            </a:p>
          </p:txBody>
        </p:sp>
        <p:sp>
          <p:nvSpPr>
            <p:cNvPr id="16" name="TextBox 15">
              <a:extLst>
                <a:ext uri="{FF2B5EF4-FFF2-40B4-BE49-F238E27FC236}">
                  <a16:creationId xmlns:a16="http://schemas.microsoft.com/office/drawing/2014/main" id="{8CCFBF03-4E38-462C-874D-9F22DA89F680}"/>
                </a:ext>
              </a:extLst>
            </p:cNvPr>
            <p:cNvSpPr txBox="1"/>
            <p:nvPr/>
          </p:nvSpPr>
          <p:spPr bwMode="auto">
            <a:xfrm>
              <a:off x="4455220" y="3886746"/>
              <a:ext cx="15713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600" dirty="0">
                  <a:solidFill>
                    <a:schemeClr val="accent1"/>
                  </a:solidFill>
                  <a:latin typeface="Calibri" panose="020F0502020204030204" pitchFamily="34" charset="0"/>
                </a:rPr>
                <a:t>Bone</a:t>
              </a:r>
            </a:p>
            <a:p>
              <a:pPr algn="l">
                <a:lnSpc>
                  <a:spcPct val="90000"/>
                </a:lnSpc>
                <a:spcBef>
                  <a:spcPts val="0"/>
                </a:spcBef>
                <a:spcAft>
                  <a:spcPct val="0"/>
                </a:spcAft>
                <a:buClrTx/>
                <a:buFontTx/>
                <a:buNone/>
              </a:pPr>
              <a:r>
                <a:rPr lang="en-US" sz="1200" b="0" dirty="0">
                  <a:solidFill>
                    <a:schemeClr val="bg1"/>
                  </a:solidFill>
                  <a:latin typeface="+mn-lt"/>
                </a:rPr>
                <a:t>↑Osteoblastogenesis</a:t>
              </a:r>
            </a:p>
            <a:p>
              <a:pPr algn="l">
                <a:lnSpc>
                  <a:spcPct val="90000"/>
                </a:lnSpc>
                <a:spcBef>
                  <a:spcPts val="0"/>
                </a:spcBef>
                <a:spcAft>
                  <a:spcPct val="0"/>
                </a:spcAft>
                <a:buClrTx/>
                <a:buFontTx/>
                <a:buNone/>
              </a:pPr>
              <a:r>
                <a:rPr lang="en-US" sz="1200" b="0" dirty="0">
                  <a:solidFill>
                    <a:schemeClr val="bg1"/>
                  </a:solidFill>
                  <a:latin typeface="+mn-lt"/>
                </a:rPr>
                <a:t>↓Osteoclastogenesis</a:t>
              </a:r>
            </a:p>
          </p:txBody>
        </p:sp>
        <p:sp>
          <p:nvSpPr>
            <p:cNvPr id="17" name="TextBox 16">
              <a:extLst>
                <a:ext uri="{FF2B5EF4-FFF2-40B4-BE49-F238E27FC236}">
                  <a16:creationId xmlns:a16="http://schemas.microsoft.com/office/drawing/2014/main" id="{6519CAD3-E11A-355B-4968-BC3E88EBAA75}"/>
                </a:ext>
              </a:extLst>
            </p:cNvPr>
            <p:cNvSpPr txBox="1"/>
            <p:nvPr/>
          </p:nvSpPr>
          <p:spPr bwMode="auto">
            <a:xfrm>
              <a:off x="4121582" y="4756286"/>
              <a:ext cx="109709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600" dirty="0">
                  <a:solidFill>
                    <a:schemeClr val="accent1"/>
                  </a:solidFill>
                  <a:latin typeface="Calibri" panose="020F0502020204030204" pitchFamily="34" charset="0"/>
                </a:rPr>
                <a:t>VSMCs</a:t>
              </a:r>
            </a:p>
            <a:p>
              <a:pPr algn="l">
                <a:lnSpc>
                  <a:spcPct val="90000"/>
                </a:lnSpc>
                <a:spcBef>
                  <a:spcPts val="0"/>
                </a:spcBef>
                <a:spcAft>
                  <a:spcPct val="0"/>
                </a:spcAft>
                <a:buClrTx/>
                <a:buFontTx/>
                <a:buNone/>
              </a:pPr>
              <a:r>
                <a:rPr lang="en-US" sz="1200" b="0" dirty="0">
                  <a:solidFill>
                    <a:schemeClr val="bg1"/>
                  </a:solidFill>
                  <a:latin typeface="+mn-lt"/>
                </a:rPr>
                <a:t>↑Migration</a:t>
              </a:r>
            </a:p>
            <a:p>
              <a:pPr algn="l">
                <a:lnSpc>
                  <a:spcPct val="90000"/>
                </a:lnSpc>
                <a:spcBef>
                  <a:spcPts val="0"/>
                </a:spcBef>
                <a:spcAft>
                  <a:spcPct val="0"/>
                </a:spcAft>
                <a:buClrTx/>
                <a:buFontTx/>
                <a:buNone/>
              </a:pPr>
              <a:r>
                <a:rPr lang="en-US" sz="1200" b="0" dirty="0">
                  <a:solidFill>
                    <a:schemeClr val="bg1"/>
                  </a:solidFill>
                  <a:latin typeface="+mn-lt"/>
                </a:rPr>
                <a:t>↑Proliferation</a:t>
              </a:r>
            </a:p>
            <a:p>
              <a:pPr algn="l">
                <a:lnSpc>
                  <a:spcPct val="90000"/>
                </a:lnSpc>
                <a:spcBef>
                  <a:spcPts val="0"/>
                </a:spcBef>
                <a:spcAft>
                  <a:spcPct val="0"/>
                </a:spcAft>
                <a:buClrTx/>
                <a:buFontTx/>
                <a:buNone/>
              </a:pPr>
              <a:r>
                <a:rPr lang="en-US" sz="1200" b="0" dirty="0">
                  <a:solidFill>
                    <a:schemeClr val="bg1"/>
                  </a:solidFill>
                  <a:latin typeface="+mn-lt"/>
                </a:rPr>
                <a:t>↑Apoptosis</a:t>
              </a:r>
            </a:p>
          </p:txBody>
        </p:sp>
        <p:sp>
          <p:nvSpPr>
            <p:cNvPr id="18" name="TextBox 17">
              <a:extLst>
                <a:ext uri="{FF2B5EF4-FFF2-40B4-BE49-F238E27FC236}">
                  <a16:creationId xmlns:a16="http://schemas.microsoft.com/office/drawing/2014/main" id="{B099F951-D956-4621-F7DA-903972819862}"/>
                </a:ext>
              </a:extLst>
            </p:cNvPr>
            <p:cNvSpPr txBox="1"/>
            <p:nvPr/>
          </p:nvSpPr>
          <p:spPr bwMode="auto">
            <a:xfrm>
              <a:off x="2252449" y="4756286"/>
              <a:ext cx="170566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600" dirty="0">
                  <a:solidFill>
                    <a:schemeClr val="accent1"/>
                  </a:solidFill>
                  <a:latin typeface="Calibri" panose="020F0502020204030204" pitchFamily="34" charset="0"/>
                </a:rPr>
                <a:t>Pancreatic </a:t>
              </a:r>
              <a:r>
                <a:rPr lang="el-GR" sz="1600" dirty="0">
                  <a:solidFill>
                    <a:schemeClr val="accent1"/>
                  </a:solidFill>
                  <a:latin typeface="Calibri" panose="020F0502020204030204" pitchFamily="34" charset="0"/>
                </a:rPr>
                <a:t>β</a:t>
              </a:r>
              <a:r>
                <a:rPr lang="en-US" sz="1600" dirty="0">
                  <a:solidFill>
                    <a:schemeClr val="accent1"/>
                  </a:solidFill>
                  <a:latin typeface="Calibri" panose="020F0502020204030204" pitchFamily="34" charset="0"/>
                </a:rPr>
                <a:t>-cells</a:t>
              </a:r>
            </a:p>
            <a:p>
              <a:pPr algn="l">
                <a:lnSpc>
                  <a:spcPct val="90000"/>
                </a:lnSpc>
                <a:spcBef>
                  <a:spcPts val="0"/>
                </a:spcBef>
                <a:spcAft>
                  <a:spcPct val="0"/>
                </a:spcAft>
                <a:buClrTx/>
                <a:buFontTx/>
                <a:buNone/>
              </a:pPr>
              <a:r>
                <a:rPr lang="en-US" sz="1200" b="0" dirty="0">
                  <a:solidFill>
                    <a:schemeClr val="bg1"/>
                  </a:solidFill>
                  <a:latin typeface="+mn-lt"/>
                </a:rPr>
                <a:t>↑Glucose-induced</a:t>
              </a:r>
            </a:p>
            <a:p>
              <a:pPr algn="l">
                <a:lnSpc>
                  <a:spcPct val="90000"/>
                </a:lnSpc>
                <a:spcBef>
                  <a:spcPts val="0"/>
                </a:spcBef>
                <a:spcAft>
                  <a:spcPct val="0"/>
                </a:spcAft>
                <a:buClrTx/>
                <a:buFontTx/>
                <a:buNone/>
              </a:pPr>
              <a:r>
                <a:rPr lang="en-US" sz="1200" b="0" dirty="0">
                  <a:solidFill>
                    <a:schemeClr val="bg1"/>
                  </a:solidFill>
                  <a:latin typeface="+mn-lt"/>
                </a:rPr>
                <a:t>    insulin secretion</a:t>
              </a:r>
            </a:p>
            <a:p>
              <a:pPr algn="l">
                <a:lnSpc>
                  <a:spcPct val="90000"/>
                </a:lnSpc>
                <a:spcBef>
                  <a:spcPts val="0"/>
                </a:spcBef>
                <a:spcAft>
                  <a:spcPct val="0"/>
                </a:spcAft>
                <a:buClrTx/>
                <a:buFontTx/>
                <a:buNone/>
              </a:pPr>
              <a:r>
                <a:rPr lang="en-US" sz="1200" b="0" dirty="0">
                  <a:solidFill>
                    <a:schemeClr val="bg1"/>
                  </a:solidFill>
                  <a:latin typeface="+mn-lt"/>
                </a:rPr>
                <a:t>↑</a:t>
              </a:r>
              <a:r>
                <a:rPr lang="el-GR" sz="1200" b="0" dirty="0">
                  <a:solidFill>
                    <a:schemeClr val="bg1"/>
                  </a:solidFill>
                  <a:latin typeface="+mn-lt"/>
                </a:rPr>
                <a:t>β</a:t>
              </a:r>
              <a:r>
                <a:rPr lang="en-US" sz="1200" b="0" dirty="0">
                  <a:solidFill>
                    <a:schemeClr val="bg1"/>
                  </a:solidFill>
                  <a:latin typeface="+mn-lt"/>
                </a:rPr>
                <a:t>-cell survival</a:t>
              </a:r>
            </a:p>
            <a:p>
              <a:pPr algn="l">
                <a:lnSpc>
                  <a:spcPct val="90000"/>
                </a:lnSpc>
                <a:spcBef>
                  <a:spcPts val="0"/>
                </a:spcBef>
                <a:spcAft>
                  <a:spcPct val="0"/>
                </a:spcAft>
                <a:buClrTx/>
                <a:buFontTx/>
                <a:buNone/>
              </a:pPr>
              <a:r>
                <a:rPr lang="en-US" sz="1200" b="0" dirty="0">
                  <a:solidFill>
                    <a:schemeClr val="bg1"/>
                  </a:solidFill>
                  <a:latin typeface="+mn-lt"/>
                </a:rPr>
                <a:t>↓Apoptosis</a:t>
              </a:r>
            </a:p>
          </p:txBody>
        </p:sp>
        <p:sp>
          <p:nvSpPr>
            <p:cNvPr id="19" name="TextBox 18">
              <a:extLst>
                <a:ext uri="{FF2B5EF4-FFF2-40B4-BE49-F238E27FC236}">
                  <a16:creationId xmlns:a16="http://schemas.microsoft.com/office/drawing/2014/main" id="{4B6A7B44-684E-4A24-FCFF-59C9944307BF}"/>
                </a:ext>
              </a:extLst>
            </p:cNvPr>
            <p:cNvSpPr txBox="1"/>
            <p:nvPr/>
          </p:nvSpPr>
          <p:spPr bwMode="auto">
            <a:xfrm>
              <a:off x="667765" y="3886746"/>
              <a:ext cx="1384353"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600" dirty="0">
                  <a:solidFill>
                    <a:schemeClr val="accent1"/>
                  </a:solidFill>
                  <a:latin typeface="Calibri" panose="020F0502020204030204" pitchFamily="34" charset="0"/>
                </a:rPr>
                <a:t>Liver</a:t>
              </a:r>
            </a:p>
            <a:p>
              <a:pPr algn="l">
                <a:lnSpc>
                  <a:spcPct val="90000"/>
                </a:lnSpc>
                <a:spcBef>
                  <a:spcPts val="0"/>
                </a:spcBef>
                <a:spcAft>
                  <a:spcPct val="0"/>
                </a:spcAft>
                <a:buClrTx/>
                <a:buFontTx/>
                <a:buNone/>
              </a:pPr>
              <a:r>
                <a:rPr lang="en-US" sz="1200" b="0" dirty="0">
                  <a:solidFill>
                    <a:schemeClr val="bg1"/>
                  </a:solidFill>
                  <a:latin typeface="+mn-lt"/>
                </a:rPr>
                <a:t>↓Gluconeogenesis</a:t>
              </a:r>
            </a:p>
            <a:p>
              <a:pPr algn="l">
                <a:lnSpc>
                  <a:spcPct val="90000"/>
                </a:lnSpc>
                <a:spcBef>
                  <a:spcPts val="0"/>
                </a:spcBef>
                <a:spcAft>
                  <a:spcPct val="0"/>
                </a:spcAft>
                <a:buClrTx/>
                <a:buFontTx/>
                <a:buNone/>
              </a:pPr>
              <a:r>
                <a:rPr lang="en-US" sz="1200" b="0" dirty="0">
                  <a:solidFill>
                    <a:schemeClr val="bg1"/>
                  </a:solidFill>
                  <a:latin typeface="+mn-lt"/>
                </a:rPr>
                <a:t>↓Lipogenesis</a:t>
              </a:r>
            </a:p>
            <a:p>
              <a:pPr algn="l">
                <a:lnSpc>
                  <a:spcPct val="90000"/>
                </a:lnSpc>
                <a:spcBef>
                  <a:spcPts val="0"/>
                </a:spcBef>
                <a:spcAft>
                  <a:spcPct val="0"/>
                </a:spcAft>
                <a:buClrTx/>
                <a:buFontTx/>
                <a:buNone/>
              </a:pPr>
              <a:r>
                <a:rPr lang="en-US" sz="1200" b="0" dirty="0">
                  <a:solidFill>
                    <a:schemeClr val="bg1"/>
                  </a:solidFill>
                  <a:latin typeface="+mn-lt"/>
                </a:rPr>
                <a:t>↓Triglycerides</a:t>
              </a:r>
            </a:p>
            <a:p>
              <a:pPr algn="l">
                <a:lnSpc>
                  <a:spcPct val="90000"/>
                </a:lnSpc>
                <a:spcBef>
                  <a:spcPts val="0"/>
                </a:spcBef>
                <a:spcAft>
                  <a:spcPct val="0"/>
                </a:spcAft>
                <a:buClrTx/>
                <a:buFontTx/>
                <a:buNone/>
              </a:pPr>
              <a:r>
                <a:rPr lang="en-US" sz="1200" b="0" dirty="0">
                  <a:solidFill>
                    <a:schemeClr val="bg1"/>
                  </a:solidFill>
                  <a:latin typeface="+mn-lt"/>
                </a:rPr>
                <a:t>↓Ceramides</a:t>
              </a:r>
            </a:p>
          </p:txBody>
        </p:sp>
        <p:sp>
          <p:nvSpPr>
            <p:cNvPr id="20" name="TextBox 19">
              <a:extLst>
                <a:ext uri="{FF2B5EF4-FFF2-40B4-BE49-F238E27FC236}">
                  <a16:creationId xmlns:a16="http://schemas.microsoft.com/office/drawing/2014/main" id="{DC656F40-3E13-53F1-A5C3-326D5FEAF8F9}"/>
                </a:ext>
              </a:extLst>
            </p:cNvPr>
            <p:cNvSpPr txBox="1"/>
            <p:nvPr/>
          </p:nvSpPr>
          <p:spPr bwMode="auto">
            <a:xfrm>
              <a:off x="847493" y="2793601"/>
              <a:ext cx="1539909"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600" dirty="0">
                  <a:solidFill>
                    <a:schemeClr val="accent1"/>
                  </a:solidFill>
                  <a:latin typeface="Calibri" panose="020F0502020204030204" pitchFamily="34" charset="0"/>
                </a:rPr>
                <a:t>Skeletal muscle</a:t>
              </a:r>
            </a:p>
            <a:p>
              <a:pPr algn="l">
                <a:lnSpc>
                  <a:spcPct val="90000"/>
                </a:lnSpc>
                <a:spcBef>
                  <a:spcPts val="0"/>
                </a:spcBef>
                <a:spcAft>
                  <a:spcPct val="0"/>
                </a:spcAft>
                <a:buClrTx/>
                <a:buFontTx/>
                <a:buNone/>
              </a:pPr>
              <a:r>
                <a:rPr lang="en-US" sz="1200" b="0" dirty="0">
                  <a:solidFill>
                    <a:schemeClr val="bg1"/>
                  </a:solidFill>
                  <a:latin typeface="+mn-lt"/>
                </a:rPr>
                <a:t>↑Fatty acid oxidation</a:t>
              </a:r>
            </a:p>
            <a:p>
              <a:pPr algn="l">
                <a:lnSpc>
                  <a:spcPct val="90000"/>
                </a:lnSpc>
                <a:spcBef>
                  <a:spcPts val="0"/>
                </a:spcBef>
                <a:spcAft>
                  <a:spcPct val="0"/>
                </a:spcAft>
                <a:buClrTx/>
                <a:buFontTx/>
                <a:buNone/>
              </a:pPr>
              <a:r>
                <a:rPr lang="en-US" sz="1200" b="0" dirty="0">
                  <a:solidFill>
                    <a:schemeClr val="bg1"/>
                  </a:solidFill>
                  <a:latin typeface="+mn-lt"/>
                </a:rPr>
                <a:t>↑Insulin-induced</a:t>
              </a:r>
            </a:p>
            <a:p>
              <a:pPr algn="l">
                <a:lnSpc>
                  <a:spcPct val="90000"/>
                </a:lnSpc>
                <a:spcBef>
                  <a:spcPts val="0"/>
                </a:spcBef>
                <a:spcAft>
                  <a:spcPct val="0"/>
                </a:spcAft>
                <a:buClrTx/>
                <a:buFontTx/>
                <a:buNone/>
              </a:pPr>
              <a:r>
                <a:rPr lang="en-US" sz="1200" b="0" dirty="0">
                  <a:solidFill>
                    <a:schemeClr val="bg1"/>
                  </a:solidFill>
                  <a:latin typeface="+mn-lt"/>
                </a:rPr>
                <a:t>    glucose utilization</a:t>
              </a:r>
            </a:p>
            <a:p>
              <a:pPr algn="l">
                <a:lnSpc>
                  <a:spcPct val="90000"/>
                </a:lnSpc>
                <a:spcBef>
                  <a:spcPts val="0"/>
                </a:spcBef>
                <a:spcAft>
                  <a:spcPct val="0"/>
                </a:spcAft>
                <a:buClrTx/>
                <a:buFontTx/>
                <a:buNone/>
              </a:pPr>
              <a:r>
                <a:rPr lang="en-US" sz="1200" b="0" dirty="0">
                  <a:solidFill>
                    <a:schemeClr val="bg1"/>
                  </a:solidFill>
                  <a:latin typeface="+mn-lt"/>
                </a:rPr>
                <a:t>↓Triglycerides</a:t>
              </a:r>
            </a:p>
          </p:txBody>
        </p:sp>
        <p:sp>
          <p:nvSpPr>
            <p:cNvPr id="21" name="Freeform: Shape 20">
              <a:extLst>
                <a:ext uri="{FF2B5EF4-FFF2-40B4-BE49-F238E27FC236}">
                  <a16:creationId xmlns:a16="http://schemas.microsoft.com/office/drawing/2014/main" id="{54D15BBD-60B6-3F5E-2180-CA92C1B024BB}"/>
                </a:ext>
              </a:extLst>
            </p:cNvPr>
            <p:cNvSpPr/>
            <p:nvPr/>
          </p:nvSpPr>
          <p:spPr bwMode="auto">
            <a:xfrm flipV="1">
              <a:off x="4145280" y="2887980"/>
              <a:ext cx="1356360" cy="708661"/>
            </a:xfrm>
            <a:custGeom>
              <a:avLst/>
              <a:gdLst>
                <a:gd name="connsiteX0" fmla="*/ 0 w 1356360"/>
                <a:gd name="connsiteY0" fmla="*/ 678180 h 678180"/>
                <a:gd name="connsiteX1" fmla="*/ 0 w 1356360"/>
                <a:gd name="connsiteY1" fmla="*/ 0 h 678180"/>
                <a:gd name="connsiteX2" fmla="*/ 1356360 w 1356360"/>
                <a:gd name="connsiteY2" fmla="*/ 0 h 678180"/>
              </a:gdLst>
              <a:ahLst/>
              <a:cxnLst>
                <a:cxn ang="0">
                  <a:pos x="connsiteX0" y="connsiteY0"/>
                </a:cxn>
                <a:cxn ang="0">
                  <a:pos x="connsiteX1" y="connsiteY1"/>
                </a:cxn>
                <a:cxn ang="0">
                  <a:pos x="connsiteX2" y="connsiteY2"/>
                </a:cxn>
              </a:cxnLst>
              <a:rect l="l" t="t" r="r" b="b"/>
              <a:pathLst>
                <a:path w="1356360" h="678180">
                  <a:moveTo>
                    <a:pt x="0" y="678180"/>
                  </a:moveTo>
                  <a:lnTo>
                    <a:pt x="0" y="0"/>
                  </a:lnTo>
                  <a:lnTo>
                    <a:pt x="1356360" y="0"/>
                  </a:lnTo>
                </a:path>
              </a:pathLst>
            </a:custGeom>
            <a:noFill/>
            <a:ln w="28575">
              <a:solidFill>
                <a:schemeClr val="accent1"/>
              </a:solidFill>
              <a:miter lim="800000"/>
              <a:headEnd/>
              <a:tailEnd/>
            </a:ln>
          </p:spPr>
          <p:txBody>
            <a:bodyPr rtlCol="0" anchor="ctr"/>
            <a:lstStyle/>
            <a:p>
              <a:pPr algn="ctr"/>
              <a:endParaRPr lang="en-US" dirty="0"/>
            </a:p>
          </p:txBody>
        </p:sp>
        <p:sp>
          <p:nvSpPr>
            <p:cNvPr id="22" name="Freeform: Shape 21">
              <a:extLst>
                <a:ext uri="{FF2B5EF4-FFF2-40B4-BE49-F238E27FC236}">
                  <a16:creationId xmlns:a16="http://schemas.microsoft.com/office/drawing/2014/main" id="{0BB0DB8A-CC19-93B8-BFDA-1B668578D0CE}"/>
                </a:ext>
              </a:extLst>
            </p:cNvPr>
            <p:cNvSpPr/>
            <p:nvPr/>
          </p:nvSpPr>
          <p:spPr bwMode="auto">
            <a:xfrm flipV="1">
              <a:off x="2494637" y="2165587"/>
              <a:ext cx="1432674" cy="1261303"/>
            </a:xfrm>
            <a:custGeom>
              <a:avLst/>
              <a:gdLst>
                <a:gd name="connsiteX0" fmla="*/ 0 w 1356360"/>
                <a:gd name="connsiteY0" fmla="*/ 678180 h 678180"/>
                <a:gd name="connsiteX1" fmla="*/ 0 w 1356360"/>
                <a:gd name="connsiteY1" fmla="*/ 0 h 678180"/>
                <a:gd name="connsiteX2" fmla="*/ 1356360 w 1356360"/>
                <a:gd name="connsiteY2" fmla="*/ 0 h 678180"/>
              </a:gdLst>
              <a:ahLst/>
              <a:cxnLst>
                <a:cxn ang="0">
                  <a:pos x="connsiteX0" y="connsiteY0"/>
                </a:cxn>
                <a:cxn ang="0">
                  <a:pos x="connsiteX1" y="connsiteY1"/>
                </a:cxn>
                <a:cxn ang="0">
                  <a:pos x="connsiteX2" y="connsiteY2"/>
                </a:cxn>
              </a:cxnLst>
              <a:rect l="l" t="t" r="r" b="b"/>
              <a:pathLst>
                <a:path w="1356360" h="678180">
                  <a:moveTo>
                    <a:pt x="0" y="678180"/>
                  </a:moveTo>
                  <a:lnTo>
                    <a:pt x="0" y="0"/>
                  </a:lnTo>
                  <a:lnTo>
                    <a:pt x="1356360" y="0"/>
                  </a:lnTo>
                </a:path>
              </a:pathLst>
            </a:custGeom>
            <a:noFill/>
            <a:ln w="28575">
              <a:solidFill>
                <a:schemeClr val="accent1"/>
              </a:solidFill>
              <a:miter lim="800000"/>
              <a:headEnd/>
              <a:tailEnd/>
            </a:ln>
          </p:spPr>
          <p:txBody>
            <a:bodyPr rtlCol="0" anchor="ctr"/>
            <a:lstStyle/>
            <a:p>
              <a:pPr algn="ctr"/>
              <a:endParaRPr lang="en-US" dirty="0"/>
            </a:p>
          </p:txBody>
        </p:sp>
        <p:sp>
          <p:nvSpPr>
            <p:cNvPr id="23" name="Freeform: Shape 22">
              <a:extLst>
                <a:ext uri="{FF2B5EF4-FFF2-40B4-BE49-F238E27FC236}">
                  <a16:creationId xmlns:a16="http://schemas.microsoft.com/office/drawing/2014/main" id="{9F8AE2F9-CDC8-FC8B-E320-914CCF36EA9C}"/>
                </a:ext>
              </a:extLst>
            </p:cNvPr>
            <p:cNvSpPr/>
            <p:nvPr/>
          </p:nvSpPr>
          <p:spPr bwMode="auto">
            <a:xfrm flipV="1">
              <a:off x="892204" y="2878103"/>
              <a:ext cx="1432674" cy="886007"/>
            </a:xfrm>
            <a:custGeom>
              <a:avLst/>
              <a:gdLst>
                <a:gd name="connsiteX0" fmla="*/ 0 w 1356360"/>
                <a:gd name="connsiteY0" fmla="*/ 678180 h 678180"/>
                <a:gd name="connsiteX1" fmla="*/ 0 w 1356360"/>
                <a:gd name="connsiteY1" fmla="*/ 0 h 678180"/>
                <a:gd name="connsiteX2" fmla="*/ 1356360 w 1356360"/>
                <a:gd name="connsiteY2" fmla="*/ 0 h 678180"/>
              </a:gdLst>
              <a:ahLst/>
              <a:cxnLst>
                <a:cxn ang="0">
                  <a:pos x="connsiteX0" y="connsiteY0"/>
                </a:cxn>
                <a:cxn ang="0">
                  <a:pos x="connsiteX1" y="connsiteY1"/>
                </a:cxn>
                <a:cxn ang="0">
                  <a:pos x="connsiteX2" y="connsiteY2"/>
                </a:cxn>
              </a:cxnLst>
              <a:rect l="l" t="t" r="r" b="b"/>
              <a:pathLst>
                <a:path w="1356360" h="678180">
                  <a:moveTo>
                    <a:pt x="0" y="678180"/>
                  </a:moveTo>
                  <a:lnTo>
                    <a:pt x="0" y="0"/>
                  </a:lnTo>
                  <a:lnTo>
                    <a:pt x="1356360" y="0"/>
                  </a:lnTo>
                </a:path>
              </a:pathLst>
            </a:custGeom>
            <a:noFill/>
            <a:ln w="28575">
              <a:solidFill>
                <a:schemeClr val="accent1"/>
              </a:solidFill>
              <a:miter lim="800000"/>
              <a:headEnd/>
              <a:tailEnd/>
            </a:ln>
          </p:spPr>
          <p:txBody>
            <a:bodyPr rtlCol="0" anchor="ctr"/>
            <a:lstStyle/>
            <a:p>
              <a:pPr algn="ctr"/>
              <a:endParaRPr lang="en-US" dirty="0"/>
            </a:p>
          </p:txBody>
        </p:sp>
        <p:sp>
          <p:nvSpPr>
            <p:cNvPr id="24" name="Freeform: Shape 23">
              <a:extLst>
                <a:ext uri="{FF2B5EF4-FFF2-40B4-BE49-F238E27FC236}">
                  <a16:creationId xmlns:a16="http://schemas.microsoft.com/office/drawing/2014/main" id="{E650745D-6FA8-EFDA-F1C6-A650FCCAAB19}"/>
                </a:ext>
              </a:extLst>
            </p:cNvPr>
            <p:cNvSpPr/>
            <p:nvPr/>
          </p:nvSpPr>
          <p:spPr bwMode="auto">
            <a:xfrm flipV="1">
              <a:off x="4485408" y="3962399"/>
              <a:ext cx="1453957" cy="566110"/>
            </a:xfrm>
            <a:custGeom>
              <a:avLst/>
              <a:gdLst>
                <a:gd name="connsiteX0" fmla="*/ 0 w 1356360"/>
                <a:gd name="connsiteY0" fmla="*/ 678180 h 678180"/>
                <a:gd name="connsiteX1" fmla="*/ 0 w 1356360"/>
                <a:gd name="connsiteY1" fmla="*/ 0 h 678180"/>
                <a:gd name="connsiteX2" fmla="*/ 1356360 w 1356360"/>
                <a:gd name="connsiteY2" fmla="*/ 0 h 678180"/>
              </a:gdLst>
              <a:ahLst/>
              <a:cxnLst>
                <a:cxn ang="0">
                  <a:pos x="connsiteX0" y="connsiteY0"/>
                </a:cxn>
                <a:cxn ang="0">
                  <a:pos x="connsiteX1" y="connsiteY1"/>
                </a:cxn>
                <a:cxn ang="0">
                  <a:pos x="connsiteX2" y="connsiteY2"/>
                </a:cxn>
              </a:cxnLst>
              <a:rect l="l" t="t" r="r" b="b"/>
              <a:pathLst>
                <a:path w="1356360" h="678180">
                  <a:moveTo>
                    <a:pt x="0" y="678180"/>
                  </a:moveTo>
                  <a:lnTo>
                    <a:pt x="0" y="0"/>
                  </a:lnTo>
                  <a:lnTo>
                    <a:pt x="1356360" y="0"/>
                  </a:lnTo>
                </a:path>
              </a:pathLst>
            </a:custGeom>
            <a:noFill/>
            <a:ln w="28575">
              <a:solidFill>
                <a:schemeClr val="accent1"/>
              </a:solidFill>
              <a:miter lim="800000"/>
              <a:headEnd/>
              <a:tailEnd/>
            </a:ln>
          </p:spPr>
          <p:txBody>
            <a:bodyPr rtlCol="0" anchor="ctr"/>
            <a:lstStyle/>
            <a:p>
              <a:pPr algn="ctr"/>
              <a:endParaRPr lang="en-US" dirty="0"/>
            </a:p>
          </p:txBody>
        </p:sp>
        <p:sp>
          <p:nvSpPr>
            <p:cNvPr id="26" name="Freeform: Shape 25">
              <a:extLst>
                <a:ext uri="{FF2B5EF4-FFF2-40B4-BE49-F238E27FC236}">
                  <a16:creationId xmlns:a16="http://schemas.microsoft.com/office/drawing/2014/main" id="{36153E78-177B-B66B-46BE-2523618C09B0}"/>
                </a:ext>
              </a:extLst>
            </p:cNvPr>
            <p:cNvSpPr/>
            <p:nvPr/>
          </p:nvSpPr>
          <p:spPr bwMode="auto">
            <a:xfrm flipV="1">
              <a:off x="684286" y="3954914"/>
              <a:ext cx="1290258" cy="886007"/>
            </a:xfrm>
            <a:custGeom>
              <a:avLst/>
              <a:gdLst>
                <a:gd name="connsiteX0" fmla="*/ 0 w 1356360"/>
                <a:gd name="connsiteY0" fmla="*/ 678180 h 678180"/>
                <a:gd name="connsiteX1" fmla="*/ 0 w 1356360"/>
                <a:gd name="connsiteY1" fmla="*/ 0 h 678180"/>
                <a:gd name="connsiteX2" fmla="*/ 1356360 w 1356360"/>
                <a:gd name="connsiteY2" fmla="*/ 0 h 678180"/>
              </a:gdLst>
              <a:ahLst/>
              <a:cxnLst>
                <a:cxn ang="0">
                  <a:pos x="connsiteX0" y="connsiteY0"/>
                </a:cxn>
                <a:cxn ang="0">
                  <a:pos x="connsiteX1" y="connsiteY1"/>
                </a:cxn>
                <a:cxn ang="0">
                  <a:pos x="connsiteX2" y="connsiteY2"/>
                </a:cxn>
              </a:cxnLst>
              <a:rect l="l" t="t" r="r" b="b"/>
              <a:pathLst>
                <a:path w="1356360" h="678180">
                  <a:moveTo>
                    <a:pt x="0" y="678180"/>
                  </a:moveTo>
                  <a:lnTo>
                    <a:pt x="0" y="0"/>
                  </a:lnTo>
                  <a:lnTo>
                    <a:pt x="1356360" y="0"/>
                  </a:lnTo>
                </a:path>
              </a:pathLst>
            </a:custGeom>
            <a:noFill/>
            <a:ln w="28575">
              <a:solidFill>
                <a:schemeClr val="accent1"/>
              </a:solidFill>
              <a:miter lim="800000"/>
              <a:headEnd/>
              <a:tailEnd/>
            </a:ln>
          </p:spPr>
          <p:txBody>
            <a:bodyPr rtlCol="0" anchor="ctr"/>
            <a:lstStyle/>
            <a:p>
              <a:pPr algn="ctr"/>
              <a:endParaRPr lang="en-US" dirty="0"/>
            </a:p>
          </p:txBody>
        </p:sp>
        <p:sp>
          <p:nvSpPr>
            <p:cNvPr id="27" name="Freeform: Shape 26">
              <a:extLst>
                <a:ext uri="{FF2B5EF4-FFF2-40B4-BE49-F238E27FC236}">
                  <a16:creationId xmlns:a16="http://schemas.microsoft.com/office/drawing/2014/main" id="{5BEB3464-3EE3-96D2-D7D3-39FE4822CC94}"/>
                </a:ext>
              </a:extLst>
            </p:cNvPr>
            <p:cNvSpPr/>
            <p:nvPr/>
          </p:nvSpPr>
          <p:spPr bwMode="auto">
            <a:xfrm flipV="1">
              <a:off x="2265279" y="4802645"/>
              <a:ext cx="1533065" cy="886007"/>
            </a:xfrm>
            <a:custGeom>
              <a:avLst/>
              <a:gdLst>
                <a:gd name="connsiteX0" fmla="*/ 0 w 1356360"/>
                <a:gd name="connsiteY0" fmla="*/ 678180 h 678180"/>
                <a:gd name="connsiteX1" fmla="*/ 0 w 1356360"/>
                <a:gd name="connsiteY1" fmla="*/ 0 h 678180"/>
                <a:gd name="connsiteX2" fmla="*/ 1356360 w 1356360"/>
                <a:gd name="connsiteY2" fmla="*/ 0 h 678180"/>
              </a:gdLst>
              <a:ahLst/>
              <a:cxnLst>
                <a:cxn ang="0">
                  <a:pos x="connsiteX0" y="connsiteY0"/>
                </a:cxn>
                <a:cxn ang="0">
                  <a:pos x="connsiteX1" y="connsiteY1"/>
                </a:cxn>
                <a:cxn ang="0">
                  <a:pos x="connsiteX2" y="connsiteY2"/>
                </a:cxn>
              </a:cxnLst>
              <a:rect l="l" t="t" r="r" b="b"/>
              <a:pathLst>
                <a:path w="1356360" h="678180">
                  <a:moveTo>
                    <a:pt x="0" y="678180"/>
                  </a:moveTo>
                  <a:lnTo>
                    <a:pt x="0" y="0"/>
                  </a:lnTo>
                  <a:lnTo>
                    <a:pt x="1356360" y="0"/>
                  </a:lnTo>
                </a:path>
              </a:pathLst>
            </a:custGeom>
            <a:noFill/>
            <a:ln w="28575">
              <a:solidFill>
                <a:schemeClr val="accent1"/>
              </a:solidFill>
              <a:miter lim="800000"/>
              <a:headEnd/>
              <a:tailEnd/>
            </a:ln>
          </p:spPr>
          <p:txBody>
            <a:bodyPr rtlCol="0" anchor="ctr"/>
            <a:lstStyle/>
            <a:p>
              <a:pPr algn="ctr"/>
              <a:endParaRPr lang="en-US" dirty="0"/>
            </a:p>
          </p:txBody>
        </p:sp>
        <p:sp>
          <p:nvSpPr>
            <p:cNvPr id="29" name="Freeform: Shape 28">
              <a:extLst>
                <a:ext uri="{FF2B5EF4-FFF2-40B4-BE49-F238E27FC236}">
                  <a16:creationId xmlns:a16="http://schemas.microsoft.com/office/drawing/2014/main" id="{68E38E69-633F-1F17-2A52-CB7D1CBFF5B3}"/>
                </a:ext>
              </a:extLst>
            </p:cNvPr>
            <p:cNvSpPr/>
            <p:nvPr/>
          </p:nvSpPr>
          <p:spPr bwMode="auto">
            <a:xfrm flipV="1">
              <a:off x="4145280" y="4829924"/>
              <a:ext cx="1356360" cy="708661"/>
            </a:xfrm>
            <a:custGeom>
              <a:avLst/>
              <a:gdLst>
                <a:gd name="connsiteX0" fmla="*/ 0 w 1356360"/>
                <a:gd name="connsiteY0" fmla="*/ 678180 h 678180"/>
                <a:gd name="connsiteX1" fmla="*/ 0 w 1356360"/>
                <a:gd name="connsiteY1" fmla="*/ 0 h 678180"/>
                <a:gd name="connsiteX2" fmla="*/ 1356360 w 1356360"/>
                <a:gd name="connsiteY2" fmla="*/ 0 h 678180"/>
              </a:gdLst>
              <a:ahLst/>
              <a:cxnLst>
                <a:cxn ang="0">
                  <a:pos x="connsiteX0" y="connsiteY0"/>
                </a:cxn>
                <a:cxn ang="0">
                  <a:pos x="connsiteX1" y="connsiteY1"/>
                </a:cxn>
                <a:cxn ang="0">
                  <a:pos x="connsiteX2" y="connsiteY2"/>
                </a:cxn>
              </a:cxnLst>
              <a:rect l="l" t="t" r="r" b="b"/>
              <a:pathLst>
                <a:path w="1356360" h="678180">
                  <a:moveTo>
                    <a:pt x="0" y="678180"/>
                  </a:moveTo>
                  <a:lnTo>
                    <a:pt x="0" y="0"/>
                  </a:lnTo>
                  <a:lnTo>
                    <a:pt x="1356360" y="0"/>
                  </a:lnTo>
                </a:path>
              </a:pathLst>
            </a:custGeom>
            <a:noFill/>
            <a:ln w="28575">
              <a:solidFill>
                <a:schemeClr val="accent1"/>
              </a:solidFill>
              <a:miter lim="800000"/>
              <a:headEnd/>
              <a:tailEnd/>
            </a:ln>
          </p:spPr>
          <p:txBody>
            <a:bodyPr rtlCol="0" anchor="ctr"/>
            <a:lstStyle/>
            <a:p>
              <a:pPr algn="ctr"/>
              <a:endParaRPr lang="en-US" dirty="0"/>
            </a:p>
          </p:txBody>
        </p:sp>
        <p:sp>
          <p:nvSpPr>
            <p:cNvPr id="30" name="Rectangle 29">
              <a:extLst>
                <a:ext uri="{FF2B5EF4-FFF2-40B4-BE49-F238E27FC236}">
                  <a16:creationId xmlns:a16="http://schemas.microsoft.com/office/drawing/2014/main" id="{8EC1EAAA-0F86-0884-3763-6C1A42F16357}"/>
                </a:ext>
              </a:extLst>
            </p:cNvPr>
            <p:cNvSpPr/>
            <p:nvPr/>
          </p:nvSpPr>
          <p:spPr bwMode="auto">
            <a:xfrm>
              <a:off x="684286" y="3899542"/>
              <a:ext cx="1354970" cy="941379"/>
            </a:xfrm>
            <a:prstGeom prst="rect">
              <a:avLst/>
            </a:prstGeom>
            <a:noFill/>
            <a:ln w="57150">
              <a:solidFill>
                <a:srgbClr val="E1471D"/>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2" name="TextBox 31">
            <a:extLst>
              <a:ext uri="{FF2B5EF4-FFF2-40B4-BE49-F238E27FC236}">
                <a16:creationId xmlns:a16="http://schemas.microsoft.com/office/drawing/2014/main" id="{5BCCB979-9729-9812-8DD6-7F5008728202}"/>
              </a:ext>
            </a:extLst>
          </p:cNvPr>
          <p:cNvSpPr txBox="1"/>
          <p:nvPr/>
        </p:nvSpPr>
        <p:spPr bwMode="auto">
          <a:xfrm>
            <a:off x="8683284" y="5144650"/>
            <a:ext cx="18742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Protein synthesis</a:t>
            </a:r>
            <a:br>
              <a:rPr lang="en-US" sz="1400" dirty="0">
                <a:solidFill>
                  <a:schemeClr val="bg1"/>
                </a:solidFill>
                <a:latin typeface="Calibri" panose="020F0502020204030204" pitchFamily="34" charset="0"/>
              </a:rPr>
            </a:br>
            <a:r>
              <a:rPr lang="en-US" sz="1400" dirty="0">
                <a:solidFill>
                  <a:schemeClr val="accent6"/>
                </a:solidFill>
                <a:latin typeface="Calibri" panose="020F0502020204030204" pitchFamily="34" charset="0"/>
              </a:rPr>
              <a:t>(late LTP maintenance)</a:t>
            </a:r>
          </a:p>
        </p:txBody>
      </p:sp>
      <p:sp>
        <p:nvSpPr>
          <p:cNvPr id="33" name="TextBox 32">
            <a:extLst>
              <a:ext uri="{FF2B5EF4-FFF2-40B4-BE49-F238E27FC236}">
                <a16:creationId xmlns:a16="http://schemas.microsoft.com/office/drawing/2014/main" id="{38A55C7D-E36C-8EA2-EC97-EB38C516CEF2}"/>
              </a:ext>
            </a:extLst>
          </p:cNvPr>
          <p:cNvSpPr txBox="1"/>
          <p:nvPr/>
        </p:nvSpPr>
        <p:spPr bwMode="auto">
          <a:xfrm>
            <a:off x="10469772" y="5144650"/>
            <a:ext cx="13272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Cellular growth</a:t>
            </a:r>
            <a:br>
              <a:rPr lang="en-US" sz="1400" dirty="0">
                <a:solidFill>
                  <a:schemeClr val="bg1"/>
                </a:solidFill>
                <a:latin typeface="Calibri" panose="020F0502020204030204" pitchFamily="34" charset="0"/>
              </a:rPr>
            </a:br>
            <a:r>
              <a:rPr lang="en-US" sz="1400" dirty="0">
                <a:solidFill>
                  <a:schemeClr val="accent6"/>
                </a:solidFill>
                <a:latin typeface="Calibri" panose="020F0502020204030204" pitchFamily="34" charset="0"/>
              </a:rPr>
              <a:t>(spinogenesis)</a:t>
            </a:r>
          </a:p>
        </p:txBody>
      </p:sp>
      <p:sp>
        <p:nvSpPr>
          <p:cNvPr id="35" name="Rectangle: Rounded Corners 34">
            <a:extLst>
              <a:ext uri="{FF2B5EF4-FFF2-40B4-BE49-F238E27FC236}">
                <a16:creationId xmlns:a16="http://schemas.microsoft.com/office/drawing/2014/main" id="{F2B8CB20-DB89-860D-C3FE-D46496CC29DB}"/>
              </a:ext>
            </a:extLst>
          </p:cNvPr>
          <p:cNvSpPr/>
          <p:nvPr/>
        </p:nvSpPr>
        <p:spPr bwMode="auto">
          <a:xfrm>
            <a:off x="10054828" y="4233212"/>
            <a:ext cx="733557" cy="295297"/>
          </a:xfrm>
          <a:prstGeom prst="roundRect">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400" dirty="0">
                <a:solidFill>
                  <a:schemeClr val="tx1"/>
                </a:solidFill>
                <a:latin typeface="Calibri" panose="020F0502020204030204" pitchFamily="34" charset="0"/>
              </a:rPr>
              <a:t>TSC1/2</a:t>
            </a:r>
          </a:p>
        </p:txBody>
      </p:sp>
      <p:sp>
        <p:nvSpPr>
          <p:cNvPr id="36" name="Rectangle: Rounded Corners 35">
            <a:extLst>
              <a:ext uri="{FF2B5EF4-FFF2-40B4-BE49-F238E27FC236}">
                <a16:creationId xmlns:a16="http://schemas.microsoft.com/office/drawing/2014/main" id="{7D722D8B-C40A-87F3-9A22-AD8BFDD89216}"/>
              </a:ext>
            </a:extLst>
          </p:cNvPr>
          <p:cNvSpPr/>
          <p:nvPr/>
        </p:nvSpPr>
        <p:spPr bwMode="auto">
          <a:xfrm>
            <a:off x="7927534" y="4545452"/>
            <a:ext cx="733557" cy="295297"/>
          </a:xfrm>
          <a:prstGeom prst="roundRect">
            <a:avLst>
              <a:gd name="adj" fmla="val 50000"/>
            </a:avLst>
          </a:prstGeom>
          <a:solidFill>
            <a:schemeClr val="accent3"/>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400" dirty="0">
                <a:solidFill>
                  <a:schemeClr val="tx1"/>
                </a:solidFill>
                <a:latin typeface="Calibri" panose="020F0502020204030204" pitchFamily="34" charset="0"/>
              </a:rPr>
              <a:t>PPAR</a:t>
            </a:r>
            <a:r>
              <a:rPr lang="el-GR" sz="1400" dirty="0">
                <a:solidFill>
                  <a:schemeClr val="tx1"/>
                </a:solidFill>
                <a:latin typeface="Calibri" panose="020F0502020204030204" pitchFamily="34" charset="0"/>
              </a:rPr>
              <a:t>α</a:t>
            </a:r>
            <a:endParaRPr lang="en-US" sz="1400" dirty="0">
              <a:solidFill>
                <a:schemeClr val="tx1"/>
              </a:solidFill>
              <a:latin typeface="Calibri" panose="020F0502020204030204" pitchFamily="34" charset="0"/>
            </a:endParaRPr>
          </a:p>
        </p:txBody>
      </p:sp>
      <p:sp>
        <p:nvSpPr>
          <p:cNvPr id="38" name="Rectangle: Rounded Corners 37">
            <a:extLst>
              <a:ext uri="{FF2B5EF4-FFF2-40B4-BE49-F238E27FC236}">
                <a16:creationId xmlns:a16="http://schemas.microsoft.com/office/drawing/2014/main" id="{1E2C4304-DAAD-669D-A14D-FD0EDB87CBCA}"/>
              </a:ext>
            </a:extLst>
          </p:cNvPr>
          <p:cNvSpPr/>
          <p:nvPr/>
        </p:nvSpPr>
        <p:spPr bwMode="auto">
          <a:xfrm>
            <a:off x="7691709" y="3153695"/>
            <a:ext cx="631615" cy="229251"/>
          </a:xfrm>
          <a:prstGeom prst="roundRect">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400" dirty="0">
                <a:solidFill>
                  <a:schemeClr val="tx1"/>
                </a:solidFill>
                <a:latin typeface="Calibri" panose="020F0502020204030204" pitchFamily="34" charset="0"/>
              </a:rPr>
              <a:t>APPL1</a:t>
            </a:r>
          </a:p>
        </p:txBody>
      </p:sp>
      <p:sp>
        <p:nvSpPr>
          <p:cNvPr id="39" name="Rectangle: Rounded Corners 38">
            <a:extLst>
              <a:ext uri="{FF2B5EF4-FFF2-40B4-BE49-F238E27FC236}">
                <a16:creationId xmlns:a16="http://schemas.microsoft.com/office/drawing/2014/main" id="{8F63949E-F9ED-022D-39A1-3FB874D8AC6A}"/>
              </a:ext>
            </a:extLst>
          </p:cNvPr>
          <p:cNvSpPr/>
          <p:nvPr/>
        </p:nvSpPr>
        <p:spPr bwMode="auto">
          <a:xfrm>
            <a:off x="10096272" y="3301649"/>
            <a:ext cx="631615" cy="229251"/>
          </a:xfrm>
          <a:prstGeom prst="roundRect">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400" dirty="0">
                <a:solidFill>
                  <a:schemeClr val="tx1"/>
                </a:solidFill>
                <a:latin typeface="Calibri" panose="020F0502020204030204" pitchFamily="34" charset="0"/>
              </a:rPr>
              <a:t>PI3K</a:t>
            </a:r>
          </a:p>
        </p:txBody>
      </p:sp>
      <p:sp>
        <p:nvSpPr>
          <p:cNvPr id="41" name="Rectangle: Rounded Corners 40">
            <a:extLst>
              <a:ext uri="{FF2B5EF4-FFF2-40B4-BE49-F238E27FC236}">
                <a16:creationId xmlns:a16="http://schemas.microsoft.com/office/drawing/2014/main" id="{6473F7FC-C2ED-6D06-EB2F-FB4E26DAD623}"/>
              </a:ext>
            </a:extLst>
          </p:cNvPr>
          <p:cNvSpPr/>
          <p:nvPr/>
        </p:nvSpPr>
        <p:spPr bwMode="auto">
          <a:xfrm>
            <a:off x="7221799" y="3178851"/>
            <a:ext cx="188826" cy="180366"/>
          </a:xfrm>
          <a:prstGeom prst="round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dirty="0">
                <a:solidFill>
                  <a:schemeClr val="tx1"/>
                </a:solidFill>
                <a:latin typeface="Calibri" panose="020F0502020204030204" pitchFamily="34" charset="0"/>
              </a:rPr>
              <a:t>P</a:t>
            </a:r>
          </a:p>
        </p:txBody>
      </p:sp>
      <p:sp>
        <p:nvSpPr>
          <p:cNvPr id="42" name="Rectangle: Rounded Corners 41">
            <a:extLst>
              <a:ext uri="{FF2B5EF4-FFF2-40B4-BE49-F238E27FC236}">
                <a16:creationId xmlns:a16="http://schemas.microsoft.com/office/drawing/2014/main" id="{54E4C7E8-2E37-CF02-A4DA-002D3060FC3A}"/>
              </a:ext>
            </a:extLst>
          </p:cNvPr>
          <p:cNvSpPr/>
          <p:nvPr/>
        </p:nvSpPr>
        <p:spPr bwMode="auto">
          <a:xfrm>
            <a:off x="6592697" y="3646032"/>
            <a:ext cx="631615" cy="229251"/>
          </a:xfrm>
          <a:prstGeom prst="roundRect">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400" dirty="0">
                <a:solidFill>
                  <a:schemeClr val="tx1"/>
                </a:solidFill>
                <a:latin typeface="Calibri" panose="020F0502020204030204" pitchFamily="34" charset="0"/>
              </a:rPr>
              <a:t>AMPK</a:t>
            </a:r>
          </a:p>
        </p:txBody>
      </p:sp>
      <p:sp>
        <p:nvSpPr>
          <p:cNvPr id="43" name="Rectangle: Rounded Corners 42">
            <a:extLst>
              <a:ext uri="{FF2B5EF4-FFF2-40B4-BE49-F238E27FC236}">
                <a16:creationId xmlns:a16="http://schemas.microsoft.com/office/drawing/2014/main" id="{A3D1E93B-6A98-F6CE-CD1C-27A4A9E1A9B3}"/>
              </a:ext>
            </a:extLst>
          </p:cNvPr>
          <p:cNvSpPr/>
          <p:nvPr/>
        </p:nvSpPr>
        <p:spPr bwMode="auto">
          <a:xfrm>
            <a:off x="7135058" y="3547664"/>
            <a:ext cx="188826" cy="180366"/>
          </a:xfrm>
          <a:prstGeom prst="round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dirty="0">
                <a:solidFill>
                  <a:schemeClr val="tx1"/>
                </a:solidFill>
                <a:latin typeface="Calibri" panose="020F0502020204030204" pitchFamily="34" charset="0"/>
              </a:rPr>
              <a:t>P</a:t>
            </a:r>
          </a:p>
        </p:txBody>
      </p:sp>
      <p:sp>
        <p:nvSpPr>
          <p:cNvPr id="47" name="TextBox 46">
            <a:extLst>
              <a:ext uri="{FF2B5EF4-FFF2-40B4-BE49-F238E27FC236}">
                <a16:creationId xmlns:a16="http://schemas.microsoft.com/office/drawing/2014/main" id="{B7EF4DB2-6B21-7498-3702-E00FC4AC5200}"/>
              </a:ext>
            </a:extLst>
          </p:cNvPr>
          <p:cNvSpPr txBox="1"/>
          <p:nvPr/>
        </p:nvSpPr>
        <p:spPr bwMode="auto">
          <a:xfrm>
            <a:off x="6897746" y="5159659"/>
            <a:ext cx="9428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Nucleus</a:t>
            </a:r>
          </a:p>
        </p:txBody>
      </p:sp>
      <p:sp>
        <p:nvSpPr>
          <p:cNvPr id="48" name="TextBox 47">
            <a:extLst>
              <a:ext uri="{FF2B5EF4-FFF2-40B4-BE49-F238E27FC236}">
                <a16:creationId xmlns:a16="http://schemas.microsoft.com/office/drawing/2014/main" id="{3DE63BEA-BF99-192B-81A3-B76ADB3C63D9}"/>
              </a:ext>
            </a:extLst>
          </p:cNvPr>
          <p:cNvSpPr txBox="1"/>
          <p:nvPr/>
        </p:nvSpPr>
        <p:spPr bwMode="auto">
          <a:xfrm>
            <a:off x="6170690" y="4096808"/>
            <a:ext cx="16187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Mitochondrion</a:t>
            </a:r>
          </a:p>
        </p:txBody>
      </p:sp>
      <p:sp>
        <p:nvSpPr>
          <p:cNvPr id="49" name="TextBox 48">
            <a:extLst>
              <a:ext uri="{FF2B5EF4-FFF2-40B4-BE49-F238E27FC236}">
                <a16:creationId xmlns:a16="http://schemas.microsoft.com/office/drawing/2014/main" id="{1302AEB5-0829-9466-79F2-1127E3FBF2EA}"/>
              </a:ext>
            </a:extLst>
          </p:cNvPr>
          <p:cNvSpPr txBox="1"/>
          <p:nvPr/>
        </p:nvSpPr>
        <p:spPr bwMode="auto">
          <a:xfrm>
            <a:off x="6332520" y="1834505"/>
            <a:ext cx="13452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Adiponectin</a:t>
            </a:r>
          </a:p>
        </p:txBody>
      </p:sp>
      <p:sp>
        <p:nvSpPr>
          <p:cNvPr id="50" name="TextBox 49">
            <a:extLst>
              <a:ext uri="{FF2B5EF4-FFF2-40B4-BE49-F238E27FC236}">
                <a16:creationId xmlns:a16="http://schemas.microsoft.com/office/drawing/2014/main" id="{F7F7B113-F256-857B-BF3F-6E34DB51C411}"/>
              </a:ext>
            </a:extLst>
          </p:cNvPr>
          <p:cNvSpPr txBox="1"/>
          <p:nvPr/>
        </p:nvSpPr>
        <p:spPr bwMode="auto">
          <a:xfrm>
            <a:off x="7097530" y="2475050"/>
            <a:ext cx="9877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AdipoR1/2</a:t>
            </a:r>
          </a:p>
        </p:txBody>
      </p:sp>
      <p:sp>
        <p:nvSpPr>
          <p:cNvPr id="51" name="TextBox 50">
            <a:extLst>
              <a:ext uri="{FF2B5EF4-FFF2-40B4-BE49-F238E27FC236}">
                <a16:creationId xmlns:a16="http://schemas.microsoft.com/office/drawing/2014/main" id="{5400D713-2483-5340-2AD6-32575EF265E3}"/>
              </a:ext>
            </a:extLst>
          </p:cNvPr>
          <p:cNvSpPr txBox="1"/>
          <p:nvPr/>
        </p:nvSpPr>
        <p:spPr bwMode="auto">
          <a:xfrm>
            <a:off x="8423209" y="2286445"/>
            <a:ext cx="9709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Glutamate</a:t>
            </a:r>
          </a:p>
        </p:txBody>
      </p:sp>
      <p:sp>
        <p:nvSpPr>
          <p:cNvPr id="52" name="TextBox 51">
            <a:extLst>
              <a:ext uri="{FF2B5EF4-FFF2-40B4-BE49-F238E27FC236}">
                <a16:creationId xmlns:a16="http://schemas.microsoft.com/office/drawing/2014/main" id="{2B31133C-DE95-6EB1-8E8A-3C9F9EA08808}"/>
              </a:ext>
            </a:extLst>
          </p:cNvPr>
          <p:cNvSpPr txBox="1"/>
          <p:nvPr/>
        </p:nvSpPr>
        <p:spPr bwMode="auto">
          <a:xfrm>
            <a:off x="9104580" y="2573080"/>
            <a:ext cx="7430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NMDAr</a:t>
            </a:r>
          </a:p>
        </p:txBody>
      </p:sp>
      <p:sp>
        <p:nvSpPr>
          <p:cNvPr id="53" name="TextBox 52">
            <a:extLst>
              <a:ext uri="{FF2B5EF4-FFF2-40B4-BE49-F238E27FC236}">
                <a16:creationId xmlns:a16="http://schemas.microsoft.com/office/drawing/2014/main" id="{3B894C73-C3ED-5091-D3B5-787BA813A03B}"/>
              </a:ext>
            </a:extLst>
          </p:cNvPr>
          <p:cNvSpPr txBox="1"/>
          <p:nvPr/>
        </p:nvSpPr>
        <p:spPr bwMode="auto">
          <a:xfrm>
            <a:off x="10529040" y="2573080"/>
            <a:ext cx="13930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Insulin Receptor</a:t>
            </a:r>
          </a:p>
        </p:txBody>
      </p:sp>
      <p:sp>
        <p:nvSpPr>
          <p:cNvPr id="54" name="TextBox 53">
            <a:extLst>
              <a:ext uri="{FF2B5EF4-FFF2-40B4-BE49-F238E27FC236}">
                <a16:creationId xmlns:a16="http://schemas.microsoft.com/office/drawing/2014/main" id="{84284B39-6A93-034F-9687-ED604261C7A3}"/>
              </a:ext>
            </a:extLst>
          </p:cNvPr>
          <p:cNvSpPr txBox="1"/>
          <p:nvPr/>
        </p:nvSpPr>
        <p:spPr bwMode="auto">
          <a:xfrm>
            <a:off x="10067993" y="2130088"/>
            <a:ext cx="683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Insulin</a:t>
            </a:r>
          </a:p>
        </p:txBody>
      </p:sp>
      <p:sp>
        <p:nvSpPr>
          <p:cNvPr id="56" name="Rectangle: Rounded Corners 55">
            <a:extLst>
              <a:ext uri="{FF2B5EF4-FFF2-40B4-BE49-F238E27FC236}">
                <a16:creationId xmlns:a16="http://schemas.microsoft.com/office/drawing/2014/main" id="{442DD75A-FBE0-5714-1ED7-29682315D405}"/>
              </a:ext>
            </a:extLst>
          </p:cNvPr>
          <p:cNvSpPr/>
          <p:nvPr/>
        </p:nvSpPr>
        <p:spPr bwMode="auto">
          <a:xfrm>
            <a:off x="8811825" y="2185677"/>
            <a:ext cx="188826" cy="180366"/>
          </a:xfrm>
          <a:prstGeom prst="round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dirty="0">
                <a:solidFill>
                  <a:schemeClr val="tx1"/>
                </a:solidFill>
                <a:latin typeface="Calibri" panose="020F0502020204030204" pitchFamily="34" charset="0"/>
              </a:rPr>
              <a:t>G</a:t>
            </a:r>
          </a:p>
        </p:txBody>
      </p:sp>
      <p:sp>
        <p:nvSpPr>
          <p:cNvPr id="57" name="Rectangle: Rounded Corners 56">
            <a:extLst>
              <a:ext uri="{FF2B5EF4-FFF2-40B4-BE49-F238E27FC236}">
                <a16:creationId xmlns:a16="http://schemas.microsoft.com/office/drawing/2014/main" id="{1EA980B3-0F97-A7F9-2AEB-5203C3AA7059}"/>
              </a:ext>
            </a:extLst>
          </p:cNvPr>
          <p:cNvSpPr/>
          <p:nvPr/>
        </p:nvSpPr>
        <p:spPr bwMode="auto">
          <a:xfrm>
            <a:off x="9211671" y="2039905"/>
            <a:ext cx="188826" cy="180366"/>
          </a:xfrm>
          <a:prstGeom prst="round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dirty="0">
                <a:solidFill>
                  <a:schemeClr val="tx1"/>
                </a:solidFill>
                <a:latin typeface="Calibri" panose="020F0502020204030204" pitchFamily="34" charset="0"/>
              </a:rPr>
              <a:t>G</a:t>
            </a:r>
          </a:p>
        </p:txBody>
      </p:sp>
      <p:sp>
        <p:nvSpPr>
          <p:cNvPr id="59" name="Oval 58">
            <a:extLst>
              <a:ext uri="{FF2B5EF4-FFF2-40B4-BE49-F238E27FC236}">
                <a16:creationId xmlns:a16="http://schemas.microsoft.com/office/drawing/2014/main" id="{3843AD58-8E91-4F90-C69F-E8267641F8F1}"/>
              </a:ext>
            </a:extLst>
          </p:cNvPr>
          <p:cNvSpPr/>
          <p:nvPr/>
        </p:nvSpPr>
        <p:spPr bwMode="auto">
          <a:xfrm>
            <a:off x="10376953" y="1876052"/>
            <a:ext cx="249849" cy="248119"/>
          </a:xfrm>
          <a:prstGeom prst="ellipse">
            <a:avLst/>
          </a:prstGeom>
          <a:solidFill>
            <a:schemeClr val="accent6">
              <a:lumMod val="20000"/>
              <a:lumOff val="8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dirty="0">
                <a:solidFill>
                  <a:schemeClr val="accent6"/>
                </a:solidFill>
                <a:latin typeface="Calibri" panose="020F0502020204030204" pitchFamily="34" charset="0"/>
              </a:rPr>
              <a:t>Ins</a:t>
            </a:r>
          </a:p>
        </p:txBody>
      </p:sp>
      <p:sp>
        <p:nvSpPr>
          <p:cNvPr id="60" name="Oval 59">
            <a:extLst>
              <a:ext uri="{FF2B5EF4-FFF2-40B4-BE49-F238E27FC236}">
                <a16:creationId xmlns:a16="http://schemas.microsoft.com/office/drawing/2014/main" id="{8C075D6B-BA3B-E396-C17A-DAD2B66385C3}"/>
              </a:ext>
            </a:extLst>
          </p:cNvPr>
          <p:cNvSpPr/>
          <p:nvPr/>
        </p:nvSpPr>
        <p:spPr bwMode="auto">
          <a:xfrm>
            <a:off x="9999097" y="1975153"/>
            <a:ext cx="249849" cy="248119"/>
          </a:xfrm>
          <a:prstGeom prst="ellipse">
            <a:avLst/>
          </a:prstGeom>
          <a:solidFill>
            <a:schemeClr val="accent6">
              <a:lumMod val="20000"/>
              <a:lumOff val="8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dirty="0">
                <a:solidFill>
                  <a:schemeClr val="accent6"/>
                </a:solidFill>
                <a:latin typeface="Calibri" panose="020F0502020204030204" pitchFamily="34" charset="0"/>
              </a:rPr>
              <a:t>Ins</a:t>
            </a:r>
          </a:p>
        </p:txBody>
      </p:sp>
      <p:grpSp>
        <p:nvGrpSpPr>
          <p:cNvPr id="63" name="Group 62">
            <a:extLst>
              <a:ext uri="{FF2B5EF4-FFF2-40B4-BE49-F238E27FC236}">
                <a16:creationId xmlns:a16="http://schemas.microsoft.com/office/drawing/2014/main" id="{BBF9D0CC-8A80-7FAC-BAF6-8FB58A3A7795}"/>
              </a:ext>
            </a:extLst>
          </p:cNvPr>
          <p:cNvGrpSpPr/>
          <p:nvPr/>
        </p:nvGrpSpPr>
        <p:grpSpPr>
          <a:xfrm>
            <a:off x="10260826" y="2474966"/>
            <a:ext cx="116127" cy="616555"/>
            <a:chOff x="10236577" y="2465304"/>
            <a:chExt cx="116127" cy="616555"/>
          </a:xfrm>
        </p:grpSpPr>
        <p:sp>
          <p:nvSpPr>
            <p:cNvPr id="61" name="Oval 60">
              <a:extLst>
                <a:ext uri="{FF2B5EF4-FFF2-40B4-BE49-F238E27FC236}">
                  <a16:creationId xmlns:a16="http://schemas.microsoft.com/office/drawing/2014/main" id="{170D474F-2584-86D9-70E5-66FB24F50D96}"/>
                </a:ext>
              </a:extLst>
            </p:cNvPr>
            <p:cNvSpPr/>
            <p:nvPr/>
          </p:nvSpPr>
          <p:spPr bwMode="auto">
            <a:xfrm>
              <a:off x="10236577" y="2703843"/>
              <a:ext cx="70824" cy="378016"/>
            </a:xfrm>
            <a:prstGeom prst="ellipse">
              <a:avLst/>
            </a:prstGeom>
            <a:solidFill>
              <a:schemeClr val="accent1"/>
            </a:soli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Oval 61">
              <a:extLst>
                <a:ext uri="{FF2B5EF4-FFF2-40B4-BE49-F238E27FC236}">
                  <a16:creationId xmlns:a16="http://schemas.microsoft.com/office/drawing/2014/main" id="{758DFA4B-13A2-7CB3-8D9F-F1E11D31852E}"/>
                </a:ext>
              </a:extLst>
            </p:cNvPr>
            <p:cNvSpPr/>
            <p:nvPr/>
          </p:nvSpPr>
          <p:spPr bwMode="auto">
            <a:xfrm>
              <a:off x="10281880" y="2465304"/>
              <a:ext cx="70824" cy="378016"/>
            </a:xfrm>
            <a:prstGeom prst="ellipse">
              <a:avLst/>
            </a:prstGeom>
            <a:solidFill>
              <a:schemeClr val="accent1"/>
            </a:soli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4" name="Group 63">
            <a:extLst>
              <a:ext uri="{FF2B5EF4-FFF2-40B4-BE49-F238E27FC236}">
                <a16:creationId xmlns:a16="http://schemas.microsoft.com/office/drawing/2014/main" id="{6F924A81-F8C1-EE1A-CA03-B30E489D4660}"/>
              </a:ext>
            </a:extLst>
          </p:cNvPr>
          <p:cNvGrpSpPr/>
          <p:nvPr/>
        </p:nvGrpSpPr>
        <p:grpSpPr>
          <a:xfrm flipH="1">
            <a:off x="10439851" y="2474966"/>
            <a:ext cx="116127" cy="616555"/>
            <a:chOff x="10236577" y="2465304"/>
            <a:chExt cx="116127" cy="616555"/>
          </a:xfrm>
        </p:grpSpPr>
        <p:sp>
          <p:nvSpPr>
            <p:cNvPr id="65" name="Oval 64">
              <a:extLst>
                <a:ext uri="{FF2B5EF4-FFF2-40B4-BE49-F238E27FC236}">
                  <a16:creationId xmlns:a16="http://schemas.microsoft.com/office/drawing/2014/main" id="{EF056825-2997-205C-9BF5-30FBD27ACBA0}"/>
                </a:ext>
              </a:extLst>
            </p:cNvPr>
            <p:cNvSpPr/>
            <p:nvPr/>
          </p:nvSpPr>
          <p:spPr bwMode="auto">
            <a:xfrm>
              <a:off x="10236577" y="2703843"/>
              <a:ext cx="70824" cy="378016"/>
            </a:xfrm>
            <a:prstGeom prst="ellipse">
              <a:avLst/>
            </a:prstGeom>
            <a:solidFill>
              <a:schemeClr val="accent1"/>
            </a:soli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Oval 65">
              <a:extLst>
                <a:ext uri="{FF2B5EF4-FFF2-40B4-BE49-F238E27FC236}">
                  <a16:creationId xmlns:a16="http://schemas.microsoft.com/office/drawing/2014/main" id="{28FCF932-0A99-1AB5-3C7D-F944AA2C95BB}"/>
                </a:ext>
              </a:extLst>
            </p:cNvPr>
            <p:cNvSpPr/>
            <p:nvPr/>
          </p:nvSpPr>
          <p:spPr bwMode="auto">
            <a:xfrm>
              <a:off x="10281880" y="2465304"/>
              <a:ext cx="70824" cy="378016"/>
            </a:xfrm>
            <a:prstGeom prst="ellipse">
              <a:avLst/>
            </a:prstGeom>
            <a:solidFill>
              <a:schemeClr val="accent1"/>
            </a:soli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58" name="Oval 57">
            <a:extLst>
              <a:ext uri="{FF2B5EF4-FFF2-40B4-BE49-F238E27FC236}">
                <a16:creationId xmlns:a16="http://schemas.microsoft.com/office/drawing/2014/main" id="{B3C07157-FC97-E4A4-FC2A-DE5EA5618381}"/>
              </a:ext>
            </a:extLst>
          </p:cNvPr>
          <p:cNvSpPr/>
          <p:nvPr/>
        </p:nvSpPr>
        <p:spPr bwMode="auto">
          <a:xfrm>
            <a:off x="10281880" y="2366583"/>
            <a:ext cx="249849" cy="248119"/>
          </a:xfrm>
          <a:prstGeom prst="ellipse">
            <a:avLst/>
          </a:prstGeom>
          <a:solidFill>
            <a:schemeClr val="accent6">
              <a:lumMod val="20000"/>
              <a:lumOff val="80000"/>
            </a:schemeClr>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100" dirty="0">
                <a:solidFill>
                  <a:schemeClr val="accent6"/>
                </a:solidFill>
                <a:latin typeface="Calibri" panose="020F0502020204030204" pitchFamily="34" charset="0"/>
              </a:rPr>
              <a:t>Ins</a:t>
            </a:r>
          </a:p>
        </p:txBody>
      </p:sp>
      <p:grpSp>
        <p:nvGrpSpPr>
          <p:cNvPr id="71" name="Group 70">
            <a:extLst>
              <a:ext uri="{FF2B5EF4-FFF2-40B4-BE49-F238E27FC236}">
                <a16:creationId xmlns:a16="http://schemas.microsoft.com/office/drawing/2014/main" id="{5914750D-E45F-347B-E898-2553FAB05D26}"/>
              </a:ext>
            </a:extLst>
          </p:cNvPr>
          <p:cNvGrpSpPr/>
          <p:nvPr/>
        </p:nvGrpSpPr>
        <p:grpSpPr>
          <a:xfrm>
            <a:off x="8903272" y="2630372"/>
            <a:ext cx="215987" cy="446616"/>
            <a:chOff x="8903272" y="2630372"/>
            <a:chExt cx="215987" cy="446616"/>
          </a:xfrm>
          <a:solidFill>
            <a:schemeClr val="accent3">
              <a:lumMod val="60000"/>
              <a:lumOff val="40000"/>
            </a:schemeClr>
          </a:solidFill>
        </p:grpSpPr>
        <p:sp>
          <p:nvSpPr>
            <p:cNvPr id="68" name="Rectangle: Rounded Corners 67">
              <a:extLst>
                <a:ext uri="{FF2B5EF4-FFF2-40B4-BE49-F238E27FC236}">
                  <a16:creationId xmlns:a16="http://schemas.microsoft.com/office/drawing/2014/main" id="{0AF73F22-3555-B31F-095E-2E122367215A}"/>
                </a:ext>
              </a:extLst>
            </p:cNvPr>
            <p:cNvSpPr/>
            <p:nvPr/>
          </p:nvSpPr>
          <p:spPr bwMode="auto">
            <a:xfrm>
              <a:off x="8903272" y="2668517"/>
              <a:ext cx="70824" cy="378016"/>
            </a:xfrm>
            <a:prstGeom prst="round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Rounded Corners 68">
              <a:extLst>
                <a:ext uri="{FF2B5EF4-FFF2-40B4-BE49-F238E27FC236}">
                  <a16:creationId xmlns:a16="http://schemas.microsoft.com/office/drawing/2014/main" id="{071627E7-24B5-DE52-2D33-1F592B60B821}"/>
                </a:ext>
              </a:extLst>
            </p:cNvPr>
            <p:cNvSpPr/>
            <p:nvPr/>
          </p:nvSpPr>
          <p:spPr bwMode="auto">
            <a:xfrm>
              <a:off x="8978097" y="2630372"/>
              <a:ext cx="70824" cy="378016"/>
            </a:xfrm>
            <a:prstGeom prst="round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Rounded Corners 69">
              <a:extLst>
                <a:ext uri="{FF2B5EF4-FFF2-40B4-BE49-F238E27FC236}">
                  <a16:creationId xmlns:a16="http://schemas.microsoft.com/office/drawing/2014/main" id="{C89CA16B-D1FD-A08D-E4AE-7FFBE988452F}"/>
                </a:ext>
              </a:extLst>
            </p:cNvPr>
            <p:cNvSpPr/>
            <p:nvPr/>
          </p:nvSpPr>
          <p:spPr bwMode="auto">
            <a:xfrm>
              <a:off x="9048435" y="2673539"/>
              <a:ext cx="70824" cy="378016"/>
            </a:xfrm>
            <a:prstGeom prst="round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Rounded Corners 66">
              <a:extLst>
                <a:ext uri="{FF2B5EF4-FFF2-40B4-BE49-F238E27FC236}">
                  <a16:creationId xmlns:a16="http://schemas.microsoft.com/office/drawing/2014/main" id="{85584094-044E-A8B6-A6B6-50448B71AF0F}"/>
                </a:ext>
              </a:extLst>
            </p:cNvPr>
            <p:cNvSpPr/>
            <p:nvPr/>
          </p:nvSpPr>
          <p:spPr bwMode="auto">
            <a:xfrm>
              <a:off x="8979656" y="2698972"/>
              <a:ext cx="70824" cy="378016"/>
            </a:xfrm>
            <a:prstGeom prst="round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55" name="Rectangle: Rounded Corners 54">
            <a:extLst>
              <a:ext uri="{FF2B5EF4-FFF2-40B4-BE49-F238E27FC236}">
                <a16:creationId xmlns:a16="http://schemas.microsoft.com/office/drawing/2014/main" id="{C2FA59A4-C6F4-ACB1-1C87-9CD43C2D6BC5}"/>
              </a:ext>
            </a:extLst>
          </p:cNvPr>
          <p:cNvSpPr/>
          <p:nvPr/>
        </p:nvSpPr>
        <p:spPr bwMode="auto">
          <a:xfrm>
            <a:off x="8811474" y="2559479"/>
            <a:ext cx="188826" cy="180366"/>
          </a:xfrm>
          <a:prstGeom prst="roundRect">
            <a:avLst/>
          </a:prstGeom>
          <a:solidFill>
            <a:schemeClr val="accent1"/>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dirty="0">
                <a:solidFill>
                  <a:schemeClr val="tx1"/>
                </a:solidFill>
                <a:latin typeface="Calibri" panose="020F0502020204030204" pitchFamily="34" charset="0"/>
              </a:rPr>
              <a:t>G</a:t>
            </a:r>
          </a:p>
        </p:txBody>
      </p:sp>
      <p:sp>
        <p:nvSpPr>
          <p:cNvPr id="80" name="Freeform: Shape 79">
            <a:extLst>
              <a:ext uri="{FF2B5EF4-FFF2-40B4-BE49-F238E27FC236}">
                <a16:creationId xmlns:a16="http://schemas.microsoft.com/office/drawing/2014/main" id="{447AE8E4-2BA9-0714-8F52-DB15221DE264}"/>
              </a:ext>
            </a:extLst>
          </p:cNvPr>
          <p:cNvSpPr/>
          <p:nvPr/>
        </p:nvSpPr>
        <p:spPr bwMode="auto">
          <a:xfrm>
            <a:off x="6996113" y="2755106"/>
            <a:ext cx="1123950" cy="390525"/>
          </a:xfrm>
          <a:custGeom>
            <a:avLst/>
            <a:gdLst>
              <a:gd name="connsiteX0" fmla="*/ 1123950 w 1123950"/>
              <a:gd name="connsiteY0" fmla="*/ 390525 h 390525"/>
              <a:gd name="connsiteX1" fmla="*/ 1123950 w 1123950"/>
              <a:gd name="connsiteY1" fmla="*/ 390525 h 390525"/>
              <a:gd name="connsiteX2" fmla="*/ 1085850 w 1123950"/>
              <a:gd name="connsiteY2" fmla="*/ 376238 h 390525"/>
              <a:gd name="connsiteX3" fmla="*/ 1031081 w 1123950"/>
              <a:gd name="connsiteY3" fmla="*/ 359569 h 390525"/>
              <a:gd name="connsiteX4" fmla="*/ 1019175 w 1123950"/>
              <a:gd name="connsiteY4" fmla="*/ 357188 h 390525"/>
              <a:gd name="connsiteX5" fmla="*/ 764381 w 1123950"/>
              <a:gd name="connsiteY5" fmla="*/ 357188 h 390525"/>
              <a:gd name="connsiteX6" fmla="*/ 764381 w 1123950"/>
              <a:gd name="connsiteY6" fmla="*/ 0 h 390525"/>
              <a:gd name="connsiteX7" fmla="*/ 650081 w 1123950"/>
              <a:gd name="connsiteY7" fmla="*/ 0 h 390525"/>
              <a:gd name="connsiteX8" fmla="*/ 650081 w 1123950"/>
              <a:gd name="connsiteY8" fmla="*/ 340519 h 390525"/>
              <a:gd name="connsiteX9" fmla="*/ 540543 w 1123950"/>
              <a:gd name="connsiteY9" fmla="*/ 340519 h 390525"/>
              <a:gd name="connsiteX10" fmla="*/ 540543 w 1123950"/>
              <a:gd name="connsiteY10" fmla="*/ 0 h 390525"/>
              <a:gd name="connsiteX11" fmla="*/ 421481 w 1123950"/>
              <a:gd name="connsiteY11" fmla="*/ 0 h 390525"/>
              <a:gd name="connsiteX12" fmla="*/ 421481 w 1123950"/>
              <a:gd name="connsiteY12" fmla="*/ 342900 h 390525"/>
              <a:gd name="connsiteX13" fmla="*/ 323850 w 1123950"/>
              <a:gd name="connsiteY13" fmla="*/ 342900 h 390525"/>
              <a:gd name="connsiteX14" fmla="*/ 323850 w 1123950"/>
              <a:gd name="connsiteY14" fmla="*/ 2382 h 390525"/>
              <a:gd name="connsiteX15" fmla="*/ 209550 w 1123950"/>
              <a:gd name="connsiteY15" fmla="*/ 2382 h 390525"/>
              <a:gd name="connsiteX16" fmla="*/ 209550 w 1123950"/>
              <a:gd name="connsiteY16" fmla="*/ 345282 h 390525"/>
              <a:gd name="connsiteX17" fmla="*/ 100012 w 1123950"/>
              <a:gd name="connsiteY17" fmla="*/ 345282 h 390525"/>
              <a:gd name="connsiteX18" fmla="*/ 100012 w 1123950"/>
              <a:gd name="connsiteY18" fmla="*/ 7144 h 390525"/>
              <a:gd name="connsiteX19" fmla="*/ 0 w 1123950"/>
              <a:gd name="connsiteY19" fmla="*/ 7144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23950" h="390525">
                <a:moveTo>
                  <a:pt x="1123950" y="390525"/>
                </a:moveTo>
                <a:lnTo>
                  <a:pt x="1123950" y="390525"/>
                </a:lnTo>
                <a:cubicBezTo>
                  <a:pt x="1038507" y="351688"/>
                  <a:pt x="1130608" y="391157"/>
                  <a:pt x="1085850" y="376238"/>
                </a:cubicBezTo>
                <a:cubicBezTo>
                  <a:pt x="1044263" y="362376"/>
                  <a:pt x="1102949" y="373941"/>
                  <a:pt x="1031081" y="359569"/>
                </a:cubicBezTo>
                <a:cubicBezTo>
                  <a:pt x="1027112" y="358775"/>
                  <a:pt x="1023222" y="357224"/>
                  <a:pt x="1019175" y="357188"/>
                </a:cubicBezTo>
                <a:lnTo>
                  <a:pt x="764381" y="357188"/>
                </a:lnTo>
                <a:lnTo>
                  <a:pt x="764381" y="0"/>
                </a:lnTo>
                <a:lnTo>
                  <a:pt x="650081" y="0"/>
                </a:lnTo>
                <a:lnTo>
                  <a:pt x="650081" y="340519"/>
                </a:lnTo>
                <a:lnTo>
                  <a:pt x="540543" y="340519"/>
                </a:lnTo>
                <a:lnTo>
                  <a:pt x="540543" y="0"/>
                </a:lnTo>
                <a:lnTo>
                  <a:pt x="421481" y="0"/>
                </a:lnTo>
                <a:lnTo>
                  <a:pt x="421481" y="342900"/>
                </a:lnTo>
                <a:lnTo>
                  <a:pt x="323850" y="342900"/>
                </a:lnTo>
                <a:lnTo>
                  <a:pt x="323850" y="2382"/>
                </a:lnTo>
                <a:lnTo>
                  <a:pt x="209550" y="2382"/>
                </a:lnTo>
                <a:lnTo>
                  <a:pt x="209550" y="345282"/>
                </a:lnTo>
                <a:lnTo>
                  <a:pt x="100012" y="345282"/>
                </a:lnTo>
                <a:lnTo>
                  <a:pt x="100012" y="7144"/>
                </a:lnTo>
                <a:lnTo>
                  <a:pt x="0" y="7144"/>
                </a:lnTo>
              </a:path>
            </a:pathLst>
          </a:custGeom>
          <a:noFill/>
          <a:ln w="19050">
            <a:solidFill>
              <a:schemeClr val="accent6"/>
            </a:solidFill>
            <a:miter lim="800000"/>
            <a:headEnd/>
            <a:tailEnd/>
          </a:ln>
        </p:spPr>
        <p:txBody>
          <a:bodyPr rtlCol="0" anchor="ctr"/>
          <a:lstStyle/>
          <a:p>
            <a:pPr algn="ctr"/>
            <a:endParaRPr lang="en-US" dirty="0"/>
          </a:p>
        </p:txBody>
      </p:sp>
      <p:grpSp>
        <p:nvGrpSpPr>
          <p:cNvPr id="79" name="Group 78">
            <a:extLst>
              <a:ext uri="{FF2B5EF4-FFF2-40B4-BE49-F238E27FC236}">
                <a16:creationId xmlns:a16="http://schemas.microsoft.com/office/drawing/2014/main" id="{0DB29FA4-D293-F2D5-4A84-2B2F02D0DFEC}"/>
              </a:ext>
            </a:extLst>
          </p:cNvPr>
          <p:cNvGrpSpPr/>
          <p:nvPr/>
        </p:nvGrpSpPr>
        <p:grpSpPr>
          <a:xfrm>
            <a:off x="7049209" y="2782827"/>
            <a:ext cx="744448" cy="270707"/>
            <a:chOff x="7049209" y="2782827"/>
            <a:chExt cx="744448" cy="270707"/>
          </a:xfrm>
        </p:grpSpPr>
        <p:sp>
          <p:nvSpPr>
            <p:cNvPr id="72" name="Oval 71">
              <a:extLst>
                <a:ext uri="{FF2B5EF4-FFF2-40B4-BE49-F238E27FC236}">
                  <a16:creationId xmlns:a16="http://schemas.microsoft.com/office/drawing/2014/main" id="{C84BE731-2B3C-1F1C-561B-64569F792F84}"/>
                </a:ext>
              </a:extLst>
            </p:cNvPr>
            <p:cNvSpPr/>
            <p:nvPr/>
          </p:nvSpPr>
          <p:spPr bwMode="auto">
            <a:xfrm>
              <a:off x="7049209" y="2782827"/>
              <a:ext cx="78277" cy="270707"/>
            </a:xfrm>
            <a:prstGeom prst="ellipse">
              <a:avLst/>
            </a:prstGeom>
            <a:solidFill>
              <a:schemeClr val="bg1">
                <a:lumMod val="50000"/>
                <a:lumOff val="50000"/>
              </a:schemeClr>
            </a:solidFill>
            <a:ln w="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Oval 72">
              <a:extLst>
                <a:ext uri="{FF2B5EF4-FFF2-40B4-BE49-F238E27FC236}">
                  <a16:creationId xmlns:a16="http://schemas.microsoft.com/office/drawing/2014/main" id="{4CA9981A-ACA0-7D31-7936-C9ED677D747A}"/>
                </a:ext>
              </a:extLst>
            </p:cNvPr>
            <p:cNvSpPr/>
            <p:nvPr/>
          </p:nvSpPr>
          <p:spPr bwMode="auto">
            <a:xfrm>
              <a:off x="7162220" y="2782827"/>
              <a:ext cx="78277" cy="270707"/>
            </a:xfrm>
            <a:prstGeom prst="ellipse">
              <a:avLst/>
            </a:prstGeom>
            <a:solidFill>
              <a:schemeClr val="tx2">
                <a:lumMod val="75000"/>
              </a:schemeClr>
            </a:solidFill>
            <a:ln w="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2F715576-2338-115C-3E66-4D8CA4C73BD5}"/>
                </a:ext>
              </a:extLst>
            </p:cNvPr>
            <p:cNvSpPr/>
            <p:nvPr/>
          </p:nvSpPr>
          <p:spPr bwMode="auto">
            <a:xfrm>
              <a:off x="7277073" y="2782827"/>
              <a:ext cx="78277" cy="270707"/>
            </a:xfrm>
            <a:prstGeom prst="ellipse">
              <a:avLst/>
            </a:prstGeom>
            <a:solidFill>
              <a:schemeClr val="bg1">
                <a:lumMod val="50000"/>
                <a:lumOff val="50000"/>
              </a:schemeClr>
            </a:solidFill>
            <a:ln w="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Oval 74">
              <a:extLst>
                <a:ext uri="{FF2B5EF4-FFF2-40B4-BE49-F238E27FC236}">
                  <a16:creationId xmlns:a16="http://schemas.microsoft.com/office/drawing/2014/main" id="{BA8C17B9-E397-BCCC-2C1D-8F199A5FD23F}"/>
                </a:ext>
              </a:extLst>
            </p:cNvPr>
            <p:cNvSpPr/>
            <p:nvPr/>
          </p:nvSpPr>
          <p:spPr bwMode="auto">
            <a:xfrm>
              <a:off x="7379599" y="2782827"/>
              <a:ext cx="78277" cy="270707"/>
            </a:xfrm>
            <a:prstGeom prst="ellipse">
              <a:avLst/>
            </a:prstGeom>
            <a:solidFill>
              <a:schemeClr val="tx2">
                <a:lumMod val="75000"/>
              </a:schemeClr>
            </a:solidFill>
            <a:ln w="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C9BF29CD-B246-D00C-F048-D4694386467E}"/>
                </a:ext>
              </a:extLst>
            </p:cNvPr>
            <p:cNvSpPr/>
            <p:nvPr/>
          </p:nvSpPr>
          <p:spPr bwMode="auto">
            <a:xfrm>
              <a:off x="7492610" y="2782827"/>
              <a:ext cx="78277" cy="270707"/>
            </a:xfrm>
            <a:prstGeom prst="ellipse">
              <a:avLst/>
            </a:prstGeom>
            <a:solidFill>
              <a:schemeClr val="bg1">
                <a:lumMod val="50000"/>
                <a:lumOff val="50000"/>
              </a:schemeClr>
            </a:solidFill>
            <a:ln w="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C02442A0-1EA0-4475-C314-78F0C83A4823}"/>
                </a:ext>
              </a:extLst>
            </p:cNvPr>
            <p:cNvSpPr/>
            <p:nvPr/>
          </p:nvSpPr>
          <p:spPr bwMode="auto">
            <a:xfrm>
              <a:off x="7607463" y="2782827"/>
              <a:ext cx="78277" cy="270707"/>
            </a:xfrm>
            <a:prstGeom prst="ellipse">
              <a:avLst/>
            </a:prstGeom>
            <a:solidFill>
              <a:schemeClr val="tx2">
                <a:lumMod val="75000"/>
              </a:schemeClr>
            </a:solidFill>
            <a:ln w="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C57EA103-50DE-03B9-F9D3-6EA13F6A88F2}"/>
                </a:ext>
              </a:extLst>
            </p:cNvPr>
            <p:cNvSpPr/>
            <p:nvPr/>
          </p:nvSpPr>
          <p:spPr bwMode="auto">
            <a:xfrm>
              <a:off x="7715380" y="2782827"/>
              <a:ext cx="78277" cy="270707"/>
            </a:xfrm>
            <a:prstGeom prst="ellipse">
              <a:avLst/>
            </a:prstGeom>
            <a:solidFill>
              <a:schemeClr val="bg1">
                <a:lumMod val="50000"/>
                <a:lumOff val="50000"/>
              </a:schemeClr>
            </a:solidFill>
            <a:ln w="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3" name="Group 82">
            <a:extLst>
              <a:ext uri="{FF2B5EF4-FFF2-40B4-BE49-F238E27FC236}">
                <a16:creationId xmlns:a16="http://schemas.microsoft.com/office/drawing/2014/main" id="{A6F844A6-2D56-A019-C3FA-4F6B822FC189}"/>
              </a:ext>
            </a:extLst>
          </p:cNvPr>
          <p:cNvGrpSpPr/>
          <p:nvPr/>
        </p:nvGrpSpPr>
        <p:grpSpPr>
          <a:xfrm rot="1285852">
            <a:off x="6928848" y="2157610"/>
            <a:ext cx="365867" cy="625018"/>
            <a:chOff x="6813179" y="2130088"/>
            <a:chExt cx="365867" cy="625018"/>
          </a:xfrm>
        </p:grpSpPr>
        <p:sp>
          <p:nvSpPr>
            <p:cNvPr id="81" name="Freeform: Shape 80">
              <a:extLst>
                <a:ext uri="{FF2B5EF4-FFF2-40B4-BE49-F238E27FC236}">
                  <a16:creationId xmlns:a16="http://schemas.microsoft.com/office/drawing/2014/main" id="{1F0858E0-3A47-4D12-4C70-B40E0FBFBC1D}"/>
                </a:ext>
              </a:extLst>
            </p:cNvPr>
            <p:cNvSpPr/>
            <p:nvPr/>
          </p:nvSpPr>
          <p:spPr bwMode="auto">
            <a:xfrm>
              <a:off x="6959698" y="2486025"/>
              <a:ext cx="65047" cy="269081"/>
            </a:xfrm>
            <a:custGeom>
              <a:avLst/>
              <a:gdLst>
                <a:gd name="connsiteX0" fmla="*/ 55465 w 65047"/>
                <a:gd name="connsiteY0" fmla="*/ 0 h 269081"/>
                <a:gd name="connsiteX1" fmla="*/ 19746 w 65047"/>
                <a:gd name="connsiteY1" fmla="*/ 0 h 269081"/>
                <a:gd name="connsiteX2" fmla="*/ 3077 w 65047"/>
                <a:gd name="connsiteY2" fmla="*/ 2381 h 269081"/>
                <a:gd name="connsiteX3" fmla="*/ 696 w 65047"/>
                <a:gd name="connsiteY3" fmla="*/ 14288 h 269081"/>
                <a:gd name="connsiteX4" fmla="*/ 29271 w 65047"/>
                <a:gd name="connsiteY4" fmla="*/ 28575 h 269081"/>
                <a:gd name="connsiteX5" fmla="*/ 45940 w 65047"/>
                <a:gd name="connsiteY5" fmla="*/ 38100 h 269081"/>
                <a:gd name="connsiteX6" fmla="*/ 60227 w 65047"/>
                <a:gd name="connsiteY6" fmla="*/ 50006 h 269081"/>
                <a:gd name="connsiteX7" fmla="*/ 38796 w 65047"/>
                <a:gd name="connsiteY7" fmla="*/ 61913 h 269081"/>
                <a:gd name="connsiteX8" fmla="*/ 19746 w 65047"/>
                <a:gd name="connsiteY8" fmla="*/ 71438 h 269081"/>
                <a:gd name="connsiteX9" fmla="*/ 14983 w 65047"/>
                <a:gd name="connsiteY9" fmla="*/ 80963 h 269081"/>
                <a:gd name="connsiteX10" fmla="*/ 22127 w 65047"/>
                <a:gd name="connsiteY10" fmla="*/ 88106 h 269081"/>
                <a:gd name="connsiteX11" fmla="*/ 29271 w 65047"/>
                <a:gd name="connsiteY11" fmla="*/ 92869 h 269081"/>
                <a:gd name="connsiteX12" fmla="*/ 48321 w 65047"/>
                <a:gd name="connsiteY12" fmla="*/ 102394 h 269081"/>
                <a:gd name="connsiteX13" fmla="*/ 50702 w 65047"/>
                <a:gd name="connsiteY13" fmla="*/ 111919 h 269081"/>
                <a:gd name="connsiteX14" fmla="*/ 26890 w 65047"/>
                <a:gd name="connsiteY14" fmla="*/ 116681 h 269081"/>
                <a:gd name="connsiteX15" fmla="*/ 10221 w 65047"/>
                <a:gd name="connsiteY15" fmla="*/ 121444 h 269081"/>
                <a:gd name="connsiteX16" fmla="*/ 7840 w 65047"/>
                <a:gd name="connsiteY16" fmla="*/ 128588 h 269081"/>
                <a:gd name="connsiteX17" fmla="*/ 10221 w 65047"/>
                <a:gd name="connsiteY17" fmla="*/ 138113 h 269081"/>
                <a:gd name="connsiteX18" fmla="*/ 17365 w 65047"/>
                <a:gd name="connsiteY18" fmla="*/ 142875 h 269081"/>
                <a:gd name="connsiteX19" fmla="*/ 24508 w 65047"/>
                <a:gd name="connsiteY19" fmla="*/ 145256 h 269081"/>
                <a:gd name="connsiteX20" fmla="*/ 50702 w 65047"/>
                <a:gd name="connsiteY20" fmla="*/ 150019 h 269081"/>
                <a:gd name="connsiteX21" fmla="*/ 55465 w 65047"/>
                <a:gd name="connsiteY21" fmla="*/ 166688 h 269081"/>
                <a:gd name="connsiteX22" fmla="*/ 45940 w 65047"/>
                <a:gd name="connsiteY22" fmla="*/ 169069 h 269081"/>
                <a:gd name="connsiteX23" fmla="*/ 38796 w 65047"/>
                <a:gd name="connsiteY23" fmla="*/ 171450 h 269081"/>
                <a:gd name="connsiteX24" fmla="*/ 22127 w 65047"/>
                <a:gd name="connsiteY24" fmla="*/ 176213 h 269081"/>
                <a:gd name="connsiteX25" fmla="*/ 12602 w 65047"/>
                <a:gd name="connsiteY25" fmla="*/ 180975 h 269081"/>
                <a:gd name="connsiteX26" fmla="*/ 10221 w 65047"/>
                <a:gd name="connsiteY26" fmla="*/ 197644 h 269081"/>
                <a:gd name="connsiteX27" fmla="*/ 22127 w 65047"/>
                <a:gd name="connsiteY27" fmla="*/ 200025 h 269081"/>
                <a:gd name="connsiteX28" fmla="*/ 31652 w 65047"/>
                <a:gd name="connsiteY28" fmla="*/ 204788 h 269081"/>
                <a:gd name="connsiteX29" fmla="*/ 41177 w 65047"/>
                <a:gd name="connsiteY29" fmla="*/ 207169 h 269081"/>
                <a:gd name="connsiteX30" fmla="*/ 48321 w 65047"/>
                <a:gd name="connsiteY30" fmla="*/ 209550 h 269081"/>
                <a:gd name="connsiteX31" fmla="*/ 57846 w 65047"/>
                <a:gd name="connsiteY31" fmla="*/ 219075 h 269081"/>
                <a:gd name="connsiteX32" fmla="*/ 62608 w 65047"/>
                <a:gd name="connsiteY32" fmla="*/ 226219 h 269081"/>
                <a:gd name="connsiteX33" fmla="*/ 50702 w 65047"/>
                <a:gd name="connsiteY33" fmla="*/ 228600 h 269081"/>
                <a:gd name="connsiteX34" fmla="*/ 34033 w 65047"/>
                <a:gd name="connsiteY34" fmla="*/ 230981 h 269081"/>
                <a:gd name="connsiteX35" fmla="*/ 22127 w 65047"/>
                <a:gd name="connsiteY35" fmla="*/ 238125 h 269081"/>
                <a:gd name="connsiteX36" fmla="*/ 14983 w 65047"/>
                <a:gd name="connsiteY36" fmla="*/ 242888 h 269081"/>
                <a:gd name="connsiteX37" fmla="*/ 17365 w 65047"/>
                <a:gd name="connsiteY37" fmla="*/ 252413 h 269081"/>
                <a:gd name="connsiteX38" fmla="*/ 38796 w 65047"/>
                <a:gd name="connsiteY38" fmla="*/ 259556 h 269081"/>
                <a:gd name="connsiteX39" fmla="*/ 45940 w 65047"/>
                <a:gd name="connsiteY39" fmla="*/ 261938 h 269081"/>
                <a:gd name="connsiteX40" fmla="*/ 55465 w 65047"/>
                <a:gd name="connsiteY40" fmla="*/ 269081 h 2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5047" h="269081">
                  <a:moveTo>
                    <a:pt x="55465" y="0"/>
                  </a:moveTo>
                  <a:cubicBezTo>
                    <a:pt x="22340" y="5520"/>
                    <a:pt x="63463" y="0"/>
                    <a:pt x="19746" y="0"/>
                  </a:cubicBezTo>
                  <a:cubicBezTo>
                    <a:pt x="14133" y="0"/>
                    <a:pt x="8633" y="1587"/>
                    <a:pt x="3077" y="2381"/>
                  </a:cubicBezTo>
                  <a:cubicBezTo>
                    <a:pt x="2283" y="6350"/>
                    <a:pt x="-1549" y="10920"/>
                    <a:pt x="696" y="14288"/>
                  </a:cubicBezTo>
                  <a:cubicBezTo>
                    <a:pt x="4274" y="19654"/>
                    <a:pt x="22646" y="25630"/>
                    <a:pt x="29271" y="28575"/>
                  </a:cubicBezTo>
                  <a:cubicBezTo>
                    <a:pt x="35162" y="31193"/>
                    <a:pt x="40836" y="34130"/>
                    <a:pt x="45940" y="38100"/>
                  </a:cubicBezTo>
                  <a:cubicBezTo>
                    <a:pt x="50833" y="41906"/>
                    <a:pt x="55465" y="46037"/>
                    <a:pt x="60227" y="50006"/>
                  </a:cubicBezTo>
                  <a:cubicBezTo>
                    <a:pt x="69827" y="69205"/>
                    <a:pt x="66263" y="54685"/>
                    <a:pt x="38796" y="61913"/>
                  </a:cubicBezTo>
                  <a:cubicBezTo>
                    <a:pt x="31930" y="63720"/>
                    <a:pt x="19746" y="71438"/>
                    <a:pt x="19746" y="71438"/>
                  </a:cubicBezTo>
                  <a:cubicBezTo>
                    <a:pt x="18158" y="74613"/>
                    <a:pt x="14481" y="77449"/>
                    <a:pt x="14983" y="80963"/>
                  </a:cubicBezTo>
                  <a:cubicBezTo>
                    <a:pt x="15459" y="84297"/>
                    <a:pt x="19540" y="85950"/>
                    <a:pt x="22127" y="88106"/>
                  </a:cubicBezTo>
                  <a:cubicBezTo>
                    <a:pt x="24326" y="89938"/>
                    <a:pt x="26844" y="91352"/>
                    <a:pt x="29271" y="92869"/>
                  </a:cubicBezTo>
                  <a:cubicBezTo>
                    <a:pt x="42124" y="100903"/>
                    <a:pt x="37440" y="98767"/>
                    <a:pt x="48321" y="102394"/>
                  </a:cubicBezTo>
                  <a:cubicBezTo>
                    <a:pt x="49115" y="105569"/>
                    <a:pt x="53425" y="110104"/>
                    <a:pt x="50702" y="111919"/>
                  </a:cubicBezTo>
                  <a:cubicBezTo>
                    <a:pt x="43967" y="116409"/>
                    <a:pt x="34805" y="114985"/>
                    <a:pt x="26890" y="116681"/>
                  </a:cubicBezTo>
                  <a:cubicBezTo>
                    <a:pt x="18526" y="118473"/>
                    <a:pt x="17711" y="118948"/>
                    <a:pt x="10221" y="121444"/>
                  </a:cubicBezTo>
                  <a:cubicBezTo>
                    <a:pt x="9427" y="123825"/>
                    <a:pt x="7840" y="126078"/>
                    <a:pt x="7840" y="128588"/>
                  </a:cubicBezTo>
                  <a:cubicBezTo>
                    <a:pt x="7840" y="131861"/>
                    <a:pt x="8406" y="135390"/>
                    <a:pt x="10221" y="138113"/>
                  </a:cubicBezTo>
                  <a:cubicBezTo>
                    <a:pt x="11809" y="140494"/>
                    <a:pt x="14805" y="141595"/>
                    <a:pt x="17365" y="142875"/>
                  </a:cubicBezTo>
                  <a:cubicBezTo>
                    <a:pt x="19610" y="143997"/>
                    <a:pt x="22054" y="144730"/>
                    <a:pt x="24508" y="145256"/>
                  </a:cubicBezTo>
                  <a:cubicBezTo>
                    <a:pt x="33185" y="147116"/>
                    <a:pt x="41971" y="148431"/>
                    <a:pt x="50702" y="150019"/>
                  </a:cubicBezTo>
                  <a:cubicBezTo>
                    <a:pt x="59000" y="154168"/>
                    <a:pt x="67627" y="154526"/>
                    <a:pt x="55465" y="166688"/>
                  </a:cubicBezTo>
                  <a:cubicBezTo>
                    <a:pt x="53151" y="169002"/>
                    <a:pt x="49087" y="168170"/>
                    <a:pt x="45940" y="169069"/>
                  </a:cubicBezTo>
                  <a:cubicBezTo>
                    <a:pt x="43526" y="169759"/>
                    <a:pt x="41200" y="170729"/>
                    <a:pt x="38796" y="171450"/>
                  </a:cubicBezTo>
                  <a:cubicBezTo>
                    <a:pt x="33261" y="173111"/>
                    <a:pt x="27558" y="174238"/>
                    <a:pt x="22127" y="176213"/>
                  </a:cubicBezTo>
                  <a:cubicBezTo>
                    <a:pt x="18791" y="177426"/>
                    <a:pt x="15777" y="179388"/>
                    <a:pt x="12602" y="180975"/>
                  </a:cubicBezTo>
                  <a:cubicBezTo>
                    <a:pt x="11053" y="184074"/>
                    <a:pt x="3652" y="193264"/>
                    <a:pt x="10221" y="197644"/>
                  </a:cubicBezTo>
                  <a:cubicBezTo>
                    <a:pt x="13588" y="199889"/>
                    <a:pt x="18158" y="199231"/>
                    <a:pt x="22127" y="200025"/>
                  </a:cubicBezTo>
                  <a:cubicBezTo>
                    <a:pt x="25302" y="201613"/>
                    <a:pt x="28328" y="203542"/>
                    <a:pt x="31652" y="204788"/>
                  </a:cubicBezTo>
                  <a:cubicBezTo>
                    <a:pt x="34716" y="205937"/>
                    <a:pt x="38030" y="206270"/>
                    <a:pt x="41177" y="207169"/>
                  </a:cubicBezTo>
                  <a:cubicBezTo>
                    <a:pt x="43591" y="207859"/>
                    <a:pt x="45940" y="208756"/>
                    <a:pt x="48321" y="209550"/>
                  </a:cubicBezTo>
                  <a:cubicBezTo>
                    <a:pt x="51496" y="212725"/>
                    <a:pt x="54924" y="215666"/>
                    <a:pt x="57846" y="219075"/>
                  </a:cubicBezTo>
                  <a:cubicBezTo>
                    <a:pt x="59708" y="221248"/>
                    <a:pt x="64325" y="223930"/>
                    <a:pt x="62608" y="226219"/>
                  </a:cubicBezTo>
                  <a:cubicBezTo>
                    <a:pt x="60180" y="229457"/>
                    <a:pt x="54694" y="227935"/>
                    <a:pt x="50702" y="228600"/>
                  </a:cubicBezTo>
                  <a:cubicBezTo>
                    <a:pt x="45166" y="229523"/>
                    <a:pt x="39589" y="230187"/>
                    <a:pt x="34033" y="230981"/>
                  </a:cubicBezTo>
                  <a:cubicBezTo>
                    <a:pt x="30064" y="233362"/>
                    <a:pt x="26052" y="235672"/>
                    <a:pt x="22127" y="238125"/>
                  </a:cubicBezTo>
                  <a:cubicBezTo>
                    <a:pt x="19700" y="239642"/>
                    <a:pt x="15888" y="240173"/>
                    <a:pt x="14983" y="242888"/>
                  </a:cubicBezTo>
                  <a:cubicBezTo>
                    <a:pt x="13948" y="245993"/>
                    <a:pt x="15270" y="249899"/>
                    <a:pt x="17365" y="252413"/>
                  </a:cubicBezTo>
                  <a:cubicBezTo>
                    <a:pt x="21535" y="257416"/>
                    <a:pt x="33643" y="258268"/>
                    <a:pt x="38796" y="259556"/>
                  </a:cubicBezTo>
                  <a:cubicBezTo>
                    <a:pt x="41231" y="260165"/>
                    <a:pt x="43559" y="261144"/>
                    <a:pt x="45940" y="261938"/>
                  </a:cubicBezTo>
                  <a:lnTo>
                    <a:pt x="55465" y="269081"/>
                  </a:lnTo>
                </a:path>
              </a:pathLst>
            </a:custGeom>
            <a:noFill/>
            <a:ln w="19050">
              <a:solidFill>
                <a:schemeClr val="accent6"/>
              </a:solidFill>
              <a:miter lim="800000"/>
              <a:headEnd/>
              <a:tailEnd/>
            </a:ln>
          </p:spPr>
          <p:txBody>
            <a:bodyPr rtlCol="0" anchor="ctr"/>
            <a:lstStyle/>
            <a:p>
              <a:pPr algn="ctr"/>
              <a:endParaRPr lang="en-US" dirty="0"/>
            </a:p>
          </p:txBody>
        </p:sp>
        <p:sp>
          <p:nvSpPr>
            <p:cNvPr id="82" name="Star: 10 Points 81">
              <a:extLst>
                <a:ext uri="{FF2B5EF4-FFF2-40B4-BE49-F238E27FC236}">
                  <a16:creationId xmlns:a16="http://schemas.microsoft.com/office/drawing/2014/main" id="{79EF3DBD-D1AE-204E-249A-F862215D8CC0}"/>
                </a:ext>
              </a:extLst>
            </p:cNvPr>
            <p:cNvSpPr/>
            <p:nvPr/>
          </p:nvSpPr>
          <p:spPr bwMode="auto">
            <a:xfrm>
              <a:off x="6813179" y="2130088"/>
              <a:ext cx="365867" cy="365867"/>
            </a:xfrm>
            <a:prstGeom prst="star10">
              <a:avLst/>
            </a:prstGeom>
            <a:gradFill flip="none" rotWithShape="1">
              <a:gsLst>
                <a:gs pos="0">
                  <a:schemeClr val="accent2">
                    <a:lumMod val="40000"/>
                    <a:lumOff val="60000"/>
                  </a:schemeClr>
                </a:gs>
                <a:gs pos="100000">
                  <a:schemeClr val="accent2"/>
                </a:gs>
              </a:gsLst>
              <a:path path="circle">
                <a:fillToRect l="50000" t="50000" r="50000" b="50000"/>
              </a:path>
              <a:tileRect/>
            </a:gra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4" name="Group 83">
            <a:extLst>
              <a:ext uri="{FF2B5EF4-FFF2-40B4-BE49-F238E27FC236}">
                <a16:creationId xmlns:a16="http://schemas.microsoft.com/office/drawing/2014/main" id="{F012C371-E425-047B-4227-1341CAC7A323}"/>
              </a:ext>
            </a:extLst>
          </p:cNvPr>
          <p:cNvGrpSpPr/>
          <p:nvPr/>
        </p:nvGrpSpPr>
        <p:grpSpPr>
          <a:xfrm rot="20314148" flipH="1">
            <a:off x="6712909" y="2157610"/>
            <a:ext cx="365867" cy="625018"/>
            <a:chOff x="6813179" y="2130088"/>
            <a:chExt cx="365867" cy="625018"/>
          </a:xfrm>
        </p:grpSpPr>
        <p:sp>
          <p:nvSpPr>
            <p:cNvPr id="85" name="Freeform: Shape 84">
              <a:extLst>
                <a:ext uri="{FF2B5EF4-FFF2-40B4-BE49-F238E27FC236}">
                  <a16:creationId xmlns:a16="http://schemas.microsoft.com/office/drawing/2014/main" id="{66C81790-716A-A10A-E4C1-A762B6F325D1}"/>
                </a:ext>
              </a:extLst>
            </p:cNvPr>
            <p:cNvSpPr/>
            <p:nvPr/>
          </p:nvSpPr>
          <p:spPr bwMode="auto">
            <a:xfrm>
              <a:off x="6959698" y="2486025"/>
              <a:ext cx="65047" cy="269081"/>
            </a:xfrm>
            <a:custGeom>
              <a:avLst/>
              <a:gdLst>
                <a:gd name="connsiteX0" fmla="*/ 55465 w 65047"/>
                <a:gd name="connsiteY0" fmla="*/ 0 h 269081"/>
                <a:gd name="connsiteX1" fmla="*/ 19746 w 65047"/>
                <a:gd name="connsiteY1" fmla="*/ 0 h 269081"/>
                <a:gd name="connsiteX2" fmla="*/ 3077 w 65047"/>
                <a:gd name="connsiteY2" fmla="*/ 2381 h 269081"/>
                <a:gd name="connsiteX3" fmla="*/ 696 w 65047"/>
                <a:gd name="connsiteY3" fmla="*/ 14288 h 269081"/>
                <a:gd name="connsiteX4" fmla="*/ 29271 w 65047"/>
                <a:gd name="connsiteY4" fmla="*/ 28575 h 269081"/>
                <a:gd name="connsiteX5" fmla="*/ 45940 w 65047"/>
                <a:gd name="connsiteY5" fmla="*/ 38100 h 269081"/>
                <a:gd name="connsiteX6" fmla="*/ 60227 w 65047"/>
                <a:gd name="connsiteY6" fmla="*/ 50006 h 269081"/>
                <a:gd name="connsiteX7" fmla="*/ 38796 w 65047"/>
                <a:gd name="connsiteY7" fmla="*/ 61913 h 269081"/>
                <a:gd name="connsiteX8" fmla="*/ 19746 w 65047"/>
                <a:gd name="connsiteY8" fmla="*/ 71438 h 269081"/>
                <a:gd name="connsiteX9" fmla="*/ 14983 w 65047"/>
                <a:gd name="connsiteY9" fmla="*/ 80963 h 269081"/>
                <a:gd name="connsiteX10" fmla="*/ 22127 w 65047"/>
                <a:gd name="connsiteY10" fmla="*/ 88106 h 269081"/>
                <a:gd name="connsiteX11" fmla="*/ 29271 w 65047"/>
                <a:gd name="connsiteY11" fmla="*/ 92869 h 269081"/>
                <a:gd name="connsiteX12" fmla="*/ 48321 w 65047"/>
                <a:gd name="connsiteY12" fmla="*/ 102394 h 269081"/>
                <a:gd name="connsiteX13" fmla="*/ 50702 w 65047"/>
                <a:gd name="connsiteY13" fmla="*/ 111919 h 269081"/>
                <a:gd name="connsiteX14" fmla="*/ 26890 w 65047"/>
                <a:gd name="connsiteY14" fmla="*/ 116681 h 269081"/>
                <a:gd name="connsiteX15" fmla="*/ 10221 w 65047"/>
                <a:gd name="connsiteY15" fmla="*/ 121444 h 269081"/>
                <a:gd name="connsiteX16" fmla="*/ 7840 w 65047"/>
                <a:gd name="connsiteY16" fmla="*/ 128588 h 269081"/>
                <a:gd name="connsiteX17" fmla="*/ 10221 w 65047"/>
                <a:gd name="connsiteY17" fmla="*/ 138113 h 269081"/>
                <a:gd name="connsiteX18" fmla="*/ 17365 w 65047"/>
                <a:gd name="connsiteY18" fmla="*/ 142875 h 269081"/>
                <a:gd name="connsiteX19" fmla="*/ 24508 w 65047"/>
                <a:gd name="connsiteY19" fmla="*/ 145256 h 269081"/>
                <a:gd name="connsiteX20" fmla="*/ 50702 w 65047"/>
                <a:gd name="connsiteY20" fmla="*/ 150019 h 269081"/>
                <a:gd name="connsiteX21" fmla="*/ 55465 w 65047"/>
                <a:gd name="connsiteY21" fmla="*/ 166688 h 269081"/>
                <a:gd name="connsiteX22" fmla="*/ 45940 w 65047"/>
                <a:gd name="connsiteY22" fmla="*/ 169069 h 269081"/>
                <a:gd name="connsiteX23" fmla="*/ 38796 w 65047"/>
                <a:gd name="connsiteY23" fmla="*/ 171450 h 269081"/>
                <a:gd name="connsiteX24" fmla="*/ 22127 w 65047"/>
                <a:gd name="connsiteY24" fmla="*/ 176213 h 269081"/>
                <a:gd name="connsiteX25" fmla="*/ 12602 w 65047"/>
                <a:gd name="connsiteY25" fmla="*/ 180975 h 269081"/>
                <a:gd name="connsiteX26" fmla="*/ 10221 w 65047"/>
                <a:gd name="connsiteY26" fmla="*/ 197644 h 269081"/>
                <a:gd name="connsiteX27" fmla="*/ 22127 w 65047"/>
                <a:gd name="connsiteY27" fmla="*/ 200025 h 269081"/>
                <a:gd name="connsiteX28" fmla="*/ 31652 w 65047"/>
                <a:gd name="connsiteY28" fmla="*/ 204788 h 269081"/>
                <a:gd name="connsiteX29" fmla="*/ 41177 w 65047"/>
                <a:gd name="connsiteY29" fmla="*/ 207169 h 269081"/>
                <a:gd name="connsiteX30" fmla="*/ 48321 w 65047"/>
                <a:gd name="connsiteY30" fmla="*/ 209550 h 269081"/>
                <a:gd name="connsiteX31" fmla="*/ 57846 w 65047"/>
                <a:gd name="connsiteY31" fmla="*/ 219075 h 269081"/>
                <a:gd name="connsiteX32" fmla="*/ 62608 w 65047"/>
                <a:gd name="connsiteY32" fmla="*/ 226219 h 269081"/>
                <a:gd name="connsiteX33" fmla="*/ 50702 w 65047"/>
                <a:gd name="connsiteY33" fmla="*/ 228600 h 269081"/>
                <a:gd name="connsiteX34" fmla="*/ 34033 w 65047"/>
                <a:gd name="connsiteY34" fmla="*/ 230981 h 269081"/>
                <a:gd name="connsiteX35" fmla="*/ 22127 w 65047"/>
                <a:gd name="connsiteY35" fmla="*/ 238125 h 269081"/>
                <a:gd name="connsiteX36" fmla="*/ 14983 w 65047"/>
                <a:gd name="connsiteY36" fmla="*/ 242888 h 269081"/>
                <a:gd name="connsiteX37" fmla="*/ 17365 w 65047"/>
                <a:gd name="connsiteY37" fmla="*/ 252413 h 269081"/>
                <a:gd name="connsiteX38" fmla="*/ 38796 w 65047"/>
                <a:gd name="connsiteY38" fmla="*/ 259556 h 269081"/>
                <a:gd name="connsiteX39" fmla="*/ 45940 w 65047"/>
                <a:gd name="connsiteY39" fmla="*/ 261938 h 269081"/>
                <a:gd name="connsiteX40" fmla="*/ 55465 w 65047"/>
                <a:gd name="connsiteY40" fmla="*/ 269081 h 2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5047" h="269081">
                  <a:moveTo>
                    <a:pt x="55465" y="0"/>
                  </a:moveTo>
                  <a:cubicBezTo>
                    <a:pt x="22340" y="5520"/>
                    <a:pt x="63463" y="0"/>
                    <a:pt x="19746" y="0"/>
                  </a:cubicBezTo>
                  <a:cubicBezTo>
                    <a:pt x="14133" y="0"/>
                    <a:pt x="8633" y="1587"/>
                    <a:pt x="3077" y="2381"/>
                  </a:cubicBezTo>
                  <a:cubicBezTo>
                    <a:pt x="2283" y="6350"/>
                    <a:pt x="-1549" y="10920"/>
                    <a:pt x="696" y="14288"/>
                  </a:cubicBezTo>
                  <a:cubicBezTo>
                    <a:pt x="4274" y="19654"/>
                    <a:pt x="22646" y="25630"/>
                    <a:pt x="29271" y="28575"/>
                  </a:cubicBezTo>
                  <a:cubicBezTo>
                    <a:pt x="35162" y="31193"/>
                    <a:pt x="40836" y="34130"/>
                    <a:pt x="45940" y="38100"/>
                  </a:cubicBezTo>
                  <a:cubicBezTo>
                    <a:pt x="50833" y="41906"/>
                    <a:pt x="55465" y="46037"/>
                    <a:pt x="60227" y="50006"/>
                  </a:cubicBezTo>
                  <a:cubicBezTo>
                    <a:pt x="69827" y="69205"/>
                    <a:pt x="66263" y="54685"/>
                    <a:pt x="38796" y="61913"/>
                  </a:cubicBezTo>
                  <a:cubicBezTo>
                    <a:pt x="31930" y="63720"/>
                    <a:pt x="19746" y="71438"/>
                    <a:pt x="19746" y="71438"/>
                  </a:cubicBezTo>
                  <a:cubicBezTo>
                    <a:pt x="18158" y="74613"/>
                    <a:pt x="14481" y="77449"/>
                    <a:pt x="14983" y="80963"/>
                  </a:cubicBezTo>
                  <a:cubicBezTo>
                    <a:pt x="15459" y="84297"/>
                    <a:pt x="19540" y="85950"/>
                    <a:pt x="22127" y="88106"/>
                  </a:cubicBezTo>
                  <a:cubicBezTo>
                    <a:pt x="24326" y="89938"/>
                    <a:pt x="26844" y="91352"/>
                    <a:pt x="29271" y="92869"/>
                  </a:cubicBezTo>
                  <a:cubicBezTo>
                    <a:pt x="42124" y="100903"/>
                    <a:pt x="37440" y="98767"/>
                    <a:pt x="48321" y="102394"/>
                  </a:cubicBezTo>
                  <a:cubicBezTo>
                    <a:pt x="49115" y="105569"/>
                    <a:pt x="53425" y="110104"/>
                    <a:pt x="50702" y="111919"/>
                  </a:cubicBezTo>
                  <a:cubicBezTo>
                    <a:pt x="43967" y="116409"/>
                    <a:pt x="34805" y="114985"/>
                    <a:pt x="26890" y="116681"/>
                  </a:cubicBezTo>
                  <a:cubicBezTo>
                    <a:pt x="18526" y="118473"/>
                    <a:pt x="17711" y="118948"/>
                    <a:pt x="10221" y="121444"/>
                  </a:cubicBezTo>
                  <a:cubicBezTo>
                    <a:pt x="9427" y="123825"/>
                    <a:pt x="7840" y="126078"/>
                    <a:pt x="7840" y="128588"/>
                  </a:cubicBezTo>
                  <a:cubicBezTo>
                    <a:pt x="7840" y="131861"/>
                    <a:pt x="8406" y="135390"/>
                    <a:pt x="10221" y="138113"/>
                  </a:cubicBezTo>
                  <a:cubicBezTo>
                    <a:pt x="11809" y="140494"/>
                    <a:pt x="14805" y="141595"/>
                    <a:pt x="17365" y="142875"/>
                  </a:cubicBezTo>
                  <a:cubicBezTo>
                    <a:pt x="19610" y="143997"/>
                    <a:pt x="22054" y="144730"/>
                    <a:pt x="24508" y="145256"/>
                  </a:cubicBezTo>
                  <a:cubicBezTo>
                    <a:pt x="33185" y="147116"/>
                    <a:pt x="41971" y="148431"/>
                    <a:pt x="50702" y="150019"/>
                  </a:cubicBezTo>
                  <a:cubicBezTo>
                    <a:pt x="59000" y="154168"/>
                    <a:pt x="67627" y="154526"/>
                    <a:pt x="55465" y="166688"/>
                  </a:cubicBezTo>
                  <a:cubicBezTo>
                    <a:pt x="53151" y="169002"/>
                    <a:pt x="49087" y="168170"/>
                    <a:pt x="45940" y="169069"/>
                  </a:cubicBezTo>
                  <a:cubicBezTo>
                    <a:pt x="43526" y="169759"/>
                    <a:pt x="41200" y="170729"/>
                    <a:pt x="38796" y="171450"/>
                  </a:cubicBezTo>
                  <a:cubicBezTo>
                    <a:pt x="33261" y="173111"/>
                    <a:pt x="27558" y="174238"/>
                    <a:pt x="22127" y="176213"/>
                  </a:cubicBezTo>
                  <a:cubicBezTo>
                    <a:pt x="18791" y="177426"/>
                    <a:pt x="15777" y="179388"/>
                    <a:pt x="12602" y="180975"/>
                  </a:cubicBezTo>
                  <a:cubicBezTo>
                    <a:pt x="11053" y="184074"/>
                    <a:pt x="3652" y="193264"/>
                    <a:pt x="10221" y="197644"/>
                  </a:cubicBezTo>
                  <a:cubicBezTo>
                    <a:pt x="13588" y="199889"/>
                    <a:pt x="18158" y="199231"/>
                    <a:pt x="22127" y="200025"/>
                  </a:cubicBezTo>
                  <a:cubicBezTo>
                    <a:pt x="25302" y="201613"/>
                    <a:pt x="28328" y="203542"/>
                    <a:pt x="31652" y="204788"/>
                  </a:cubicBezTo>
                  <a:cubicBezTo>
                    <a:pt x="34716" y="205937"/>
                    <a:pt x="38030" y="206270"/>
                    <a:pt x="41177" y="207169"/>
                  </a:cubicBezTo>
                  <a:cubicBezTo>
                    <a:pt x="43591" y="207859"/>
                    <a:pt x="45940" y="208756"/>
                    <a:pt x="48321" y="209550"/>
                  </a:cubicBezTo>
                  <a:cubicBezTo>
                    <a:pt x="51496" y="212725"/>
                    <a:pt x="54924" y="215666"/>
                    <a:pt x="57846" y="219075"/>
                  </a:cubicBezTo>
                  <a:cubicBezTo>
                    <a:pt x="59708" y="221248"/>
                    <a:pt x="64325" y="223930"/>
                    <a:pt x="62608" y="226219"/>
                  </a:cubicBezTo>
                  <a:cubicBezTo>
                    <a:pt x="60180" y="229457"/>
                    <a:pt x="54694" y="227935"/>
                    <a:pt x="50702" y="228600"/>
                  </a:cubicBezTo>
                  <a:cubicBezTo>
                    <a:pt x="45166" y="229523"/>
                    <a:pt x="39589" y="230187"/>
                    <a:pt x="34033" y="230981"/>
                  </a:cubicBezTo>
                  <a:cubicBezTo>
                    <a:pt x="30064" y="233362"/>
                    <a:pt x="26052" y="235672"/>
                    <a:pt x="22127" y="238125"/>
                  </a:cubicBezTo>
                  <a:cubicBezTo>
                    <a:pt x="19700" y="239642"/>
                    <a:pt x="15888" y="240173"/>
                    <a:pt x="14983" y="242888"/>
                  </a:cubicBezTo>
                  <a:cubicBezTo>
                    <a:pt x="13948" y="245993"/>
                    <a:pt x="15270" y="249899"/>
                    <a:pt x="17365" y="252413"/>
                  </a:cubicBezTo>
                  <a:cubicBezTo>
                    <a:pt x="21535" y="257416"/>
                    <a:pt x="33643" y="258268"/>
                    <a:pt x="38796" y="259556"/>
                  </a:cubicBezTo>
                  <a:cubicBezTo>
                    <a:pt x="41231" y="260165"/>
                    <a:pt x="43559" y="261144"/>
                    <a:pt x="45940" y="261938"/>
                  </a:cubicBezTo>
                  <a:lnTo>
                    <a:pt x="55465" y="269081"/>
                  </a:lnTo>
                </a:path>
              </a:pathLst>
            </a:custGeom>
            <a:noFill/>
            <a:ln w="19050">
              <a:solidFill>
                <a:schemeClr val="accent6"/>
              </a:solidFill>
              <a:miter lim="800000"/>
              <a:headEnd/>
              <a:tailEnd/>
            </a:ln>
          </p:spPr>
          <p:txBody>
            <a:bodyPr rtlCol="0" anchor="ctr"/>
            <a:lstStyle/>
            <a:p>
              <a:pPr algn="ctr"/>
              <a:endParaRPr lang="en-US" dirty="0"/>
            </a:p>
          </p:txBody>
        </p:sp>
        <p:sp>
          <p:nvSpPr>
            <p:cNvPr id="86" name="Star: 10 Points 85">
              <a:extLst>
                <a:ext uri="{FF2B5EF4-FFF2-40B4-BE49-F238E27FC236}">
                  <a16:creationId xmlns:a16="http://schemas.microsoft.com/office/drawing/2014/main" id="{2C1AFDEC-0CDA-36C1-BF66-4240F547C75B}"/>
                </a:ext>
              </a:extLst>
            </p:cNvPr>
            <p:cNvSpPr/>
            <p:nvPr/>
          </p:nvSpPr>
          <p:spPr bwMode="auto">
            <a:xfrm>
              <a:off x="6813179" y="2130088"/>
              <a:ext cx="365867" cy="365867"/>
            </a:xfrm>
            <a:prstGeom prst="star10">
              <a:avLst/>
            </a:prstGeom>
            <a:gradFill flip="none" rotWithShape="1">
              <a:gsLst>
                <a:gs pos="0">
                  <a:schemeClr val="accent2">
                    <a:lumMod val="40000"/>
                    <a:lumOff val="60000"/>
                  </a:schemeClr>
                </a:gs>
                <a:gs pos="100000">
                  <a:schemeClr val="accent2"/>
                </a:gs>
              </a:gsLst>
              <a:path path="circle">
                <a:fillToRect l="50000" t="50000" r="50000" b="50000"/>
              </a:path>
              <a:tileRect/>
            </a:gra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8" name="Group 87">
            <a:extLst>
              <a:ext uri="{FF2B5EF4-FFF2-40B4-BE49-F238E27FC236}">
                <a16:creationId xmlns:a16="http://schemas.microsoft.com/office/drawing/2014/main" id="{7CD8014A-E0F2-223F-0121-B281431E884F}"/>
              </a:ext>
            </a:extLst>
          </p:cNvPr>
          <p:cNvGrpSpPr/>
          <p:nvPr/>
        </p:nvGrpSpPr>
        <p:grpSpPr>
          <a:xfrm flipH="1">
            <a:off x="6820173" y="2127005"/>
            <a:ext cx="365867" cy="625018"/>
            <a:chOff x="6813179" y="2130088"/>
            <a:chExt cx="365867" cy="625018"/>
          </a:xfrm>
        </p:grpSpPr>
        <p:sp>
          <p:nvSpPr>
            <p:cNvPr id="89" name="Freeform: Shape 88">
              <a:extLst>
                <a:ext uri="{FF2B5EF4-FFF2-40B4-BE49-F238E27FC236}">
                  <a16:creationId xmlns:a16="http://schemas.microsoft.com/office/drawing/2014/main" id="{EDB308E8-49ED-9123-63AB-B8D9531852A9}"/>
                </a:ext>
              </a:extLst>
            </p:cNvPr>
            <p:cNvSpPr/>
            <p:nvPr/>
          </p:nvSpPr>
          <p:spPr bwMode="auto">
            <a:xfrm>
              <a:off x="6959698" y="2486025"/>
              <a:ext cx="65047" cy="269081"/>
            </a:xfrm>
            <a:custGeom>
              <a:avLst/>
              <a:gdLst>
                <a:gd name="connsiteX0" fmla="*/ 55465 w 65047"/>
                <a:gd name="connsiteY0" fmla="*/ 0 h 269081"/>
                <a:gd name="connsiteX1" fmla="*/ 19746 w 65047"/>
                <a:gd name="connsiteY1" fmla="*/ 0 h 269081"/>
                <a:gd name="connsiteX2" fmla="*/ 3077 w 65047"/>
                <a:gd name="connsiteY2" fmla="*/ 2381 h 269081"/>
                <a:gd name="connsiteX3" fmla="*/ 696 w 65047"/>
                <a:gd name="connsiteY3" fmla="*/ 14288 h 269081"/>
                <a:gd name="connsiteX4" fmla="*/ 29271 w 65047"/>
                <a:gd name="connsiteY4" fmla="*/ 28575 h 269081"/>
                <a:gd name="connsiteX5" fmla="*/ 45940 w 65047"/>
                <a:gd name="connsiteY5" fmla="*/ 38100 h 269081"/>
                <a:gd name="connsiteX6" fmla="*/ 60227 w 65047"/>
                <a:gd name="connsiteY6" fmla="*/ 50006 h 269081"/>
                <a:gd name="connsiteX7" fmla="*/ 38796 w 65047"/>
                <a:gd name="connsiteY7" fmla="*/ 61913 h 269081"/>
                <a:gd name="connsiteX8" fmla="*/ 19746 w 65047"/>
                <a:gd name="connsiteY8" fmla="*/ 71438 h 269081"/>
                <a:gd name="connsiteX9" fmla="*/ 14983 w 65047"/>
                <a:gd name="connsiteY9" fmla="*/ 80963 h 269081"/>
                <a:gd name="connsiteX10" fmla="*/ 22127 w 65047"/>
                <a:gd name="connsiteY10" fmla="*/ 88106 h 269081"/>
                <a:gd name="connsiteX11" fmla="*/ 29271 w 65047"/>
                <a:gd name="connsiteY11" fmla="*/ 92869 h 269081"/>
                <a:gd name="connsiteX12" fmla="*/ 48321 w 65047"/>
                <a:gd name="connsiteY12" fmla="*/ 102394 h 269081"/>
                <a:gd name="connsiteX13" fmla="*/ 50702 w 65047"/>
                <a:gd name="connsiteY13" fmla="*/ 111919 h 269081"/>
                <a:gd name="connsiteX14" fmla="*/ 26890 w 65047"/>
                <a:gd name="connsiteY14" fmla="*/ 116681 h 269081"/>
                <a:gd name="connsiteX15" fmla="*/ 10221 w 65047"/>
                <a:gd name="connsiteY15" fmla="*/ 121444 h 269081"/>
                <a:gd name="connsiteX16" fmla="*/ 7840 w 65047"/>
                <a:gd name="connsiteY16" fmla="*/ 128588 h 269081"/>
                <a:gd name="connsiteX17" fmla="*/ 10221 w 65047"/>
                <a:gd name="connsiteY17" fmla="*/ 138113 h 269081"/>
                <a:gd name="connsiteX18" fmla="*/ 17365 w 65047"/>
                <a:gd name="connsiteY18" fmla="*/ 142875 h 269081"/>
                <a:gd name="connsiteX19" fmla="*/ 24508 w 65047"/>
                <a:gd name="connsiteY19" fmla="*/ 145256 h 269081"/>
                <a:gd name="connsiteX20" fmla="*/ 50702 w 65047"/>
                <a:gd name="connsiteY20" fmla="*/ 150019 h 269081"/>
                <a:gd name="connsiteX21" fmla="*/ 55465 w 65047"/>
                <a:gd name="connsiteY21" fmla="*/ 166688 h 269081"/>
                <a:gd name="connsiteX22" fmla="*/ 45940 w 65047"/>
                <a:gd name="connsiteY22" fmla="*/ 169069 h 269081"/>
                <a:gd name="connsiteX23" fmla="*/ 38796 w 65047"/>
                <a:gd name="connsiteY23" fmla="*/ 171450 h 269081"/>
                <a:gd name="connsiteX24" fmla="*/ 22127 w 65047"/>
                <a:gd name="connsiteY24" fmla="*/ 176213 h 269081"/>
                <a:gd name="connsiteX25" fmla="*/ 12602 w 65047"/>
                <a:gd name="connsiteY25" fmla="*/ 180975 h 269081"/>
                <a:gd name="connsiteX26" fmla="*/ 10221 w 65047"/>
                <a:gd name="connsiteY26" fmla="*/ 197644 h 269081"/>
                <a:gd name="connsiteX27" fmla="*/ 22127 w 65047"/>
                <a:gd name="connsiteY27" fmla="*/ 200025 h 269081"/>
                <a:gd name="connsiteX28" fmla="*/ 31652 w 65047"/>
                <a:gd name="connsiteY28" fmla="*/ 204788 h 269081"/>
                <a:gd name="connsiteX29" fmla="*/ 41177 w 65047"/>
                <a:gd name="connsiteY29" fmla="*/ 207169 h 269081"/>
                <a:gd name="connsiteX30" fmla="*/ 48321 w 65047"/>
                <a:gd name="connsiteY30" fmla="*/ 209550 h 269081"/>
                <a:gd name="connsiteX31" fmla="*/ 57846 w 65047"/>
                <a:gd name="connsiteY31" fmla="*/ 219075 h 269081"/>
                <a:gd name="connsiteX32" fmla="*/ 62608 w 65047"/>
                <a:gd name="connsiteY32" fmla="*/ 226219 h 269081"/>
                <a:gd name="connsiteX33" fmla="*/ 50702 w 65047"/>
                <a:gd name="connsiteY33" fmla="*/ 228600 h 269081"/>
                <a:gd name="connsiteX34" fmla="*/ 34033 w 65047"/>
                <a:gd name="connsiteY34" fmla="*/ 230981 h 269081"/>
                <a:gd name="connsiteX35" fmla="*/ 22127 w 65047"/>
                <a:gd name="connsiteY35" fmla="*/ 238125 h 269081"/>
                <a:gd name="connsiteX36" fmla="*/ 14983 w 65047"/>
                <a:gd name="connsiteY36" fmla="*/ 242888 h 269081"/>
                <a:gd name="connsiteX37" fmla="*/ 17365 w 65047"/>
                <a:gd name="connsiteY37" fmla="*/ 252413 h 269081"/>
                <a:gd name="connsiteX38" fmla="*/ 38796 w 65047"/>
                <a:gd name="connsiteY38" fmla="*/ 259556 h 269081"/>
                <a:gd name="connsiteX39" fmla="*/ 45940 w 65047"/>
                <a:gd name="connsiteY39" fmla="*/ 261938 h 269081"/>
                <a:gd name="connsiteX40" fmla="*/ 55465 w 65047"/>
                <a:gd name="connsiteY40" fmla="*/ 269081 h 2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5047" h="269081">
                  <a:moveTo>
                    <a:pt x="55465" y="0"/>
                  </a:moveTo>
                  <a:cubicBezTo>
                    <a:pt x="22340" y="5520"/>
                    <a:pt x="63463" y="0"/>
                    <a:pt x="19746" y="0"/>
                  </a:cubicBezTo>
                  <a:cubicBezTo>
                    <a:pt x="14133" y="0"/>
                    <a:pt x="8633" y="1587"/>
                    <a:pt x="3077" y="2381"/>
                  </a:cubicBezTo>
                  <a:cubicBezTo>
                    <a:pt x="2283" y="6350"/>
                    <a:pt x="-1549" y="10920"/>
                    <a:pt x="696" y="14288"/>
                  </a:cubicBezTo>
                  <a:cubicBezTo>
                    <a:pt x="4274" y="19654"/>
                    <a:pt x="22646" y="25630"/>
                    <a:pt x="29271" y="28575"/>
                  </a:cubicBezTo>
                  <a:cubicBezTo>
                    <a:pt x="35162" y="31193"/>
                    <a:pt x="40836" y="34130"/>
                    <a:pt x="45940" y="38100"/>
                  </a:cubicBezTo>
                  <a:cubicBezTo>
                    <a:pt x="50833" y="41906"/>
                    <a:pt x="55465" y="46037"/>
                    <a:pt x="60227" y="50006"/>
                  </a:cubicBezTo>
                  <a:cubicBezTo>
                    <a:pt x="69827" y="69205"/>
                    <a:pt x="66263" y="54685"/>
                    <a:pt x="38796" y="61913"/>
                  </a:cubicBezTo>
                  <a:cubicBezTo>
                    <a:pt x="31930" y="63720"/>
                    <a:pt x="19746" y="71438"/>
                    <a:pt x="19746" y="71438"/>
                  </a:cubicBezTo>
                  <a:cubicBezTo>
                    <a:pt x="18158" y="74613"/>
                    <a:pt x="14481" y="77449"/>
                    <a:pt x="14983" y="80963"/>
                  </a:cubicBezTo>
                  <a:cubicBezTo>
                    <a:pt x="15459" y="84297"/>
                    <a:pt x="19540" y="85950"/>
                    <a:pt x="22127" y="88106"/>
                  </a:cubicBezTo>
                  <a:cubicBezTo>
                    <a:pt x="24326" y="89938"/>
                    <a:pt x="26844" y="91352"/>
                    <a:pt x="29271" y="92869"/>
                  </a:cubicBezTo>
                  <a:cubicBezTo>
                    <a:pt x="42124" y="100903"/>
                    <a:pt x="37440" y="98767"/>
                    <a:pt x="48321" y="102394"/>
                  </a:cubicBezTo>
                  <a:cubicBezTo>
                    <a:pt x="49115" y="105569"/>
                    <a:pt x="53425" y="110104"/>
                    <a:pt x="50702" y="111919"/>
                  </a:cubicBezTo>
                  <a:cubicBezTo>
                    <a:pt x="43967" y="116409"/>
                    <a:pt x="34805" y="114985"/>
                    <a:pt x="26890" y="116681"/>
                  </a:cubicBezTo>
                  <a:cubicBezTo>
                    <a:pt x="18526" y="118473"/>
                    <a:pt x="17711" y="118948"/>
                    <a:pt x="10221" y="121444"/>
                  </a:cubicBezTo>
                  <a:cubicBezTo>
                    <a:pt x="9427" y="123825"/>
                    <a:pt x="7840" y="126078"/>
                    <a:pt x="7840" y="128588"/>
                  </a:cubicBezTo>
                  <a:cubicBezTo>
                    <a:pt x="7840" y="131861"/>
                    <a:pt x="8406" y="135390"/>
                    <a:pt x="10221" y="138113"/>
                  </a:cubicBezTo>
                  <a:cubicBezTo>
                    <a:pt x="11809" y="140494"/>
                    <a:pt x="14805" y="141595"/>
                    <a:pt x="17365" y="142875"/>
                  </a:cubicBezTo>
                  <a:cubicBezTo>
                    <a:pt x="19610" y="143997"/>
                    <a:pt x="22054" y="144730"/>
                    <a:pt x="24508" y="145256"/>
                  </a:cubicBezTo>
                  <a:cubicBezTo>
                    <a:pt x="33185" y="147116"/>
                    <a:pt x="41971" y="148431"/>
                    <a:pt x="50702" y="150019"/>
                  </a:cubicBezTo>
                  <a:cubicBezTo>
                    <a:pt x="59000" y="154168"/>
                    <a:pt x="67627" y="154526"/>
                    <a:pt x="55465" y="166688"/>
                  </a:cubicBezTo>
                  <a:cubicBezTo>
                    <a:pt x="53151" y="169002"/>
                    <a:pt x="49087" y="168170"/>
                    <a:pt x="45940" y="169069"/>
                  </a:cubicBezTo>
                  <a:cubicBezTo>
                    <a:pt x="43526" y="169759"/>
                    <a:pt x="41200" y="170729"/>
                    <a:pt x="38796" y="171450"/>
                  </a:cubicBezTo>
                  <a:cubicBezTo>
                    <a:pt x="33261" y="173111"/>
                    <a:pt x="27558" y="174238"/>
                    <a:pt x="22127" y="176213"/>
                  </a:cubicBezTo>
                  <a:cubicBezTo>
                    <a:pt x="18791" y="177426"/>
                    <a:pt x="15777" y="179388"/>
                    <a:pt x="12602" y="180975"/>
                  </a:cubicBezTo>
                  <a:cubicBezTo>
                    <a:pt x="11053" y="184074"/>
                    <a:pt x="3652" y="193264"/>
                    <a:pt x="10221" y="197644"/>
                  </a:cubicBezTo>
                  <a:cubicBezTo>
                    <a:pt x="13588" y="199889"/>
                    <a:pt x="18158" y="199231"/>
                    <a:pt x="22127" y="200025"/>
                  </a:cubicBezTo>
                  <a:cubicBezTo>
                    <a:pt x="25302" y="201613"/>
                    <a:pt x="28328" y="203542"/>
                    <a:pt x="31652" y="204788"/>
                  </a:cubicBezTo>
                  <a:cubicBezTo>
                    <a:pt x="34716" y="205937"/>
                    <a:pt x="38030" y="206270"/>
                    <a:pt x="41177" y="207169"/>
                  </a:cubicBezTo>
                  <a:cubicBezTo>
                    <a:pt x="43591" y="207859"/>
                    <a:pt x="45940" y="208756"/>
                    <a:pt x="48321" y="209550"/>
                  </a:cubicBezTo>
                  <a:cubicBezTo>
                    <a:pt x="51496" y="212725"/>
                    <a:pt x="54924" y="215666"/>
                    <a:pt x="57846" y="219075"/>
                  </a:cubicBezTo>
                  <a:cubicBezTo>
                    <a:pt x="59708" y="221248"/>
                    <a:pt x="64325" y="223930"/>
                    <a:pt x="62608" y="226219"/>
                  </a:cubicBezTo>
                  <a:cubicBezTo>
                    <a:pt x="60180" y="229457"/>
                    <a:pt x="54694" y="227935"/>
                    <a:pt x="50702" y="228600"/>
                  </a:cubicBezTo>
                  <a:cubicBezTo>
                    <a:pt x="45166" y="229523"/>
                    <a:pt x="39589" y="230187"/>
                    <a:pt x="34033" y="230981"/>
                  </a:cubicBezTo>
                  <a:cubicBezTo>
                    <a:pt x="30064" y="233362"/>
                    <a:pt x="26052" y="235672"/>
                    <a:pt x="22127" y="238125"/>
                  </a:cubicBezTo>
                  <a:cubicBezTo>
                    <a:pt x="19700" y="239642"/>
                    <a:pt x="15888" y="240173"/>
                    <a:pt x="14983" y="242888"/>
                  </a:cubicBezTo>
                  <a:cubicBezTo>
                    <a:pt x="13948" y="245993"/>
                    <a:pt x="15270" y="249899"/>
                    <a:pt x="17365" y="252413"/>
                  </a:cubicBezTo>
                  <a:cubicBezTo>
                    <a:pt x="21535" y="257416"/>
                    <a:pt x="33643" y="258268"/>
                    <a:pt x="38796" y="259556"/>
                  </a:cubicBezTo>
                  <a:cubicBezTo>
                    <a:pt x="41231" y="260165"/>
                    <a:pt x="43559" y="261144"/>
                    <a:pt x="45940" y="261938"/>
                  </a:cubicBezTo>
                  <a:lnTo>
                    <a:pt x="55465" y="269081"/>
                  </a:lnTo>
                </a:path>
              </a:pathLst>
            </a:custGeom>
            <a:noFill/>
            <a:ln w="19050">
              <a:solidFill>
                <a:schemeClr val="accent6"/>
              </a:solidFill>
              <a:miter lim="800000"/>
              <a:headEnd/>
              <a:tailEnd/>
            </a:ln>
          </p:spPr>
          <p:txBody>
            <a:bodyPr rtlCol="0" anchor="ctr"/>
            <a:lstStyle/>
            <a:p>
              <a:pPr algn="ctr"/>
              <a:endParaRPr lang="en-US" dirty="0"/>
            </a:p>
          </p:txBody>
        </p:sp>
        <p:sp>
          <p:nvSpPr>
            <p:cNvPr id="90" name="Star: 10 Points 89">
              <a:extLst>
                <a:ext uri="{FF2B5EF4-FFF2-40B4-BE49-F238E27FC236}">
                  <a16:creationId xmlns:a16="http://schemas.microsoft.com/office/drawing/2014/main" id="{2451770F-9191-8324-258F-9E903B82545C}"/>
                </a:ext>
              </a:extLst>
            </p:cNvPr>
            <p:cNvSpPr/>
            <p:nvPr/>
          </p:nvSpPr>
          <p:spPr bwMode="auto">
            <a:xfrm>
              <a:off x="6813179" y="2130088"/>
              <a:ext cx="365867" cy="365867"/>
            </a:xfrm>
            <a:prstGeom prst="star10">
              <a:avLst/>
            </a:prstGeom>
            <a:gradFill flip="none" rotWithShape="1">
              <a:gsLst>
                <a:gs pos="0">
                  <a:schemeClr val="accent2">
                    <a:lumMod val="40000"/>
                    <a:lumOff val="60000"/>
                  </a:schemeClr>
                </a:gs>
                <a:gs pos="100000">
                  <a:schemeClr val="accent2"/>
                </a:gs>
              </a:gsLst>
              <a:path path="circle">
                <a:fillToRect l="50000" t="50000" r="50000" b="50000"/>
              </a:path>
              <a:tileRect/>
            </a:gra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1" name="Star: 12 Points 90">
            <a:extLst>
              <a:ext uri="{FF2B5EF4-FFF2-40B4-BE49-F238E27FC236}">
                <a16:creationId xmlns:a16="http://schemas.microsoft.com/office/drawing/2014/main" id="{9BAD8C78-D2C2-6205-045C-99064BBB1E83}"/>
              </a:ext>
            </a:extLst>
          </p:cNvPr>
          <p:cNvSpPr/>
          <p:nvPr/>
        </p:nvSpPr>
        <p:spPr bwMode="auto">
          <a:xfrm>
            <a:off x="9196306" y="3789332"/>
            <a:ext cx="395747" cy="395747"/>
          </a:xfrm>
          <a:prstGeom prst="star12">
            <a:avLst/>
          </a:prstGeom>
          <a:solidFill>
            <a:schemeClr val="accent6">
              <a:lumMod val="60000"/>
              <a:lumOff val="40000"/>
            </a:schemeClr>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00" dirty="0">
                <a:solidFill>
                  <a:schemeClr val="tx1"/>
                </a:solidFill>
                <a:latin typeface="Calibri" panose="020F0502020204030204" pitchFamily="34" charset="0"/>
              </a:rPr>
              <a:t>Akt</a:t>
            </a:r>
          </a:p>
        </p:txBody>
      </p:sp>
      <p:sp>
        <p:nvSpPr>
          <p:cNvPr id="97" name="Star: 12 Points 96">
            <a:extLst>
              <a:ext uri="{FF2B5EF4-FFF2-40B4-BE49-F238E27FC236}">
                <a16:creationId xmlns:a16="http://schemas.microsoft.com/office/drawing/2014/main" id="{D3412684-40D6-EA0F-5866-5DB757B7461D}"/>
              </a:ext>
            </a:extLst>
          </p:cNvPr>
          <p:cNvSpPr/>
          <p:nvPr/>
        </p:nvSpPr>
        <p:spPr bwMode="auto">
          <a:xfrm>
            <a:off x="8484970" y="3789767"/>
            <a:ext cx="395747" cy="395747"/>
          </a:xfrm>
          <a:prstGeom prst="star12">
            <a:avLst/>
          </a:prstGeom>
          <a:solidFill>
            <a:schemeClr val="accent6">
              <a:lumMod val="60000"/>
              <a:lumOff val="40000"/>
            </a:schemeClr>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00" dirty="0">
                <a:solidFill>
                  <a:schemeClr val="tx1"/>
                </a:solidFill>
                <a:latin typeface="Calibri" panose="020F0502020204030204" pitchFamily="34" charset="0"/>
              </a:rPr>
              <a:t>IRS</a:t>
            </a:r>
          </a:p>
        </p:txBody>
      </p:sp>
      <p:sp>
        <p:nvSpPr>
          <p:cNvPr id="98" name="TextBox 97">
            <a:extLst>
              <a:ext uri="{FF2B5EF4-FFF2-40B4-BE49-F238E27FC236}">
                <a16:creationId xmlns:a16="http://schemas.microsoft.com/office/drawing/2014/main" id="{6DBD9D16-5432-930C-F5A1-4D5D1D414238}"/>
              </a:ext>
            </a:extLst>
          </p:cNvPr>
          <p:cNvSpPr txBox="1"/>
          <p:nvPr/>
        </p:nvSpPr>
        <p:spPr bwMode="auto">
          <a:xfrm>
            <a:off x="6174111" y="4452845"/>
            <a:ext cx="16781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Energetic homeostasis during synaptic activity</a:t>
            </a:r>
          </a:p>
        </p:txBody>
      </p:sp>
      <p:cxnSp>
        <p:nvCxnSpPr>
          <p:cNvPr id="102" name="Straight Arrow Connector 101">
            <a:extLst>
              <a:ext uri="{FF2B5EF4-FFF2-40B4-BE49-F238E27FC236}">
                <a16:creationId xmlns:a16="http://schemas.microsoft.com/office/drawing/2014/main" id="{A3BF57EB-DAE5-F037-1EA4-F0548AD5C8D1}"/>
              </a:ext>
            </a:extLst>
          </p:cNvPr>
          <p:cNvCxnSpPr/>
          <p:nvPr/>
        </p:nvCxnSpPr>
        <p:spPr bwMode="auto">
          <a:xfrm>
            <a:off x="8284786" y="4868126"/>
            <a:ext cx="0" cy="755044"/>
          </a:xfrm>
          <a:prstGeom prst="straightConnector1">
            <a:avLst/>
          </a:prstGeom>
          <a:noFill/>
          <a:ln w="28575" cap="flat" cmpd="sng" algn="ctr">
            <a:solidFill>
              <a:schemeClr val="bg1"/>
            </a:solidFill>
            <a:prstDash val="solid"/>
            <a:round/>
            <a:headEnd type="none" w="med" len="med"/>
            <a:tailEnd type="triangle"/>
          </a:ln>
          <a:effectLst/>
        </p:spPr>
      </p:cxnSp>
      <p:cxnSp>
        <p:nvCxnSpPr>
          <p:cNvPr id="103" name="Straight Arrow Connector 102">
            <a:extLst>
              <a:ext uri="{FF2B5EF4-FFF2-40B4-BE49-F238E27FC236}">
                <a16:creationId xmlns:a16="http://schemas.microsoft.com/office/drawing/2014/main" id="{2AEDAB69-520A-EDBB-8072-E4863196C8F8}"/>
              </a:ext>
            </a:extLst>
          </p:cNvPr>
          <p:cNvCxnSpPr>
            <a:cxnSpLocks/>
          </p:cNvCxnSpPr>
          <p:nvPr/>
        </p:nvCxnSpPr>
        <p:spPr bwMode="auto">
          <a:xfrm>
            <a:off x="6897746" y="3876436"/>
            <a:ext cx="0" cy="290611"/>
          </a:xfrm>
          <a:prstGeom prst="straightConnector1">
            <a:avLst/>
          </a:prstGeom>
          <a:noFill/>
          <a:ln w="28575" cap="flat" cmpd="sng" algn="ctr">
            <a:solidFill>
              <a:schemeClr val="bg1"/>
            </a:solidFill>
            <a:prstDash val="solid"/>
            <a:round/>
            <a:headEnd type="none" w="med" len="med"/>
            <a:tailEnd type="triangle"/>
          </a:ln>
          <a:effectLst/>
        </p:spPr>
      </p:cxnSp>
      <p:cxnSp>
        <p:nvCxnSpPr>
          <p:cNvPr id="107" name="Straight Arrow Connector 106">
            <a:extLst>
              <a:ext uri="{FF2B5EF4-FFF2-40B4-BE49-F238E27FC236}">
                <a16:creationId xmlns:a16="http://schemas.microsoft.com/office/drawing/2014/main" id="{56E09B8F-7370-9314-9B0D-5F0AB7F66446}"/>
              </a:ext>
            </a:extLst>
          </p:cNvPr>
          <p:cNvCxnSpPr>
            <a:cxnSpLocks/>
          </p:cNvCxnSpPr>
          <p:nvPr/>
        </p:nvCxnSpPr>
        <p:spPr bwMode="auto">
          <a:xfrm>
            <a:off x="10408962" y="3046533"/>
            <a:ext cx="0" cy="221787"/>
          </a:xfrm>
          <a:prstGeom prst="straightConnector1">
            <a:avLst/>
          </a:prstGeom>
          <a:noFill/>
          <a:ln w="28575" cap="flat" cmpd="sng" algn="ctr">
            <a:solidFill>
              <a:schemeClr val="bg1"/>
            </a:solidFill>
            <a:prstDash val="solid"/>
            <a:round/>
            <a:headEnd type="none" w="med" len="med"/>
            <a:tailEnd type="triangle"/>
          </a:ln>
          <a:effectLst/>
        </p:spPr>
      </p:cxnSp>
      <p:cxnSp>
        <p:nvCxnSpPr>
          <p:cNvPr id="109" name="Straight Arrow Connector 108">
            <a:extLst>
              <a:ext uri="{FF2B5EF4-FFF2-40B4-BE49-F238E27FC236}">
                <a16:creationId xmlns:a16="http://schemas.microsoft.com/office/drawing/2014/main" id="{DB04CA51-D55D-CA93-0BE0-3731458D2271}"/>
              </a:ext>
            </a:extLst>
          </p:cNvPr>
          <p:cNvCxnSpPr>
            <a:cxnSpLocks/>
            <a:endCxn id="92" idx="10"/>
          </p:cNvCxnSpPr>
          <p:nvPr/>
        </p:nvCxnSpPr>
        <p:spPr bwMode="auto">
          <a:xfrm flipH="1">
            <a:off x="10404209" y="3526953"/>
            <a:ext cx="4753" cy="198116"/>
          </a:xfrm>
          <a:prstGeom prst="straightConnector1">
            <a:avLst/>
          </a:prstGeom>
          <a:noFill/>
          <a:ln w="28575" cap="flat" cmpd="sng" algn="ctr">
            <a:solidFill>
              <a:schemeClr val="bg1"/>
            </a:solidFill>
            <a:prstDash val="solid"/>
            <a:round/>
            <a:headEnd type="none" w="med" len="med"/>
            <a:tailEnd type="triangle"/>
          </a:ln>
          <a:effectLst/>
        </p:spPr>
      </p:cxnSp>
      <p:cxnSp>
        <p:nvCxnSpPr>
          <p:cNvPr id="111" name="Straight Arrow Connector 110">
            <a:extLst>
              <a:ext uri="{FF2B5EF4-FFF2-40B4-BE49-F238E27FC236}">
                <a16:creationId xmlns:a16="http://schemas.microsoft.com/office/drawing/2014/main" id="{7BDF7A2F-2632-3095-3112-5EB49B6B75D3}"/>
              </a:ext>
            </a:extLst>
          </p:cNvPr>
          <p:cNvCxnSpPr>
            <a:cxnSpLocks/>
          </p:cNvCxnSpPr>
          <p:nvPr/>
        </p:nvCxnSpPr>
        <p:spPr bwMode="auto">
          <a:xfrm>
            <a:off x="9013509" y="3132708"/>
            <a:ext cx="0" cy="513324"/>
          </a:xfrm>
          <a:prstGeom prst="straightConnector1">
            <a:avLst/>
          </a:prstGeom>
          <a:noFill/>
          <a:ln w="28575" cap="flat" cmpd="sng" algn="ctr">
            <a:solidFill>
              <a:schemeClr val="bg1"/>
            </a:solidFill>
            <a:prstDash val="solid"/>
            <a:round/>
            <a:headEnd type="none" w="med" len="med"/>
            <a:tailEnd type="triangle"/>
          </a:ln>
          <a:effectLst/>
        </p:spPr>
      </p:cxnSp>
      <p:cxnSp>
        <p:nvCxnSpPr>
          <p:cNvPr id="113" name="Straight Arrow Connector 112">
            <a:extLst>
              <a:ext uri="{FF2B5EF4-FFF2-40B4-BE49-F238E27FC236}">
                <a16:creationId xmlns:a16="http://schemas.microsoft.com/office/drawing/2014/main" id="{A3F4BE9E-3618-7848-AFFE-C6B7C80CFAA2}"/>
              </a:ext>
            </a:extLst>
          </p:cNvPr>
          <p:cNvCxnSpPr>
            <a:cxnSpLocks/>
          </p:cNvCxnSpPr>
          <p:nvPr/>
        </p:nvCxnSpPr>
        <p:spPr bwMode="auto">
          <a:xfrm flipV="1">
            <a:off x="9476124" y="3112687"/>
            <a:ext cx="730211" cy="499986"/>
          </a:xfrm>
          <a:prstGeom prst="straightConnector1">
            <a:avLst/>
          </a:prstGeom>
          <a:noFill/>
          <a:ln w="28575" cap="flat" cmpd="sng" algn="ctr">
            <a:solidFill>
              <a:schemeClr val="bg1"/>
            </a:solidFill>
            <a:prstDash val="solid"/>
            <a:round/>
            <a:headEnd type="none" w="med" len="med"/>
            <a:tailEnd type="triangle"/>
          </a:ln>
          <a:effectLst/>
        </p:spPr>
      </p:cxnSp>
      <p:cxnSp>
        <p:nvCxnSpPr>
          <p:cNvPr id="117" name="Straight Arrow Connector 116">
            <a:extLst>
              <a:ext uri="{FF2B5EF4-FFF2-40B4-BE49-F238E27FC236}">
                <a16:creationId xmlns:a16="http://schemas.microsoft.com/office/drawing/2014/main" id="{EC1E3CEA-CCFC-8DDF-55F7-872434A8A2BA}"/>
              </a:ext>
            </a:extLst>
          </p:cNvPr>
          <p:cNvCxnSpPr>
            <a:cxnSpLocks/>
            <a:endCxn id="37" idx="1"/>
          </p:cNvCxnSpPr>
          <p:nvPr/>
        </p:nvCxnSpPr>
        <p:spPr bwMode="auto">
          <a:xfrm>
            <a:off x="8015734" y="3455630"/>
            <a:ext cx="708419" cy="307316"/>
          </a:xfrm>
          <a:prstGeom prst="straightConnector1">
            <a:avLst/>
          </a:prstGeom>
          <a:noFill/>
          <a:ln w="28575" cap="flat" cmpd="sng" algn="ctr">
            <a:solidFill>
              <a:schemeClr val="bg1"/>
            </a:solidFill>
            <a:prstDash val="solid"/>
            <a:round/>
            <a:headEnd type="none" w="med" len="med"/>
            <a:tailEnd type="triangle"/>
          </a:ln>
          <a:effectLst/>
        </p:spPr>
      </p:cxnSp>
      <p:cxnSp>
        <p:nvCxnSpPr>
          <p:cNvPr id="120" name="Straight Arrow Connector 119">
            <a:extLst>
              <a:ext uri="{FF2B5EF4-FFF2-40B4-BE49-F238E27FC236}">
                <a16:creationId xmlns:a16="http://schemas.microsoft.com/office/drawing/2014/main" id="{A2D9DA36-5C93-9B50-86DE-534D62B5C45C}"/>
              </a:ext>
            </a:extLst>
          </p:cNvPr>
          <p:cNvCxnSpPr>
            <a:cxnSpLocks/>
          </p:cNvCxnSpPr>
          <p:nvPr/>
        </p:nvCxnSpPr>
        <p:spPr bwMode="auto">
          <a:xfrm flipH="1">
            <a:off x="7323550" y="3451091"/>
            <a:ext cx="708419" cy="307316"/>
          </a:xfrm>
          <a:prstGeom prst="straightConnector1">
            <a:avLst/>
          </a:prstGeom>
          <a:noFill/>
          <a:ln w="28575" cap="flat" cmpd="sng" algn="ctr">
            <a:solidFill>
              <a:schemeClr val="bg1"/>
            </a:solidFill>
            <a:prstDash val="solid"/>
            <a:round/>
            <a:headEnd type="none" w="med" len="med"/>
            <a:tailEnd type="triangle"/>
          </a:ln>
          <a:effectLst/>
        </p:spPr>
      </p:cxnSp>
      <p:cxnSp>
        <p:nvCxnSpPr>
          <p:cNvPr id="121" name="Straight Arrow Connector 120">
            <a:extLst>
              <a:ext uri="{FF2B5EF4-FFF2-40B4-BE49-F238E27FC236}">
                <a16:creationId xmlns:a16="http://schemas.microsoft.com/office/drawing/2014/main" id="{3A6F9FF0-DFF6-8838-544F-6BA10C84DCA1}"/>
              </a:ext>
            </a:extLst>
          </p:cNvPr>
          <p:cNvCxnSpPr>
            <a:cxnSpLocks/>
          </p:cNvCxnSpPr>
          <p:nvPr/>
        </p:nvCxnSpPr>
        <p:spPr bwMode="auto">
          <a:xfrm>
            <a:off x="8015734" y="3441590"/>
            <a:ext cx="232916" cy="1086919"/>
          </a:xfrm>
          <a:prstGeom prst="straightConnector1">
            <a:avLst/>
          </a:prstGeom>
          <a:noFill/>
          <a:ln w="28575" cap="flat" cmpd="sng" algn="ctr">
            <a:solidFill>
              <a:schemeClr val="bg1"/>
            </a:solidFill>
            <a:prstDash val="solid"/>
            <a:round/>
            <a:headEnd type="none" w="med" len="med"/>
            <a:tailEnd type="triangle"/>
          </a:ln>
          <a:effectLst/>
        </p:spPr>
      </p:cxnSp>
      <p:sp>
        <p:nvSpPr>
          <p:cNvPr id="123" name="Freeform: Shape 122">
            <a:extLst>
              <a:ext uri="{FF2B5EF4-FFF2-40B4-BE49-F238E27FC236}">
                <a16:creationId xmlns:a16="http://schemas.microsoft.com/office/drawing/2014/main" id="{8A28D4E0-1F5F-8C39-2E95-D09EA77ABB20}"/>
              </a:ext>
            </a:extLst>
          </p:cNvPr>
          <p:cNvSpPr/>
          <p:nvPr/>
        </p:nvSpPr>
        <p:spPr bwMode="auto">
          <a:xfrm>
            <a:off x="9696450" y="4943475"/>
            <a:ext cx="1376363" cy="301856"/>
          </a:xfrm>
          <a:custGeom>
            <a:avLst/>
            <a:gdLst>
              <a:gd name="connsiteX0" fmla="*/ 0 w 1376363"/>
              <a:gd name="connsiteY0" fmla="*/ 257175 h 257175"/>
              <a:gd name="connsiteX1" fmla="*/ 0 w 1376363"/>
              <a:gd name="connsiteY1" fmla="*/ 0 h 257175"/>
              <a:gd name="connsiteX2" fmla="*/ 1376363 w 1376363"/>
              <a:gd name="connsiteY2" fmla="*/ 0 h 257175"/>
              <a:gd name="connsiteX3" fmla="*/ 1376363 w 1376363"/>
              <a:gd name="connsiteY3" fmla="*/ 252413 h 257175"/>
            </a:gdLst>
            <a:ahLst/>
            <a:cxnLst>
              <a:cxn ang="0">
                <a:pos x="connsiteX0" y="connsiteY0"/>
              </a:cxn>
              <a:cxn ang="0">
                <a:pos x="connsiteX1" y="connsiteY1"/>
              </a:cxn>
              <a:cxn ang="0">
                <a:pos x="connsiteX2" y="connsiteY2"/>
              </a:cxn>
              <a:cxn ang="0">
                <a:pos x="connsiteX3" y="connsiteY3"/>
              </a:cxn>
            </a:cxnLst>
            <a:rect l="l" t="t" r="r" b="b"/>
            <a:pathLst>
              <a:path w="1376363" h="257175">
                <a:moveTo>
                  <a:pt x="0" y="257175"/>
                </a:moveTo>
                <a:lnTo>
                  <a:pt x="0" y="0"/>
                </a:lnTo>
                <a:lnTo>
                  <a:pt x="1376363" y="0"/>
                </a:lnTo>
                <a:lnTo>
                  <a:pt x="1376363" y="252413"/>
                </a:lnTo>
              </a:path>
            </a:pathLst>
          </a:custGeom>
          <a:noFill/>
          <a:ln w="28575">
            <a:solidFill>
              <a:schemeClr val="bg1"/>
            </a:solidFill>
            <a:miter lim="800000"/>
            <a:headEnd type="triangle" w="med" len="med"/>
            <a:tailEnd type="triangle" w="med" len="med"/>
          </a:ln>
        </p:spPr>
        <p:txBody>
          <a:bodyPr rtlCol="0" anchor="ctr"/>
          <a:lstStyle/>
          <a:p>
            <a:pPr algn="ctr"/>
            <a:endParaRPr lang="en-US" dirty="0"/>
          </a:p>
        </p:txBody>
      </p:sp>
      <p:sp>
        <p:nvSpPr>
          <p:cNvPr id="34" name="Oval 33">
            <a:extLst>
              <a:ext uri="{FF2B5EF4-FFF2-40B4-BE49-F238E27FC236}">
                <a16:creationId xmlns:a16="http://schemas.microsoft.com/office/drawing/2014/main" id="{02D134E1-6C96-BAFE-9FA9-6FE2A1D3E375}"/>
              </a:ext>
            </a:extLst>
          </p:cNvPr>
          <p:cNvSpPr/>
          <p:nvPr/>
        </p:nvSpPr>
        <p:spPr bwMode="auto">
          <a:xfrm>
            <a:off x="9903866" y="4737188"/>
            <a:ext cx="966920" cy="443052"/>
          </a:xfrm>
          <a:prstGeom prst="ellipse">
            <a:avLst/>
          </a:prstGeom>
          <a:solidFill>
            <a:schemeClr val="accent6"/>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400" dirty="0">
                <a:solidFill>
                  <a:schemeClr val="tx1"/>
                </a:solidFill>
                <a:latin typeface="Calibri" panose="020F0502020204030204" pitchFamily="34" charset="0"/>
              </a:rPr>
              <a:t>mTORC1</a:t>
            </a:r>
          </a:p>
        </p:txBody>
      </p:sp>
      <p:sp>
        <p:nvSpPr>
          <p:cNvPr id="124" name="Freeform: Shape 123">
            <a:extLst>
              <a:ext uri="{FF2B5EF4-FFF2-40B4-BE49-F238E27FC236}">
                <a16:creationId xmlns:a16="http://schemas.microsoft.com/office/drawing/2014/main" id="{CE92857D-3050-D8C9-F844-468C689FED1D}"/>
              </a:ext>
            </a:extLst>
          </p:cNvPr>
          <p:cNvSpPr/>
          <p:nvPr/>
        </p:nvSpPr>
        <p:spPr bwMode="auto">
          <a:xfrm rot="10800000">
            <a:off x="9696448" y="5609115"/>
            <a:ext cx="1376363" cy="227334"/>
          </a:xfrm>
          <a:custGeom>
            <a:avLst/>
            <a:gdLst>
              <a:gd name="connsiteX0" fmla="*/ 0 w 1376363"/>
              <a:gd name="connsiteY0" fmla="*/ 257175 h 257175"/>
              <a:gd name="connsiteX1" fmla="*/ 0 w 1376363"/>
              <a:gd name="connsiteY1" fmla="*/ 0 h 257175"/>
              <a:gd name="connsiteX2" fmla="*/ 1376363 w 1376363"/>
              <a:gd name="connsiteY2" fmla="*/ 0 h 257175"/>
              <a:gd name="connsiteX3" fmla="*/ 1376363 w 1376363"/>
              <a:gd name="connsiteY3" fmla="*/ 252413 h 257175"/>
            </a:gdLst>
            <a:ahLst/>
            <a:cxnLst>
              <a:cxn ang="0">
                <a:pos x="connsiteX0" y="connsiteY0"/>
              </a:cxn>
              <a:cxn ang="0">
                <a:pos x="connsiteX1" y="connsiteY1"/>
              </a:cxn>
              <a:cxn ang="0">
                <a:pos x="connsiteX2" y="connsiteY2"/>
              </a:cxn>
              <a:cxn ang="0">
                <a:pos x="connsiteX3" y="connsiteY3"/>
              </a:cxn>
            </a:cxnLst>
            <a:rect l="l" t="t" r="r" b="b"/>
            <a:pathLst>
              <a:path w="1376363" h="257175">
                <a:moveTo>
                  <a:pt x="0" y="257175"/>
                </a:moveTo>
                <a:lnTo>
                  <a:pt x="0" y="0"/>
                </a:lnTo>
                <a:lnTo>
                  <a:pt x="1376363" y="0"/>
                </a:lnTo>
                <a:lnTo>
                  <a:pt x="1376363" y="252413"/>
                </a:lnTo>
              </a:path>
            </a:pathLst>
          </a:custGeom>
          <a:noFill/>
          <a:ln w="28575">
            <a:solidFill>
              <a:schemeClr val="bg1"/>
            </a:solidFill>
            <a:miter lim="800000"/>
            <a:headEnd type="triangle" w="med" len="med"/>
            <a:tailEnd type="triangle" w="med" len="med"/>
          </a:ln>
        </p:spPr>
        <p:txBody>
          <a:bodyPr rtlCol="0" anchor="ctr"/>
          <a:lstStyle/>
          <a:p>
            <a:pPr algn="ctr"/>
            <a:endParaRPr lang="en-US" dirty="0"/>
          </a:p>
        </p:txBody>
      </p:sp>
      <p:cxnSp>
        <p:nvCxnSpPr>
          <p:cNvPr id="126" name="Straight Connector 125">
            <a:extLst>
              <a:ext uri="{FF2B5EF4-FFF2-40B4-BE49-F238E27FC236}">
                <a16:creationId xmlns:a16="http://schemas.microsoft.com/office/drawing/2014/main" id="{559D1BE3-C458-178B-0836-D464E6854A72}"/>
              </a:ext>
            </a:extLst>
          </p:cNvPr>
          <p:cNvCxnSpPr>
            <a:cxnSpLocks/>
            <a:endCxn id="124" idx="1"/>
          </p:cNvCxnSpPr>
          <p:nvPr/>
        </p:nvCxnSpPr>
        <p:spPr bwMode="auto">
          <a:xfrm flipV="1">
            <a:off x="8755073" y="5836449"/>
            <a:ext cx="2317738" cy="6751"/>
          </a:xfrm>
          <a:prstGeom prst="line">
            <a:avLst/>
          </a:prstGeom>
          <a:noFill/>
          <a:ln w="28575" cap="flat" cmpd="sng" algn="ctr">
            <a:solidFill>
              <a:schemeClr val="bg1"/>
            </a:solidFill>
            <a:prstDash val="solid"/>
            <a:round/>
            <a:headEnd type="none" w="med" len="med"/>
            <a:tailEnd type="none" w="med" len="med"/>
          </a:ln>
          <a:effectLst/>
        </p:spPr>
      </p:cxnSp>
      <p:grpSp>
        <p:nvGrpSpPr>
          <p:cNvPr id="131" name="Group 130">
            <a:extLst>
              <a:ext uri="{FF2B5EF4-FFF2-40B4-BE49-F238E27FC236}">
                <a16:creationId xmlns:a16="http://schemas.microsoft.com/office/drawing/2014/main" id="{19189DBE-6C5F-4D7E-3F17-E46A31936C3E}"/>
              </a:ext>
            </a:extLst>
          </p:cNvPr>
          <p:cNvGrpSpPr/>
          <p:nvPr/>
        </p:nvGrpSpPr>
        <p:grpSpPr>
          <a:xfrm>
            <a:off x="10335615" y="4007469"/>
            <a:ext cx="146714" cy="198116"/>
            <a:chOff x="9049592" y="4388528"/>
            <a:chExt cx="146714" cy="206216"/>
          </a:xfrm>
        </p:grpSpPr>
        <p:cxnSp>
          <p:nvCxnSpPr>
            <p:cNvPr id="128" name="Straight Connector 127">
              <a:extLst>
                <a:ext uri="{FF2B5EF4-FFF2-40B4-BE49-F238E27FC236}">
                  <a16:creationId xmlns:a16="http://schemas.microsoft.com/office/drawing/2014/main" id="{D1C5B7E3-8DD9-8C11-03BF-E87105FE0B0A}"/>
                </a:ext>
              </a:extLst>
            </p:cNvPr>
            <p:cNvCxnSpPr>
              <a:cxnSpLocks/>
            </p:cNvCxnSpPr>
            <p:nvPr/>
          </p:nvCxnSpPr>
          <p:spPr bwMode="auto">
            <a:xfrm>
              <a:off x="9122949" y="4388528"/>
              <a:ext cx="0" cy="206216"/>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D51450BA-EA4F-7CC2-5E81-10AFF410BF69}"/>
                </a:ext>
              </a:extLst>
            </p:cNvPr>
            <p:cNvCxnSpPr>
              <a:cxnSpLocks/>
            </p:cNvCxnSpPr>
            <p:nvPr/>
          </p:nvCxnSpPr>
          <p:spPr bwMode="auto">
            <a:xfrm>
              <a:off x="9049592" y="4594744"/>
              <a:ext cx="146714" cy="0"/>
            </a:xfrm>
            <a:prstGeom prst="line">
              <a:avLst/>
            </a:prstGeom>
            <a:noFill/>
            <a:ln w="28575" cap="flat" cmpd="sng" algn="ctr">
              <a:solidFill>
                <a:schemeClr val="bg1"/>
              </a:solidFill>
              <a:prstDash val="solid"/>
              <a:round/>
              <a:headEnd type="none" w="med" len="med"/>
              <a:tailEnd type="none" w="med" len="med"/>
            </a:ln>
            <a:effectLst/>
          </p:spPr>
        </p:cxnSp>
      </p:grpSp>
      <p:sp>
        <p:nvSpPr>
          <p:cNvPr id="92" name="Star: 12 Points 91">
            <a:extLst>
              <a:ext uri="{FF2B5EF4-FFF2-40B4-BE49-F238E27FC236}">
                <a16:creationId xmlns:a16="http://schemas.microsoft.com/office/drawing/2014/main" id="{DAEAD83D-820A-E2D1-09C7-0F1F6F5A741E}"/>
              </a:ext>
            </a:extLst>
          </p:cNvPr>
          <p:cNvSpPr/>
          <p:nvPr/>
        </p:nvSpPr>
        <p:spPr bwMode="auto">
          <a:xfrm>
            <a:off x="10206335" y="3725069"/>
            <a:ext cx="395747" cy="395747"/>
          </a:xfrm>
          <a:prstGeom prst="star12">
            <a:avLst/>
          </a:prstGeom>
          <a:solidFill>
            <a:schemeClr val="accent6">
              <a:lumMod val="60000"/>
              <a:lumOff val="40000"/>
            </a:schemeClr>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000" dirty="0">
                <a:solidFill>
                  <a:schemeClr val="tx1"/>
                </a:solidFill>
                <a:latin typeface="Calibri" panose="020F0502020204030204" pitchFamily="34" charset="0"/>
              </a:rPr>
              <a:t>Akt</a:t>
            </a:r>
          </a:p>
        </p:txBody>
      </p:sp>
      <p:grpSp>
        <p:nvGrpSpPr>
          <p:cNvPr id="480" name="Group 479">
            <a:extLst>
              <a:ext uri="{FF2B5EF4-FFF2-40B4-BE49-F238E27FC236}">
                <a16:creationId xmlns:a16="http://schemas.microsoft.com/office/drawing/2014/main" id="{64BAD06D-75A4-D9C1-F73C-211B7DD343D4}"/>
              </a:ext>
            </a:extLst>
          </p:cNvPr>
          <p:cNvGrpSpPr/>
          <p:nvPr/>
        </p:nvGrpSpPr>
        <p:grpSpPr>
          <a:xfrm>
            <a:off x="6716459" y="5694990"/>
            <a:ext cx="1885882" cy="270867"/>
            <a:chOff x="5258497" y="5768462"/>
            <a:chExt cx="2157970" cy="494167"/>
          </a:xfrm>
        </p:grpSpPr>
        <p:pic>
          <p:nvPicPr>
            <p:cNvPr id="481" name="Picture 480">
              <a:extLst>
                <a:ext uri="{FF2B5EF4-FFF2-40B4-BE49-F238E27FC236}">
                  <a16:creationId xmlns:a16="http://schemas.microsoft.com/office/drawing/2014/main" id="{A8FFA9E6-97A8-13B8-9C7A-4DC38B153F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658510" y="5368449"/>
              <a:ext cx="493741" cy="1293768"/>
            </a:xfrm>
            <a:prstGeom prst="rect">
              <a:avLst/>
            </a:prstGeom>
          </p:spPr>
        </p:pic>
        <p:pic>
          <p:nvPicPr>
            <p:cNvPr id="482" name="Picture 481">
              <a:extLst>
                <a:ext uri="{FF2B5EF4-FFF2-40B4-BE49-F238E27FC236}">
                  <a16:creationId xmlns:a16="http://schemas.microsoft.com/office/drawing/2014/main" id="{76D4D099-FB17-2480-68DD-656829981B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522712" y="5368875"/>
              <a:ext cx="493741" cy="1293768"/>
            </a:xfrm>
            <a:prstGeom prst="rect">
              <a:avLst/>
            </a:prstGeom>
          </p:spPr>
        </p:pic>
      </p:grpSp>
      <p:sp>
        <p:nvSpPr>
          <p:cNvPr id="483" name="TextBox 482">
            <a:extLst>
              <a:ext uri="{FF2B5EF4-FFF2-40B4-BE49-F238E27FC236}">
                <a16:creationId xmlns:a16="http://schemas.microsoft.com/office/drawing/2014/main" id="{5EACB2FE-ACA8-0974-45EF-9BB1CCF49EF2}"/>
              </a:ext>
            </a:extLst>
          </p:cNvPr>
          <p:cNvSpPr txBox="1"/>
          <p:nvPr/>
        </p:nvSpPr>
        <p:spPr bwMode="auto">
          <a:xfrm>
            <a:off x="7677177" y="5685013"/>
            <a:ext cx="587916" cy="307777"/>
          </a:xfrm>
          <a:prstGeom prst="rect">
            <a:avLst/>
          </a:prstGeom>
          <a:solidFill>
            <a:schemeClr val="accent2">
              <a:lumMod val="20000"/>
              <a:lumOff val="80000"/>
            </a:schemeClr>
          </a:solidFill>
          <a:ln w="28575">
            <a:solidFill>
              <a:schemeClr val="accent3">
                <a:lumMod val="60000"/>
                <a:lumOff val="40000"/>
              </a:schemeClr>
            </a:solid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CREB</a:t>
            </a:r>
          </a:p>
        </p:txBody>
      </p:sp>
      <p:grpSp>
        <p:nvGrpSpPr>
          <p:cNvPr id="484" name="Group 483">
            <a:extLst>
              <a:ext uri="{FF2B5EF4-FFF2-40B4-BE49-F238E27FC236}">
                <a16:creationId xmlns:a16="http://schemas.microsoft.com/office/drawing/2014/main" id="{1E4DB741-EBAB-FB16-20C4-2311922D1BCA}"/>
              </a:ext>
            </a:extLst>
          </p:cNvPr>
          <p:cNvGrpSpPr/>
          <p:nvPr/>
        </p:nvGrpSpPr>
        <p:grpSpPr>
          <a:xfrm>
            <a:off x="10332574" y="4513819"/>
            <a:ext cx="146714" cy="198116"/>
            <a:chOff x="9049592" y="4388528"/>
            <a:chExt cx="146714" cy="206216"/>
          </a:xfrm>
        </p:grpSpPr>
        <p:cxnSp>
          <p:nvCxnSpPr>
            <p:cNvPr id="485" name="Straight Connector 484">
              <a:extLst>
                <a:ext uri="{FF2B5EF4-FFF2-40B4-BE49-F238E27FC236}">
                  <a16:creationId xmlns:a16="http://schemas.microsoft.com/office/drawing/2014/main" id="{C92CE8CD-4B18-1408-FC1C-A13EB3D92AE4}"/>
                </a:ext>
              </a:extLst>
            </p:cNvPr>
            <p:cNvCxnSpPr>
              <a:cxnSpLocks/>
            </p:cNvCxnSpPr>
            <p:nvPr/>
          </p:nvCxnSpPr>
          <p:spPr bwMode="auto">
            <a:xfrm>
              <a:off x="9122949" y="4388528"/>
              <a:ext cx="0" cy="206216"/>
            </a:xfrm>
            <a:prstGeom prst="line">
              <a:avLst/>
            </a:prstGeom>
            <a:noFill/>
            <a:ln w="28575" cap="flat" cmpd="sng" algn="ctr">
              <a:solidFill>
                <a:schemeClr val="bg1">
                  <a:lumMod val="50000"/>
                  <a:lumOff val="50000"/>
                </a:schemeClr>
              </a:solidFill>
              <a:prstDash val="sysDot"/>
              <a:round/>
              <a:headEnd type="none" w="med" len="med"/>
              <a:tailEnd type="none" w="med" len="med"/>
            </a:ln>
            <a:effectLst/>
          </p:spPr>
        </p:cxnSp>
        <p:cxnSp>
          <p:nvCxnSpPr>
            <p:cNvPr id="486" name="Straight Connector 485">
              <a:extLst>
                <a:ext uri="{FF2B5EF4-FFF2-40B4-BE49-F238E27FC236}">
                  <a16:creationId xmlns:a16="http://schemas.microsoft.com/office/drawing/2014/main" id="{137D68AA-8D4D-4BBD-0B9D-90B3633A6391}"/>
                </a:ext>
              </a:extLst>
            </p:cNvPr>
            <p:cNvCxnSpPr>
              <a:cxnSpLocks/>
            </p:cNvCxnSpPr>
            <p:nvPr/>
          </p:nvCxnSpPr>
          <p:spPr bwMode="auto">
            <a:xfrm>
              <a:off x="9049592" y="4594744"/>
              <a:ext cx="146714" cy="0"/>
            </a:xfrm>
            <a:prstGeom prst="line">
              <a:avLst/>
            </a:prstGeom>
            <a:noFill/>
            <a:ln w="28575" cap="flat" cmpd="sng" algn="ctr">
              <a:solidFill>
                <a:schemeClr val="bg1">
                  <a:lumMod val="50000"/>
                  <a:lumOff val="50000"/>
                </a:schemeClr>
              </a:solidFill>
              <a:prstDash val="sysDot"/>
              <a:round/>
              <a:headEnd type="none" w="med" len="med"/>
              <a:tailEnd type="none" w="med" len="med"/>
            </a:ln>
            <a:effectLst/>
          </p:spPr>
        </p:cxnSp>
      </p:grpSp>
      <p:sp>
        <p:nvSpPr>
          <p:cNvPr id="37" name="Rectangle: Rounded Corners 36">
            <a:extLst>
              <a:ext uri="{FF2B5EF4-FFF2-40B4-BE49-F238E27FC236}">
                <a16:creationId xmlns:a16="http://schemas.microsoft.com/office/drawing/2014/main" id="{AE47ADE4-A7DD-F232-9A48-451AAE7CD6C2}"/>
              </a:ext>
            </a:extLst>
          </p:cNvPr>
          <p:cNvSpPr/>
          <p:nvPr/>
        </p:nvSpPr>
        <p:spPr bwMode="auto">
          <a:xfrm>
            <a:off x="8724153" y="3648320"/>
            <a:ext cx="631615" cy="229251"/>
          </a:xfrm>
          <a:prstGeom prst="roundRect">
            <a:avLst/>
          </a:prstGeom>
          <a:solidFill>
            <a:schemeClr val="accent4"/>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400" dirty="0">
                <a:solidFill>
                  <a:schemeClr val="tx1"/>
                </a:solidFill>
                <a:latin typeface="Calibri" panose="020F0502020204030204" pitchFamily="34" charset="0"/>
              </a:rPr>
              <a:t>APPL1</a:t>
            </a:r>
          </a:p>
        </p:txBody>
      </p:sp>
      <p:sp>
        <p:nvSpPr>
          <p:cNvPr id="40" name="Rectangle: Rounded Corners 39">
            <a:extLst>
              <a:ext uri="{FF2B5EF4-FFF2-40B4-BE49-F238E27FC236}">
                <a16:creationId xmlns:a16="http://schemas.microsoft.com/office/drawing/2014/main" id="{96E5E9AE-1FF2-D402-533A-11F5D399E9A4}"/>
              </a:ext>
            </a:extLst>
          </p:cNvPr>
          <p:cNvSpPr/>
          <p:nvPr/>
        </p:nvSpPr>
        <p:spPr bwMode="auto">
          <a:xfrm>
            <a:off x="9266514" y="3549952"/>
            <a:ext cx="188826" cy="180366"/>
          </a:xfrm>
          <a:prstGeom prst="roundRect">
            <a:avLst/>
          </a:prstGeom>
          <a:solidFill>
            <a:schemeClr val="accent2"/>
          </a:solid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dirty="0">
                <a:solidFill>
                  <a:schemeClr val="tx1"/>
                </a:solidFill>
                <a:latin typeface="Calibri" panose="020F0502020204030204" pitchFamily="34" charset="0"/>
              </a:rPr>
              <a:t>P</a:t>
            </a:r>
          </a:p>
        </p:txBody>
      </p:sp>
      <p:cxnSp>
        <p:nvCxnSpPr>
          <p:cNvPr id="487" name="Straight Arrow Connector 486">
            <a:extLst>
              <a:ext uri="{FF2B5EF4-FFF2-40B4-BE49-F238E27FC236}">
                <a16:creationId xmlns:a16="http://schemas.microsoft.com/office/drawing/2014/main" id="{FCD30022-9FAB-DA20-FDA6-09828A2C04DA}"/>
              </a:ext>
            </a:extLst>
          </p:cNvPr>
          <p:cNvCxnSpPr>
            <a:cxnSpLocks/>
          </p:cNvCxnSpPr>
          <p:nvPr/>
        </p:nvCxnSpPr>
        <p:spPr bwMode="auto">
          <a:xfrm>
            <a:off x="7439493" y="3268320"/>
            <a:ext cx="236722"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10978634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B4CE7-8CAA-9AA3-52F3-33412302F9CD}"/>
              </a:ext>
            </a:extLst>
          </p:cNvPr>
          <p:cNvSpPr>
            <a:spLocks noGrp="1"/>
          </p:cNvSpPr>
          <p:nvPr>
            <p:ph type="title"/>
          </p:nvPr>
        </p:nvSpPr>
        <p:spPr/>
        <p:txBody>
          <a:bodyPr/>
          <a:lstStyle/>
          <a:p>
            <a:r>
              <a:rPr lang="en-US" dirty="0"/>
              <a:t>Adipose Tissue as a Metabolic Organ</a:t>
            </a:r>
          </a:p>
        </p:txBody>
      </p:sp>
      <p:sp>
        <p:nvSpPr>
          <p:cNvPr id="3" name="Content Placeholder 2">
            <a:extLst>
              <a:ext uri="{FF2B5EF4-FFF2-40B4-BE49-F238E27FC236}">
                <a16:creationId xmlns:a16="http://schemas.microsoft.com/office/drawing/2014/main" id="{3AF5C218-9401-E849-0B78-245A012C0D64}"/>
              </a:ext>
            </a:extLst>
          </p:cNvPr>
          <p:cNvSpPr>
            <a:spLocks noGrp="1"/>
          </p:cNvSpPr>
          <p:nvPr>
            <p:ph idx="1"/>
          </p:nvPr>
        </p:nvSpPr>
        <p:spPr/>
        <p:txBody>
          <a:bodyPr/>
          <a:lstStyle/>
          <a:p>
            <a:r>
              <a:rPr lang="en-US" dirty="0"/>
              <a:t>Plasma adiponectin levels with pioglitazone treatment in patients with MASH (n = 47) vs controls (n = 20) </a:t>
            </a:r>
          </a:p>
          <a:p>
            <a:endParaRPr lang="en-US" dirty="0"/>
          </a:p>
        </p:txBody>
      </p:sp>
      <p:sp>
        <p:nvSpPr>
          <p:cNvPr id="7" name="Text Box 11">
            <a:extLst>
              <a:ext uri="{FF2B5EF4-FFF2-40B4-BE49-F238E27FC236}">
                <a16:creationId xmlns:a16="http://schemas.microsoft.com/office/drawing/2014/main" id="{3545294C-DA12-B9EA-0698-56050CD3FEB2}"/>
              </a:ext>
            </a:extLst>
          </p:cNvPr>
          <p:cNvSpPr txBox="1">
            <a:spLocks noChangeArrowheads="1"/>
          </p:cNvSpPr>
          <p:nvPr/>
        </p:nvSpPr>
        <p:spPr bwMode="auto">
          <a:xfrm>
            <a:off x="414339" y="639191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da-DK" altLang="en-US" sz="1200" b="0" dirty="0">
                <a:solidFill>
                  <a:schemeClr val="bg2"/>
                </a:solidFill>
                <a:latin typeface="Calibri" panose="020F0502020204030204" pitchFamily="34" charset="0"/>
              </a:rPr>
              <a:t>Gastaldelli. Aliment Pharmacol Ther. 2010;32:769.</a:t>
            </a:r>
          </a:p>
        </p:txBody>
      </p:sp>
      <p:sp>
        <p:nvSpPr>
          <p:cNvPr id="11" name="TextBox 10">
            <a:extLst>
              <a:ext uri="{FF2B5EF4-FFF2-40B4-BE49-F238E27FC236}">
                <a16:creationId xmlns:a16="http://schemas.microsoft.com/office/drawing/2014/main" id="{66D866DC-80F2-416E-567B-D0F62CA41D28}"/>
              </a:ext>
            </a:extLst>
          </p:cNvPr>
          <p:cNvSpPr txBox="1"/>
          <p:nvPr/>
        </p:nvSpPr>
        <p:spPr bwMode="auto">
          <a:xfrm>
            <a:off x="2432693" y="2353784"/>
            <a:ext cx="2834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Baseline Adiponectin Levels</a:t>
            </a:r>
          </a:p>
        </p:txBody>
      </p:sp>
      <p:sp>
        <p:nvSpPr>
          <p:cNvPr id="12" name="TextBox 11">
            <a:extLst>
              <a:ext uri="{FF2B5EF4-FFF2-40B4-BE49-F238E27FC236}">
                <a16:creationId xmlns:a16="http://schemas.microsoft.com/office/drawing/2014/main" id="{46D42C34-FE8C-2228-28E1-002CD9E16F22}"/>
              </a:ext>
            </a:extLst>
          </p:cNvPr>
          <p:cNvSpPr txBox="1"/>
          <p:nvPr/>
        </p:nvSpPr>
        <p:spPr bwMode="auto">
          <a:xfrm>
            <a:off x="924100" y="6077963"/>
            <a:ext cx="24459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400" b="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&lt;.001 vs NGT. </a:t>
            </a:r>
            <a:r>
              <a:rPr lang="en-US" sz="1400" b="0" baseline="3000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&lt;.01 vs IGT.</a:t>
            </a:r>
          </a:p>
        </p:txBody>
      </p:sp>
      <p:sp>
        <p:nvSpPr>
          <p:cNvPr id="13" name="TextBox 12">
            <a:extLst>
              <a:ext uri="{FF2B5EF4-FFF2-40B4-BE49-F238E27FC236}">
                <a16:creationId xmlns:a16="http://schemas.microsoft.com/office/drawing/2014/main" id="{B8C08BEB-7E3C-B7FA-3665-80AE97345F72}"/>
              </a:ext>
            </a:extLst>
          </p:cNvPr>
          <p:cNvSpPr txBox="1"/>
          <p:nvPr/>
        </p:nvSpPr>
        <p:spPr bwMode="auto">
          <a:xfrm>
            <a:off x="7610578" y="2215284"/>
            <a:ext cx="359617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ts val="0"/>
              </a:spcBef>
            </a:pPr>
            <a:r>
              <a:rPr lang="en-US" b="0" dirty="0">
                <a:solidFill>
                  <a:schemeClr val="bg1"/>
                </a:solidFill>
                <a:latin typeface="Calibri" panose="020F0502020204030204" pitchFamily="34" charset="0"/>
              </a:rPr>
              <a:t> </a:t>
            </a:r>
            <a:r>
              <a:rPr lang="en-US" dirty="0">
                <a:solidFill>
                  <a:schemeClr val="bg1"/>
                </a:solidFill>
                <a:latin typeface="Calibri" panose="020F0502020204030204" pitchFamily="34" charset="0"/>
              </a:rPr>
              <a:t>Plasma Adiponectin Concentration </a:t>
            </a:r>
          </a:p>
          <a:p>
            <a:pPr algn="ctr">
              <a:spcBef>
                <a:spcPts val="0"/>
              </a:spcBef>
            </a:pPr>
            <a:r>
              <a:rPr lang="en-US" dirty="0">
                <a:solidFill>
                  <a:schemeClr val="bg1"/>
                </a:solidFill>
                <a:latin typeface="Calibri" panose="020F0502020204030204" pitchFamily="34" charset="0"/>
              </a:rPr>
              <a:t>vs Hepatic Insulin Sensitivity</a:t>
            </a:r>
          </a:p>
        </p:txBody>
      </p:sp>
      <p:cxnSp>
        <p:nvCxnSpPr>
          <p:cNvPr id="6" name="Straight Connector 5">
            <a:extLst>
              <a:ext uri="{FF2B5EF4-FFF2-40B4-BE49-F238E27FC236}">
                <a16:creationId xmlns:a16="http://schemas.microsoft.com/office/drawing/2014/main" id="{13B563F2-2908-7C03-0F1B-A7746F3AD1DA}"/>
              </a:ext>
            </a:extLst>
          </p:cNvPr>
          <p:cNvCxnSpPr>
            <a:cxnSpLocks/>
          </p:cNvCxnSpPr>
          <p:nvPr/>
        </p:nvCxnSpPr>
        <p:spPr bwMode="auto">
          <a:xfrm>
            <a:off x="7447229" y="2574123"/>
            <a:ext cx="0" cy="3086244"/>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A4608342-FA37-41C5-ABFE-C40D98D5E9CA}"/>
              </a:ext>
            </a:extLst>
          </p:cNvPr>
          <p:cNvCxnSpPr/>
          <p:nvPr/>
        </p:nvCxnSpPr>
        <p:spPr bwMode="auto">
          <a:xfrm>
            <a:off x="7359640" y="2575132"/>
            <a:ext cx="9123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ABAA186A-4988-457D-C051-E39F4AEB7EE0}"/>
              </a:ext>
            </a:extLst>
          </p:cNvPr>
          <p:cNvCxnSpPr/>
          <p:nvPr/>
        </p:nvCxnSpPr>
        <p:spPr bwMode="auto">
          <a:xfrm>
            <a:off x="7359640" y="3182442"/>
            <a:ext cx="9123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BF3DE773-1965-D58D-8F7E-C8ADC0292523}"/>
              </a:ext>
            </a:extLst>
          </p:cNvPr>
          <p:cNvCxnSpPr/>
          <p:nvPr/>
        </p:nvCxnSpPr>
        <p:spPr bwMode="auto">
          <a:xfrm>
            <a:off x="7359640" y="3805436"/>
            <a:ext cx="9123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361BB0A-3100-BBDD-9368-7D6580914993}"/>
              </a:ext>
            </a:extLst>
          </p:cNvPr>
          <p:cNvCxnSpPr/>
          <p:nvPr/>
        </p:nvCxnSpPr>
        <p:spPr bwMode="auto">
          <a:xfrm>
            <a:off x="7359640" y="4414472"/>
            <a:ext cx="9123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C34BD43-CB70-41CB-9CFA-827C6D3C007A}"/>
              </a:ext>
            </a:extLst>
          </p:cNvPr>
          <p:cNvCxnSpPr/>
          <p:nvPr/>
        </p:nvCxnSpPr>
        <p:spPr bwMode="auto">
          <a:xfrm>
            <a:off x="7359640" y="5041899"/>
            <a:ext cx="9123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2D9158B-9186-6379-8B5D-1B23BEA95B13}"/>
              </a:ext>
            </a:extLst>
          </p:cNvPr>
          <p:cNvCxnSpPr/>
          <p:nvPr/>
        </p:nvCxnSpPr>
        <p:spPr bwMode="auto">
          <a:xfrm>
            <a:off x="7359640" y="5649226"/>
            <a:ext cx="91238" cy="0"/>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04E54324-B818-24C2-E2A0-2EF5400BFD67}"/>
              </a:ext>
            </a:extLst>
          </p:cNvPr>
          <p:cNvSpPr txBox="1"/>
          <p:nvPr/>
        </p:nvSpPr>
        <p:spPr bwMode="auto">
          <a:xfrm>
            <a:off x="7059437" y="2453941"/>
            <a:ext cx="2756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p:txBody>
      </p:sp>
      <p:sp>
        <p:nvSpPr>
          <p:cNvPr id="27" name="TextBox 26">
            <a:extLst>
              <a:ext uri="{FF2B5EF4-FFF2-40B4-BE49-F238E27FC236}">
                <a16:creationId xmlns:a16="http://schemas.microsoft.com/office/drawing/2014/main" id="{F483E33E-3B00-416D-C187-C560A6F90848}"/>
              </a:ext>
            </a:extLst>
          </p:cNvPr>
          <p:cNvSpPr txBox="1"/>
          <p:nvPr/>
        </p:nvSpPr>
        <p:spPr bwMode="auto">
          <a:xfrm>
            <a:off x="7059437" y="3067128"/>
            <a:ext cx="2756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28" name="TextBox 27">
            <a:extLst>
              <a:ext uri="{FF2B5EF4-FFF2-40B4-BE49-F238E27FC236}">
                <a16:creationId xmlns:a16="http://schemas.microsoft.com/office/drawing/2014/main" id="{DA780AEF-1E74-2D43-5EFD-9F595C79DB14}"/>
              </a:ext>
            </a:extLst>
          </p:cNvPr>
          <p:cNvSpPr txBox="1"/>
          <p:nvPr/>
        </p:nvSpPr>
        <p:spPr bwMode="auto">
          <a:xfrm>
            <a:off x="7059437" y="3678999"/>
            <a:ext cx="2756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30" name="TextBox 29">
            <a:extLst>
              <a:ext uri="{FF2B5EF4-FFF2-40B4-BE49-F238E27FC236}">
                <a16:creationId xmlns:a16="http://schemas.microsoft.com/office/drawing/2014/main" id="{9B0A8A7D-97FB-E9F1-DC86-3E9BE7583C92}"/>
              </a:ext>
            </a:extLst>
          </p:cNvPr>
          <p:cNvSpPr txBox="1"/>
          <p:nvPr/>
        </p:nvSpPr>
        <p:spPr bwMode="auto">
          <a:xfrm>
            <a:off x="7059437" y="4284602"/>
            <a:ext cx="2756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32" name="TextBox 31">
            <a:extLst>
              <a:ext uri="{FF2B5EF4-FFF2-40B4-BE49-F238E27FC236}">
                <a16:creationId xmlns:a16="http://schemas.microsoft.com/office/drawing/2014/main" id="{9DF9B50E-43F7-27A3-99F3-6FE1262CA28A}"/>
              </a:ext>
            </a:extLst>
          </p:cNvPr>
          <p:cNvSpPr txBox="1"/>
          <p:nvPr/>
        </p:nvSpPr>
        <p:spPr bwMode="auto">
          <a:xfrm>
            <a:off x="7059437" y="4902744"/>
            <a:ext cx="2756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33" name="TextBox 32">
            <a:extLst>
              <a:ext uri="{FF2B5EF4-FFF2-40B4-BE49-F238E27FC236}">
                <a16:creationId xmlns:a16="http://schemas.microsoft.com/office/drawing/2014/main" id="{85BE3087-2E20-94BB-7023-5E4C5916ED09}"/>
              </a:ext>
            </a:extLst>
          </p:cNvPr>
          <p:cNvSpPr txBox="1"/>
          <p:nvPr/>
        </p:nvSpPr>
        <p:spPr bwMode="auto">
          <a:xfrm>
            <a:off x="7059437" y="5523733"/>
            <a:ext cx="275693" cy="335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cxnSp>
        <p:nvCxnSpPr>
          <p:cNvPr id="73" name="Straight Connector 72">
            <a:extLst>
              <a:ext uri="{FF2B5EF4-FFF2-40B4-BE49-F238E27FC236}">
                <a16:creationId xmlns:a16="http://schemas.microsoft.com/office/drawing/2014/main" id="{D7A9708E-EB5C-6789-71D0-0ABD4435B0BB}"/>
              </a:ext>
            </a:extLst>
          </p:cNvPr>
          <p:cNvCxnSpPr>
            <a:cxnSpLocks/>
          </p:cNvCxnSpPr>
          <p:nvPr/>
        </p:nvCxnSpPr>
        <p:spPr bwMode="auto">
          <a:xfrm>
            <a:off x="7435354" y="5649226"/>
            <a:ext cx="3295742"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03023E8E-D86D-B65A-B1EA-5FBF0F3D13D4}"/>
              </a:ext>
            </a:extLst>
          </p:cNvPr>
          <p:cNvCxnSpPr>
            <a:cxnSpLocks/>
          </p:cNvCxnSpPr>
          <p:nvPr/>
        </p:nvCxnSpPr>
        <p:spPr bwMode="auto">
          <a:xfrm rot="5400000">
            <a:off x="7401073" y="5691261"/>
            <a:ext cx="91238"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91E92B88-804C-F5FA-266C-6B090DDFCB58}"/>
              </a:ext>
            </a:extLst>
          </p:cNvPr>
          <p:cNvCxnSpPr>
            <a:cxnSpLocks/>
          </p:cNvCxnSpPr>
          <p:nvPr/>
        </p:nvCxnSpPr>
        <p:spPr bwMode="auto">
          <a:xfrm rot="5400000">
            <a:off x="8496023" y="5691261"/>
            <a:ext cx="91238"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9F093194-B539-33FA-EB19-FFF2D6061B1B}"/>
              </a:ext>
            </a:extLst>
          </p:cNvPr>
          <p:cNvCxnSpPr>
            <a:cxnSpLocks/>
          </p:cNvCxnSpPr>
          <p:nvPr/>
        </p:nvCxnSpPr>
        <p:spPr bwMode="auto">
          <a:xfrm rot="5400000">
            <a:off x="9596797" y="5691261"/>
            <a:ext cx="91238"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E41691FB-0719-BE4E-B5B6-3894C51EC234}"/>
              </a:ext>
            </a:extLst>
          </p:cNvPr>
          <p:cNvCxnSpPr>
            <a:cxnSpLocks/>
          </p:cNvCxnSpPr>
          <p:nvPr/>
        </p:nvCxnSpPr>
        <p:spPr bwMode="auto">
          <a:xfrm rot="5400000">
            <a:off x="10680098" y="5691261"/>
            <a:ext cx="91238" cy="0"/>
          </a:xfrm>
          <a:prstGeom prst="line">
            <a:avLst/>
          </a:prstGeom>
          <a:noFill/>
          <a:ln w="28575" cap="flat" cmpd="sng" algn="ctr">
            <a:solidFill>
              <a:schemeClr val="bg1"/>
            </a:solidFill>
            <a:prstDash val="solid"/>
            <a:round/>
            <a:headEnd type="none" w="med" len="med"/>
            <a:tailEnd type="none" w="med" len="med"/>
          </a:ln>
          <a:effectLst/>
        </p:spPr>
      </p:cxnSp>
      <p:sp>
        <p:nvSpPr>
          <p:cNvPr id="79" name="TextBox 78">
            <a:extLst>
              <a:ext uri="{FF2B5EF4-FFF2-40B4-BE49-F238E27FC236}">
                <a16:creationId xmlns:a16="http://schemas.microsoft.com/office/drawing/2014/main" id="{B521EB24-F258-C9A5-3775-8708760FC0DB}"/>
              </a:ext>
            </a:extLst>
          </p:cNvPr>
          <p:cNvSpPr txBox="1"/>
          <p:nvPr/>
        </p:nvSpPr>
        <p:spPr bwMode="auto">
          <a:xfrm>
            <a:off x="7299833" y="5708476"/>
            <a:ext cx="2756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80" name="TextBox 79">
            <a:extLst>
              <a:ext uri="{FF2B5EF4-FFF2-40B4-BE49-F238E27FC236}">
                <a16:creationId xmlns:a16="http://schemas.microsoft.com/office/drawing/2014/main" id="{7870C805-48FC-25E2-C2D0-E55C675C618C}"/>
              </a:ext>
            </a:extLst>
          </p:cNvPr>
          <p:cNvSpPr txBox="1"/>
          <p:nvPr/>
        </p:nvSpPr>
        <p:spPr bwMode="auto">
          <a:xfrm>
            <a:off x="8400607" y="5708476"/>
            <a:ext cx="2756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81" name="TextBox 80">
            <a:extLst>
              <a:ext uri="{FF2B5EF4-FFF2-40B4-BE49-F238E27FC236}">
                <a16:creationId xmlns:a16="http://schemas.microsoft.com/office/drawing/2014/main" id="{E0F1AA8D-4F8B-E5E2-7302-8CCB490BF92B}"/>
              </a:ext>
            </a:extLst>
          </p:cNvPr>
          <p:cNvSpPr txBox="1"/>
          <p:nvPr/>
        </p:nvSpPr>
        <p:spPr bwMode="auto">
          <a:xfrm>
            <a:off x="9513030" y="5708476"/>
            <a:ext cx="2756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82" name="TextBox 81">
            <a:extLst>
              <a:ext uri="{FF2B5EF4-FFF2-40B4-BE49-F238E27FC236}">
                <a16:creationId xmlns:a16="http://schemas.microsoft.com/office/drawing/2014/main" id="{6FD21BE4-9928-F2CF-2046-C84E61CFEEBD}"/>
              </a:ext>
            </a:extLst>
          </p:cNvPr>
          <p:cNvSpPr txBox="1"/>
          <p:nvPr/>
        </p:nvSpPr>
        <p:spPr bwMode="auto">
          <a:xfrm>
            <a:off x="10575947" y="5708476"/>
            <a:ext cx="2756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83" name="TextBox 82">
            <a:extLst>
              <a:ext uri="{FF2B5EF4-FFF2-40B4-BE49-F238E27FC236}">
                <a16:creationId xmlns:a16="http://schemas.microsoft.com/office/drawing/2014/main" id="{F232BAEE-6DFF-F420-8CAE-E884344AB712}"/>
              </a:ext>
            </a:extLst>
          </p:cNvPr>
          <p:cNvSpPr txBox="1"/>
          <p:nvPr/>
        </p:nvSpPr>
        <p:spPr bwMode="auto">
          <a:xfrm>
            <a:off x="7435354" y="5951508"/>
            <a:ext cx="332486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Adiponectin (µg/mL)</a:t>
            </a:r>
          </a:p>
        </p:txBody>
      </p:sp>
      <p:sp>
        <p:nvSpPr>
          <p:cNvPr id="98" name="TextBox 97">
            <a:extLst>
              <a:ext uri="{FF2B5EF4-FFF2-40B4-BE49-F238E27FC236}">
                <a16:creationId xmlns:a16="http://schemas.microsoft.com/office/drawing/2014/main" id="{307B26D1-0274-F604-6BB3-59A2E87C021A}"/>
              </a:ext>
            </a:extLst>
          </p:cNvPr>
          <p:cNvSpPr txBox="1"/>
          <p:nvPr/>
        </p:nvSpPr>
        <p:spPr bwMode="auto">
          <a:xfrm>
            <a:off x="10242659" y="4434785"/>
            <a:ext cx="9441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All controls</a:t>
            </a:r>
          </a:p>
        </p:txBody>
      </p:sp>
      <p:sp>
        <p:nvSpPr>
          <p:cNvPr id="99" name="TextBox 98">
            <a:extLst>
              <a:ext uri="{FF2B5EF4-FFF2-40B4-BE49-F238E27FC236}">
                <a16:creationId xmlns:a16="http://schemas.microsoft.com/office/drawing/2014/main" id="{2EA65AE2-DA8D-7FA4-48BD-7D97916C48D3}"/>
              </a:ext>
            </a:extLst>
          </p:cNvPr>
          <p:cNvSpPr txBox="1"/>
          <p:nvPr/>
        </p:nvSpPr>
        <p:spPr bwMode="auto">
          <a:xfrm>
            <a:off x="10247888" y="4687448"/>
            <a:ext cx="16807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Patients with MASH</a:t>
            </a:r>
          </a:p>
        </p:txBody>
      </p:sp>
      <p:sp>
        <p:nvSpPr>
          <p:cNvPr id="100" name="TextBox 99">
            <a:extLst>
              <a:ext uri="{FF2B5EF4-FFF2-40B4-BE49-F238E27FC236}">
                <a16:creationId xmlns:a16="http://schemas.microsoft.com/office/drawing/2014/main" id="{02900465-8DAA-7B9E-2853-20B3A652CA10}"/>
              </a:ext>
            </a:extLst>
          </p:cNvPr>
          <p:cNvSpPr txBox="1"/>
          <p:nvPr/>
        </p:nvSpPr>
        <p:spPr bwMode="auto">
          <a:xfrm>
            <a:off x="10242659" y="4944122"/>
            <a:ext cx="152438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Pioglitazone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Placebo</a:t>
            </a:r>
          </a:p>
        </p:txBody>
      </p:sp>
      <p:sp>
        <p:nvSpPr>
          <p:cNvPr id="34" name="TextBox 33">
            <a:extLst>
              <a:ext uri="{FF2B5EF4-FFF2-40B4-BE49-F238E27FC236}">
                <a16:creationId xmlns:a16="http://schemas.microsoft.com/office/drawing/2014/main" id="{D55226A3-6FC0-FC87-3EDD-2438005E61BB}"/>
              </a:ext>
            </a:extLst>
          </p:cNvPr>
          <p:cNvSpPr txBox="1"/>
          <p:nvPr/>
        </p:nvSpPr>
        <p:spPr bwMode="auto">
          <a:xfrm rot="16200000">
            <a:off x="5337675" y="3643879"/>
            <a:ext cx="315830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Hepatic Insulin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(µmol/min kg mmol/L)</a:t>
            </a:r>
            <a:r>
              <a:rPr lang="en-US" sz="1600" baseline="30000" dirty="0">
                <a:solidFill>
                  <a:schemeClr val="bg1"/>
                </a:solidFill>
                <a:latin typeface="Calibri" panose="020F0502020204030204" pitchFamily="34" charset="0"/>
              </a:rPr>
              <a:t>-1</a:t>
            </a:r>
          </a:p>
        </p:txBody>
      </p:sp>
      <p:cxnSp>
        <p:nvCxnSpPr>
          <p:cNvPr id="35" name="Straight Connector 34">
            <a:extLst>
              <a:ext uri="{FF2B5EF4-FFF2-40B4-BE49-F238E27FC236}">
                <a16:creationId xmlns:a16="http://schemas.microsoft.com/office/drawing/2014/main" id="{E67A168B-BDD6-B681-C1E7-6803630EC176}"/>
              </a:ext>
            </a:extLst>
          </p:cNvPr>
          <p:cNvCxnSpPr>
            <a:cxnSpLocks/>
          </p:cNvCxnSpPr>
          <p:nvPr/>
        </p:nvCxnSpPr>
        <p:spPr bwMode="auto">
          <a:xfrm rot="5400000">
            <a:off x="2223886" y="5484879"/>
            <a:ext cx="95314"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8FA7CC7-BD05-1A82-0E3F-64C774667B49}"/>
              </a:ext>
            </a:extLst>
          </p:cNvPr>
          <p:cNvCxnSpPr>
            <a:cxnSpLocks/>
          </p:cNvCxnSpPr>
          <p:nvPr/>
        </p:nvCxnSpPr>
        <p:spPr bwMode="auto">
          <a:xfrm rot="5400000">
            <a:off x="3143566" y="5484880"/>
            <a:ext cx="95314"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4AB9D244-BACA-2CBE-3082-A1BF081053F8}"/>
              </a:ext>
            </a:extLst>
          </p:cNvPr>
          <p:cNvCxnSpPr>
            <a:cxnSpLocks/>
          </p:cNvCxnSpPr>
          <p:nvPr/>
        </p:nvCxnSpPr>
        <p:spPr bwMode="auto">
          <a:xfrm rot="5400000">
            <a:off x="4070544" y="5484881"/>
            <a:ext cx="95314"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B9A49FC0-00F6-767D-386C-E98AC9314D57}"/>
              </a:ext>
            </a:extLst>
          </p:cNvPr>
          <p:cNvCxnSpPr>
            <a:cxnSpLocks/>
          </p:cNvCxnSpPr>
          <p:nvPr/>
        </p:nvCxnSpPr>
        <p:spPr bwMode="auto">
          <a:xfrm rot="5400000">
            <a:off x="4997524" y="5484882"/>
            <a:ext cx="95314" cy="0"/>
          </a:xfrm>
          <a:prstGeom prst="line">
            <a:avLst/>
          </a:prstGeom>
          <a:noFill/>
          <a:ln w="28575" cap="flat" cmpd="sng" algn="ctr">
            <a:solidFill>
              <a:schemeClr val="bg1"/>
            </a:solidFill>
            <a:prstDash val="solid"/>
            <a:round/>
            <a:headEnd type="none" w="med" len="med"/>
            <a:tailEnd type="none" w="med" len="med"/>
          </a:ln>
          <a:effectLst/>
        </p:spPr>
      </p:cxnSp>
      <p:sp>
        <p:nvSpPr>
          <p:cNvPr id="39" name="TextBox 38">
            <a:extLst>
              <a:ext uri="{FF2B5EF4-FFF2-40B4-BE49-F238E27FC236}">
                <a16:creationId xmlns:a16="http://schemas.microsoft.com/office/drawing/2014/main" id="{BB702860-FA4F-F4B3-D60B-E90F198472B9}"/>
              </a:ext>
            </a:extLst>
          </p:cNvPr>
          <p:cNvSpPr txBox="1"/>
          <p:nvPr/>
        </p:nvSpPr>
        <p:spPr bwMode="auto">
          <a:xfrm>
            <a:off x="1782324" y="5505195"/>
            <a:ext cx="97843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Controls</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NGT</a:t>
            </a:r>
          </a:p>
        </p:txBody>
      </p:sp>
      <p:sp>
        <p:nvSpPr>
          <p:cNvPr id="40" name="TextBox 39">
            <a:extLst>
              <a:ext uri="{FF2B5EF4-FFF2-40B4-BE49-F238E27FC236}">
                <a16:creationId xmlns:a16="http://schemas.microsoft.com/office/drawing/2014/main" id="{75366773-8C2D-5474-B7C1-2C8CFADDB8A6}"/>
              </a:ext>
            </a:extLst>
          </p:cNvPr>
          <p:cNvSpPr txBox="1"/>
          <p:nvPr/>
        </p:nvSpPr>
        <p:spPr bwMode="auto">
          <a:xfrm>
            <a:off x="2694706" y="5505195"/>
            <a:ext cx="9784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Controls</a:t>
            </a:r>
          </a:p>
        </p:txBody>
      </p:sp>
      <p:sp>
        <p:nvSpPr>
          <p:cNvPr id="41" name="TextBox 40">
            <a:extLst>
              <a:ext uri="{FF2B5EF4-FFF2-40B4-BE49-F238E27FC236}">
                <a16:creationId xmlns:a16="http://schemas.microsoft.com/office/drawing/2014/main" id="{2FCB1F94-4C21-5492-317A-71D5773D2E80}"/>
              </a:ext>
            </a:extLst>
          </p:cNvPr>
          <p:cNvSpPr txBox="1"/>
          <p:nvPr/>
        </p:nvSpPr>
        <p:spPr bwMode="auto">
          <a:xfrm>
            <a:off x="3628984" y="5505195"/>
            <a:ext cx="9784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MASH</a:t>
            </a:r>
          </a:p>
        </p:txBody>
      </p:sp>
      <p:sp>
        <p:nvSpPr>
          <p:cNvPr id="42" name="TextBox 41">
            <a:extLst>
              <a:ext uri="{FF2B5EF4-FFF2-40B4-BE49-F238E27FC236}">
                <a16:creationId xmlns:a16="http://schemas.microsoft.com/office/drawing/2014/main" id="{C616DA19-7E3D-C761-70C6-B4994520C647}"/>
              </a:ext>
            </a:extLst>
          </p:cNvPr>
          <p:cNvSpPr txBox="1"/>
          <p:nvPr/>
        </p:nvSpPr>
        <p:spPr bwMode="auto">
          <a:xfrm>
            <a:off x="4548663" y="5505195"/>
            <a:ext cx="97843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MASH</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T2D</a:t>
            </a:r>
          </a:p>
        </p:txBody>
      </p:sp>
      <p:sp>
        <p:nvSpPr>
          <p:cNvPr id="43" name="TextBox 42">
            <a:extLst>
              <a:ext uri="{FF2B5EF4-FFF2-40B4-BE49-F238E27FC236}">
                <a16:creationId xmlns:a16="http://schemas.microsoft.com/office/drawing/2014/main" id="{E98B897C-CF6A-FBDD-78E8-91D07A77C577}"/>
              </a:ext>
            </a:extLst>
          </p:cNvPr>
          <p:cNvSpPr txBox="1"/>
          <p:nvPr/>
        </p:nvSpPr>
        <p:spPr bwMode="auto">
          <a:xfrm>
            <a:off x="3138715" y="5784393"/>
            <a:ext cx="9784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IGT</a:t>
            </a:r>
          </a:p>
        </p:txBody>
      </p:sp>
      <p:cxnSp>
        <p:nvCxnSpPr>
          <p:cNvPr id="45" name="Straight Connector 44">
            <a:extLst>
              <a:ext uri="{FF2B5EF4-FFF2-40B4-BE49-F238E27FC236}">
                <a16:creationId xmlns:a16="http://schemas.microsoft.com/office/drawing/2014/main" id="{C2B13A48-4393-C577-DA2F-37A6406E493E}"/>
              </a:ext>
            </a:extLst>
          </p:cNvPr>
          <p:cNvCxnSpPr/>
          <p:nvPr/>
        </p:nvCxnSpPr>
        <p:spPr bwMode="auto">
          <a:xfrm>
            <a:off x="2817144" y="5784393"/>
            <a:ext cx="1589581" cy="0"/>
          </a:xfrm>
          <a:prstGeom prst="line">
            <a:avLst/>
          </a:prstGeom>
          <a:noFill/>
          <a:ln w="28575" cap="flat" cmpd="sng" algn="ctr">
            <a:solidFill>
              <a:schemeClr val="bg1"/>
            </a:solidFill>
            <a:prstDash val="solid"/>
            <a:round/>
            <a:headEnd type="none" w="med" len="med"/>
            <a:tailEnd type="none" w="med" len="med"/>
          </a:ln>
          <a:effectLst/>
        </p:spPr>
      </p:cxnSp>
      <p:grpSp>
        <p:nvGrpSpPr>
          <p:cNvPr id="54" name="Group 53">
            <a:extLst>
              <a:ext uri="{FF2B5EF4-FFF2-40B4-BE49-F238E27FC236}">
                <a16:creationId xmlns:a16="http://schemas.microsoft.com/office/drawing/2014/main" id="{FEB20FA9-1C4F-B9B3-D244-B93344D60FD5}"/>
              </a:ext>
            </a:extLst>
          </p:cNvPr>
          <p:cNvGrpSpPr/>
          <p:nvPr/>
        </p:nvGrpSpPr>
        <p:grpSpPr>
          <a:xfrm>
            <a:off x="2204634" y="2915303"/>
            <a:ext cx="133815" cy="345784"/>
            <a:chOff x="4419601" y="3670193"/>
            <a:chExt cx="122364" cy="174572"/>
          </a:xfrm>
        </p:grpSpPr>
        <p:cxnSp>
          <p:nvCxnSpPr>
            <p:cNvPr id="51" name="Straight Connector 50">
              <a:extLst>
                <a:ext uri="{FF2B5EF4-FFF2-40B4-BE49-F238E27FC236}">
                  <a16:creationId xmlns:a16="http://schemas.microsoft.com/office/drawing/2014/main" id="{5B72E5CB-2D76-6C7F-6BF9-5215FCEFC670}"/>
                </a:ext>
              </a:extLst>
            </p:cNvPr>
            <p:cNvCxnSpPr>
              <a:cxnSpLocks/>
            </p:cNvCxnSpPr>
            <p:nvPr/>
          </p:nvCxnSpPr>
          <p:spPr bwMode="auto">
            <a:xfrm>
              <a:off x="4419601" y="3670193"/>
              <a:ext cx="122364" cy="0"/>
            </a:xfrm>
            <a:prstGeom prst="line">
              <a:avLst/>
            </a:prstGeom>
            <a:noFill/>
            <a:ln w="19050"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B54B8FA-9F6B-2D13-AE66-4EDE65C77D82}"/>
                </a:ext>
              </a:extLst>
            </p:cNvPr>
            <p:cNvCxnSpPr>
              <a:cxnSpLocks/>
            </p:cNvCxnSpPr>
            <p:nvPr/>
          </p:nvCxnSpPr>
          <p:spPr bwMode="auto">
            <a:xfrm>
              <a:off x="4480783" y="3670193"/>
              <a:ext cx="0" cy="174572"/>
            </a:xfrm>
            <a:prstGeom prst="line">
              <a:avLst/>
            </a:prstGeom>
            <a:noFill/>
            <a:ln w="19050" cap="flat" cmpd="sng" algn="ctr">
              <a:solidFill>
                <a:schemeClr val="bg1"/>
              </a:solidFill>
              <a:prstDash val="solid"/>
              <a:round/>
              <a:headEnd type="none" w="med" len="med"/>
              <a:tailEnd type="none" w="med" len="med"/>
            </a:ln>
            <a:effectLst/>
          </p:spPr>
        </p:cxnSp>
      </p:grpSp>
      <p:grpSp>
        <p:nvGrpSpPr>
          <p:cNvPr id="55" name="Group 54">
            <a:extLst>
              <a:ext uri="{FF2B5EF4-FFF2-40B4-BE49-F238E27FC236}">
                <a16:creationId xmlns:a16="http://schemas.microsoft.com/office/drawing/2014/main" id="{C604BB96-6D44-2BE7-BE55-7DDE44E3B383}"/>
              </a:ext>
            </a:extLst>
          </p:cNvPr>
          <p:cNvGrpSpPr/>
          <p:nvPr/>
        </p:nvGrpSpPr>
        <p:grpSpPr>
          <a:xfrm>
            <a:off x="3124314" y="3269868"/>
            <a:ext cx="133815" cy="345784"/>
            <a:chOff x="4419601" y="3670193"/>
            <a:chExt cx="122364" cy="174572"/>
          </a:xfrm>
        </p:grpSpPr>
        <p:cxnSp>
          <p:nvCxnSpPr>
            <p:cNvPr id="56" name="Straight Connector 55">
              <a:extLst>
                <a:ext uri="{FF2B5EF4-FFF2-40B4-BE49-F238E27FC236}">
                  <a16:creationId xmlns:a16="http://schemas.microsoft.com/office/drawing/2014/main" id="{D11F8D68-F630-C22D-805B-00D234F5F211}"/>
                </a:ext>
              </a:extLst>
            </p:cNvPr>
            <p:cNvCxnSpPr>
              <a:cxnSpLocks/>
            </p:cNvCxnSpPr>
            <p:nvPr/>
          </p:nvCxnSpPr>
          <p:spPr bwMode="auto">
            <a:xfrm>
              <a:off x="4419601" y="3670193"/>
              <a:ext cx="122364" cy="0"/>
            </a:xfrm>
            <a:prstGeom prst="line">
              <a:avLst/>
            </a:prstGeom>
            <a:noFill/>
            <a:ln w="19050"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C9FC473A-1F19-34B2-1FD4-8ACD3A81C182}"/>
                </a:ext>
              </a:extLst>
            </p:cNvPr>
            <p:cNvCxnSpPr>
              <a:cxnSpLocks/>
            </p:cNvCxnSpPr>
            <p:nvPr/>
          </p:nvCxnSpPr>
          <p:spPr bwMode="auto">
            <a:xfrm>
              <a:off x="4480783" y="3670193"/>
              <a:ext cx="0" cy="174572"/>
            </a:xfrm>
            <a:prstGeom prst="line">
              <a:avLst/>
            </a:prstGeom>
            <a:noFill/>
            <a:ln w="19050" cap="flat" cmpd="sng" algn="ctr">
              <a:solidFill>
                <a:schemeClr val="bg1"/>
              </a:solidFill>
              <a:prstDash val="solid"/>
              <a:round/>
              <a:headEnd type="none" w="med" len="med"/>
              <a:tailEnd type="none" w="med" len="med"/>
            </a:ln>
            <a:effectLst/>
          </p:spPr>
        </p:cxnSp>
      </p:grpSp>
      <p:grpSp>
        <p:nvGrpSpPr>
          <p:cNvPr id="58" name="Group 57">
            <a:extLst>
              <a:ext uri="{FF2B5EF4-FFF2-40B4-BE49-F238E27FC236}">
                <a16:creationId xmlns:a16="http://schemas.microsoft.com/office/drawing/2014/main" id="{3F7E8151-BE02-D345-F6BA-FF08816DBFB2}"/>
              </a:ext>
            </a:extLst>
          </p:cNvPr>
          <p:cNvGrpSpPr/>
          <p:nvPr/>
        </p:nvGrpSpPr>
        <p:grpSpPr>
          <a:xfrm>
            <a:off x="4051293" y="4211561"/>
            <a:ext cx="133815" cy="337114"/>
            <a:chOff x="4419601" y="3670193"/>
            <a:chExt cx="122364" cy="170195"/>
          </a:xfrm>
        </p:grpSpPr>
        <p:cxnSp>
          <p:nvCxnSpPr>
            <p:cNvPr id="59" name="Straight Connector 58">
              <a:extLst>
                <a:ext uri="{FF2B5EF4-FFF2-40B4-BE49-F238E27FC236}">
                  <a16:creationId xmlns:a16="http://schemas.microsoft.com/office/drawing/2014/main" id="{03E329B9-55A8-8D20-BE71-28008C126C4A}"/>
                </a:ext>
              </a:extLst>
            </p:cNvPr>
            <p:cNvCxnSpPr>
              <a:cxnSpLocks/>
            </p:cNvCxnSpPr>
            <p:nvPr/>
          </p:nvCxnSpPr>
          <p:spPr bwMode="auto">
            <a:xfrm>
              <a:off x="4419601" y="3670193"/>
              <a:ext cx="122364" cy="0"/>
            </a:xfrm>
            <a:prstGeom prst="line">
              <a:avLst/>
            </a:prstGeom>
            <a:noFill/>
            <a:ln w="19050"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6283DFC5-42C3-364C-27A5-CDE59EEC2DB3}"/>
                </a:ext>
              </a:extLst>
            </p:cNvPr>
            <p:cNvCxnSpPr>
              <a:cxnSpLocks/>
            </p:cNvCxnSpPr>
            <p:nvPr/>
          </p:nvCxnSpPr>
          <p:spPr bwMode="auto">
            <a:xfrm rot="5400000">
              <a:off x="4396240" y="3755846"/>
              <a:ext cx="16908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1" name="Group 60">
            <a:extLst>
              <a:ext uri="{FF2B5EF4-FFF2-40B4-BE49-F238E27FC236}">
                <a16:creationId xmlns:a16="http://schemas.microsoft.com/office/drawing/2014/main" id="{BD09F0A3-5D96-3669-3006-BB60646FD645}"/>
              </a:ext>
            </a:extLst>
          </p:cNvPr>
          <p:cNvGrpSpPr/>
          <p:nvPr/>
        </p:nvGrpSpPr>
        <p:grpSpPr>
          <a:xfrm>
            <a:off x="4974624" y="4392419"/>
            <a:ext cx="133815" cy="334915"/>
            <a:chOff x="4419601" y="3669115"/>
            <a:chExt cx="122364" cy="169085"/>
          </a:xfrm>
        </p:grpSpPr>
        <p:cxnSp>
          <p:nvCxnSpPr>
            <p:cNvPr id="62" name="Straight Connector 61">
              <a:extLst>
                <a:ext uri="{FF2B5EF4-FFF2-40B4-BE49-F238E27FC236}">
                  <a16:creationId xmlns:a16="http://schemas.microsoft.com/office/drawing/2014/main" id="{C863C328-951C-FDCB-DB6D-3BE02DBDC86E}"/>
                </a:ext>
              </a:extLst>
            </p:cNvPr>
            <p:cNvCxnSpPr>
              <a:cxnSpLocks/>
            </p:cNvCxnSpPr>
            <p:nvPr/>
          </p:nvCxnSpPr>
          <p:spPr bwMode="auto">
            <a:xfrm>
              <a:off x="4419601" y="3670193"/>
              <a:ext cx="122364" cy="0"/>
            </a:xfrm>
            <a:prstGeom prst="line">
              <a:avLst/>
            </a:prstGeom>
            <a:noFill/>
            <a:ln w="19050"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6CF5C511-4110-0748-2522-4A74C55D5FF8}"/>
                </a:ext>
              </a:extLst>
            </p:cNvPr>
            <p:cNvCxnSpPr>
              <a:cxnSpLocks/>
            </p:cNvCxnSpPr>
            <p:nvPr/>
          </p:nvCxnSpPr>
          <p:spPr bwMode="auto">
            <a:xfrm rot="5400000">
              <a:off x="4396240" y="3753658"/>
              <a:ext cx="169085" cy="0"/>
            </a:xfrm>
            <a:prstGeom prst="line">
              <a:avLst/>
            </a:prstGeom>
            <a:noFill/>
            <a:ln w="19050" cap="flat" cmpd="sng" algn="ctr">
              <a:solidFill>
                <a:schemeClr val="bg1"/>
              </a:solidFill>
              <a:prstDash val="solid"/>
              <a:round/>
              <a:headEnd type="none" w="med" len="med"/>
              <a:tailEnd type="none" w="med" len="med"/>
            </a:ln>
            <a:effectLst/>
          </p:spPr>
        </p:cxnSp>
      </p:grpSp>
      <p:sp>
        <p:nvSpPr>
          <p:cNvPr id="46" name="Rectangle 45">
            <a:extLst>
              <a:ext uri="{FF2B5EF4-FFF2-40B4-BE49-F238E27FC236}">
                <a16:creationId xmlns:a16="http://schemas.microsoft.com/office/drawing/2014/main" id="{6AB33165-CFCE-1279-4235-54D4362945D2}"/>
              </a:ext>
            </a:extLst>
          </p:cNvPr>
          <p:cNvSpPr/>
          <p:nvPr/>
        </p:nvSpPr>
        <p:spPr bwMode="auto">
          <a:xfrm>
            <a:off x="1873955" y="3184014"/>
            <a:ext cx="820745" cy="22608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61BFEA39-F7D7-47F0-995A-F9E9B8BDF19C}"/>
              </a:ext>
            </a:extLst>
          </p:cNvPr>
          <p:cNvSpPr/>
          <p:nvPr/>
        </p:nvSpPr>
        <p:spPr bwMode="auto">
          <a:xfrm>
            <a:off x="2786337" y="3549353"/>
            <a:ext cx="820745" cy="189549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2E1F7197-B379-4ECD-655B-C70D7C92D30A}"/>
              </a:ext>
            </a:extLst>
          </p:cNvPr>
          <p:cNvSpPr/>
          <p:nvPr/>
        </p:nvSpPr>
        <p:spPr bwMode="auto">
          <a:xfrm>
            <a:off x="3716964" y="4324385"/>
            <a:ext cx="820745" cy="111850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FCF9F72F-93EF-30FB-326F-FB4E7FC94772}"/>
              </a:ext>
            </a:extLst>
          </p:cNvPr>
          <p:cNvSpPr/>
          <p:nvPr/>
        </p:nvSpPr>
        <p:spPr bwMode="auto">
          <a:xfrm>
            <a:off x="4651242" y="4490306"/>
            <a:ext cx="820745" cy="95258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2" name="Straight Connector 21">
            <a:extLst>
              <a:ext uri="{FF2B5EF4-FFF2-40B4-BE49-F238E27FC236}">
                <a16:creationId xmlns:a16="http://schemas.microsoft.com/office/drawing/2014/main" id="{0E1804F2-AE3C-DCF0-4CC9-EEEDD76E62D8}"/>
              </a:ext>
            </a:extLst>
          </p:cNvPr>
          <p:cNvCxnSpPr>
            <a:cxnSpLocks/>
          </p:cNvCxnSpPr>
          <p:nvPr/>
        </p:nvCxnSpPr>
        <p:spPr bwMode="auto">
          <a:xfrm flipV="1">
            <a:off x="1691918" y="5437222"/>
            <a:ext cx="3971440" cy="7625"/>
          </a:xfrm>
          <a:prstGeom prst="line">
            <a:avLst/>
          </a:prstGeom>
          <a:noFill/>
          <a:ln w="28575" cap="flat" cmpd="sng" algn="ctr">
            <a:solidFill>
              <a:schemeClr val="bg1"/>
            </a:solidFill>
            <a:prstDash val="solid"/>
            <a:round/>
            <a:headEnd type="none" w="med" len="med"/>
            <a:tailEnd type="none" w="med" len="med"/>
          </a:ln>
          <a:effectLst/>
        </p:spPr>
      </p:cxnSp>
      <p:sp>
        <p:nvSpPr>
          <p:cNvPr id="64" name="TextBox 63">
            <a:extLst>
              <a:ext uri="{FF2B5EF4-FFF2-40B4-BE49-F238E27FC236}">
                <a16:creationId xmlns:a16="http://schemas.microsoft.com/office/drawing/2014/main" id="{55051A4A-6528-5F1D-A4EC-3B876C59F9CC}"/>
              </a:ext>
            </a:extLst>
          </p:cNvPr>
          <p:cNvSpPr txBox="1"/>
          <p:nvPr/>
        </p:nvSpPr>
        <p:spPr bwMode="auto">
          <a:xfrm>
            <a:off x="3622897" y="3932791"/>
            <a:ext cx="9784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a:t>
            </a:r>
            <a:r>
              <a:rPr lang="en-US" sz="1600" b="0" baseline="30000" dirty="0">
                <a:solidFill>
                  <a:schemeClr val="bg1"/>
                </a:solidFill>
                <a:latin typeface="Calibri" panose="020F0502020204030204" pitchFamily="34" charset="0"/>
              </a:rPr>
              <a:t>†</a:t>
            </a:r>
          </a:p>
        </p:txBody>
      </p:sp>
      <p:sp>
        <p:nvSpPr>
          <p:cNvPr id="65" name="TextBox 64">
            <a:extLst>
              <a:ext uri="{FF2B5EF4-FFF2-40B4-BE49-F238E27FC236}">
                <a16:creationId xmlns:a16="http://schemas.microsoft.com/office/drawing/2014/main" id="{7835971D-E77F-3A0C-7F67-837EBC728D54}"/>
              </a:ext>
            </a:extLst>
          </p:cNvPr>
          <p:cNvSpPr txBox="1"/>
          <p:nvPr/>
        </p:nvSpPr>
        <p:spPr bwMode="auto">
          <a:xfrm>
            <a:off x="4538926" y="4138668"/>
            <a:ext cx="9784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a:t>
            </a:r>
            <a:r>
              <a:rPr lang="en-US" sz="1600" b="0" baseline="30000" dirty="0">
                <a:solidFill>
                  <a:schemeClr val="bg1"/>
                </a:solidFill>
                <a:latin typeface="Calibri" panose="020F0502020204030204" pitchFamily="34" charset="0"/>
              </a:rPr>
              <a:t>†</a:t>
            </a:r>
          </a:p>
        </p:txBody>
      </p:sp>
      <p:grpSp>
        <p:nvGrpSpPr>
          <p:cNvPr id="86" name="Group 85">
            <a:extLst>
              <a:ext uri="{FF2B5EF4-FFF2-40B4-BE49-F238E27FC236}">
                <a16:creationId xmlns:a16="http://schemas.microsoft.com/office/drawing/2014/main" id="{E3E42D1D-2334-197A-9E8D-CFAA4251249D}"/>
              </a:ext>
            </a:extLst>
          </p:cNvPr>
          <p:cNvGrpSpPr/>
          <p:nvPr/>
        </p:nvGrpSpPr>
        <p:grpSpPr>
          <a:xfrm rot="16200000">
            <a:off x="9980139" y="2824762"/>
            <a:ext cx="133815" cy="747304"/>
            <a:chOff x="4419601" y="3670193"/>
            <a:chExt cx="122364" cy="177816"/>
          </a:xfrm>
        </p:grpSpPr>
        <p:cxnSp>
          <p:nvCxnSpPr>
            <p:cNvPr id="87" name="Straight Connector 86">
              <a:extLst>
                <a:ext uri="{FF2B5EF4-FFF2-40B4-BE49-F238E27FC236}">
                  <a16:creationId xmlns:a16="http://schemas.microsoft.com/office/drawing/2014/main" id="{6AB67A30-BF05-A519-CBCB-8EAE287DC1ED}"/>
                </a:ext>
              </a:extLst>
            </p:cNvPr>
            <p:cNvCxnSpPr>
              <a:cxnSpLocks/>
            </p:cNvCxnSpPr>
            <p:nvPr/>
          </p:nvCxnSpPr>
          <p:spPr bwMode="auto">
            <a:xfrm>
              <a:off x="4419601" y="3670193"/>
              <a:ext cx="122364" cy="0"/>
            </a:xfrm>
            <a:prstGeom prst="line">
              <a:avLst/>
            </a:prstGeom>
            <a:noFill/>
            <a:ln w="19050"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95E5339C-A636-6F50-08FA-BB7917A5CEF7}"/>
                </a:ext>
              </a:extLst>
            </p:cNvPr>
            <p:cNvCxnSpPr>
              <a:cxnSpLocks/>
            </p:cNvCxnSpPr>
            <p:nvPr/>
          </p:nvCxnSpPr>
          <p:spPr bwMode="auto">
            <a:xfrm rot="5400000">
              <a:off x="4391874" y="3759101"/>
              <a:ext cx="177816" cy="0"/>
            </a:xfrm>
            <a:prstGeom prst="line">
              <a:avLst/>
            </a:prstGeom>
            <a:noFill/>
            <a:ln w="19050"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CC6DF562-6B9F-D479-821A-0B00346B42E5}"/>
                </a:ext>
              </a:extLst>
            </p:cNvPr>
            <p:cNvCxnSpPr>
              <a:cxnSpLocks/>
            </p:cNvCxnSpPr>
            <p:nvPr/>
          </p:nvCxnSpPr>
          <p:spPr bwMode="auto">
            <a:xfrm>
              <a:off x="4419601" y="3848009"/>
              <a:ext cx="122364" cy="0"/>
            </a:xfrm>
            <a:prstGeom prst="line">
              <a:avLst/>
            </a:prstGeom>
            <a:noFill/>
            <a:ln w="19050" cap="flat" cmpd="sng" algn="ctr">
              <a:solidFill>
                <a:schemeClr val="bg1"/>
              </a:solidFill>
              <a:prstDash val="solid"/>
              <a:round/>
              <a:headEnd type="none" w="med" len="med"/>
              <a:tailEnd type="none" w="med" len="med"/>
            </a:ln>
            <a:effectLst/>
          </p:spPr>
        </p:cxnSp>
      </p:grpSp>
      <p:grpSp>
        <p:nvGrpSpPr>
          <p:cNvPr id="106" name="Group 105">
            <a:extLst>
              <a:ext uri="{FF2B5EF4-FFF2-40B4-BE49-F238E27FC236}">
                <a16:creationId xmlns:a16="http://schemas.microsoft.com/office/drawing/2014/main" id="{0B940A8A-62E1-4798-36CB-07CA9C139251}"/>
              </a:ext>
            </a:extLst>
          </p:cNvPr>
          <p:cNvGrpSpPr/>
          <p:nvPr/>
        </p:nvGrpSpPr>
        <p:grpSpPr>
          <a:xfrm>
            <a:off x="10006671" y="3722045"/>
            <a:ext cx="133815" cy="489519"/>
            <a:chOff x="9965656" y="2932721"/>
            <a:chExt cx="133815" cy="545432"/>
          </a:xfrm>
        </p:grpSpPr>
        <p:grpSp>
          <p:nvGrpSpPr>
            <p:cNvPr id="89" name="Group 88">
              <a:extLst>
                <a:ext uri="{FF2B5EF4-FFF2-40B4-BE49-F238E27FC236}">
                  <a16:creationId xmlns:a16="http://schemas.microsoft.com/office/drawing/2014/main" id="{DC82B093-1402-5751-CAEF-D21928C22085}"/>
                </a:ext>
              </a:extLst>
            </p:cNvPr>
            <p:cNvGrpSpPr/>
            <p:nvPr/>
          </p:nvGrpSpPr>
          <p:grpSpPr>
            <a:xfrm>
              <a:off x="9965656" y="2932721"/>
              <a:ext cx="133815" cy="536219"/>
              <a:chOff x="4419601" y="3670193"/>
              <a:chExt cx="122364" cy="174572"/>
            </a:xfrm>
          </p:grpSpPr>
          <p:cxnSp>
            <p:nvCxnSpPr>
              <p:cNvPr id="90" name="Straight Connector 89">
                <a:extLst>
                  <a:ext uri="{FF2B5EF4-FFF2-40B4-BE49-F238E27FC236}">
                    <a16:creationId xmlns:a16="http://schemas.microsoft.com/office/drawing/2014/main" id="{2C6AA7DC-5984-E92A-E97D-AACD7B249C85}"/>
                  </a:ext>
                </a:extLst>
              </p:cNvPr>
              <p:cNvCxnSpPr>
                <a:cxnSpLocks/>
              </p:cNvCxnSpPr>
              <p:nvPr/>
            </p:nvCxnSpPr>
            <p:spPr bwMode="auto">
              <a:xfrm>
                <a:off x="4419601" y="3670193"/>
                <a:ext cx="122364" cy="0"/>
              </a:xfrm>
              <a:prstGeom prst="line">
                <a:avLst/>
              </a:prstGeom>
              <a:noFill/>
              <a:ln w="19050"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E0395AB6-11F8-3181-8EDC-D269C9A3D85C}"/>
                  </a:ext>
                </a:extLst>
              </p:cNvPr>
              <p:cNvCxnSpPr>
                <a:cxnSpLocks/>
              </p:cNvCxnSpPr>
              <p:nvPr/>
            </p:nvCxnSpPr>
            <p:spPr bwMode="auto">
              <a:xfrm>
                <a:off x="4480783" y="3670193"/>
                <a:ext cx="0" cy="174572"/>
              </a:xfrm>
              <a:prstGeom prst="line">
                <a:avLst/>
              </a:prstGeom>
              <a:noFill/>
              <a:ln w="19050" cap="flat" cmpd="sng" algn="ctr">
                <a:solidFill>
                  <a:schemeClr val="bg1"/>
                </a:solidFill>
                <a:prstDash val="solid"/>
                <a:round/>
                <a:headEnd type="none" w="med" len="med"/>
                <a:tailEnd type="none" w="med" len="med"/>
              </a:ln>
              <a:effectLst/>
            </p:spPr>
          </p:cxnSp>
        </p:grpSp>
        <p:cxnSp>
          <p:nvCxnSpPr>
            <p:cNvPr id="93" name="Straight Connector 92">
              <a:extLst>
                <a:ext uri="{FF2B5EF4-FFF2-40B4-BE49-F238E27FC236}">
                  <a16:creationId xmlns:a16="http://schemas.microsoft.com/office/drawing/2014/main" id="{CE86E405-EFA4-C44A-D3F8-BBA4F4ACD044}"/>
                </a:ext>
              </a:extLst>
            </p:cNvPr>
            <p:cNvCxnSpPr>
              <a:cxnSpLocks/>
            </p:cNvCxnSpPr>
            <p:nvPr/>
          </p:nvCxnSpPr>
          <p:spPr bwMode="auto">
            <a:xfrm>
              <a:off x="9965656" y="3478153"/>
              <a:ext cx="133815" cy="0"/>
            </a:xfrm>
            <a:prstGeom prst="line">
              <a:avLst/>
            </a:prstGeom>
            <a:noFill/>
            <a:ln w="19050" cap="flat" cmpd="sng" algn="ctr">
              <a:solidFill>
                <a:schemeClr val="bg1"/>
              </a:solidFill>
              <a:prstDash val="solid"/>
              <a:round/>
              <a:headEnd type="none" w="med" len="med"/>
              <a:tailEnd type="none" w="med" len="med"/>
            </a:ln>
            <a:effectLst/>
          </p:spPr>
        </p:cxnSp>
      </p:grpSp>
      <p:sp>
        <p:nvSpPr>
          <p:cNvPr id="97" name="Oval 96">
            <a:extLst>
              <a:ext uri="{FF2B5EF4-FFF2-40B4-BE49-F238E27FC236}">
                <a16:creationId xmlns:a16="http://schemas.microsoft.com/office/drawing/2014/main" id="{F1EFF3E0-E12C-53D3-7717-B20B44E7D96F}"/>
              </a:ext>
            </a:extLst>
          </p:cNvPr>
          <p:cNvSpPr/>
          <p:nvPr/>
        </p:nvSpPr>
        <p:spPr bwMode="auto">
          <a:xfrm>
            <a:off x="9994926" y="4481294"/>
            <a:ext cx="171070" cy="17107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07" name="Group 106">
            <a:extLst>
              <a:ext uri="{FF2B5EF4-FFF2-40B4-BE49-F238E27FC236}">
                <a16:creationId xmlns:a16="http://schemas.microsoft.com/office/drawing/2014/main" id="{4A8B3DC7-52A1-CE48-D56D-CD7E35E5E429}"/>
              </a:ext>
            </a:extLst>
          </p:cNvPr>
          <p:cNvGrpSpPr/>
          <p:nvPr/>
        </p:nvGrpSpPr>
        <p:grpSpPr>
          <a:xfrm rot="16200000">
            <a:off x="9999518" y="3671658"/>
            <a:ext cx="133815" cy="577512"/>
            <a:chOff x="4419601" y="3670193"/>
            <a:chExt cx="122364" cy="177816"/>
          </a:xfrm>
        </p:grpSpPr>
        <p:cxnSp>
          <p:nvCxnSpPr>
            <p:cNvPr id="108" name="Straight Connector 107">
              <a:extLst>
                <a:ext uri="{FF2B5EF4-FFF2-40B4-BE49-F238E27FC236}">
                  <a16:creationId xmlns:a16="http://schemas.microsoft.com/office/drawing/2014/main" id="{B9A72DD6-3386-A682-20D8-10B6E9B7702F}"/>
                </a:ext>
              </a:extLst>
            </p:cNvPr>
            <p:cNvCxnSpPr>
              <a:cxnSpLocks/>
            </p:cNvCxnSpPr>
            <p:nvPr/>
          </p:nvCxnSpPr>
          <p:spPr bwMode="auto">
            <a:xfrm>
              <a:off x="4419601" y="3670193"/>
              <a:ext cx="122364" cy="0"/>
            </a:xfrm>
            <a:prstGeom prst="line">
              <a:avLst/>
            </a:prstGeom>
            <a:noFill/>
            <a:ln w="19050"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68B4A0DD-4618-9801-341D-861D1055ABBD}"/>
                </a:ext>
              </a:extLst>
            </p:cNvPr>
            <p:cNvCxnSpPr>
              <a:cxnSpLocks/>
            </p:cNvCxnSpPr>
            <p:nvPr/>
          </p:nvCxnSpPr>
          <p:spPr bwMode="auto">
            <a:xfrm rot="5400000">
              <a:off x="4391874" y="3759101"/>
              <a:ext cx="177816" cy="0"/>
            </a:xfrm>
            <a:prstGeom prst="line">
              <a:avLst/>
            </a:prstGeom>
            <a:noFill/>
            <a:ln w="19050"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1D1E860B-8315-BA1E-1CA5-FB67AC245C02}"/>
                </a:ext>
              </a:extLst>
            </p:cNvPr>
            <p:cNvCxnSpPr>
              <a:cxnSpLocks/>
            </p:cNvCxnSpPr>
            <p:nvPr/>
          </p:nvCxnSpPr>
          <p:spPr bwMode="auto">
            <a:xfrm>
              <a:off x="4419601" y="3848009"/>
              <a:ext cx="122364" cy="0"/>
            </a:xfrm>
            <a:prstGeom prst="line">
              <a:avLst/>
            </a:prstGeom>
            <a:noFill/>
            <a:ln w="19050" cap="flat" cmpd="sng" algn="ctr">
              <a:solidFill>
                <a:schemeClr val="bg1"/>
              </a:solidFill>
              <a:prstDash val="solid"/>
              <a:round/>
              <a:headEnd type="none" w="med" len="med"/>
              <a:tailEnd type="none" w="med" len="med"/>
            </a:ln>
            <a:effectLst/>
          </p:spPr>
        </p:cxnSp>
      </p:grpSp>
      <p:sp>
        <p:nvSpPr>
          <p:cNvPr id="101" name="Rectangle 100">
            <a:extLst>
              <a:ext uri="{FF2B5EF4-FFF2-40B4-BE49-F238E27FC236}">
                <a16:creationId xmlns:a16="http://schemas.microsoft.com/office/drawing/2014/main" id="{D010A6E7-47B0-D40A-6310-A87A001DDEDE}"/>
              </a:ext>
            </a:extLst>
          </p:cNvPr>
          <p:cNvSpPr/>
          <p:nvPr/>
        </p:nvSpPr>
        <p:spPr bwMode="auto">
          <a:xfrm>
            <a:off x="9994622" y="3883197"/>
            <a:ext cx="153886" cy="15388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11" name="Group 110">
            <a:extLst>
              <a:ext uri="{FF2B5EF4-FFF2-40B4-BE49-F238E27FC236}">
                <a16:creationId xmlns:a16="http://schemas.microsoft.com/office/drawing/2014/main" id="{57F970F2-DE11-0F0E-8CC2-92C466AEBACF}"/>
              </a:ext>
            </a:extLst>
          </p:cNvPr>
          <p:cNvGrpSpPr/>
          <p:nvPr/>
        </p:nvGrpSpPr>
        <p:grpSpPr>
          <a:xfrm>
            <a:off x="7857029" y="4628425"/>
            <a:ext cx="133815" cy="237744"/>
            <a:chOff x="9965656" y="2932721"/>
            <a:chExt cx="133815" cy="545432"/>
          </a:xfrm>
        </p:grpSpPr>
        <p:grpSp>
          <p:nvGrpSpPr>
            <p:cNvPr id="112" name="Group 111">
              <a:extLst>
                <a:ext uri="{FF2B5EF4-FFF2-40B4-BE49-F238E27FC236}">
                  <a16:creationId xmlns:a16="http://schemas.microsoft.com/office/drawing/2014/main" id="{8134A1AE-2A1F-6D43-0684-38CBD12792E2}"/>
                </a:ext>
              </a:extLst>
            </p:cNvPr>
            <p:cNvGrpSpPr/>
            <p:nvPr/>
          </p:nvGrpSpPr>
          <p:grpSpPr>
            <a:xfrm>
              <a:off x="9965656" y="2932721"/>
              <a:ext cx="133815" cy="536219"/>
              <a:chOff x="4419601" y="3670193"/>
              <a:chExt cx="122364" cy="174572"/>
            </a:xfrm>
          </p:grpSpPr>
          <p:cxnSp>
            <p:nvCxnSpPr>
              <p:cNvPr id="114" name="Straight Connector 113">
                <a:extLst>
                  <a:ext uri="{FF2B5EF4-FFF2-40B4-BE49-F238E27FC236}">
                    <a16:creationId xmlns:a16="http://schemas.microsoft.com/office/drawing/2014/main" id="{D20F4FFC-6C26-081B-B88B-6949D435EFCC}"/>
                  </a:ext>
                </a:extLst>
              </p:cNvPr>
              <p:cNvCxnSpPr>
                <a:cxnSpLocks/>
              </p:cNvCxnSpPr>
              <p:nvPr/>
            </p:nvCxnSpPr>
            <p:spPr bwMode="auto">
              <a:xfrm>
                <a:off x="4419601" y="3670193"/>
                <a:ext cx="122364" cy="0"/>
              </a:xfrm>
              <a:prstGeom prst="line">
                <a:avLst/>
              </a:prstGeom>
              <a:noFill/>
              <a:ln w="19050"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5E242A77-6A3F-7048-67B4-204C78399E3B}"/>
                  </a:ext>
                </a:extLst>
              </p:cNvPr>
              <p:cNvCxnSpPr>
                <a:cxnSpLocks/>
              </p:cNvCxnSpPr>
              <p:nvPr/>
            </p:nvCxnSpPr>
            <p:spPr bwMode="auto">
              <a:xfrm>
                <a:off x="4480783" y="3670193"/>
                <a:ext cx="0" cy="174572"/>
              </a:xfrm>
              <a:prstGeom prst="line">
                <a:avLst/>
              </a:prstGeom>
              <a:noFill/>
              <a:ln w="19050" cap="flat" cmpd="sng" algn="ctr">
                <a:solidFill>
                  <a:schemeClr val="bg1"/>
                </a:solidFill>
                <a:prstDash val="solid"/>
                <a:round/>
                <a:headEnd type="none" w="med" len="med"/>
                <a:tailEnd type="none" w="med" len="med"/>
              </a:ln>
              <a:effectLst/>
            </p:spPr>
          </p:cxnSp>
        </p:grpSp>
        <p:cxnSp>
          <p:nvCxnSpPr>
            <p:cNvPr id="113" name="Straight Connector 112">
              <a:extLst>
                <a:ext uri="{FF2B5EF4-FFF2-40B4-BE49-F238E27FC236}">
                  <a16:creationId xmlns:a16="http://schemas.microsoft.com/office/drawing/2014/main" id="{5B17D4C3-DCD4-904E-CABB-D4CF849BB2C0}"/>
                </a:ext>
              </a:extLst>
            </p:cNvPr>
            <p:cNvCxnSpPr>
              <a:cxnSpLocks/>
            </p:cNvCxnSpPr>
            <p:nvPr/>
          </p:nvCxnSpPr>
          <p:spPr bwMode="auto">
            <a:xfrm>
              <a:off x="9965656" y="3478153"/>
              <a:ext cx="13381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16" name="Group 115">
            <a:extLst>
              <a:ext uri="{FF2B5EF4-FFF2-40B4-BE49-F238E27FC236}">
                <a16:creationId xmlns:a16="http://schemas.microsoft.com/office/drawing/2014/main" id="{CAEAAD8E-F367-C507-0E38-7CDDEA7C4282}"/>
              </a:ext>
            </a:extLst>
          </p:cNvPr>
          <p:cNvGrpSpPr/>
          <p:nvPr/>
        </p:nvGrpSpPr>
        <p:grpSpPr>
          <a:xfrm rot="5400000">
            <a:off x="7853288" y="4613220"/>
            <a:ext cx="133815" cy="246888"/>
            <a:chOff x="9965656" y="2932721"/>
            <a:chExt cx="133815" cy="545432"/>
          </a:xfrm>
        </p:grpSpPr>
        <p:grpSp>
          <p:nvGrpSpPr>
            <p:cNvPr id="117" name="Group 116">
              <a:extLst>
                <a:ext uri="{FF2B5EF4-FFF2-40B4-BE49-F238E27FC236}">
                  <a16:creationId xmlns:a16="http://schemas.microsoft.com/office/drawing/2014/main" id="{FCB6F91F-DFBA-421B-C525-048F73F218AE}"/>
                </a:ext>
              </a:extLst>
            </p:cNvPr>
            <p:cNvGrpSpPr/>
            <p:nvPr/>
          </p:nvGrpSpPr>
          <p:grpSpPr>
            <a:xfrm>
              <a:off x="9965656" y="2932721"/>
              <a:ext cx="133815" cy="536219"/>
              <a:chOff x="4419601" y="3670193"/>
              <a:chExt cx="122364" cy="174572"/>
            </a:xfrm>
          </p:grpSpPr>
          <p:cxnSp>
            <p:nvCxnSpPr>
              <p:cNvPr id="119" name="Straight Connector 118">
                <a:extLst>
                  <a:ext uri="{FF2B5EF4-FFF2-40B4-BE49-F238E27FC236}">
                    <a16:creationId xmlns:a16="http://schemas.microsoft.com/office/drawing/2014/main" id="{92947E11-B8CA-D564-DDD0-D1BD28F17969}"/>
                  </a:ext>
                </a:extLst>
              </p:cNvPr>
              <p:cNvCxnSpPr>
                <a:cxnSpLocks/>
              </p:cNvCxnSpPr>
              <p:nvPr/>
            </p:nvCxnSpPr>
            <p:spPr bwMode="auto">
              <a:xfrm>
                <a:off x="4419601" y="3670193"/>
                <a:ext cx="122364" cy="0"/>
              </a:xfrm>
              <a:prstGeom prst="line">
                <a:avLst/>
              </a:prstGeom>
              <a:noFill/>
              <a:ln w="19050"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997F6F23-DDEF-EE24-5F2D-3ED1AE44FCB0}"/>
                  </a:ext>
                </a:extLst>
              </p:cNvPr>
              <p:cNvCxnSpPr>
                <a:cxnSpLocks/>
              </p:cNvCxnSpPr>
              <p:nvPr/>
            </p:nvCxnSpPr>
            <p:spPr bwMode="auto">
              <a:xfrm>
                <a:off x="4480783" y="3670193"/>
                <a:ext cx="0" cy="174572"/>
              </a:xfrm>
              <a:prstGeom prst="line">
                <a:avLst/>
              </a:prstGeom>
              <a:noFill/>
              <a:ln w="19050" cap="flat" cmpd="sng" algn="ctr">
                <a:solidFill>
                  <a:schemeClr val="bg1"/>
                </a:solidFill>
                <a:prstDash val="solid"/>
                <a:round/>
                <a:headEnd type="none" w="med" len="med"/>
                <a:tailEnd type="none" w="med" len="med"/>
              </a:ln>
              <a:effectLst/>
            </p:spPr>
          </p:cxnSp>
        </p:grpSp>
        <p:cxnSp>
          <p:nvCxnSpPr>
            <p:cNvPr id="118" name="Straight Connector 117">
              <a:extLst>
                <a:ext uri="{FF2B5EF4-FFF2-40B4-BE49-F238E27FC236}">
                  <a16:creationId xmlns:a16="http://schemas.microsoft.com/office/drawing/2014/main" id="{0B28AFA3-CD03-DF09-8C80-635D6D301761}"/>
                </a:ext>
              </a:extLst>
            </p:cNvPr>
            <p:cNvCxnSpPr>
              <a:cxnSpLocks/>
            </p:cNvCxnSpPr>
            <p:nvPr/>
          </p:nvCxnSpPr>
          <p:spPr bwMode="auto">
            <a:xfrm>
              <a:off x="9965656" y="3478153"/>
              <a:ext cx="133815" cy="0"/>
            </a:xfrm>
            <a:prstGeom prst="line">
              <a:avLst/>
            </a:prstGeom>
            <a:noFill/>
            <a:ln w="19050" cap="flat" cmpd="sng" algn="ctr">
              <a:solidFill>
                <a:schemeClr val="bg1"/>
              </a:solidFill>
              <a:prstDash val="solid"/>
              <a:round/>
              <a:headEnd type="none" w="med" len="med"/>
              <a:tailEnd type="none" w="med" len="med"/>
            </a:ln>
            <a:effectLst/>
          </p:spPr>
        </p:cxnSp>
      </p:grpSp>
      <p:sp>
        <p:nvSpPr>
          <p:cNvPr id="102" name="Rectangle 101">
            <a:extLst>
              <a:ext uri="{FF2B5EF4-FFF2-40B4-BE49-F238E27FC236}">
                <a16:creationId xmlns:a16="http://schemas.microsoft.com/office/drawing/2014/main" id="{2BA2EACF-99EE-CC01-4CAD-7D2C3763E29E}"/>
              </a:ext>
            </a:extLst>
          </p:cNvPr>
          <p:cNvSpPr/>
          <p:nvPr/>
        </p:nvSpPr>
        <p:spPr bwMode="auto">
          <a:xfrm>
            <a:off x="7844980" y="4661239"/>
            <a:ext cx="153886" cy="15388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23" name="Group 122">
            <a:extLst>
              <a:ext uri="{FF2B5EF4-FFF2-40B4-BE49-F238E27FC236}">
                <a16:creationId xmlns:a16="http://schemas.microsoft.com/office/drawing/2014/main" id="{908847B1-C55C-A08A-34DD-F908547932C0}"/>
              </a:ext>
            </a:extLst>
          </p:cNvPr>
          <p:cNvGrpSpPr/>
          <p:nvPr/>
        </p:nvGrpSpPr>
        <p:grpSpPr>
          <a:xfrm>
            <a:off x="8440435" y="4218849"/>
            <a:ext cx="133815" cy="574017"/>
            <a:chOff x="9965656" y="2932721"/>
            <a:chExt cx="133815" cy="545432"/>
          </a:xfrm>
        </p:grpSpPr>
        <p:grpSp>
          <p:nvGrpSpPr>
            <p:cNvPr id="124" name="Group 123">
              <a:extLst>
                <a:ext uri="{FF2B5EF4-FFF2-40B4-BE49-F238E27FC236}">
                  <a16:creationId xmlns:a16="http://schemas.microsoft.com/office/drawing/2014/main" id="{396F133E-F74B-6DB3-40E4-05802B8FC94F}"/>
                </a:ext>
              </a:extLst>
            </p:cNvPr>
            <p:cNvGrpSpPr/>
            <p:nvPr/>
          </p:nvGrpSpPr>
          <p:grpSpPr>
            <a:xfrm>
              <a:off x="9965656" y="2932721"/>
              <a:ext cx="133815" cy="536219"/>
              <a:chOff x="4419601" y="3670193"/>
              <a:chExt cx="122364" cy="174572"/>
            </a:xfrm>
          </p:grpSpPr>
          <p:cxnSp>
            <p:nvCxnSpPr>
              <p:cNvPr id="126" name="Straight Connector 125">
                <a:extLst>
                  <a:ext uri="{FF2B5EF4-FFF2-40B4-BE49-F238E27FC236}">
                    <a16:creationId xmlns:a16="http://schemas.microsoft.com/office/drawing/2014/main" id="{05B0CD2F-3B9B-E74C-6535-9D61840DEB4E}"/>
                  </a:ext>
                </a:extLst>
              </p:cNvPr>
              <p:cNvCxnSpPr>
                <a:cxnSpLocks/>
              </p:cNvCxnSpPr>
              <p:nvPr/>
            </p:nvCxnSpPr>
            <p:spPr bwMode="auto">
              <a:xfrm>
                <a:off x="4419601" y="3670193"/>
                <a:ext cx="122364" cy="0"/>
              </a:xfrm>
              <a:prstGeom prst="line">
                <a:avLst/>
              </a:prstGeom>
              <a:noFill/>
              <a:ln w="19050"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955322D1-863A-DF47-87BE-84ADD2EFD1AF}"/>
                  </a:ext>
                </a:extLst>
              </p:cNvPr>
              <p:cNvCxnSpPr>
                <a:cxnSpLocks/>
              </p:cNvCxnSpPr>
              <p:nvPr/>
            </p:nvCxnSpPr>
            <p:spPr bwMode="auto">
              <a:xfrm>
                <a:off x="4480783" y="3670193"/>
                <a:ext cx="0" cy="174572"/>
              </a:xfrm>
              <a:prstGeom prst="line">
                <a:avLst/>
              </a:prstGeom>
              <a:noFill/>
              <a:ln w="19050" cap="flat" cmpd="sng" algn="ctr">
                <a:solidFill>
                  <a:schemeClr val="bg1"/>
                </a:solidFill>
                <a:prstDash val="solid"/>
                <a:round/>
                <a:headEnd type="none" w="med" len="med"/>
                <a:tailEnd type="none" w="med" len="med"/>
              </a:ln>
              <a:effectLst/>
            </p:spPr>
          </p:cxnSp>
        </p:grpSp>
        <p:cxnSp>
          <p:nvCxnSpPr>
            <p:cNvPr id="125" name="Straight Connector 124">
              <a:extLst>
                <a:ext uri="{FF2B5EF4-FFF2-40B4-BE49-F238E27FC236}">
                  <a16:creationId xmlns:a16="http://schemas.microsoft.com/office/drawing/2014/main" id="{83FD4B29-341A-A292-69CE-CD289ED0F5E8}"/>
                </a:ext>
              </a:extLst>
            </p:cNvPr>
            <p:cNvCxnSpPr>
              <a:cxnSpLocks/>
            </p:cNvCxnSpPr>
            <p:nvPr/>
          </p:nvCxnSpPr>
          <p:spPr bwMode="auto">
            <a:xfrm>
              <a:off x="9965656" y="3478153"/>
              <a:ext cx="13381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28" name="Group 127">
            <a:extLst>
              <a:ext uri="{FF2B5EF4-FFF2-40B4-BE49-F238E27FC236}">
                <a16:creationId xmlns:a16="http://schemas.microsoft.com/office/drawing/2014/main" id="{26164768-B206-D014-4A77-DD81A085CE03}"/>
              </a:ext>
            </a:extLst>
          </p:cNvPr>
          <p:cNvGrpSpPr/>
          <p:nvPr/>
        </p:nvGrpSpPr>
        <p:grpSpPr>
          <a:xfrm rot="5400000">
            <a:off x="8439388" y="4201360"/>
            <a:ext cx="133815" cy="594360"/>
            <a:chOff x="9965656" y="2932721"/>
            <a:chExt cx="133815" cy="545432"/>
          </a:xfrm>
        </p:grpSpPr>
        <p:grpSp>
          <p:nvGrpSpPr>
            <p:cNvPr id="129" name="Group 128">
              <a:extLst>
                <a:ext uri="{FF2B5EF4-FFF2-40B4-BE49-F238E27FC236}">
                  <a16:creationId xmlns:a16="http://schemas.microsoft.com/office/drawing/2014/main" id="{356EE5B0-1D6E-275F-2A40-B6D5A03B8321}"/>
                </a:ext>
              </a:extLst>
            </p:cNvPr>
            <p:cNvGrpSpPr/>
            <p:nvPr/>
          </p:nvGrpSpPr>
          <p:grpSpPr>
            <a:xfrm>
              <a:off x="9965656" y="2932721"/>
              <a:ext cx="133815" cy="536219"/>
              <a:chOff x="4419601" y="3670193"/>
              <a:chExt cx="122364" cy="174572"/>
            </a:xfrm>
          </p:grpSpPr>
          <p:cxnSp>
            <p:nvCxnSpPr>
              <p:cNvPr id="131" name="Straight Connector 130">
                <a:extLst>
                  <a:ext uri="{FF2B5EF4-FFF2-40B4-BE49-F238E27FC236}">
                    <a16:creationId xmlns:a16="http://schemas.microsoft.com/office/drawing/2014/main" id="{97DE9BC1-86C2-9D0F-9780-3DB2433F63F9}"/>
                  </a:ext>
                </a:extLst>
              </p:cNvPr>
              <p:cNvCxnSpPr>
                <a:cxnSpLocks/>
              </p:cNvCxnSpPr>
              <p:nvPr/>
            </p:nvCxnSpPr>
            <p:spPr bwMode="auto">
              <a:xfrm>
                <a:off x="4419601" y="3670193"/>
                <a:ext cx="122364" cy="0"/>
              </a:xfrm>
              <a:prstGeom prst="line">
                <a:avLst/>
              </a:prstGeom>
              <a:noFill/>
              <a:ln w="19050"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35F2739F-DACF-2868-071A-7B5F6DCADBBA}"/>
                  </a:ext>
                </a:extLst>
              </p:cNvPr>
              <p:cNvCxnSpPr>
                <a:cxnSpLocks/>
              </p:cNvCxnSpPr>
              <p:nvPr/>
            </p:nvCxnSpPr>
            <p:spPr bwMode="auto">
              <a:xfrm>
                <a:off x="4480783" y="3670193"/>
                <a:ext cx="0" cy="174572"/>
              </a:xfrm>
              <a:prstGeom prst="line">
                <a:avLst/>
              </a:prstGeom>
              <a:noFill/>
              <a:ln w="19050" cap="flat" cmpd="sng" algn="ctr">
                <a:solidFill>
                  <a:schemeClr val="bg1"/>
                </a:solidFill>
                <a:prstDash val="solid"/>
                <a:round/>
                <a:headEnd type="none" w="med" len="med"/>
                <a:tailEnd type="none" w="med" len="med"/>
              </a:ln>
              <a:effectLst/>
            </p:spPr>
          </p:cxnSp>
        </p:grpSp>
        <p:cxnSp>
          <p:nvCxnSpPr>
            <p:cNvPr id="130" name="Straight Connector 129">
              <a:extLst>
                <a:ext uri="{FF2B5EF4-FFF2-40B4-BE49-F238E27FC236}">
                  <a16:creationId xmlns:a16="http://schemas.microsoft.com/office/drawing/2014/main" id="{543E9A35-C0A1-85DC-2DEB-796F8975C4AE}"/>
                </a:ext>
              </a:extLst>
            </p:cNvPr>
            <p:cNvCxnSpPr>
              <a:cxnSpLocks/>
            </p:cNvCxnSpPr>
            <p:nvPr/>
          </p:nvCxnSpPr>
          <p:spPr bwMode="auto">
            <a:xfrm>
              <a:off x="9965656" y="3478153"/>
              <a:ext cx="133815" cy="0"/>
            </a:xfrm>
            <a:prstGeom prst="line">
              <a:avLst/>
            </a:prstGeom>
            <a:noFill/>
            <a:ln w="19050" cap="flat" cmpd="sng" algn="ctr">
              <a:solidFill>
                <a:schemeClr val="bg1"/>
              </a:solidFill>
              <a:prstDash val="solid"/>
              <a:round/>
              <a:headEnd type="none" w="med" len="med"/>
              <a:tailEnd type="none" w="med" len="med"/>
            </a:ln>
            <a:effectLst/>
          </p:spPr>
        </p:cxnSp>
      </p:grpSp>
      <p:sp>
        <p:nvSpPr>
          <p:cNvPr id="122" name="Rectangle 121">
            <a:extLst>
              <a:ext uri="{FF2B5EF4-FFF2-40B4-BE49-F238E27FC236}">
                <a16:creationId xmlns:a16="http://schemas.microsoft.com/office/drawing/2014/main" id="{2309AB5E-19BE-EC94-271A-FF840ADEE268}"/>
              </a:ext>
            </a:extLst>
          </p:cNvPr>
          <p:cNvSpPr/>
          <p:nvPr/>
        </p:nvSpPr>
        <p:spPr bwMode="auto">
          <a:xfrm>
            <a:off x="8427538" y="4417411"/>
            <a:ext cx="153886" cy="153886"/>
          </a:xfrm>
          <a:prstGeom prst="rect">
            <a:avLst/>
          </a:prstGeom>
          <a:solidFill>
            <a:schemeClr val="bg1">
              <a:lumMod val="50000"/>
              <a:lumOff val="5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33" name="Group 132">
            <a:extLst>
              <a:ext uri="{FF2B5EF4-FFF2-40B4-BE49-F238E27FC236}">
                <a16:creationId xmlns:a16="http://schemas.microsoft.com/office/drawing/2014/main" id="{0F696D4E-18F0-12C9-A0A3-963C89C7145A}"/>
              </a:ext>
            </a:extLst>
          </p:cNvPr>
          <p:cNvGrpSpPr/>
          <p:nvPr/>
        </p:nvGrpSpPr>
        <p:grpSpPr>
          <a:xfrm>
            <a:off x="8264223" y="4635568"/>
            <a:ext cx="133815" cy="267167"/>
            <a:chOff x="9965656" y="2932721"/>
            <a:chExt cx="133815" cy="545432"/>
          </a:xfrm>
        </p:grpSpPr>
        <p:grpSp>
          <p:nvGrpSpPr>
            <p:cNvPr id="134" name="Group 133">
              <a:extLst>
                <a:ext uri="{FF2B5EF4-FFF2-40B4-BE49-F238E27FC236}">
                  <a16:creationId xmlns:a16="http://schemas.microsoft.com/office/drawing/2014/main" id="{3396BA67-B239-0C7F-83B2-8D0FD58EE770}"/>
                </a:ext>
              </a:extLst>
            </p:cNvPr>
            <p:cNvGrpSpPr/>
            <p:nvPr/>
          </p:nvGrpSpPr>
          <p:grpSpPr>
            <a:xfrm>
              <a:off x="9965656" y="2932721"/>
              <a:ext cx="133815" cy="536219"/>
              <a:chOff x="4419601" y="3670193"/>
              <a:chExt cx="122364" cy="174572"/>
            </a:xfrm>
          </p:grpSpPr>
          <p:cxnSp>
            <p:nvCxnSpPr>
              <p:cNvPr id="136" name="Straight Connector 135">
                <a:extLst>
                  <a:ext uri="{FF2B5EF4-FFF2-40B4-BE49-F238E27FC236}">
                    <a16:creationId xmlns:a16="http://schemas.microsoft.com/office/drawing/2014/main" id="{4168EB02-1E17-4F65-28BA-03F0525D18BA}"/>
                  </a:ext>
                </a:extLst>
              </p:cNvPr>
              <p:cNvCxnSpPr>
                <a:cxnSpLocks/>
              </p:cNvCxnSpPr>
              <p:nvPr/>
            </p:nvCxnSpPr>
            <p:spPr bwMode="auto">
              <a:xfrm>
                <a:off x="4419601" y="3670193"/>
                <a:ext cx="122364" cy="0"/>
              </a:xfrm>
              <a:prstGeom prst="line">
                <a:avLst/>
              </a:prstGeom>
              <a:noFill/>
              <a:ln w="19050"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72584363-2030-8297-139E-D763B1FD341E}"/>
                  </a:ext>
                </a:extLst>
              </p:cNvPr>
              <p:cNvCxnSpPr>
                <a:cxnSpLocks/>
              </p:cNvCxnSpPr>
              <p:nvPr/>
            </p:nvCxnSpPr>
            <p:spPr bwMode="auto">
              <a:xfrm>
                <a:off x="4480783" y="3670193"/>
                <a:ext cx="0" cy="174572"/>
              </a:xfrm>
              <a:prstGeom prst="line">
                <a:avLst/>
              </a:prstGeom>
              <a:noFill/>
              <a:ln w="19050" cap="flat" cmpd="sng" algn="ctr">
                <a:solidFill>
                  <a:schemeClr val="bg1"/>
                </a:solidFill>
                <a:prstDash val="solid"/>
                <a:round/>
                <a:headEnd type="none" w="med" len="med"/>
                <a:tailEnd type="none" w="med" len="med"/>
              </a:ln>
              <a:effectLst/>
            </p:spPr>
          </p:cxnSp>
        </p:grpSp>
        <p:cxnSp>
          <p:nvCxnSpPr>
            <p:cNvPr id="135" name="Straight Connector 134">
              <a:extLst>
                <a:ext uri="{FF2B5EF4-FFF2-40B4-BE49-F238E27FC236}">
                  <a16:creationId xmlns:a16="http://schemas.microsoft.com/office/drawing/2014/main" id="{CA626DF3-1A56-A9A0-47C2-5791F09EE6F0}"/>
                </a:ext>
              </a:extLst>
            </p:cNvPr>
            <p:cNvCxnSpPr>
              <a:cxnSpLocks/>
            </p:cNvCxnSpPr>
            <p:nvPr/>
          </p:nvCxnSpPr>
          <p:spPr bwMode="auto">
            <a:xfrm>
              <a:off x="9965656" y="3478153"/>
              <a:ext cx="13381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EF9071C8-7ED6-8DDD-6954-E9BB8D6B6191}"/>
              </a:ext>
            </a:extLst>
          </p:cNvPr>
          <p:cNvGrpSpPr/>
          <p:nvPr/>
        </p:nvGrpSpPr>
        <p:grpSpPr>
          <a:xfrm rot="16200000">
            <a:off x="8272466" y="4534507"/>
            <a:ext cx="133815" cy="469750"/>
            <a:chOff x="9965656" y="2932721"/>
            <a:chExt cx="133815" cy="545432"/>
          </a:xfrm>
        </p:grpSpPr>
        <p:grpSp>
          <p:nvGrpSpPr>
            <p:cNvPr id="139" name="Group 138">
              <a:extLst>
                <a:ext uri="{FF2B5EF4-FFF2-40B4-BE49-F238E27FC236}">
                  <a16:creationId xmlns:a16="http://schemas.microsoft.com/office/drawing/2014/main" id="{0D33BC17-4297-326A-DB61-5DB83118499E}"/>
                </a:ext>
              </a:extLst>
            </p:cNvPr>
            <p:cNvGrpSpPr/>
            <p:nvPr/>
          </p:nvGrpSpPr>
          <p:grpSpPr>
            <a:xfrm>
              <a:off x="9965656" y="2932721"/>
              <a:ext cx="133815" cy="536219"/>
              <a:chOff x="4419601" y="3670193"/>
              <a:chExt cx="122364" cy="174572"/>
            </a:xfrm>
          </p:grpSpPr>
          <p:cxnSp>
            <p:nvCxnSpPr>
              <p:cNvPr id="141" name="Straight Connector 140">
                <a:extLst>
                  <a:ext uri="{FF2B5EF4-FFF2-40B4-BE49-F238E27FC236}">
                    <a16:creationId xmlns:a16="http://schemas.microsoft.com/office/drawing/2014/main" id="{47A855B3-4753-550F-CDC5-4D133955A3C8}"/>
                  </a:ext>
                </a:extLst>
              </p:cNvPr>
              <p:cNvCxnSpPr>
                <a:cxnSpLocks/>
              </p:cNvCxnSpPr>
              <p:nvPr/>
            </p:nvCxnSpPr>
            <p:spPr bwMode="auto">
              <a:xfrm>
                <a:off x="4419601" y="3670193"/>
                <a:ext cx="122364" cy="0"/>
              </a:xfrm>
              <a:prstGeom prst="line">
                <a:avLst/>
              </a:prstGeom>
              <a:noFill/>
              <a:ln w="19050"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B18A88DA-E6E9-232D-A00A-0CA34127DDF3}"/>
                  </a:ext>
                </a:extLst>
              </p:cNvPr>
              <p:cNvCxnSpPr>
                <a:cxnSpLocks/>
              </p:cNvCxnSpPr>
              <p:nvPr/>
            </p:nvCxnSpPr>
            <p:spPr bwMode="auto">
              <a:xfrm>
                <a:off x="4480783" y="3670193"/>
                <a:ext cx="0" cy="174572"/>
              </a:xfrm>
              <a:prstGeom prst="line">
                <a:avLst/>
              </a:prstGeom>
              <a:noFill/>
              <a:ln w="19050" cap="flat" cmpd="sng" algn="ctr">
                <a:solidFill>
                  <a:schemeClr val="bg1"/>
                </a:solidFill>
                <a:prstDash val="solid"/>
                <a:round/>
                <a:headEnd type="none" w="med" len="med"/>
                <a:tailEnd type="none" w="med" len="med"/>
              </a:ln>
              <a:effectLst/>
            </p:spPr>
          </p:cxnSp>
        </p:grpSp>
        <p:cxnSp>
          <p:nvCxnSpPr>
            <p:cNvPr id="140" name="Straight Connector 139">
              <a:extLst>
                <a:ext uri="{FF2B5EF4-FFF2-40B4-BE49-F238E27FC236}">
                  <a16:creationId xmlns:a16="http://schemas.microsoft.com/office/drawing/2014/main" id="{AF5E857C-AE71-A7CE-3920-C93081145A23}"/>
                </a:ext>
              </a:extLst>
            </p:cNvPr>
            <p:cNvCxnSpPr>
              <a:cxnSpLocks/>
            </p:cNvCxnSpPr>
            <p:nvPr/>
          </p:nvCxnSpPr>
          <p:spPr bwMode="auto">
            <a:xfrm>
              <a:off x="9965656" y="3478153"/>
              <a:ext cx="133815" cy="0"/>
            </a:xfrm>
            <a:prstGeom prst="line">
              <a:avLst/>
            </a:prstGeom>
            <a:noFill/>
            <a:ln w="19050" cap="flat" cmpd="sng" algn="ctr">
              <a:solidFill>
                <a:schemeClr val="bg1"/>
              </a:solidFill>
              <a:prstDash val="solid"/>
              <a:round/>
              <a:headEnd type="none" w="med" len="med"/>
              <a:tailEnd type="none" w="med" len="med"/>
            </a:ln>
            <a:effectLst/>
          </p:spPr>
        </p:cxnSp>
      </p:grpSp>
      <p:sp>
        <p:nvSpPr>
          <p:cNvPr id="143" name="Freeform: Shape 142">
            <a:extLst>
              <a:ext uri="{FF2B5EF4-FFF2-40B4-BE49-F238E27FC236}">
                <a16:creationId xmlns:a16="http://schemas.microsoft.com/office/drawing/2014/main" id="{582C5F07-1DAB-7B80-2D8B-EBEF2EAD69FD}"/>
              </a:ext>
            </a:extLst>
          </p:cNvPr>
          <p:cNvSpPr/>
          <p:nvPr/>
        </p:nvSpPr>
        <p:spPr bwMode="auto">
          <a:xfrm>
            <a:off x="7991475" y="3993229"/>
            <a:ext cx="1965550" cy="671640"/>
          </a:xfrm>
          <a:custGeom>
            <a:avLst/>
            <a:gdLst>
              <a:gd name="connsiteX0" fmla="*/ 0 w 1924050"/>
              <a:gd name="connsiteY0" fmla="*/ 659606 h 659606"/>
              <a:gd name="connsiteX1" fmla="*/ 1924050 w 1924050"/>
              <a:gd name="connsiteY1" fmla="*/ 0 h 659606"/>
            </a:gdLst>
            <a:ahLst/>
            <a:cxnLst>
              <a:cxn ang="0">
                <a:pos x="connsiteX0" y="connsiteY0"/>
              </a:cxn>
              <a:cxn ang="0">
                <a:pos x="connsiteX1" y="connsiteY1"/>
              </a:cxn>
            </a:cxnLst>
            <a:rect l="l" t="t" r="r" b="b"/>
            <a:pathLst>
              <a:path w="1924050" h="659606">
                <a:moveTo>
                  <a:pt x="0" y="659606"/>
                </a:moveTo>
                <a:lnTo>
                  <a:pt x="1924050" y="0"/>
                </a:lnTo>
              </a:path>
            </a:pathLst>
          </a:custGeom>
          <a:noFill/>
          <a:ln w="19050">
            <a:solidFill>
              <a:schemeClr val="bg1"/>
            </a:solidFill>
            <a:prstDash val="sysDot"/>
            <a:miter lim="800000"/>
            <a:headEnd/>
            <a:tailEnd/>
          </a:ln>
        </p:spPr>
        <p:txBody>
          <a:bodyPr rtlCol="0" anchor="ctr"/>
          <a:lstStyle/>
          <a:p>
            <a:pPr algn="ctr"/>
            <a:endParaRPr lang="en-US" dirty="0"/>
          </a:p>
        </p:txBody>
      </p:sp>
      <p:sp>
        <p:nvSpPr>
          <p:cNvPr id="144" name="Freeform: Shape 143">
            <a:extLst>
              <a:ext uri="{FF2B5EF4-FFF2-40B4-BE49-F238E27FC236}">
                <a16:creationId xmlns:a16="http://schemas.microsoft.com/office/drawing/2014/main" id="{9018EE70-6535-2F59-AE95-E98D0A67D950}"/>
              </a:ext>
            </a:extLst>
          </p:cNvPr>
          <p:cNvSpPr/>
          <p:nvPr/>
        </p:nvSpPr>
        <p:spPr bwMode="auto">
          <a:xfrm>
            <a:off x="8370094" y="4581525"/>
            <a:ext cx="88106" cy="135731"/>
          </a:xfrm>
          <a:custGeom>
            <a:avLst/>
            <a:gdLst>
              <a:gd name="connsiteX0" fmla="*/ 0 w 88106"/>
              <a:gd name="connsiteY0" fmla="*/ 135731 h 135731"/>
              <a:gd name="connsiteX1" fmla="*/ 88106 w 88106"/>
              <a:gd name="connsiteY1" fmla="*/ 0 h 135731"/>
            </a:gdLst>
            <a:ahLst/>
            <a:cxnLst>
              <a:cxn ang="0">
                <a:pos x="connsiteX0" y="connsiteY0"/>
              </a:cxn>
              <a:cxn ang="0">
                <a:pos x="connsiteX1" y="connsiteY1"/>
              </a:cxn>
            </a:cxnLst>
            <a:rect l="l" t="t" r="r" b="b"/>
            <a:pathLst>
              <a:path w="88106" h="135731">
                <a:moveTo>
                  <a:pt x="0" y="135731"/>
                </a:moveTo>
                <a:lnTo>
                  <a:pt x="88106" y="0"/>
                </a:lnTo>
              </a:path>
            </a:pathLst>
          </a:custGeom>
          <a:noFill/>
          <a:ln w="19050">
            <a:solidFill>
              <a:schemeClr val="bg1"/>
            </a:solidFill>
            <a:prstDash val="sysDot"/>
            <a:miter lim="800000"/>
            <a:headEnd type="none" w="med" len="med"/>
            <a:tailEnd type="triangle" w="med" len="med"/>
          </a:ln>
        </p:spPr>
        <p:txBody>
          <a:bodyPr rtlCol="0" anchor="ctr"/>
          <a:lstStyle/>
          <a:p>
            <a:pPr algn="ctr"/>
            <a:endParaRPr lang="en-US" dirty="0"/>
          </a:p>
        </p:txBody>
      </p:sp>
      <p:sp>
        <p:nvSpPr>
          <p:cNvPr id="121" name="Rectangle 120">
            <a:extLst>
              <a:ext uri="{FF2B5EF4-FFF2-40B4-BE49-F238E27FC236}">
                <a16:creationId xmlns:a16="http://schemas.microsoft.com/office/drawing/2014/main" id="{D2E3E52B-73A6-DA99-12A5-6FD78E85A830}"/>
              </a:ext>
            </a:extLst>
          </p:cNvPr>
          <p:cNvSpPr/>
          <p:nvPr/>
        </p:nvSpPr>
        <p:spPr bwMode="auto">
          <a:xfrm>
            <a:off x="8251326" y="4688873"/>
            <a:ext cx="153886" cy="153886"/>
          </a:xfrm>
          <a:prstGeom prst="rect">
            <a:avLst/>
          </a:prstGeom>
          <a:solidFill>
            <a:schemeClr val="bg1">
              <a:lumMod val="50000"/>
              <a:lumOff val="5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B2BB3D00-100D-9165-8113-9C25B5D63195}"/>
              </a:ext>
            </a:extLst>
          </p:cNvPr>
          <p:cNvSpPr/>
          <p:nvPr/>
        </p:nvSpPr>
        <p:spPr bwMode="auto">
          <a:xfrm>
            <a:off x="10020972" y="4990786"/>
            <a:ext cx="153886" cy="15388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Rectangle 173">
            <a:extLst>
              <a:ext uri="{FF2B5EF4-FFF2-40B4-BE49-F238E27FC236}">
                <a16:creationId xmlns:a16="http://schemas.microsoft.com/office/drawing/2014/main" id="{6ADF5675-EBFA-7567-F142-36AF1E03C411}"/>
              </a:ext>
            </a:extLst>
          </p:cNvPr>
          <p:cNvSpPr/>
          <p:nvPr/>
        </p:nvSpPr>
        <p:spPr bwMode="auto">
          <a:xfrm>
            <a:off x="10020972" y="5238436"/>
            <a:ext cx="153886" cy="153886"/>
          </a:xfrm>
          <a:prstGeom prst="rect">
            <a:avLst/>
          </a:prstGeom>
          <a:solidFill>
            <a:schemeClr val="bg1">
              <a:lumMod val="50000"/>
              <a:lumOff val="5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TextBox 174">
            <a:extLst>
              <a:ext uri="{FF2B5EF4-FFF2-40B4-BE49-F238E27FC236}">
                <a16:creationId xmlns:a16="http://schemas.microsoft.com/office/drawing/2014/main" id="{84B21925-7A7A-5EAA-4E88-5F49427CAF7D}"/>
              </a:ext>
            </a:extLst>
          </p:cNvPr>
          <p:cNvSpPr txBox="1"/>
          <p:nvPr/>
        </p:nvSpPr>
        <p:spPr bwMode="auto">
          <a:xfrm>
            <a:off x="7533163" y="5247176"/>
            <a:ext cx="20145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i="1" dirty="0">
                <a:solidFill>
                  <a:schemeClr val="bg1"/>
                </a:solidFill>
                <a:latin typeface="Calibri" panose="020F0502020204030204" pitchFamily="34" charset="0"/>
              </a:rPr>
              <a:t>r </a:t>
            </a:r>
            <a:r>
              <a:rPr lang="en-US" b="0" dirty="0">
                <a:solidFill>
                  <a:schemeClr val="bg1"/>
                </a:solidFill>
                <a:latin typeface="Calibri" panose="020F0502020204030204" pitchFamily="34" charset="0"/>
              </a:rPr>
              <a:t>= 0.52; </a:t>
            </a:r>
            <a:r>
              <a:rPr lang="en-US" b="0" i="1" dirty="0">
                <a:solidFill>
                  <a:schemeClr val="bg1"/>
                </a:solidFill>
                <a:latin typeface="Calibri" panose="020F0502020204030204" pitchFamily="34" charset="0"/>
              </a:rPr>
              <a:t>P </a:t>
            </a:r>
            <a:r>
              <a:rPr lang="en-US" b="0" dirty="0">
                <a:solidFill>
                  <a:schemeClr val="bg1"/>
                </a:solidFill>
                <a:latin typeface="Calibri" panose="020F0502020204030204" pitchFamily="34" charset="0"/>
              </a:rPr>
              <a:t>&lt;.0001</a:t>
            </a:r>
          </a:p>
        </p:txBody>
      </p:sp>
      <p:grpSp>
        <p:nvGrpSpPr>
          <p:cNvPr id="176" name="Group 175">
            <a:extLst>
              <a:ext uri="{FF2B5EF4-FFF2-40B4-BE49-F238E27FC236}">
                <a16:creationId xmlns:a16="http://schemas.microsoft.com/office/drawing/2014/main" id="{0136B965-00C9-3B48-A58A-EE5A68A2A1F5}"/>
              </a:ext>
            </a:extLst>
          </p:cNvPr>
          <p:cNvGrpSpPr/>
          <p:nvPr/>
        </p:nvGrpSpPr>
        <p:grpSpPr>
          <a:xfrm>
            <a:off x="9975541" y="2914437"/>
            <a:ext cx="133815" cy="550704"/>
            <a:chOff x="9965656" y="2932721"/>
            <a:chExt cx="133815" cy="545432"/>
          </a:xfrm>
        </p:grpSpPr>
        <p:grpSp>
          <p:nvGrpSpPr>
            <p:cNvPr id="177" name="Group 176">
              <a:extLst>
                <a:ext uri="{FF2B5EF4-FFF2-40B4-BE49-F238E27FC236}">
                  <a16:creationId xmlns:a16="http://schemas.microsoft.com/office/drawing/2014/main" id="{DC5CB301-59E6-ACD7-4CBB-EECCA47ED0F5}"/>
                </a:ext>
              </a:extLst>
            </p:cNvPr>
            <p:cNvGrpSpPr/>
            <p:nvPr/>
          </p:nvGrpSpPr>
          <p:grpSpPr>
            <a:xfrm>
              <a:off x="9965656" y="2932721"/>
              <a:ext cx="133815" cy="536219"/>
              <a:chOff x="4419601" y="3670193"/>
              <a:chExt cx="122364" cy="174572"/>
            </a:xfrm>
          </p:grpSpPr>
          <p:cxnSp>
            <p:nvCxnSpPr>
              <p:cNvPr id="179" name="Straight Connector 178">
                <a:extLst>
                  <a:ext uri="{FF2B5EF4-FFF2-40B4-BE49-F238E27FC236}">
                    <a16:creationId xmlns:a16="http://schemas.microsoft.com/office/drawing/2014/main" id="{1D5F76C2-C7A6-AF43-1A46-640825F39E6C}"/>
                  </a:ext>
                </a:extLst>
              </p:cNvPr>
              <p:cNvCxnSpPr>
                <a:cxnSpLocks/>
              </p:cNvCxnSpPr>
              <p:nvPr/>
            </p:nvCxnSpPr>
            <p:spPr bwMode="auto">
              <a:xfrm>
                <a:off x="4419601" y="3670193"/>
                <a:ext cx="122364" cy="0"/>
              </a:xfrm>
              <a:prstGeom prst="line">
                <a:avLst/>
              </a:prstGeom>
              <a:noFill/>
              <a:ln w="19050"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2E89C8F0-AFF9-5FCC-9DD5-F4DA9CAEA98B}"/>
                  </a:ext>
                </a:extLst>
              </p:cNvPr>
              <p:cNvCxnSpPr>
                <a:cxnSpLocks/>
              </p:cNvCxnSpPr>
              <p:nvPr/>
            </p:nvCxnSpPr>
            <p:spPr bwMode="auto">
              <a:xfrm>
                <a:off x="4480783" y="3670193"/>
                <a:ext cx="0" cy="174572"/>
              </a:xfrm>
              <a:prstGeom prst="line">
                <a:avLst/>
              </a:prstGeom>
              <a:noFill/>
              <a:ln w="19050" cap="flat" cmpd="sng" algn="ctr">
                <a:solidFill>
                  <a:schemeClr val="bg1"/>
                </a:solidFill>
                <a:prstDash val="solid"/>
                <a:round/>
                <a:headEnd type="none" w="med" len="med"/>
                <a:tailEnd type="none" w="med" len="med"/>
              </a:ln>
              <a:effectLst/>
            </p:spPr>
          </p:cxnSp>
        </p:grpSp>
        <p:cxnSp>
          <p:nvCxnSpPr>
            <p:cNvPr id="178" name="Straight Connector 177">
              <a:extLst>
                <a:ext uri="{FF2B5EF4-FFF2-40B4-BE49-F238E27FC236}">
                  <a16:creationId xmlns:a16="http://schemas.microsoft.com/office/drawing/2014/main" id="{D5FDEA90-52A9-4691-A9C4-885198D9B936}"/>
                </a:ext>
              </a:extLst>
            </p:cNvPr>
            <p:cNvCxnSpPr>
              <a:cxnSpLocks/>
            </p:cNvCxnSpPr>
            <p:nvPr/>
          </p:nvCxnSpPr>
          <p:spPr bwMode="auto">
            <a:xfrm>
              <a:off x="9965656" y="3478153"/>
              <a:ext cx="133815" cy="0"/>
            </a:xfrm>
            <a:prstGeom prst="line">
              <a:avLst/>
            </a:prstGeom>
            <a:noFill/>
            <a:ln w="19050" cap="flat" cmpd="sng" algn="ctr">
              <a:solidFill>
                <a:schemeClr val="bg1"/>
              </a:solidFill>
              <a:prstDash val="solid"/>
              <a:round/>
              <a:headEnd type="none" w="med" len="med"/>
              <a:tailEnd type="none" w="med" len="med"/>
            </a:ln>
            <a:effectLst/>
          </p:spPr>
        </p:cxnSp>
      </p:grpSp>
      <p:sp>
        <p:nvSpPr>
          <p:cNvPr id="85" name="Oval 84">
            <a:extLst>
              <a:ext uri="{FF2B5EF4-FFF2-40B4-BE49-F238E27FC236}">
                <a16:creationId xmlns:a16="http://schemas.microsoft.com/office/drawing/2014/main" id="{E35E1A88-16E9-B735-E42A-BA5DB9B9C24D}"/>
              </a:ext>
            </a:extLst>
          </p:cNvPr>
          <p:cNvSpPr/>
          <p:nvPr/>
        </p:nvSpPr>
        <p:spPr bwMode="auto">
          <a:xfrm>
            <a:off x="9960134" y="3118940"/>
            <a:ext cx="158950" cy="15895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81" name="Straight Connector 180">
            <a:extLst>
              <a:ext uri="{FF2B5EF4-FFF2-40B4-BE49-F238E27FC236}">
                <a16:creationId xmlns:a16="http://schemas.microsoft.com/office/drawing/2014/main" id="{99EAAF3F-69A1-A8A3-1857-4517C988D663}"/>
              </a:ext>
            </a:extLst>
          </p:cNvPr>
          <p:cNvCxnSpPr/>
          <p:nvPr/>
        </p:nvCxnSpPr>
        <p:spPr bwMode="auto">
          <a:xfrm>
            <a:off x="1603119" y="2922320"/>
            <a:ext cx="91238" cy="0"/>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1D798E61-E4B1-5DB7-3818-66593849EA5E}"/>
              </a:ext>
            </a:extLst>
          </p:cNvPr>
          <p:cNvCxnSpPr/>
          <p:nvPr/>
        </p:nvCxnSpPr>
        <p:spPr bwMode="auto">
          <a:xfrm>
            <a:off x="1603119" y="5448838"/>
            <a:ext cx="91238" cy="0"/>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294AD82A-E00A-3BA2-D106-E0B7F0020C74}"/>
              </a:ext>
            </a:extLst>
          </p:cNvPr>
          <p:cNvCxnSpPr>
            <a:cxnSpLocks/>
          </p:cNvCxnSpPr>
          <p:nvPr/>
        </p:nvCxnSpPr>
        <p:spPr bwMode="auto">
          <a:xfrm>
            <a:off x="1603119" y="5132481"/>
            <a:ext cx="98682" cy="1"/>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43EEA4A3-A9C0-FC9B-C515-F6C25B74F8D2}"/>
              </a:ext>
            </a:extLst>
          </p:cNvPr>
          <p:cNvCxnSpPr/>
          <p:nvPr/>
        </p:nvCxnSpPr>
        <p:spPr bwMode="auto">
          <a:xfrm>
            <a:off x="1603119" y="3230009"/>
            <a:ext cx="91238" cy="0"/>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FE751E70-7304-367A-2C11-35023EC5F9B7}"/>
              </a:ext>
            </a:extLst>
          </p:cNvPr>
          <p:cNvCxnSpPr/>
          <p:nvPr/>
        </p:nvCxnSpPr>
        <p:spPr bwMode="auto">
          <a:xfrm>
            <a:off x="1603119" y="3550700"/>
            <a:ext cx="91238" cy="0"/>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36D4FDFE-F6A1-13A9-EA44-C92BEC5A8B68}"/>
              </a:ext>
            </a:extLst>
          </p:cNvPr>
          <p:cNvCxnSpPr/>
          <p:nvPr/>
        </p:nvCxnSpPr>
        <p:spPr bwMode="auto">
          <a:xfrm>
            <a:off x="1603119" y="3867056"/>
            <a:ext cx="91238" cy="0"/>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D50BE209-0B74-5357-F4BD-7929439AB528}"/>
              </a:ext>
            </a:extLst>
          </p:cNvPr>
          <p:cNvCxnSpPr/>
          <p:nvPr/>
        </p:nvCxnSpPr>
        <p:spPr bwMode="auto">
          <a:xfrm>
            <a:off x="1603119" y="4183412"/>
            <a:ext cx="91238" cy="0"/>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B951754D-0345-B1D1-22BB-1816473B2DB8}"/>
              </a:ext>
            </a:extLst>
          </p:cNvPr>
          <p:cNvCxnSpPr/>
          <p:nvPr/>
        </p:nvCxnSpPr>
        <p:spPr bwMode="auto">
          <a:xfrm>
            <a:off x="1603119" y="4499768"/>
            <a:ext cx="91238" cy="0"/>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D23FCC1F-DBC7-1B1A-D6CD-717F2BCC0D27}"/>
              </a:ext>
            </a:extLst>
          </p:cNvPr>
          <p:cNvCxnSpPr/>
          <p:nvPr/>
        </p:nvCxnSpPr>
        <p:spPr bwMode="auto">
          <a:xfrm>
            <a:off x="1603119" y="4816124"/>
            <a:ext cx="91238" cy="0"/>
          </a:xfrm>
          <a:prstGeom prst="line">
            <a:avLst/>
          </a:prstGeom>
          <a:noFill/>
          <a:ln w="28575" cap="flat" cmpd="sng" algn="ctr">
            <a:solidFill>
              <a:schemeClr val="bg1"/>
            </a:solidFill>
            <a:prstDash val="solid"/>
            <a:round/>
            <a:headEnd type="none" w="med" len="med"/>
            <a:tailEnd type="none" w="med" len="med"/>
          </a:ln>
          <a:effectLst/>
        </p:spPr>
      </p:cxnSp>
      <p:sp>
        <p:nvSpPr>
          <p:cNvPr id="192" name="TextBox 191">
            <a:extLst>
              <a:ext uri="{FF2B5EF4-FFF2-40B4-BE49-F238E27FC236}">
                <a16:creationId xmlns:a16="http://schemas.microsoft.com/office/drawing/2014/main" id="{48FAE791-B9AD-08B1-9086-805A95024B82}"/>
              </a:ext>
            </a:extLst>
          </p:cNvPr>
          <p:cNvSpPr txBox="1"/>
          <p:nvPr/>
        </p:nvSpPr>
        <p:spPr bwMode="auto">
          <a:xfrm>
            <a:off x="1308803" y="2799209"/>
            <a:ext cx="2608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193" name="TextBox 192">
            <a:extLst>
              <a:ext uri="{FF2B5EF4-FFF2-40B4-BE49-F238E27FC236}">
                <a16:creationId xmlns:a16="http://schemas.microsoft.com/office/drawing/2014/main" id="{F93D1722-2756-EE6B-49EE-F63558600104}"/>
              </a:ext>
            </a:extLst>
          </p:cNvPr>
          <p:cNvSpPr txBox="1"/>
          <p:nvPr/>
        </p:nvSpPr>
        <p:spPr bwMode="auto">
          <a:xfrm>
            <a:off x="1308803" y="3111232"/>
            <a:ext cx="2608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a:t>
            </a:r>
          </a:p>
        </p:txBody>
      </p:sp>
      <p:sp>
        <p:nvSpPr>
          <p:cNvPr id="194" name="TextBox 193">
            <a:extLst>
              <a:ext uri="{FF2B5EF4-FFF2-40B4-BE49-F238E27FC236}">
                <a16:creationId xmlns:a16="http://schemas.microsoft.com/office/drawing/2014/main" id="{1E3BF5B7-65E5-17D0-B50A-53CB9E29B36F}"/>
              </a:ext>
            </a:extLst>
          </p:cNvPr>
          <p:cNvSpPr txBox="1"/>
          <p:nvPr/>
        </p:nvSpPr>
        <p:spPr bwMode="auto">
          <a:xfrm>
            <a:off x="1308803" y="3418921"/>
            <a:ext cx="2608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95" name="TextBox 194">
            <a:extLst>
              <a:ext uri="{FF2B5EF4-FFF2-40B4-BE49-F238E27FC236}">
                <a16:creationId xmlns:a16="http://schemas.microsoft.com/office/drawing/2014/main" id="{8353B782-946F-DCB4-94C0-2D12A78ACE16}"/>
              </a:ext>
            </a:extLst>
          </p:cNvPr>
          <p:cNvSpPr txBox="1"/>
          <p:nvPr/>
        </p:nvSpPr>
        <p:spPr bwMode="auto">
          <a:xfrm>
            <a:off x="1308803" y="3743945"/>
            <a:ext cx="2608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196" name="TextBox 195">
            <a:extLst>
              <a:ext uri="{FF2B5EF4-FFF2-40B4-BE49-F238E27FC236}">
                <a16:creationId xmlns:a16="http://schemas.microsoft.com/office/drawing/2014/main" id="{99DA2D5A-84C2-6BED-2CC6-CD3F70E33CFA}"/>
              </a:ext>
            </a:extLst>
          </p:cNvPr>
          <p:cNvSpPr txBox="1"/>
          <p:nvPr/>
        </p:nvSpPr>
        <p:spPr bwMode="auto">
          <a:xfrm>
            <a:off x="1308803" y="4060302"/>
            <a:ext cx="2608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197" name="TextBox 196">
            <a:extLst>
              <a:ext uri="{FF2B5EF4-FFF2-40B4-BE49-F238E27FC236}">
                <a16:creationId xmlns:a16="http://schemas.microsoft.com/office/drawing/2014/main" id="{C58DFEF0-E872-EDBE-0A52-3EA54713FA36}"/>
              </a:ext>
            </a:extLst>
          </p:cNvPr>
          <p:cNvSpPr txBox="1"/>
          <p:nvPr/>
        </p:nvSpPr>
        <p:spPr bwMode="auto">
          <a:xfrm>
            <a:off x="1308803" y="4385326"/>
            <a:ext cx="2608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98" name="TextBox 197">
            <a:extLst>
              <a:ext uri="{FF2B5EF4-FFF2-40B4-BE49-F238E27FC236}">
                <a16:creationId xmlns:a16="http://schemas.microsoft.com/office/drawing/2014/main" id="{A51D6969-FE7F-3F29-4DAD-C1320E7CAE9C}"/>
              </a:ext>
            </a:extLst>
          </p:cNvPr>
          <p:cNvSpPr txBox="1"/>
          <p:nvPr/>
        </p:nvSpPr>
        <p:spPr bwMode="auto">
          <a:xfrm>
            <a:off x="1308803" y="4701683"/>
            <a:ext cx="2608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199" name="TextBox 198">
            <a:extLst>
              <a:ext uri="{FF2B5EF4-FFF2-40B4-BE49-F238E27FC236}">
                <a16:creationId xmlns:a16="http://schemas.microsoft.com/office/drawing/2014/main" id="{569F84EB-883A-E502-1458-93BCFCA06E0F}"/>
              </a:ext>
            </a:extLst>
          </p:cNvPr>
          <p:cNvSpPr txBox="1"/>
          <p:nvPr/>
        </p:nvSpPr>
        <p:spPr bwMode="auto">
          <a:xfrm>
            <a:off x="1308803" y="5009372"/>
            <a:ext cx="2608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200" name="TextBox 199">
            <a:extLst>
              <a:ext uri="{FF2B5EF4-FFF2-40B4-BE49-F238E27FC236}">
                <a16:creationId xmlns:a16="http://schemas.microsoft.com/office/drawing/2014/main" id="{795E886F-66EE-5832-A2BF-1D4446BDED11}"/>
              </a:ext>
            </a:extLst>
          </p:cNvPr>
          <p:cNvSpPr txBox="1"/>
          <p:nvPr/>
        </p:nvSpPr>
        <p:spPr bwMode="auto">
          <a:xfrm>
            <a:off x="1308803" y="5317061"/>
            <a:ext cx="2608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cxnSp>
        <p:nvCxnSpPr>
          <p:cNvPr id="202" name="Straight Connector 201">
            <a:extLst>
              <a:ext uri="{FF2B5EF4-FFF2-40B4-BE49-F238E27FC236}">
                <a16:creationId xmlns:a16="http://schemas.microsoft.com/office/drawing/2014/main" id="{508C3E56-C643-7B18-C46F-E068FE4E46D0}"/>
              </a:ext>
            </a:extLst>
          </p:cNvPr>
          <p:cNvCxnSpPr/>
          <p:nvPr/>
        </p:nvCxnSpPr>
        <p:spPr bwMode="auto">
          <a:xfrm>
            <a:off x="1701801" y="2918975"/>
            <a:ext cx="0" cy="2542883"/>
          </a:xfrm>
          <a:prstGeom prst="line">
            <a:avLst/>
          </a:prstGeom>
          <a:noFill/>
          <a:ln w="28575" cap="flat" cmpd="sng" algn="ctr">
            <a:solidFill>
              <a:schemeClr val="bg1"/>
            </a:solidFill>
            <a:prstDash val="solid"/>
            <a:round/>
            <a:headEnd type="none" w="med" len="med"/>
            <a:tailEnd type="none" w="med" len="med"/>
          </a:ln>
          <a:effectLst/>
        </p:spPr>
      </p:cxnSp>
      <p:sp>
        <p:nvSpPr>
          <p:cNvPr id="203" name="TextBox 202">
            <a:extLst>
              <a:ext uri="{FF2B5EF4-FFF2-40B4-BE49-F238E27FC236}">
                <a16:creationId xmlns:a16="http://schemas.microsoft.com/office/drawing/2014/main" id="{AFFE950E-83C8-A518-479F-BFA7C7E7309E}"/>
              </a:ext>
            </a:extLst>
          </p:cNvPr>
          <p:cNvSpPr txBox="1"/>
          <p:nvPr/>
        </p:nvSpPr>
        <p:spPr bwMode="auto">
          <a:xfrm rot="16200000">
            <a:off x="-400057" y="3964514"/>
            <a:ext cx="315830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Adiponectin Concentration (µg/mL)</a:t>
            </a:r>
            <a:endParaRPr lang="en-US" sz="1600" baseline="30000" dirty="0">
              <a:solidFill>
                <a:schemeClr val="bg1"/>
              </a:solidFill>
              <a:latin typeface="Calibri" panose="020F0502020204030204" pitchFamily="34" charset="0"/>
            </a:endParaRPr>
          </a:p>
        </p:txBody>
      </p:sp>
      <p:sp>
        <p:nvSpPr>
          <p:cNvPr id="5" name="Rectangle 4">
            <a:extLst>
              <a:ext uri="{FF2B5EF4-FFF2-40B4-BE49-F238E27FC236}">
                <a16:creationId xmlns:a16="http://schemas.microsoft.com/office/drawing/2014/main" id="{129CEC19-21EC-DC23-8D3A-89C7DE4F03A4}"/>
              </a:ext>
            </a:extLst>
          </p:cNvPr>
          <p:cNvSpPr/>
          <p:nvPr/>
        </p:nvSpPr>
        <p:spPr bwMode="auto">
          <a:xfrm>
            <a:off x="10012497" y="4738182"/>
            <a:ext cx="153886" cy="153886"/>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560379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Stressed Adipose Tissue</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6413"/>
            <a:ext cx="77299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da-DK" altLang="en-US" sz="1200" b="0" dirty="0">
                <a:solidFill>
                  <a:schemeClr val="bg2"/>
                </a:solidFill>
                <a:latin typeface="Calibri" panose="020F0502020204030204" pitchFamily="34" charset="0"/>
              </a:rPr>
              <a:t>Kahn. J Clin Invest. 2019;129:3990. </a:t>
            </a:r>
            <a:r>
              <a:rPr lang="en-US" altLang="en-US" sz="1200" b="0" dirty="0">
                <a:solidFill>
                  <a:schemeClr val="bg2"/>
                </a:solidFill>
                <a:latin typeface="Calibri" panose="020F0502020204030204" pitchFamily="34" charset="0"/>
              </a:rPr>
              <a:t>Reproduced in accordance with https://creativecommons.org/licenses/by/4.0/. </a:t>
            </a:r>
            <a:endParaRPr lang="da-DK" altLang="en-US" sz="1200" b="0" dirty="0">
              <a:solidFill>
                <a:schemeClr val="bg2"/>
              </a:solidFill>
              <a:latin typeface="Calibri" panose="020F0502020204030204" pitchFamily="34" charset="0"/>
            </a:endParaRPr>
          </a:p>
        </p:txBody>
      </p:sp>
      <p:grpSp>
        <p:nvGrpSpPr>
          <p:cNvPr id="10" name="Group 9">
            <a:extLst>
              <a:ext uri="{FF2B5EF4-FFF2-40B4-BE49-F238E27FC236}">
                <a16:creationId xmlns:a16="http://schemas.microsoft.com/office/drawing/2014/main" id="{3BF9B2B3-FC1B-3F60-D327-A8174ECD406D}"/>
              </a:ext>
            </a:extLst>
          </p:cNvPr>
          <p:cNvGrpSpPr/>
          <p:nvPr/>
        </p:nvGrpSpPr>
        <p:grpSpPr>
          <a:xfrm>
            <a:off x="2283" y="4104318"/>
            <a:ext cx="8953811" cy="1425689"/>
            <a:chOff x="2283" y="4104318"/>
            <a:chExt cx="8953811" cy="1425689"/>
          </a:xfrm>
        </p:grpSpPr>
        <p:grpSp>
          <p:nvGrpSpPr>
            <p:cNvPr id="9417" name="Group 9416">
              <a:extLst>
                <a:ext uri="{FF2B5EF4-FFF2-40B4-BE49-F238E27FC236}">
                  <a16:creationId xmlns:a16="http://schemas.microsoft.com/office/drawing/2014/main" id="{049E6E7F-7CF1-BA99-09DF-FCABA723D416}"/>
                </a:ext>
              </a:extLst>
            </p:cNvPr>
            <p:cNvGrpSpPr/>
            <p:nvPr/>
          </p:nvGrpSpPr>
          <p:grpSpPr>
            <a:xfrm>
              <a:off x="1432432" y="5196355"/>
              <a:ext cx="367793" cy="333652"/>
              <a:chOff x="2076957" y="5153898"/>
              <a:chExt cx="602478" cy="546552"/>
            </a:xfrm>
          </p:grpSpPr>
          <p:sp>
            <p:nvSpPr>
              <p:cNvPr id="9465" name="Oval 16">
                <a:extLst>
                  <a:ext uri="{FF2B5EF4-FFF2-40B4-BE49-F238E27FC236}">
                    <a16:creationId xmlns:a16="http://schemas.microsoft.com/office/drawing/2014/main" id="{78B2A78C-9439-52D4-8598-1B78A36BD678}"/>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3">
                      <a:lumMod val="20000"/>
                      <a:lumOff val="80000"/>
                    </a:schemeClr>
                  </a:gs>
                  <a:gs pos="100000">
                    <a:schemeClr val="accent3">
                      <a:lumMod val="60000"/>
                      <a:lumOff val="40000"/>
                    </a:schemeClr>
                  </a:gs>
                </a:gsLst>
                <a:lin ang="5400000" scaled="1"/>
              </a:gradFill>
              <a:ln w="9525">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66" name="Oval 9465">
                <a:extLst>
                  <a:ext uri="{FF2B5EF4-FFF2-40B4-BE49-F238E27FC236}">
                    <a16:creationId xmlns:a16="http://schemas.microsoft.com/office/drawing/2014/main" id="{BD475589-C02B-730E-C92E-0D3D2B63CEBF}"/>
                  </a:ext>
                </a:extLst>
              </p:cNvPr>
              <p:cNvSpPr/>
              <p:nvPr/>
            </p:nvSpPr>
            <p:spPr bwMode="auto">
              <a:xfrm rot="19058643">
                <a:off x="2108891" y="5169659"/>
                <a:ext cx="135182" cy="53393"/>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18" name="Group 9417">
              <a:extLst>
                <a:ext uri="{FF2B5EF4-FFF2-40B4-BE49-F238E27FC236}">
                  <a16:creationId xmlns:a16="http://schemas.microsoft.com/office/drawing/2014/main" id="{D24BE6BD-487F-8854-A495-FE1EC811B5DF}"/>
                </a:ext>
              </a:extLst>
            </p:cNvPr>
            <p:cNvGrpSpPr/>
            <p:nvPr/>
          </p:nvGrpSpPr>
          <p:grpSpPr>
            <a:xfrm>
              <a:off x="1432432" y="4833469"/>
              <a:ext cx="367793" cy="333652"/>
              <a:chOff x="2076957" y="5153898"/>
              <a:chExt cx="602478" cy="546552"/>
            </a:xfrm>
          </p:grpSpPr>
          <p:sp>
            <p:nvSpPr>
              <p:cNvPr id="9463" name="Oval 16">
                <a:extLst>
                  <a:ext uri="{FF2B5EF4-FFF2-40B4-BE49-F238E27FC236}">
                    <a16:creationId xmlns:a16="http://schemas.microsoft.com/office/drawing/2014/main" id="{A5DA0F30-C418-10CC-98E3-6944490A1C48}"/>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40000"/>
                      <a:lumOff val="60000"/>
                    </a:schemeClr>
                  </a:gs>
                  <a:gs pos="100000">
                    <a:schemeClr val="accent3">
                      <a:lumMod val="60000"/>
                      <a:lumOff val="40000"/>
                    </a:schemeClr>
                  </a:gs>
                </a:gsLst>
                <a:lin ang="5400000" scaled="1"/>
              </a:gradFill>
              <a:ln w="952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64" name="Oval 9463">
                <a:extLst>
                  <a:ext uri="{FF2B5EF4-FFF2-40B4-BE49-F238E27FC236}">
                    <a16:creationId xmlns:a16="http://schemas.microsoft.com/office/drawing/2014/main" id="{5DDE916C-5687-85F7-89F2-C44ECD7EE28B}"/>
                  </a:ext>
                </a:extLst>
              </p:cNvPr>
              <p:cNvSpPr/>
              <p:nvPr/>
            </p:nvSpPr>
            <p:spPr bwMode="auto">
              <a:xfrm rot="19058643">
                <a:off x="2108891" y="5169659"/>
                <a:ext cx="135182" cy="53393"/>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19" name="Group 9418">
              <a:extLst>
                <a:ext uri="{FF2B5EF4-FFF2-40B4-BE49-F238E27FC236}">
                  <a16:creationId xmlns:a16="http://schemas.microsoft.com/office/drawing/2014/main" id="{2C6CDF84-EB05-ECBC-AFE9-80933A5A01B1}"/>
                </a:ext>
              </a:extLst>
            </p:cNvPr>
            <p:cNvGrpSpPr/>
            <p:nvPr/>
          </p:nvGrpSpPr>
          <p:grpSpPr>
            <a:xfrm>
              <a:off x="1432432" y="4489092"/>
              <a:ext cx="367793" cy="333652"/>
              <a:chOff x="2076957" y="5153898"/>
              <a:chExt cx="602478" cy="546552"/>
            </a:xfrm>
          </p:grpSpPr>
          <p:sp>
            <p:nvSpPr>
              <p:cNvPr id="9461" name="Oval 16">
                <a:extLst>
                  <a:ext uri="{FF2B5EF4-FFF2-40B4-BE49-F238E27FC236}">
                    <a16:creationId xmlns:a16="http://schemas.microsoft.com/office/drawing/2014/main" id="{9EA64B33-24BD-90ED-7F16-71EA69897462}"/>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20000"/>
                      <a:lumOff val="80000"/>
                    </a:schemeClr>
                  </a:gs>
                  <a:gs pos="100000">
                    <a:schemeClr val="accent5"/>
                  </a:gs>
                </a:gsLst>
                <a:lin ang="5400000" scaled="1"/>
              </a:gradFill>
              <a:ln w="9525">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62" name="Oval 9461">
                <a:extLst>
                  <a:ext uri="{FF2B5EF4-FFF2-40B4-BE49-F238E27FC236}">
                    <a16:creationId xmlns:a16="http://schemas.microsoft.com/office/drawing/2014/main" id="{7A99E7C5-BA2B-C565-3A69-973E74C08AEE}"/>
                  </a:ext>
                </a:extLst>
              </p:cNvPr>
              <p:cNvSpPr/>
              <p:nvPr/>
            </p:nvSpPr>
            <p:spPr bwMode="auto">
              <a:xfrm rot="19058643">
                <a:off x="2108891" y="5169659"/>
                <a:ext cx="135182" cy="53393"/>
              </a:xfrm>
              <a:prstGeom prst="ellipse">
                <a:avLst/>
              </a:prstGeom>
              <a:solidFill>
                <a:schemeClr val="accent5">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20" name="Group 9419">
              <a:extLst>
                <a:ext uri="{FF2B5EF4-FFF2-40B4-BE49-F238E27FC236}">
                  <a16:creationId xmlns:a16="http://schemas.microsoft.com/office/drawing/2014/main" id="{FA493C8C-6516-DFFA-695F-ED217305A70F}"/>
                </a:ext>
              </a:extLst>
            </p:cNvPr>
            <p:cNvGrpSpPr/>
            <p:nvPr/>
          </p:nvGrpSpPr>
          <p:grpSpPr>
            <a:xfrm>
              <a:off x="2577690" y="4499817"/>
              <a:ext cx="367793" cy="333652"/>
              <a:chOff x="2203040" y="4489092"/>
              <a:chExt cx="367793" cy="333652"/>
            </a:xfrm>
          </p:grpSpPr>
          <p:grpSp>
            <p:nvGrpSpPr>
              <p:cNvPr id="9457" name="Group 9456">
                <a:extLst>
                  <a:ext uri="{FF2B5EF4-FFF2-40B4-BE49-F238E27FC236}">
                    <a16:creationId xmlns:a16="http://schemas.microsoft.com/office/drawing/2014/main" id="{2AE9B0A4-7026-80B7-EAEE-357DB78D3D0C}"/>
                  </a:ext>
                </a:extLst>
              </p:cNvPr>
              <p:cNvGrpSpPr/>
              <p:nvPr/>
            </p:nvGrpSpPr>
            <p:grpSpPr>
              <a:xfrm>
                <a:off x="2203040" y="4489092"/>
                <a:ext cx="367793" cy="333652"/>
                <a:chOff x="2076957" y="5153898"/>
                <a:chExt cx="602478" cy="546552"/>
              </a:xfrm>
            </p:grpSpPr>
            <p:sp>
              <p:nvSpPr>
                <p:cNvPr id="9459" name="Oval 16">
                  <a:extLst>
                    <a:ext uri="{FF2B5EF4-FFF2-40B4-BE49-F238E27FC236}">
                      <a16:creationId xmlns:a16="http://schemas.microsoft.com/office/drawing/2014/main" id="{EEB84794-8A2D-6492-796B-DDCD50737171}"/>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6">
                        <a:lumMod val="60000"/>
                        <a:lumOff val="40000"/>
                      </a:schemeClr>
                    </a:gs>
                    <a:gs pos="100000">
                      <a:schemeClr val="accent6"/>
                    </a:gs>
                  </a:gsLst>
                  <a:lin ang="5400000" scaled="1"/>
                </a:gradFill>
                <a:ln w="9525">
                  <a:solidFill>
                    <a:schemeClr val="accent6">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60" name="Oval 9459">
                  <a:extLst>
                    <a:ext uri="{FF2B5EF4-FFF2-40B4-BE49-F238E27FC236}">
                      <a16:creationId xmlns:a16="http://schemas.microsoft.com/office/drawing/2014/main" id="{9A5EE25D-6D17-A7D2-FF8A-ACC744D9DD33}"/>
                    </a:ext>
                  </a:extLst>
                </p:cNvPr>
                <p:cNvSpPr/>
                <p:nvPr/>
              </p:nvSpPr>
              <p:spPr bwMode="auto">
                <a:xfrm rot="19058643">
                  <a:off x="2108891" y="5169659"/>
                  <a:ext cx="135182" cy="53393"/>
                </a:xfrm>
                <a:prstGeom prst="ellipse">
                  <a:avLst/>
                </a:prstGeom>
                <a:solidFill>
                  <a:schemeClr val="accent6">
                    <a:lumMod val="20000"/>
                    <a:lumOff val="80000"/>
                  </a:schemeClr>
                </a:solidFill>
                <a:ln w="9525">
                  <a:solidFill>
                    <a:schemeClr val="accent6">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458" name="Oval 9457">
                <a:extLst>
                  <a:ext uri="{FF2B5EF4-FFF2-40B4-BE49-F238E27FC236}">
                    <a16:creationId xmlns:a16="http://schemas.microsoft.com/office/drawing/2014/main" id="{01A44ABC-229B-6C5D-7367-16780C3D0856}"/>
                  </a:ext>
                </a:extLst>
              </p:cNvPr>
              <p:cNvSpPr/>
              <p:nvPr/>
            </p:nvSpPr>
            <p:spPr bwMode="auto">
              <a:xfrm>
                <a:off x="2336800" y="4667250"/>
                <a:ext cx="150551" cy="107950"/>
              </a:xfrm>
              <a:prstGeom prst="ellipse">
                <a:avLst/>
              </a:prstGeom>
              <a:solidFill>
                <a:schemeClr val="accent5"/>
              </a:solidFill>
              <a:ln w="9525">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21" name="Group 9420">
              <a:extLst>
                <a:ext uri="{FF2B5EF4-FFF2-40B4-BE49-F238E27FC236}">
                  <a16:creationId xmlns:a16="http://schemas.microsoft.com/office/drawing/2014/main" id="{E0A4D078-BB39-1245-04D4-241B7198DE0E}"/>
                </a:ext>
              </a:extLst>
            </p:cNvPr>
            <p:cNvGrpSpPr/>
            <p:nvPr/>
          </p:nvGrpSpPr>
          <p:grpSpPr>
            <a:xfrm>
              <a:off x="347074" y="4527877"/>
              <a:ext cx="398232" cy="156975"/>
              <a:chOff x="844727" y="4554855"/>
              <a:chExt cx="398232" cy="156975"/>
            </a:xfrm>
          </p:grpSpPr>
          <p:sp>
            <p:nvSpPr>
              <p:cNvPr id="9455" name="Freeform: Shape 9454">
                <a:extLst>
                  <a:ext uri="{FF2B5EF4-FFF2-40B4-BE49-F238E27FC236}">
                    <a16:creationId xmlns:a16="http://schemas.microsoft.com/office/drawing/2014/main" id="{F10787F1-F3AA-EC9B-CE56-E21E648A859C}"/>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3"/>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56" name="Oval 9455">
                <a:extLst>
                  <a:ext uri="{FF2B5EF4-FFF2-40B4-BE49-F238E27FC236}">
                    <a16:creationId xmlns:a16="http://schemas.microsoft.com/office/drawing/2014/main" id="{B6D8D7BC-0518-F80E-AEE0-2443FBA9CAA6}"/>
                  </a:ext>
                </a:extLst>
              </p:cNvPr>
              <p:cNvSpPr/>
              <p:nvPr/>
            </p:nvSpPr>
            <p:spPr bwMode="auto">
              <a:xfrm>
                <a:off x="982366" y="4571677"/>
                <a:ext cx="71002" cy="45720"/>
              </a:xfrm>
              <a:prstGeom prst="ellipse">
                <a:avLst/>
              </a:prstGeom>
              <a:solidFill>
                <a:schemeClr val="accent3">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22" name="Group 9421">
              <a:extLst>
                <a:ext uri="{FF2B5EF4-FFF2-40B4-BE49-F238E27FC236}">
                  <a16:creationId xmlns:a16="http://schemas.microsoft.com/office/drawing/2014/main" id="{267FA3AC-62F6-8617-4C1C-71B97A0829E0}"/>
                </a:ext>
              </a:extLst>
            </p:cNvPr>
            <p:cNvGrpSpPr/>
            <p:nvPr/>
          </p:nvGrpSpPr>
          <p:grpSpPr>
            <a:xfrm>
              <a:off x="347074" y="4731950"/>
              <a:ext cx="398232" cy="156975"/>
              <a:chOff x="844727" y="4554855"/>
              <a:chExt cx="398232" cy="156975"/>
            </a:xfrm>
          </p:grpSpPr>
          <p:sp>
            <p:nvSpPr>
              <p:cNvPr id="9453" name="Freeform: Shape 9452">
                <a:extLst>
                  <a:ext uri="{FF2B5EF4-FFF2-40B4-BE49-F238E27FC236}">
                    <a16:creationId xmlns:a16="http://schemas.microsoft.com/office/drawing/2014/main" id="{F94E7874-6FC1-E9C7-4B58-FF76F58643A5}"/>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5"/>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54" name="Oval 9453">
                <a:extLst>
                  <a:ext uri="{FF2B5EF4-FFF2-40B4-BE49-F238E27FC236}">
                    <a16:creationId xmlns:a16="http://schemas.microsoft.com/office/drawing/2014/main" id="{FFA62668-FB8F-0E7A-6E22-528A55C9E288}"/>
                  </a:ext>
                </a:extLst>
              </p:cNvPr>
              <p:cNvSpPr/>
              <p:nvPr/>
            </p:nvSpPr>
            <p:spPr bwMode="auto">
              <a:xfrm>
                <a:off x="982366" y="4571677"/>
                <a:ext cx="71002" cy="45720"/>
              </a:xfrm>
              <a:prstGeom prst="ellipse">
                <a:avLst/>
              </a:prstGeom>
              <a:solidFill>
                <a:schemeClr val="accent5">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23" name="Group 9422">
              <a:extLst>
                <a:ext uri="{FF2B5EF4-FFF2-40B4-BE49-F238E27FC236}">
                  <a16:creationId xmlns:a16="http://schemas.microsoft.com/office/drawing/2014/main" id="{9923B622-0C21-6DD5-16A7-ABA5A5FE0456}"/>
                </a:ext>
              </a:extLst>
            </p:cNvPr>
            <p:cNvGrpSpPr/>
            <p:nvPr/>
          </p:nvGrpSpPr>
          <p:grpSpPr>
            <a:xfrm>
              <a:off x="347074" y="4937249"/>
              <a:ext cx="398232" cy="156975"/>
              <a:chOff x="844727" y="4554855"/>
              <a:chExt cx="398232" cy="156975"/>
            </a:xfrm>
          </p:grpSpPr>
          <p:sp>
            <p:nvSpPr>
              <p:cNvPr id="9451" name="Freeform: Shape 9450">
                <a:extLst>
                  <a:ext uri="{FF2B5EF4-FFF2-40B4-BE49-F238E27FC236}">
                    <a16:creationId xmlns:a16="http://schemas.microsoft.com/office/drawing/2014/main" id="{E76D1A91-1C2E-54F6-472F-95EB61187E24}"/>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52" name="Oval 9451">
                <a:extLst>
                  <a:ext uri="{FF2B5EF4-FFF2-40B4-BE49-F238E27FC236}">
                    <a16:creationId xmlns:a16="http://schemas.microsoft.com/office/drawing/2014/main" id="{68663078-A389-B407-2AA7-B1B3FA941BCD}"/>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24" name="Group 9423">
              <a:extLst>
                <a:ext uri="{FF2B5EF4-FFF2-40B4-BE49-F238E27FC236}">
                  <a16:creationId xmlns:a16="http://schemas.microsoft.com/office/drawing/2014/main" id="{23717760-DD65-8DF3-6B04-37FB79D40D1C}"/>
                </a:ext>
              </a:extLst>
            </p:cNvPr>
            <p:cNvGrpSpPr/>
            <p:nvPr/>
          </p:nvGrpSpPr>
          <p:grpSpPr>
            <a:xfrm>
              <a:off x="7381463" y="4536012"/>
              <a:ext cx="275860" cy="144559"/>
              <a:chOff x="7391191" y="4819043"/>
              <a:chExt cx="275860" cy="144559"/>
            </a:xfrm>
          </p:grpSpPr>
          <p:sp>
            <p:nvSpPr>
              <p:cNvPr id="9449" name="Oval 38">
                <a:extLst>
                  <a:ext uri="{FF2B5EF4-FFF2-40B4-BE49-F238E27FC236}">
                    <a16:creationId xmlns:a16="http://schemas.microsoft.com/office/drawing/2014/main" id="{12DAAB94-5E5C-5A96-AA77-134EB4492195}"/>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50" name="Oval 9449">
                <a:extLst>
                  <a:ext uri="{FF2B5EF4-FFF2-40B4-BE49-F238E27FC236}">
                    <a16:creationId xmlns:a16="http://schemas.microsoft.com/office/drawing/2014/main" id="{FC0C652A-1EB5-6665-0B12-89E74CD5716A}"/>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25" name="Group 9424">
              <a:extLst>
                <a:ext uri="{FF2B5EF4-FFF2-40B4-BE49-F238E27FC236}">
                  <a16:creationId xmlns:a16="http://schemas.microsoft.com/office/drawing/2014/main" id="{435EE3A4-E8FB-F250-42C5-487F5C26BC40}"/>
                </a:ext>
              </a:extLst>
            </p:cNvPr>
            <p:cNvGrpSpPr/>
            <p:nvPr/>
          </p:nvGrpSpPr>
          <p:grpSpPr>
            <a:xfrm>
              <a:off x="6302491" y="4475168"/>
              <a:ext cx="280405" cy="284054"/>
              <a:chOff x="6221994" y="4837582"/>
              <a:chExt cx="597571" cy="531712"/>
            </a:xfrm>
          </p:grpSpPr>
          <p:sp>
            <p:nvSpPr>
              <p:cNvPr id="9447" name="Freeform 60">
                <a:extLst>
                  <a:ext uri="{FF2B5EF4-FFF2-40B4-BE49-F238E27FC236}">
                    <a16:creationId xmlns:a16="http://schemas.microsoft.com/office/drawing/2014/main" id="{999D738D-7C53-CA68-92F4-275521609166}"/>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1"/>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448" name="Oval 42">
                <a:extLst>
                  <a:ext uri="{FF2B5EF4-FFF2-40B4-BE49-F238E27FC236}">
                    <a16:creationId xmlns:a16="http://schemas.microsoft.com/office/drawing/2014/main" id="{68FAF361-9BC8-1B0B-573E-68D1B4FAE9B2}"/>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2">
                  <a:lumMod val="60000"/>
                  <a:lumOff val="4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26" name="Group 9425">
              <a:extLst>
                <a:ext uri="{FF2B5EF4-FFF2-40B4-BE49-F238E27FC236}">
                  <a16:creationId xmlns:a16="http://schemas.microsoft.com/office/drawing/2014/main" id="{A1C60BCD-9DC2-7C26-53B1-9EB22619EE9E}"/>
                </a:ext>
              </a:extLst>
            </p:cNvPr>
            <p:cNvGrpSpPr/>
            <p:nvPr/>
          </p:nvGrpSpPr>
          <p:grpSpPr>
            <a:xfrm>
              <a:off x="5095262" y="4475168"/>
              <a:ext cx="280405" cy="284054"/>
              <a:chOff x="6221994" y="4837582"/>
              <a:chExt cx="597571" cy="531712"/>
            </a:xfrm>
          </p:grpSpPr>
          <p:sp>
            <p:nvSpPr>
              <p:cNvPr id="9445" name="Freeform 60">
                <a:extLst>
                  <a:ext uri="{FF2B5EF4-FFF2-40B4-BE49-F238E27FC236}">
                    <a16:creationId xmlns:a16="http://schemas.microsoft.com/office/drawing/2014/main" id="{923D7368-E11B-C73F-2539-2E2B13D4F2B1}"/>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4"/>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446" name="Oval 42">
                <a:extLst>
                  <a:ext uri="{FF2B5EF4-FFF2-40B4-BE49-F238E27FC236}">
                    <a16:creationId xmlns:a16="http://schemas.microsoft.com/office/drawing/2014/main" id="{9636B881-4093-8CB1-CD32-F7F1014549F3}"/>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4">
                  <a:lumMod val="5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27" name="Group 9426">
              <a:extLst>
                <a:ext uri="{FF2B5EF4-FFF2-40B4-BE49-F238E27FC236}">
                  <a16:creationId xmlns:a16="http://schemas.microsoft.com/office/drawing/2014/main" id="{CA2C22A5-C21A-89F6-AB25-734AB8B46702}"/>
                </a:ext>
              </a:extLst>
            </p:cNvPr>
            <p:cNvGrpSpPr/>
            <p:nvPr/>
          </p:nvGrpSpPr>
          <p:grpSpPr>
            <a:xfrm>
              <a:off x="3805218" y="4475168"/>
              <a:ext cx="280405" cy="284054"/>
              <a:chOff x="6221994" y="4837582"/>
              <a:chExt cx="597571" cy="531712"/>
            </a:xfrm>
          </p:grpSpPr>
          <p:sp>
            <p:nvSpPr>
              <p:cNvPr id="9443" name="Freeform 60">
                <a:extLst>
                  <a:ext uri="{FF2B5EF4-FFF2-40B4-BE49-F238E27FC236}">
                    <a16:creationId xmlns:a16="http://schemas.microsoft.com/office/drawing/2014/main" id="{3CB673B3-9FBE-A8A2-BC8C-0DD51AB4AF19}"/>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3">
                  <a:lumMod val="50000"/>
                </a:schemeClr>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444" name="Oval 42">
                <a:extLst>
                  <a:ext uri="{FF2B5EF4-FFF2-40B4-BE49-F238E27FC236}">
                    <a16:creationId xmlns:a16="http://schemas.microsoft.com/office/drawing/2014/main" id="{7091B461-F4FC-DD14-7E15-AF335F212368}"/>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3"/>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28" name="Group 9427">
              <a:extLst>
                <a:ext uri="{FF2B5EF4-FFF2-40B4-BE49-F238E27FC236}">
                  <a16:creationId xmlns:a16="http://schemas.microsoft.com/office/drawing/2014/main" id="{55911965-C463-712C-ECB3-F688F4C7D857}"/>
                </a:ext>
              </a:extLst>
            </p:cNvPr>
            <p:cNvGrpSpPr/>
            <p:nvPr/>
          </p:nvGrpSpPr>
          <p:grpSpPr>
            <a:xfrm>
              <a:off x="8366863" y="4492436"/>
              <a:ext cx="134099" cy="184661"/>
              <a:chOff x="8366919" y="4492436"/>
              <a:chExt cx="134099" cy="184661"/>
            </a:xfrm>
            <a:solidFill>
              <a:schemeClr val="accent6">
                <a:lumMod val="40000"/>
                <a:lumOff val="60000"/>
              </a:schemeClr>
            </a:solidFill>
          </p:grpSpPr>
          <p:grpSp>
            <p:nvGrpSpPr>
              <p:cNvPr id="9437" name="Group 9436">
                <a:extLst>
                  <a:ext uri="{FF2B5EF4-FFF2-40B4-BE49-F238E27FC236}">
                    <a16:creationId xmlns:a16="http://schemas.microsoft.com/office/drawing/2014/main" id="{38B1687E-1D04-9498-0759-E5C2001ED54C}"/>
                  </a:ext>
                </a:extLst>
              </p:cNvPr>
              <p:cNvGrpSpPr/>
              <p:nvPr/>
            </p:nvGrpSpPr>
            <p:grpSpPr>
              <a:xfrm>
                <a:off x="8366919" y="4492436"/>
                <a:ext cx="62428" cy="184661"/>
                <a:chOff x="8366919" y="4492436"/>
                <a:chExt cx="62428" cy="184661"/>
              </a:xfrm>
              <a:grpFill/>
            </p:grpSpPr>
            <p:sp>
              <p:nvSpPr>
                <p:cNvPr id="9441" name="Rectangle 9440">
                  <a:extLst>
                    <a:ext uri="{FF2B5EF4-FFF2-40B4-BE49-F238E27FC236}">
                      <a16:creationId xmlns:a16="http://schemas.microsoft.com/office/drawing/2014/main" id="{186BDF63-19DB-A0AC-4BA1-3D10E868FD96}"/>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42" name="Rectangle 9441">
                  <a:extLst>
                    <a:ext uri="{FF2B5EF4-FFF2-40B4-BE49-F238E27FC236}">
                      <a16:creationId xmlns:a16="http://schemas.microsoft.com/office/drawing/2014/main" id="{E1FC14C6-51ED-A719-AA26-147969E9265C}"/>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38" name="Group 9437">
                <a:extLst>
                  <a:ext uri="{FF2B5EF4-FFF2-40B4-BE49-F238E27FC236}">
                    <a16:creationId xmlns:a16="http://schemas.microsoft.com/office/drawing/2014/main" id="{A40267E4-A42E-5A7D-EA5E-543E849607E5}"/>
                  </a:ext>
                </a:extLst>
              </p:cNvPr>
              <p:cNvGrpSpPr/>
              <p:nvPr/>
            </p:nvGrpSpPr>
            <p:grpSpPr>
              <a:xfrm flipH="1">
                <a:off x="8438590" y="4492436"/>
                <a:ext cx="62428" cy="184661"/>
                <a:chOff x="8366919" y="4492436"/>
                <a:chExt cx="62428" cy="184661"/>
              </a:xfrm>
              <a:grpFill/>
            </p:grpSpPr>
            <p:sp>
              <p:nvSpPr>
                <p:cNvPr id="9439" name="Rectangle 9438">
                  <a:extLst>
                    <a:ext uri="{FF2B5EF4-FFF2-40B4-BE49-F238E27FC236}">
                      <a16:creationId xmlns:a16="http://schemas.microsoft.com/office/drawing/2014/main" id="{706AAB3E-CBD1-8BB7-2BE6-B5A083C768CB}"/>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40" name="Rectangle 9439">
                  <a:extLst>
                    <a:ext uri="{FF2B5EF4-FFF2-40B4-BE49-F238E27FC236}">
                      <a16:creationId xmlns:a16="http://schemas.microsoft.com/office/drawing/2014/main" id="{A787A471-9210-1C40-A058-AC4ECC06E8E8}"/>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9429" name="TextBox 9428">
              <a:extLst>
                <a:ext uri="{FF2B5EF4-FFF2-40B4-BE49-F238E27FC236}">
                  <a16:creationId xmlns:a16="http://schemas.microsoft.com/office/drawing/2014/main" id="{1DA9AD0D-DC28-7EC6-69BF-39A665420624}"/>
                </a:ext>
              </a:extLst>
            </p:cNvPr>
            <p:cNvSpPr txBox="1"/>
            <p:nvPr/>
          </p:nvSpPr>
          <p:spPr bwMode="auto">
            <a:xfrm>
              <a:off x="2283" y="4104318"/>
              <a:ext cx="114684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Preadipocyte subtypes</a:t>
              </a:r>
            </a:p>
          </p:txBody>
        </p:sp>
        <p:sp>
          <p:nvSpPr>
            <p:cNvPr id="9430" name="TextBox 9429">
              <a:extLst>
                <a:ext uri="{FF2B5EF4-FFF2-40B4-BE49-F238E27FC236}">
                  <a16:creationId xmlns:a16="http://schemas.microsoft.com/office/drawing/2014/main" id="{6950AE3C-B63A-2BEE-A70B-460E02E3CF23}"/>
                </a:ext>
              </a:extLst>
            </p:cNvPr>
            <p:cNvSpPr txBox="1"/>
            <p:nvPr/>
          </p:nvSpPr>
          <p:spPr bwMode="auto">
            <a:xfrm>
              <a:off x="1017143" y="4104318"/>
              <a:ext cx="128754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Mature adipocyte subtypes</a:t>
              </a:r>
            </a:p>
          </p:txBody>
        </p:sp>
        <p:sp>
          <p:nvSpPr>
            <p:cNvPr id="9431" name="TextBox 9430">
              <a:extLst>
                <a:ext uri="{FF2B5EF4-FFF2-40B4-BE49-F238E27FC236}">
                  <a16:creationId xmlns:a16="http://schemas.microsoft.com/office/drawing/2014/main" id="{946BBE82-C04B-2BFD-4652-947A564994FF}"/>
                </a:ext>
              </a:extLst>
            </p:cNvPr>
            <p:cNvSpPr txBox="1"/>
            <p:nvPr/>
          </p:nvSpPr>
          <p:spPr bwMode="auto">
            <a:xfrm>
              <a:off x="2117813" y="4104318"/>
              <a:ext cx="128754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Lipodystrophic adipocytes</a:t>
              </a:r>
            </a:p>
          </p:txBody>
        </p:sp>
        <p:sp>
          <p:nvSpPr>
            <p:cNvPr id="9432" name="TextBox 9431">
              <a:extLst>
                <a:ext uri="{FF2B5EF4-FFF2-40B4-BE49-F238E27FC236}">
                  <a16:creationId xmlns:a16="http://schemas.microsoft.com/office/drawing/2014/main" id="{4E2D2855-22D7-E072-18CD-A68CCE705C77}"/>
                </a:ext>
              </a:extLst>
            </p:cNvPr>
            <p:cNvSpPr txBox="1"/>
            <p:nvPr/>
          </p:nvSpPr>
          <p:spPr bwMode="auto">
            <a:xfrm>
              <a:off x="3261986" y="4104318"/>
              <a:ext cx="13668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Resident macrophages (M2)</a:t>
              </a:r>
            </a:p>
          </p:txBody>
        </p:sp>
        <p:sp>
          <p:nvSpPr>
            <p:cNvPr id="9433" name="TextBox 9432">
              <a:extLst>
                <a:ext uri="{FF2B5EF4-FFF2-40B4-BE49-F238E27FC236}">
                  <a16:creationId xmlns:a16="http://schemas.microsoft.com/office/drawing/2014/main" id="{9A71F393-9371-9C7A-D7EB-894136FEAE14}"/>
                </a:ext>
              </a:extLst>
            </p:cNvPr>
            <p:cNvSpPr txBox="1"/>
            <p:nvPr/>
          </p:nvSpPr>
          <p:spPr bwMode="auto">
            <a:xfrm>
              <a:off x="4552030" y="4104318"/>
              <a:ext cx="13668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Proinflammatory macrophages (M1)</a:t>
              </a:r>
            </a:p>
          </p:txBody>
        </p:sp>
        <p:sp>
          <p:nvSpPr>
            <p:cNvPr id="9434" name="TextBox 9433">
              <a:extLst>
                <a:ext uri="{FF2B5EF4-FFF2-40B4-BE49-F238E27FC236}">
                  <a16:creationId xmlns:a16="http://schemas.microsoft.com/office/drawing/2014/main" id="{F1CA3040-D3F1-DC28-BB42-47EECD9ADA5A}"/>
                </a:ext>
              </a:extLst>
            </p:cNvPr>
            <p:cNvSpPr txBox="1"/>
            <p:nvPr/>
          </p:nvSpPr>
          <p:spPr bwMode="auto">
            <a:xfrm>
              <a:off x="5759259" y="4104318"/>
              <a:ext cx="13668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Distinct types of macrophages</a:t>
              </a:r>
            </a:p>
          </p:txBody>
        </p:sp>
        <p:sp>
          <p:nvSpPr>
            <p:cNvPr id="9435" name="TextBox 9434">
              <a:extLst>
                <a:ext uri="{FF2B5EF4-FFF2-40B4-BE49-F238E27FC236}">
                  <a16:creationId xmlns:a16="http://schemas.microsoft.com/office/drawing/2014/main" id="{F6D13363-4F65-1F63-112F-BFE148FCD7F6}"/>
                </a:ext>
              </a:extLst>
            </p:cNvPr>
            <p:cNvSpPr txBox="1"/>
            <p:nvPr/>
          </p:nvSpPr>
          <p:spPr bwMode="auto">
            <a:xfrm>
              <a:off x="6835959" y="4104318"/>
              <a:ext cx="13668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Stromovascular cells</a:t>
              </a:r>
            </a:p>
          </p:txBody>
        </p:sp>
        <p:sp>
          <p:nvSpPr>
            <p:cNvPr id="9436" name="TextBox 9435">
              <a:extLst>
                <a:ext uri="{FF2B5EF4-FFF2-40B4-BE49-F238E27FC236}">
                  <a16:creationId xmlns:a16="http://schemas.microsoft.com/office/drawing/2014/main" id="{E65370BB-C97E-64E2-24E0-1AFE58E5DD43}"/>
                </a:ext>
              </a:extLst>
            </p:cNvPr>
            <p:cNvSpPr txBox="1"/>
            <p:nvPr/>
          </p:nvSpPr>
          <p:spPr bwMode="auto">
            <a:xfrm>
              <a:off x="7911731" y="4104318"/>
              <a:ext cx="104436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Insulin receptors</a:t>
              </a:r>
            </a:p>
          </p:txBody>
        </p:sp>
      </p:grpSp>
      <p:grpSp>
        <p:nvGrpSpPr>
          <p:cNvPr id="12" name="Group 11">
            <a:extLst>
              <a:ext uri="{FF2B5EF4-FFF2-40B4-BE49-F238E27FC236}">
                <a16:creationId xmlns:a16="http://schemas.microsoft.com/office/drawing/2014/main" id="{0DE36A76-1E4E-0F58-C9C7-02C7CDA38E2B}"/>
              </a:ext>
            </a:extLst>
          </p:cNvPr>
          <p:cNvGrpSpPr/>
          <p:nvPr/>
        </p:nvGrpSpPr>
        <p:grpSpPr>
          <a:xfrm>
            <a:off x="637408" y="2505556"/>
            <a:ext cx="830955" cy="579287"/>
            <a:chOff x="637408" y="2505556"/>
            <a:chExt cx="830955" cy="579287"/>
          </a:xfrm>
        </p:grpSpPr>
        <p:grpSp>
          <p:nvGrpSpPr>
            <p:cNvPr id="9396" name="Group 9395">
              <a:extLst>
                <a:ext uri="{FF2B5EF4-FFF2-40B4-BE49-F238E27FC236}">
                  <a16:creationId xmlns:a16="http://schemas.microsoft.com/office/drawing/2014/main" id="{91FA6FE4-5FDA-6FF9-AA77-19433373E088}"/>
                </a:ext>
              </a:extLst>
            </p:cNvPr>
            <p:cNvGrpSpPr/>
            <p:nvPr/>
          </p:nvGrpSpPr>
          <p:grpSpPr>
            <a:xfrm rot="19508702">
              <a:off x="637408" y="2697928"/>
              <a:ext cx="398232" cy="156975"/>
              <a:chOff x="844727" y="4554855"/>
              <a:chExt cx="398232" cy="156975"/>
            </a:xfrm>
          </p:grpSpPr>
          <p:sp>
            <p:nvSpPr>
              <p:cNvPr id="9415" name="Freeform: Shape 9414">
                <a:extLst>
                  <a:ext uri="{FF2B5EF4-FFF2-40B4-BE49-F238E27FC236}">
                    <a16:creationId xmlns:a16="http://schemas.microsoft.com/office/drawing/2014/main" id="{D1B9537C-B42F-BD62-32C4-48B2F550CA05}"/>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5"/>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16" name="Oval 9415">
                <a:extLst>
                  <a:ext uri="{FF2B5EF4-FFF2-40B4-BE49-F238E27FC236}">
                    <a16:creationId xmlns:a16="http://schemas.microsoft.com/office/drawing/2014/main" id="{182ABFBD-0C68-0E39-31E1-B281E6DBED72}"/>
                  </a:ext>
                </a:extLst>
              </p:cNvPr>
              <p:cNvSpPr/>
              <p:nvPr/>
            </p:nvSpPr>
            <p:spPr bwMode="auto">
              <a:xfrm>
                <a:off x="982366" y="4571677"/>
                <a:ext cx="71002" cy="45720"/>
              </a:xfrm>
              <a:prstGeom prst="ellipse">
                <a:avLst/>
              </a:prstGeom>
              <a:solidFill>
                <a:schemeClr val="accent5">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97" name="Group 9396">
              <a:extLst>
                <a:ext uri="{FF2B5EF4-FFF2-40B4-BE49-F238E27FC236}">
                  <a16:creationId xmlns:a16="http://schemas.microsoft.com/office/drawing/2014/main" id="{DC2C3A35-8D39-C745-32A7-1F4356006A4E}"/>
                </a:ext>
              </a:extLst>
            </p:cNvPr>
            <p:cNvGrpSpPr/>
            <p:nvPr/>
          </p:nvGrpSpPr>
          <p:grpSpPr>
            <a:xfrm rot="20732030">
              <a:off x="705402" y="2505556"/>
              <a:ext cx="398232" cy="156975"/>
              <a:chOff x="844727" y="4554855"/>
              <a:chExt cx="398232" cy="156975"/>
            </a:xfrm>
          </p:grpSpPr>
          <p:sp>
            <p:nvSpPr>
              <p:cNvPr id="9413" name="Freeform: Shape 9412">
                <a:extLst>
                  <a:ext uri="{FF2B5EF4-FFF2-40B4-BE49-F238E27FC236}">
                    <a16:creationId xmlns:a16="http://schemas.microsoft.com/office/drawing/2014/main" id="{D8128DFD-D355-B35C-77CD-019A9AEC1AEE}"/>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14" name="Oval 9413">
                <a:extLst>
                  <a:ext uri="{FF2B5EF4-FFF2-40B4-BE49-F238E27FC236}">
                    <a16:creationId xmlns:a16="http://schemas.microsoft.com/office/drawing/2014/main" id="{849F699D-8542-3485-CB8C-541F25D6A065}"/>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98" name="Group 9397">
              <a:extLst>
                <a:ext uri="{FF2B5EF4-FFF2-40B4-BE49-F238E27FC236}">
                  <a16:creationId xmlns:a16="http://schemas.microsoft.com/office/drawing/2014/main" id="{BB270370-C5B0-E9C5-4631-B4678E79775F}"/>
                </a:ext>
              </a:extLst>
            </p:cNvPr>
            <p:cNvGrpSpPr/>
            <p:nvPr/>
          </p:nvGrpSpPr>
          <p:grpSpPr>
            <a:xfrm rot="2053462">
              <a:off x="1070131" y="2694817"/>
              <a:ext cx="398232" cy="156975"/>
              <a:chOff x="844727" y="4554855"/>
              <a:chExt cx="398232" cy="156975"/>
            </a:xfrm>
          </p:grpSpPr>
          <p:sp>
            <p:nvSpPr>
              <p:cNvPr id="9411" name="Freeform: Shape 9410">
                <a:extLst>
                  <a:ext uri="{FF2B5EF4-FFF2-40B4-BE49-F238E27FC236}">
                    <a16:creationId xmlns:a16="http://schemas.microsoft.com/office/drawing/2014/main" id="{16C1E20F-B0C6-2396-954F-A420DEB6FB18}"/>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12" name="Oval 9411">
                <a:extLst>
                  <a:ext uri="{FF2B5EF4-FFF2-40B4-BE49-F238E27FC236}">
                    <a16:creationId xmlns:a16="http://schemas.microsoft.com/office/drawing/2014/main" id="{DE78E574-9559-07A5-05AA-2F7B07C33BEC}"/>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99" name="Group 9398">
              <a:extLst>
                <a:ext uri="{FF2B5EF4-FFF2-40B4-BE49-F238E27FC236}">
                  <a16:creationId xmlns:a16="http://schemas.microsoft.com/office/drawing/2014/main" id="{978BEF3F-BC02-8ADE-2E44-C6F80788E7EA}"/>
                </a:ext>
              </a:extLst>
            </p:cNvPr>
            <p:cNvGrpSpPr/>
            <p:nvPr/>
          </p:nvGrpSpPr>
          <p:grpSpPr>
            <a:xfrm rot="1101368">
              <a:off x="1008730" y="2531578"/>
              <a:ext cx="398232" cy="156975"/>
              <a:chOff x="844727" y="4554855"/>
              <a:chExt cx="398232" cy="156975"/>
            </a:xfrm>
          </p:grpSpPr>
          <p:sp>
            <p:nvSpPr>
              <p:cNvPr id="9409" name="Freeform: Shape 9408">
                <a:extLst>
                  <a:ext uri="{FF2B5EF4-FFF2-40B4-BE49-F238E27FC236}">
                    <a16:creationId xmlns:a16="http://schemas.microsoft.com/office/drawing/2014/main" id="{DF284BAA-B4CA-94C0-799B-BCD3472EFE6C}"/>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3"/>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10" name="Oval 9409">
                <a:extLst>
                  <a:ext uri="{FF2B5EF4-FFF2-40B4-BE49-F238E27FC236}">
                    <a16:creationId xmlns:a16="http://schemas.microsoft.com/office/drawing/2014/main" id="{49F5697C-9C6F-68CE-8CE7-E8448AC19D47}"/>
                  </a:ext>
                </a:extLst>
              </p:cNvPr>
              <p:cNvSpPr/>
              <p:nvPr/>
            </p:nvSpPr>
            <p:spPr bwMode="auto">
              <a:xfrm>
                <a:off x="982366" y="4571677"/>
                <a:ext cx="71002" cy="45720"/>
              </a:xfrm>
              <a:prstGeom prst="ellipse">
                <a:avLst/>
              </a:prstGeom>
              <a:solidFill>
                <a:schemeClr val="accent3">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00" name="Group 9399">
              <a:extLst>
                <a:ext uri="{FF2B5EF4-FFF2-40B4-BE49-F238E27FC236}">
                  <a16:creationId xmlns:a16="http://schemas.microsoft.com/office/drawing/2014/main" id="{CBB5D6BA-DDCA-CD6D-FD0E-4CDCA59E4DB1}"/>
                </a:ext>
              </a:extLst>
            </p:cNvPr>
            <p:cNvGrpSpPr/>
            <p:nvPr/>
          </p:nvGrpSpPr>
          <p:grpSpPr>
            <a:xfrm rot="802235">
              <a:off x="946006" y="2877594"/>
              <a:ext cx="398232" cy="156975"/>
              <a:chOff x="844727" y="4554855"/>
              <a:chExt cx="398232" cy="156975"/>
            </a:xfrm>
          </p:grpSpPr>
          <p:sp>
            <p:nvSpPr>
              <p:cNvPr id="9407" name="Freeform: Shape 9406">
                <a:extLst>
                  <a:ext uri="{FF2B5EF4-FFF2-40B4-BE49-F238E27FC236}">
                    <a16:creationId xmlns:a16="http://schemas.microsoft.com/office/drawing/2014/main" id="{936692F1-E944-CE3A-A90E-A75E8544700B}"/>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5"/>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8" name="Oval 9407">
                <a:extLst>
                  <a:ext uri="{FF2B5EF4-FFF2-40B4-BE49-F238E27FC236}">
                    <a16:creationId xmlns:a16="http://schemas.microsoft.com/office/drawing/2014/main" id="{10DF0CF9-8043-8AB0-E5A3-A4A8A92C44D8}"/>
                  </a:ext>
                </a:extLst>
              </p:cNvPr>
              <p:cNvSpPr/>
              <p:nvPr/>
            </p:nvSpPr>
            <p:spPr bwMode="auto">
              <a:xfrm>
                <a:off x="982366" y="4571677"/>
                <a:ext cx="71002" cy="45720"/>
              </a:xfrm>
              <a:prstGeom prst="ellipse">
                <a:avLst/>
              </a:prstGeom>
              <a:solidFill>
                <a:schemeClr val="accent5">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01" name="Group 9400">
              <a:extLst>
                <a:ext uri="{FF2B5EF4-FFF2-40B4-BE49-F238E27FC236}">
                  <a16:creationId xmlns:a16="http://schemas.microsoft.com/office/drawing/2014/main" id="{334978F3-AE31-1C0E-22E6-7E9DE20DCDA5}"/>
                </a:ext>
              </a:extLst>
            </p:cNvPr>
            <p:cNvGrpSpPr/>
            <p:nvPr/>
          </p:nvGrpSpPr>
          <p:grpSpPr>
            <a:xfrm rot="21420995">
              <a:off x="855626" y="2700694"/>
              <a:ext cx="398232" cy="156975"/>
              <a:chOff x="844727" y="4554855"/>
              <a:chExt cx="398232" cy="156975"/>
            </a:xfrm>
          </p:grpSpPr>
          <p:sp>
            <p:nvSpPr>
              <p:cNvPr id="9405" name="Freeform: Shape 9404">
                <a:extLst>
                  <a:ext uri="{FF2B5EF4-FFF2-40B4-BE49-F238E27FC236}">
                    <a16:creationId xmlns:a16="http://schemas.microsoft.com/office/drawing/2014/main" id="{1FFE1608-4FF8-5629-B435-577E25DEB4EE}"/>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3"/>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6" name="Oval 9405">
                <a:extLst>
                  <a:ext uri="{FF2B5EF4-FFF2-40B4-BE49-F238E27FC236}">
                    <a16:creationId xmlns:a16="http://schemas.microsoft.com/office/drawing/2014/main" id="{98900056-7752-7A1F-04BC-BA4BFD839CD0}"/>
                  </a:ext>
                </a:extLst>
              </p:cNvPr>
              <p:cNvSpPr/>
              <p:nvPr/>
            </p:nvSpPr>
            <p:spPr bwMode="auto">
              <a:xfrm>
                <a:off x="982366" y="4571677"/>
                <a:ext cx="71002" cy="45720"/>
              </a:xfrm>
              <a:prstGeom prst="ellipse">
                <a:avLst/>
              </a:prstGeom>
              <a:solidFill>
                <a:schemeClr val="accent3">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02" name="Group 9401">
              <a:extLst>
                <a:ext uri="{FF2B5EF4-FFF2-40B4-BE49-F238E27FC236}">
                  <a16:creationId xmlns:a16="http://schemas.microsoft.com/office/drawing/2014/main" id="{8A48036B-5A11-9B27-B422-DCF6B7A42543}"/>
                </a:ext>
              </a:extLst>
            </p:cNvPr>
            <p:cNvGrpSpPr/>
            <p:nvPr/>
          </p:nvGrpSpPr>
          <p:grpSpPr>
            <a:xfrm rot="12320070">
              <a:off x="745208" y="2927868"/>
              <a:ext cx="398232" cy="156975"/>
              <a:chOff x="844727" y="4554855"/>
              <a:chExt cx="398232" cy="156975"/>
            </a:xfrm>
          </p:grpSpPr>
          <p:sp>
            <p:nvSpPr>
              <p:cNvPr id="9403" name="Freeform: Shape 9402">
                <a:extLst>
                  <a:ext uri="{FF2B5EF4-FFF2-40B4-BE49-F238E27FC236}">
                    <a16:creationId xmlns:a16="http://schemas.microsoft.com/office/drawing/2014/main" id="{2000E3B3-D00F-8016-8E47-1C0C6D5B33EA}"/>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3"/>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4" name="Oval 9403">
                <a:extLst>
                  <a:ext uri="{FF2B5EF4-FFF2-40B4-BE49-F238E27FC236}">
                    <a16:creationId xmlns:a16="http://schemas.microsoft.com/office/drawing/2014/main" id="{0F1CFB29-B6FA-4FDE-035A-B52C6C0970C3}"/>
                  </a:ext>
                </a:extLst>
              </p:cNvPr>
              <p:cNvSpPr/>
              <p:nvPr/>
            </p:nvSpPr>
            <p:spPr bwMode="auto">
              <a:xfrm>
                <a:off x="982366" y="4571677"/>
                <a:ext cx="71002" cy="45720"/>
              </a:xfrm>
              <a:prstGeom prst="ellipse">
                <a:avLst/>
              </a:prstGeom>
              <a:solidFill>
                <a:schemeClr val="accent3">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3" name="Group 12">
            <a:extLst>
              <a:ext uri="{FF2B5EF4-FFF2-40B4-BE49-F238E27FC236}">
                <a16:creationId xmlns:a16="http://schemas.microsoft.com/office/drawing/2014/main" id="{8DE04D99-0374-E2A8-0057-03B238DA67B2}"/>
              </a:ext>
            </a:extLst>
          </p:cNvPr>
          <p:cNvGrpSpPr/>
          <p:nvPr/>
        </p:nvGrpSpPr>
        <p:grpSpPr>
          <a:xfrm>
            <a:off x="3137704" y="2352417"/>
            <a:ext cx="851782" cy="841774"/>
            <a:chOff x="3988772" y="2361802"/>
            <a:chExt cx="851782" cy="841774"/>
          </a:xfrm>
        </p:grpSpPr>
        <p:grpSp>
          <p:nvGrpSpPr>
            <p:cNvPr id="9358" name="Group 9357">
              <a:extLst>
                <a:ext uri="{FF2B5EF4-FFF2-40B4-BE49-F238E27FC236}">
                  <a16:creationId xmlns:a16="http://schemas.microsoft.com/office/drawing/2014/main" id="{8AEB71AB-C722-2045-B454-073CFF4B708D}"/>
                </a:ext>
              </a:extLst>
            </p:cNvPr>
            <p:cNvGrpSpPr/>
            <p:nvPr/>
          </p:nvGrpSpPr>
          <p:grpSpPr>
            <a:xfrm>
              <a:off x="4125305" y="2535014"/>
              <a:ext cx="445872" cy="442564"/>
              <a:chOff x="2076957" y="5153898"/>
              <a:chExt cx="602478" cy="546552"/>
            </a:xfrm>
          </p:grpSpPr>
          <p:sp>
            <p:nvSpPr>
              <p:cNvPr id="9394" name="Oval 16">
                <a:extLst>
                  <a:ext uri="{FF2B5EF4-FFF2-40B4-BE49-F238E27FC236}">
                    <a16:creationId xmlns:a16="http://schemas.microsoft.com/office/drawing/2014/main" id="{099BAD1B-8C4C-96B6-8964-9BC70F7949FE}"/>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3">
                      <a:lumMod val="20000"/>
                      <a:lumOff val="80000"/>
                    </a:schemeClr>
                  </a:gs>
                  <a:gs pos="100000">
                    <a:schemeClr val="accent3">
                      <a:lumMod val="60000"/>
                      <a:lumOff val="40000"/>
                    </a:schemeClr>
                  </a:gs>
                </a:gsLst>
                <a:lin ang="5400000" scaled="1"/>
              </a:gradFill>
              <a:ln w="9525">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95" name="Oval 9394">
                <a:extLst>
                  <a:ext uri="{FF2B5EF4-FFF2-40B4-BE49-F238E27FC236}">
                    <a16:creationId xmlns:a16="http://schemas.microsoft.com/office/drawing/2014/main" id="{5C95D3D8-C25C-B049-D0DB-391036CBC900}"/>
                  </a:ext>
                </a:extLst>
              </p:cNvPr>
              <p:cNvSpPr/>
              <p:nvPr/>
            </p:nvSpPr>
            <p:spPr bwMode="auto">
              <a:xfrm rot="19058643">
                <a:off x="2108891" y="5169659"/>
                <a:ext cx="135182" cy="53393"/>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59" name="Group 9358">
              <a:extLst>
                <a:ext uri="{FF2B5EF4-FFF2-40B4-BE49-F238E27FC236}">
                  <a16:creationId xmlns:a16="http://schemas.microsoft.com/office/drawing/2014/main" id="{A8C2C381-A801-6BED-3749-C7FA415ADB18}"/>
                </a:ext>
              </a:extLst>
            </p:cNvPr>
            <p:cNvGrpSpPr/>
            <p:nvPr/>
          </p:nvGrpSpPr>
          <p:grpSpPr>
            <a:xfrm>
              <a:off x="4348241" y="2778354"/>
              <a:ext cx="367793" cy="333652"/>
              <a:chOff x="2076957" y="5153898"/>
              <a:chExt cx="602478" cy="546552"/>
            </a:xfrm>
          </p:grpSpPr>
          <p:sp>
            <p:nvSpPr>
              <p:cNvPr id="9392" name="Oval 16">
                <a:extLst>
                  <a:ext uri="{FF2B5EF4-FFF2-40B4-BE49-F238E27FC236}">
                    <a16:creationId xmlns:a16="http://schemas.microsoft.com/office/drawing/2014/main" id="{57B58077-40A0-F15D-69BB-D7E5069E2610}"/>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40000"/>
                      <a:lumOff val="60000"/>
                    </a:schemeClr>
                  </a:gs>
                  <a:gs pos="100000">
                    <a:schemeClr val="accent3">
                      <a:lumMod val="60000"/>
                      <a:lumOff val="40000"/>
                    </a:schemeClr>
                  </a:gs>
                </a:gsLst>
                <a:lin ang="5400000" scaled="1"/>
              </a:gradFill>
              <a:ln w="952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93" name="Oval 9392">
                <a:extLst>
                  <a:ext uri="{FF2B5EF4-FFF2-40B4-BE49-F238E27FC236}">
                    <a16:creationId xmlns:a16="http://schemas.microsoft.com/office/drawing/2014/main" id="{BB339A65-EB36-ADA9-165C-5288B1C4D150}"/>
                  </a:ext>
                </a:extLst>
              </p:cNvPr>
              <p:cNvSpPr/>
              <p:nvPr/>
            </p:nvSpPr>
            <p:spPr bwMode="auto">
              <a:xfrm rot="19058643">
                <a:off x="2108891" y="5169659"/>
                <a:ext cx="135182" cy="53393"/>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60" name="Group 9359">
              <a:extLst>
                <a:ext uri="{FF2B5EF4-FFF2-40B4-BE49-F238E27FC236}">
                  <a16:creationId xmlns:a16="http://schemas.microsoft.com/office/drawing/2014/main" id="{883E2738-32AA-FD58-9332-485341A62670}"/>
                </a:ext>
              </a:extLst>
            </p:cNvPr>
            <p:cNvGrpSpPr/>
            <p:nvPr/>
          </p:nvGrpSpPr>
          <p:grpSpPr>
            <a:xfrm>
              <a:off x="4140265" y="2847698"/>
              <a:ext cx="280405" cy="284054"/>
              <a:chOff x="6221994" y="4837582"/>
              <a:chExt cx="597571" cy="531712"/>
            </a:xfrm>
          </p:grpSpPr>
          <p:sp>
            <p:nvSpPr>
              <p:cNvPr id="9390" name="Freeform 60">
                <a:extLst>
                  <a:ext uri="{FF2B5EF4-FFF2-40B4-BE49-F238E27FC236}">
                    <a16:creationId xmlns:a16="http://schemas.microsoft.com/office/drawing/2014/main" id="{06DB173A-2D06-6887-0471-647516A82874}"/>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3">
                  <a:lumMod val="50000"/>
                </a:schemeClr>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391" name="Oval 42">
                <a:extLst>
                  <a:ext uri="{FF2B5EF4-FFF2-40B4-BE49-F238E27FC236}">
                    <a16:creationId xmlns:a16="http://schemas.microsoft.com/office/drawing/2014/main" id="{1FBD586F-65B7-5DB5-D97C-5F0A53A0F1E2}"/>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3"/>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61" name="Group 9360">
              <a:extLst>
                <a:ext uri="{FF2B5EF4-FFF2-40B4-BE49-F238E27FC236}">
                  <a16:creationId xmlns:a16="http://schemas.microsoft.com/office/drawing/2014/main" id="{672110C2-311F-21F8-BF90-7327BA68201E}"/>
                </a:ext>
              </a:extLst>
            </p:cNvPr>
            <p:cNvGrpSpPr/>
            <p:nvPr/>
          </p:nvGrpSpPr>
          <p:grpSpPr>
            <a:xfrm rot="20426183">
              <a:off x="4142899" y="2415733"/>
              <a:ext cx="275860" cy="144559"/>
              <a:chOff x="7391191" y="4819043"/>
              <a:chExt cx="275860" cy="144559"/>
            </a:xfrm>
          </p:grpSpPr>
          <p:sp>
            <p:nvSpPr>
              <p:cNvPr id="9388" name="Oval 38">
                <a:extLst>
                  <a:ext uri="{FF2B5EF4-FFF2-40B4-BE49-F238E27FC236}">
                    <a16:creationId xmlns:a16="http://schemas.microsoft.com/office/drawing/2014/main" id="{17EE1603-4F42-B399-9541-F952A3893BF6}"/>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9" name="Oval 9388">
                <a:extLst>
                  <a:ext uri="{FF2B5EF4-FFF2-40B4-BE49-F238E27FC236}">
                    <a16:creationId xmlns:a16="http://schemas.microsoft.com/office/drawing/2014/main" id="{D28190FF-FE42-EA02-EFD9-1285A2A18261}"/>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62" name="Group 9361">
              <a:extLst>
                <a:ext uri="{FF2B5EF4-FFF2-40B4-BE49-F238E27FC236}">
                  <a16:creationId xmlns:a16="http://schemas.microsoft.com/office/drawing/2014/main" id="{28E79CAC-539B-4040-E468-D7A80A5D9E34}"/>
                </a:ext>
              </a:extLst>
            </p:cNvPr>
            <p:cNvGrpSpPr/>
            <p:nvPr/>
          </p:nvGrpSpPr>
          <p:grpSpPr>
            <a:xfrm rot="21276613">
              <a:off x="4358057" y="2443456"/>
              <a:ext cx="367793" cy="333652"/>
              <a:chOff x="2076957" y="5153898"/>
              <a:chExt cx="602478" cy="546552"/>
            </a:xfrm>
          </p:grpSpPr>
          <p:sp>
            <p:nvSpPr>
              <p:cNvPr id="9386" name="Oval 16">
                <a:extLst>
                  <a:ext uri="{FF2B5EF4-FFF2-40B4-BE49-F238E27FC236}">
                    <a16:creationId xmlns:a16="http://schemas.microsoft.com/office/drawing/2014/main" id="{EA5433AA-F4F2-E9F1-348C-C0CE7CDEAFB9}"/>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20000"/>
                      <a:lumOff val="80000"/>
                    </a:schemeClr>
                  </a:gs>
                  <a:gs pos="100000">
                    <a:schemeClr val="accent5"/>
                  </a:gs>
                </a:gsLst>
                <a:lin ang="5400000" scaled="1"/>
              </a:gradFill>
              <a:ln w="9525">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7" name="Oval 9386">
                <a:extLst>
                  <a:ext uri="{FF2B5EF4-FFF2-40B4-BE49-F238E27FC236}">
                    <a16:creationId xmlns:a16="http://schemas.microsoft.com/office/drawing/2014/main" id="{106A2B66-7AC5-99BE-AA98-DBF1002565E6}"/>
                  </a:ext>
                </a:extLst>
              </p:cNvPr>
              <p:cNvSpPr/>
              <p:nvPr/>
            </p:nvSpPr>
            <p:spPr bwMode="auto">
              <a:xfrm rot="19058643">
                <a:off x="2108891" y="5169659"/>
                <a:ext cx="135182" cy="53393"/>
              </a:xfrm>
              <a:prstGeom prst="ellipse">
                <a:avLst/>
              </a:prstGeom>
              <a:solidFill>
                <a:schemeClr val="accent5">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63" name="Group 9362">
              <a:extLst>
                <a:ext uri="{FF2B5EF4-FFF2-40B4-BE49-F238E27FC236}">
                  <a16:creationId xmlns:a16="http://schemas.microsoft.com/office/drawing/2014/main" id="{6DB36322-CEE5-7814-045D-CC5CB5E2D718}"/>
                </a:ext>
              </a:extLst>
            </p:cNvPr>
            <p:cNvGrpSpPr/>
            <p:nvPr/>
          </p:nvGrpSpPr>
          <p:grpSpPr>
            <a:xfrm rot="2024664">
              <a:off x="4500312" y="2706482"/>
              <a:ext cx="275860" cy="144559"/>
              <a:chOff x="7391191" y="4819043"/>
              <a:chExt cx="275860" cy="144559"/>
            </a:xfrm>
          </p:grpSpPr>
          <p:sp>
            <p:nvSpPr>
              <p:cNvPr id="9384" name="Oval 38">
                <a:extLst>
                  <a:ext uri="{FF2B5EF4-FFF2-40B4-BE49-F238E27FC236}">
                    <a16:creationId xmlns:a16="http://schemas.microsoft.com/office/drawing/2014/main" id="{44A85E3A-53B1-337B-5E5B-CF0298E4CC08}"/>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5" name="Oval 9384">
                <a:extLst>
                  <a:ext uri="{FF2B5EF4-FFF2-40B4-BE49-F238E27FC236}">
                    <a16:creationId xmlns:a16="http://schemas.microsoft.com/office/drawing/2014/main" id="{C5C99E4D-72F0-D60B-2DE9-48C0EF571608}"/>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64" name="Group 9363">
              <a:extLst>
                <a:ext uri="{FF2B5EF4-FFF2-40B4-BE49-F238E27FC236}">
                  <a16:creationId xmlns:a16="http://schemas.microsoft.com/office/drawing/2014/main" id="{E3873D5E-B075-917D-E29E-0E709BD888B5}"/>
                </a:ext>
              </a:extLst>
            </p:cNvPr>
            <p:cNvGrpSpPr/>
            <p:nvPr/>
          </p:nvGrpSpPr>
          <p:grpSpPr>
            <a:xfrm rot="1015531">
              <a:off x="4371426" y="2361802"/>
              <a:ext cx="398232" cy="156975"/>
              <a:chOff x="844727" y="4554855"/>
              <a:chExt cx="398232" cy="156975"/>
            </a:xfrm>
          </p:grpSpPr>
          <p:sp>
            <p:nvSpPr>
              <p:cNvPr id="9382" name="Freeform: Shape 9381">
                <a:extLst>
                  <a:ext uri="{FF2B5EF4-FFF2-40B4-BE49-F238E27FC236}">
                    <a16:creationId xmlns:a16="http://schemas.microsoft.com/office/drawing/2014/main" id="{9AB41B30-AD23-4B71-ADE3-D017FCCB6602}"/>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5"/>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3" name="Oval 9382">
                <a:extLst>
                  <a:ext uri="{FF2B5EF4-FFF2-40B4-BE49-F238E27FC236}">
                    <a16:creationId xmlns:a16="http://schemas.microsoft.com/office/drawing/2014/main" id="{8969FDA6-E1B9-E5DA-686A-DB4C8CE75D6B}"/>
                  </a:ext>
                </a:extLst>
              </p:cNvPr>
              <p:cNvSpPr/>
              <p:nvPr/>
            </p:nvSpPr>
            <p:spPr bwMode="auto">
              <a:xfrm>
                <a:off x="982366" y="4571677"/>
                <a:ext cx="71002" cy="45720"/>
              </a:xfrm>
              <a:prstGeom prst="ellipse">
                <a:avLst/>
              </a:prstGeom>
              <a:solidFill>
                <a:schemeClr val="accent5">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65" name="Group 9364">
              <a:extLst>
                <a:ext uri="{FF2B5EF4-FFF2-40B4-BE49-F238E27FC236}">
                  <a16:creationId xmlns:a16="http://schemas.microsoft.com/office/drawing/2014/main" id="{426D1473-D08C-4405-F47D-C057436FAB77}"/>
                </a:ext>
              </a:extLst>
            </p:cNvPr>
            <p:cNvGrpSpPr/>
            <p:nvPr/>
          </p:nvGrpSpPr>
          <p:grpSpPr>
            <a:xfrm rot="10800000">
              <a:off x="4263551" y="3046601"/>
              <a:ext cx="398232" cy="156975"/>
              <a:chOff x="844727" y="4554855"/>
              <a:chExt cx="398232" cy="156975"/>
            </a:xfrm>
          </p:grpSpPr>
          <p:sp>
            <p:nvSpPr>
              <p:cNvPr id="9380" name="Freeform: Shape 9379">
                <a:extLst>
                  <a:ext uri="{FF2B5EF4-FFF2-40B4-BE49-F238E27FC236}">
                    <a16:creationId xmlns:a16="http://schemas.microsoft.com/office/drawing/2014/main" id="{740B9931-C454-3580-EC07-8005468A1FCB}"/>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1" name="Oval 9380">
                <a:extLst>
                  <a:ext uri="{FF2B5EF4-FFF2-40B4-BE49-F238E27FC236}">
                    <a16:creationId xmlns:a16="http://schemas.microsoft.com/office/drawing/2014/main" id="{B127CC89-5D81-C439-F8B6-F8727BBBDDF9}"/>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66" name="Group 9365">
              <a:extLst>
                <a:ext uri="{FF2B5EF4-FFF2-40B4-BE49-F238E27FC236}">
                  <a16:creationId xmlns:a16="http://schemas.microsoft.com/office/drawing/2014/main" id="{669A6BF7-52F5-894D-18F1-506F0253130C}"/>
                </a:ext>
              </a:extLst>
            </p:cNvPr>
            <p:cNvGrpSpPr/>
            <p:nvPr/>
          </p:nvGrpSpPr>
          <p:grpSpPr>
            <a:xfrm rot="6631776">
              <a:off x="4681174" y="2941350"/>
              <a:ext cx="134099" cy="184661"/>
              <a:chOff x="8366919" y="4492436"/>
              <a:chExt cx="134099" cy="184661"/>
            </a:xfrm>
            <a:solidFill>
              <a:schemeClr val="accent6">
                <a:lumMod val="40000"/>
                <a:lumOff val="60000"/>
              </a:schemeClr>
            </a:solidFill>
          </p:grpSpPr>
          <p:grpSp>
            <p:nvGrpSpPr>
              <p:cNvPr id="9374" name="Group 9373">
                <a:extLst>
                  <a:ext uri="{FF2B5EF4-FFF2-40B4-BE49-F238E27FC236}">
                    <a16:creationId xmlns:a16="http://schemas.microsoft.com/office/drawing/2014/main" id="{95B024C3-21F5-4BDC-4C32-731088322759}"/>
                  </a:ext>
                </a:extLst>
              </p:cNvPr>
              <p:cNvGrpSpPr/>
              <p:nvPr/>
            </p:nvGrpSpPr>
            <p:grpSpPr>
              <a:xfrm>
                <a:off x="8366919" y="4492436"/>
                <a:ext cx="62428" cy="184661"/>
                <a:chOff x="8366919" y="4492436"/>
                <a:chExt cx="62428" cy="184661"/>
              </a:xfrm>
              <a:grpFill/>
            </p:grpSpPr>
            <p:sp>
              <p:nvSpPr>
                <p:cNvPr id="9378" name="Rectangle 9377">
                  <a:extLst>
                    <a:ext uri="{FF2B5EF4-FFF2-40B4-BE49-F238E27FC236}">
                      <a16:creationId xmlns:a16="http://schemas.microsoft.com/office/drawing/2014/main" id="{0207B80D-A1DC-9493-1656-2C76BCCAE2BF}"/>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9" name="Rectangle 9378">
                  <a:extLst>
                    <a:ext uri="{FF2B5EF4-FFF2-40B4-BE49-F238E27FC236}">
                      <a16:creationId xmlns:a16="http://schemas.microsoft.com/office/drawing/2014/main" id="{336E683C-C484-78CE-2BD5-92EADC489D13}"/>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75" name="Group 9374">
                <a:extLst>
                  <a:ext uri="{FF2B5EF4-FFF2-40B4-BE49-F238E27FC236}">
                    <a16:creationId xmlns:a16="http://schemas.microsoft.com/office/drawing/2014/main" id="{2F22BBB5-9635-15A2-7D81-18840D4397A4}"/>
                  </a:ext>
                </a:extLst>
              </p:cNvPr>
              <p:cNvGrpSpPr/>
              <p:nvPr/>
            </p:nvGrpSpPr>
            <p:grpSpPr>
              <a:xfrm flipH="1">
                <a:off x="8438590" y="4492436"/>
                <a:ext cx="62428" cy="184661"/>
                <a:chOff x="8366919" y="4492436"/>
                <a:chExt cx="62428" cy="184661"/>
              </a:xfrm>
              <a:grpFill/>
            </p:grpSpPr>
            <p:sp>
              <p:nvSpPr>
                <p:cNvPr id="9376" name="Rectangle 9375">
                  <a:extLst>
                    <a:ext uri="{FF2B5EF4-FFF2-40B4-BE49-F238E27FC236}">
                      <a16:creationId xmlns:a16="http://schemas.microsoft.com/office/drawing/2014/main" id="{859C69E5-5D46-AFBB-F6B2-C8D810B7387A}"/>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7" name="Rectangle 9376">
                  <a:extLst>
                    <a:ext uri="{FF2B5EF4-FFF2-40B4-BE49-F238E27FC236}">
                      <a16:creationId xmlns:a16="http://schemas.microsoft.com/office/drawing/2014/main" id="{C5F059A1-3A2E-CD35-773F-E96BB43CBB25}"/>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9367" name="Group 9366">
              <a:extLst>
                <a:ext uri="{FF2B5EF4-FFF2-40B4-BE49-F238E27FC236}">
                  <a16:creationId xmlns:a16="http://schemas.microsoft.com/office/drawing/2014/main" id="{D53AC094-5392-7E11-2F94-77271C5F80FE}"/>
                </a:ext>
              </a:extLst>
            </p:cNvPr>
            <p:cNvGrpSpPr/>
            <p:nvPr/>
          </p:nvGrpSpPr>
          <p:grpSpPr>
            <a:xfrm rot="17574334">
              <a:off x="4014053" y="2550861"/>
              <a:ext cx="134099" cy="184661"/>
              <a:chOff x="8366919" y="4492436"/>
              <a:chExt cx="134099" cy="184661"/>
            </a:xfrm>
            <a:solidFill>
              <a:schemeClr val="accent6">
                <a:lumMod val="40000"/>
                <a:lumOff val="60000"/>
              </a:schemeClr>
            </a:solidFill>
          </p:grpSpPr>
          <p:grpSp>
            <p:nvGrpSpPr>
              <p:cNvPr id="9368" name="Group 9367">
                <a:extLst>
                  <a:ext uri="{FF2B5EF4-FFF2-40B4-BE49-F238E27FC236}">
                    <a16:creationId xmlns:a16="http://schemas.microsoft.com/office/drawing/2014/main" id="{7093B12A-0229-6C1F-AD17-F50FDA719759}"/>
                  </a:ext>
                </a:extLst>
              </p:cNvPr>
              <p:cNvGrpSpPr/>
              <p:nvPr/>
            </p:nvGrpSpPr>
            <p:grpSpPr>
              <a:xfrm>
                <a:off x="8366919" y="4492436"/>
                <a:ext cx="62428" cy="184661"/>
                <a:chOff x="8366919" y="4492436"/>
                <a:chExt cx="62428" cy="184661"/>
              </a:xfrm>
              <a:grpFill/>
            </p:grpSpPr>
            <p:sp>
              <p:nvSpPr>
                <p:cNvPr id="9372" name="Rectangle 9371">
                  <a:extLst>
                    <a:ext uri="{FF2B5EF4-FFF2-40B4-BE49-F238E27FC236}">
                      <a16:creationId xmlns:a16="http://schemas.microsoft.com/office/drawing/2014/main" id="{0D9246C1-AAC5-BB94-6097-5C0C153C9840}"/>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3" name="Rectangle 9372">
                  <a:extLst>
                    <a:ext uri="{FF2B5EF4-FFF2-40B4-BE49-F238E27FC236}">
                      <a16:creationId xmlns:a16="http://schemas.microsoft.com/office/drawing/2014/main" id="{46E04D18-71F8-B4BE-23B8-D3B31205EE0F}"/>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69" name="Group 9368">
                <a:extLst>
                  <a:ext uri="{FF2B5EF4-FFF2-40B4-BE49-F238E27FC236}">
                    <a16:creationId xmlns:a16="http://schemas.microsoft.com/office/drawing/2014/main" id="{9F531BA8-B620-0935-849D-1AB3AA7E0E55}"/>
                  </a:ext>
                </a:extLst>
              </p:cNvPr>
              <p:cNvGrpSpPr/>
              <p:nvPr/>
            </p:nvGrpSpPr>
            <p:grpSpPr>
              <a:xfrm flipH="1">
                <a:off x="8438590" y="4492436"/>
                <a:ext cx="62428" cy="184661"/>
                <a:chOff x="8366919" y="4492436"/>
                <a:chExt cx="62428" cy="184661"/>
              </a:xfrm>
              <a:grpFill/>
            </p:grpSpPr>
            <p:sp>
              <p:nvSpPr>
                <p:cNvPr id="9370" name="Rectangle 9369">
                  <a:extLst>
                    <a:ext uri="{FF2B5EF4-FFF2-40B4-BE49-F238E27FC236}">
                      <a16:creationId xmlns:a16="http://schemas.microsoft.com/office/drawing/2014/main" id="{CD65DED6-3AEA-53E3-AA54-5FDE636945CB}"/>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1" name="Rectangle 9370">
                  <a:extLst>
                    <a:ext uri="{FF2B5EF4-FFF2-40B4-BE49-F238E27FC236}">
                      <a16:creationId xmlns:a16="http://schemas.microsoft.com/office/drawing/2014/main" id="{9318F0E9-722F-16B9-4694-6E7C0B8FDA9E}"/>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sp>
        <p:nvSpPr>
          <p:cNvPr id="16" name="TextBox 15">
            <a:extLst>
              <a:ext uri="{FF2B5EF4-FFF2-40B4-BE49-F238E27FC236}">
                <a16:creationId xmlns:a16="http://schemas.microsoft.com/office/drawing/2014/main" id="{E36E243F-1581-571D-095C-1F8A563729A1}"/>
              </a:ext>
            </a:extLst>
          </p:cNvPr>
          <p:cNvSpPr txBox="1"/>
          <p:nvPr/>
        </p:nvSpPr>
        <p:spPr bwMode="auto">
          <a:xfrm>
            <a:off x="959026" y="1258577"/>
            <a:ext cx="2710935" cy="338554"/>
          </a:xfrm>
          <a:prstGeom prst="rect">
            <a:avLst/>
          </a:prstGeom>
          <a:solidFill>
            <a:schemeClr val="accent1"/>
          </a:solidFill>
          <a:ln>
            <a:noFill/>
          </a:ln>
        </p:spPr>
        <p:txBody>
          <a:bodyPr wrap="none" rtlCol="0">
            <a:spAutoFit/>
          </a:bodyPr>
          <a:lstStyle/>
          <a:p>
            <a:pPr algn="ctr">
              <a:lnSpc>
                <a:spcPct val="100000"/>
              </a:lnSpc>
              <a:spcBef>
                <a:spcPct val="50000"/>
              </a:spcBef>
              <a:spcAft>
                <a:spcPct val="0"/>
              </a:spcAft>
              <a:buClrTx/>
              <a:buFontTx/>
              <a:buNone/>
            </a:pPr>
            <a:r>
              <a:rPr lang="en-US" sz="1600" dirty="0">
                <a:latin typeface="Calibri" panose="020F0502020204030204" pitchFamily="34" charset="0"/>
              </a:rPr>
              <a:t>Normal adipose development</a:t>
            </a:r>
          </a:p>
        </p:txBody>
      </p:sp>
      <p:sp>
        <p:nvSpPr>
          <p:cNvPr id="17" name="TextBox 16">
            <a:extLst>
              <a:ext uri="{FF2B5EF4-FFF2-40B4-BE49-F238E27FC236}">
                <a16:creationId xmlns:a16="http://schemas.microsoft.com/office/drawing/2014/main" id="{C451DAFF-35E8-5511-67CE-5C9BF9890869}"/>
              </a:ext>
            </a:extLst>
          </p:cNvPr>
          <p:cNvSpPr txBox="1"/>
          <p:nvPr/>
        </p:nvSpPr>
        <p:spPr bwMode="auto">
          <a:xfrm>
            <a:off x="1283826" y="1588440"/>
            <a:ext cx="206133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dirty="0">
                <a:solidFill>
                  <a:schemeClr val="accent1"/>
                </a:solidFill>
                <a:latin typeface="Calibri" panose="020F0502020204030204" pitchFamily="34" charset="0"/>
              </a:rPr>
              <a:t>Normal nutrition</a:t>
            </a:r>
          </a:p>
          <a:p>
            <a:pPr algn="ctr">
              <a:lnSpc>
                <a:spcPct val="90000"/>
              </a:lnSpc>
              <a:spcBef>
                <a:spcPts val="0"/>
              </a:spcBef>
              <a:spcAft>
                <a:spcPct val="0"/>
              </a:spcAft>
              <a:buClrTx/>
              <a:buFontTx/>
              <a:buNone/>
            </a:pPr>
            <a:r>
              <a:rPr lang="en-US" sz="1400" dirty="0">
                <a:solidFill>
                  <a:schemeClr val="accent1"/>
                </a:solidFill>
                <a:latin typeface="Calibri" panose="020F0502020204030204" pitchFamily="34" charset="0"/>
              </a:rPr>
              <a:t>Normal microbiome</a:t>
            </a:r>
          </a:p>
          <a:p>
            <a:pPr algn="ctr">
              <a:lnSpc>
                <a:spcPct val="90000"/>
              </a:lnSpc>
              <a:spcBef>
                <a:spcPts val="0"/>
              </a:spcBef>
              <a:spcAft>
                <a:spcPct val="0"/>
              </a:spcAft>
              <a:buClrTx/>
              <a:buFontTx/>
              <a:buNone/>
            </a:pPr>
            <a:r>
              <a:rPr lang="en-US" sz="1400" dirty="0">
                <a:solidFill>
                  <a:schemeClr val="accent1"/>
                </a:solidFill>
                <a:latin typeface="Calibri" panose="020F0502020204030204" pitchFamily="34" charset="0"/>
              </a:rPr>
              <a:t>Adipocyte growth factors</a:t>
            </a:r>
          </a:p>
        </p:txBody>
      </p:sp>
      <p:sp>
        <p:nvSpPr>
          <p:cNvPr id="22" name="TextBox 21">
            <a:extLst>
              <a:ext uri="{FF2B5EF4-FFF2-40B4-BE49-F238E27FC236}">
                <a16:creationId xmlns:a16="http://schemas.microsoft.com/office/drawing/2014/main" id="{DF5D9069-D86F-5138-16B6-06BC4148A905}"/>
              </a:ext>
            </a:extLst>
          </p:cNvPr>
          <p:cNvSpPr txBox="1"/>
          <p:nvPr/>
        </p:nvSpPr>
        <p:spPr bwMode="auto">
          <a:xfrm>
            <a:off x="1433639" y="2781873"/>
            <a:ext cx="1676387" cy="584775"/>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accent1"/>
                </a:solidFill>
                <a:latin typeface="Calibri" panose="020F0502020204030204" pitchFamily="34" charset="0"/>
              </a:rPr>
              <a:t>Normal adipose development</a:t>
            </a:r>
          </a:p>
        </p:txBody>
      </p:sp>
      <p:sp>
        <p:nvSpPr>
          <p:cNvPr id="27" name="TextBox 26">
            <a:extLst>
              <a:ext uri="{FF2B5EF4-FFF2-40B4-BE49-F238E27FC236}">
                <a16:creationId xmlns:a16="http://schemas.microsoft.com/office/drawing/2014/main" id="{CFDBDE6D-9C45-C54B-0DB6-508D4B0640B4}"/>
              </a:ext>
            </a:extLst>
          </p:cNvPr>
          <p:cNvSpPr txBox="1"/>
          <p:nvPr/>
        </p:nvSpPr>
        <p:spPr bwMode="auto">
          <a:xfrm>
            <a:off x="1236306" y="3264595"/>
            <a:ext cx="204903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Different adipocyte populations and other adipocyte precursors</a:t>
            </a:r>
          </a:p>
        </p:txBody>
      </p:sp>
      <p:cxnSp>
        <p:nvCxnSpPr>
          <p:cNvPr id="28" name="Straight Arrow Connector 27">
            <a:extLst>
              <a:ext uri="{FF2B5EF4-FFF2-40B4-BE49-F238E27FC236}">
                <a16:creationId xmlns:a16="http://schemas.microsoft.com/office/drawing/2014/main" id="{6E6FB994-FE50-0B27-DCAD-5CF6FA766768}"/>
              </a:ext>
            </a:extLst>
          </p:cNvPr>
          <p:cNvCxnSpPr/>
          <p:nvPr/>
        </p:nvCxnSpPr>
        <p:spPr bwMode="auto">
          <a:xfrm>
            <a:off x="1451717" y="2812245"/>
            <a:ext cx="1708686"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2363865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Stressed Adipose Tissue</a:t>
            </a:r>
          </a:p>
        </p:txBody>
      </p:sp>
      <p:sp>
        <p:nvSpPr>
          <p:cNvPr id="4" name="Text Box 11">
            <a:extLst>
              <a:ext uri="{FF2B5EF4-FFF2-40B4-BE49-F238E27FC236}">
                <a16:creationId xmlns:a16="http://schemas.microsoft.com/office/drawing/2014/main" id="{80C92FAE-4118-1B50-1A69-080219649349}"/>
              </a:ext>
            </a:extLst>
          </p:cNvPr>
          <p:cNvSpPr txBox="1">
            <a:spLocks noChangeArrowheads="1"/>
          </p:cNvSpPr>
          <p:nvPr/>
        </p:nvSpPr>
        <p:spPr bwMode="auto">
          <a:xfrm>
            <a:off x="414339" y="6386413"/>
            <a:ext cx="77299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da-DK" altLang="en-US" sz="1200" b="0" dirty="0">
                <a:solidFill>
                  <a:schemeClr val="bg2"/>
                </a:solidFill>
                <a:latin typeface="Calibri" panose="020F0502020204030204" pitchFamily="34" charset="0"/>
              </a:rPr>
              <a:t>Kahn. J Clin Invest. 2019;129:3990. </a:t>
            </a:r>
            <a:r>
              <a:rPr lang="en-US" altLang="en-US" sz="1200" b="0" dirty="0">
                <a:solidFill>
                  <a:schemeClr val="bg2"/>
                </a:solidFill>
                <a:latin typeface="Calibri" panose="020F0502020204030204" pitchFamily="34" charset="0"/>
              </a:rPr>
              <a:t>Reproduced in accordance with https://creativecommons.org/licenses/by/4.0/. </a:t>
            </a:r>
            <a:endParaRPr lang="da-DK" altLang="en-US" sz="1200" b="0" dirty="0">
              <a:solidFill>
                <a:schemeClr val="bg2"/>
              </a:solidFill>
              <a:latin typeface="Calibri" panose="020F0502020204030204" pitchFamily="34" charset="0"/>
            </a:endParaRPr>
          </a:p>
        </p:txBody>
      </p:sp>
      <p:grpSp>
        <p:nvGrpSpPr>
          <p:cNvPr id="9" name="Group 8">
            <a:extLst>
              <a:ext uri="{FF2B5EF4-FFF2-40B4-BE49-F238E27FC236}">
                <a16:creationId xmlns:a16="http://schemas.microsoft.com/office/drawing/2014/main" id="{DF8FC404-0F4B-E1D9-3F75-048088721ACA}"/>
              </a:ext>
            </a:extLst>
          </p:cNvPr>
          <p:cNvGrpSpPr/>
          <p:nvPr/>
        </p:nvGrpSpPr>
        <p:grpSpPr>
          <a:xfrm>
            <a:off x="2283" y="4104318"/>
            <a:ext cx="8953811" cy="1425689"/>
            <a:chOff x="2283" y="4104318"/>
            <a:chExt cx="8953811" cy="1425689"/>
          </a:xfrm>
        </p:grpSpPr>
        <p:grpSp>
          <p:nvGrpSpPr>
            <p:cNvPr id="9415" name="Group 9414">
              <a:extLst>
                <a:ext uri="{FF2B5EF4-FFF2-40B4-BE49-F238E27FC236}">
                  <a16:creationId xmlns:a16="http://schemas.microsoft.com/office/drawing/2014/main" id="{5847E6B1-4EDA-A052-ADFD-25FB75EA0155}"/>
                </a:ext>
              </a:extLst>
            </p:cNvPr>
            <p:cNvGrpSpPr/>
            <p:nvPr/>
          </p:nvGrpSpPr>
          <p:grpSpPr>
            <a:xfrm>
              <a:off x="1432432" y="5196355"/>
              <a:ext cx="367793" cy="333652"/>
              <a:chOff x="2076957" y="5153898"/>
              <a:chExt cx="602478" cy="546552"/>
            </a:xfrm>
          </p:grpSpPr>
          <p:sp>
            <p:nvSpPr>
              <p:cNvPr id="9463" name="Oval 16">
                <a:extLst>
                  <a:ext uri="{FF2B5EF4-FFF2-40B4-BE49-F238E27FC236}">
                    <a16:creationId xmlns:a16="http://schemas.microsoft.com/office/drawing/2014/main" id="{EBE57938-CA24-A8F9-A15B-984FF662A0B0}"/>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3">
                      <a:lumMod val="20000"/>
                      <a:lumOff val="80000"/>
                    </a:schemeClr>
                  </a:gs>
                  <a:gs pos="100000">
                    <a:schemeClr val="accent3">
                      <a:lumMod val="60000"/>
                      <a:lumOff val="40000"/>
                    </a:schemeClr>
                  </a:gs>
                </a:gsLst>
                <a:lin ang="5400000" scaled="1"/>
              </a:gradFill>
              <a:ln w="9525">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64" name="Oval 9463">
                <a:extLst>
                  <a:ext uri="{FF2B5EF4-FFF2-40B4-BE49-F238E27FC236}">
                    <a16:creationId xmlns:a16="http://schemas.microsoft.com/office/drawing/2014/main" id="{D46F5396-E798-5070-8E0B-76A50D564BC4}"/>
                  </a:ext>
                </a:extLst>
              </p:cNvPr>
              <p:cNvSpPr/>
              <p:nvPr/>
            </p:nvSpPr>
            <p:spPr bwMode="auto">
              <a:xfrm rot="19058643">
                <a:off x="2108891" y="5169659"/>
                <a:ext cx="135182" cy="53393"/>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16" name="Group 9415">
              <a:extLst>
                <a:ext uri="{FF2B5EF4-FFF2-40B4-BE49-F238E27FC236}">
                  <a16:creationId xmlns:a16="http://schemas.microsoft.com/office/drawing/2014/main" id="{4AF40DE3-BF5D-A53D-F543-6B420BCB206C}"/>
                </a:ext>
              </a:extLst>
            </p:cNvPr>
            <p:cNvGrpSpPr/>
            <p:nvPr/>
          </p:nvGrpSpPr>
          <p:grpSpPr>
            <a:xfrm>
              <a:off x="1432432" y="4833469"/>
              <a:ext cx="367793" cy="333652"/>
              <a:chOff x="2076957" y="5153898"/>
              <a:chExt cx="602478" cy="546552"/>
            </a:xfrm>
          </p:grpSpPr>
          <p:sp>
            <p:nvSpPr>
              <p:cNvPr id="9461" name="Oval 16">
                <a:extLst>
                  <a:ext uri="{FF2B5EF4-FFF2-40B4-BE49-F238E27FC236}">
                    <a16:creationId xmlns:a16="http://schemas.microsoft.com/office/drawing/2014/main" id="{2E2DCDE3-33FE-6FE8-E4F5-04F83D9C9BFA}"/>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40000"/>
                      <a:lumOff val="60000"/>
                    </a:schemeClr>
                  </a:gs>
                  <a:gs pos="100000">
                    <a:schemeClr val="accent3">
                      <a:lumMod val="60000"/>
                      <a:lumOff val="40000"/>
                    </a:schemeClr>
                  </a:gs>
                </a:gsLst>
                <a:lin ang="5400000" scaled="1"/>
              </a:gradFill>
              <a:ln w="952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62" name="Oval 9461">
                <a:extLst>
                  <a:ext uri="{FF2B5EF4-FFF2-40B4-BE49-F238E27FC236}">
                    <a16:creationId xmlns:a16="http://schemas.microsoft.com/office/drawing/2014/main" id="{BDEF94F0-9200-533D-D405-22060938774B}"/>
                  </a:ext>
                </a:extLst>
              </p:cNvPr>
              <p:cNvSpPr/>
              <p:nvPr/>
            </p:nvSpPr>
            <p:spPr bwMode="auto">
              <a:xfrm rot="19058643">
                <a:off x="2108891" y="5169659"/>
                <a:ext cx="135182" cy="53393"/>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17" name="Group 9416">
              <a:extLst>
                <a:ext uri="{FF2B5EF4-FFF2-40B4-BE49-F238E27FC236}">
                  <a16:creationId xmlns:a16="http://schemas.microsoft.com/office/drawing/2014/main" id="{9D475F57-F461-7481-E102-084D53739F0A}"/>
                </a:ext>
              </a:extLst>
            </p:cNvPr>
            <p:cNvGrpSpPr/>
            <p:nvPr/>
          </p:nvGrpSpPr>
          <p:grpSpPr>
            <a:xfrm>
              <a:off x="1432432" y="4489092"/>
              <a:ext cx="367793" cy="333652"/>
              <a:chOff x="2076957" y="5153898"/>
              <a:chExt cx="602478" cy="546552"/>
            </a:xfrm>
          </p:grpSpPr>
          <p:sp>
            <p:nvSpPr>
              <p:cNvPr id="9459" name="Oval 16">
                <a:extLst>
                  <a:ext uri="{FF2B5EF4-FFF2-40B4-BE49-F238E27FC236}">
                    <a16:creationId xmlns:a16="http://schemas.microsoft.com/office/drawing/2014/main" id="{7F7AB4C0-D1D4-3B1E-F503-88A0684C355A}"/>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20000"/>
                      <a:lumOff val="80000"/>
                    </a:schemeClr>
                  </a:gs>
                  <a:gs pos="100000">
                    <a:schemeClr val="accent5"/>
                  </a:gs>
                </a:gsLst>
                <a:lin ang="5400000" scaled="1"/>
              </a:gradFill>
              <a:ln w="9525">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60" name="Oval 9459">
                <a:extLst>
                  <a:ext uri="{FF2B5EF4-FFF2-40B4-BE49-F238E27FC236}">
                    <a16:creationId xmlns:a16="http://schemas.microsoft.com/office/drawing/2014/main" id="{51054D53-2219-70C3-B5FB-D77F0CFD3EA9}"/>
                  </a:ext>
                </a:extLst>
              </p:cNvPr>
              <p:cNvSpPr/>
              <p:nvPr/>
            </p:nvSpPr>
            <p:spPr bwMode="auto">
              <a:xfrm rot="19058643">
                <a:off x="2108891" y="5169659"/>
                <a:ext cx="135182" cy="53393"/>
              </a:xfrm>
              <a:prstGeom prst="ellipse">
                <a:avLst/>
              </a:prstGeom>
              <a:solidFill>
                <a:schemeClr val="accent5">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18" name="Group 9417">
              <a:extLst>
                <a:ext uri="{FF2B5EF4-FFF2-40B4-BE49-F238E27FC236}">
                  <a16:creationId xmlns:a16="http://schemas.microsoft.com/office/drawing/2014/main" id="{0CE02A7B-0841-6511-4414-00BF5A2CDD75}"/>
                </a:ext>
              </a:extLst>
            </p:cNvPr>
            <p:cNvGrpSpPr/>
            <p:nvPr/>
          </p:nvGrpSpPr>
          <p:grpSpPr>
            <a:xfrm>
              <a:off x="2577690" y="4499817"/>
              <a:ext cx="367793" cy="333652"/>
              <a:chOff x="2203040" y="4489092"/>
              <a:chExt cx="367793" cy="333652"/>
            </a:xfrm>
          </p:grpSpPr>
          <p:grpSp>
            <p:nvGrpSpPr>
              <p:cNvPr id="9455" name="Group 9454">
                <a:extLst>
                  <a:ext uri="{FF2B5EF4-FFF2-40B4-BE49-F238E27FC236}">
                    <a16:creationId xmlns:a16="http://schemas.microsoft.com/office/drawing/2014/main" id="{FAE29DB2-FB4E-E5AF-AEDA-E749EA3FA9F1}"/>
                  </a:ext>
                </a:extLst>
              </p:cNvPr>
              <p:cNvGrpSpPr/>
              <p:nvPr/>
            </p:nvGrpSpPr>
            <p:grpSpPr>
              <a:xfrm>
                <a:off x="2203040" y="4489092"/>
                <a:ext cx="367793" cy="333652"/>
                <a:chOff x="2076957" y="5153898"/>
                <a:chExt cx="602478" cy="546552"/>
              </a:xfrm>
            </p:grpSpPr>
            <p:sp>
              <p:nvSpPr>
                <p:cNvPr id="9457" name="Oval 16">
                  <a:extLst>
                    <a:ext uri="{FF2B5EF4-FFF2-40B4-BE49-F238E27FC236}">
                      <a16:creationId xmlns:a16="http://schemas.microsoft.com/office/drawing/2014/main" id="{AB80871D-F9C8-76F3-EE14-F2C0599717BA}"/>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6">
                        <a:lumMod val="60000"/>
                        <a:lumOff val="40000"/>
                      </a:schemeClr>
                    </a:gs>
                    <a:gs pos="100000">
                      <a:schemeClr val="accent6"/>
                    </a:gs>
                  </a:gsLst>
                  <a:lin ang="5400000" scaled="1"/>
                </a:gradFill>
                <a:ln w="9525">
                  <a:solidFill>
                    <a:schemeClr val="accent6">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58" name="Oval 9457">
                  <a:extLst>
                    <a:ext uri="{FF2B5EF4-FFF2-40B4-BE49-F238E27FC236}">
                      <a16:creationId xmlns:a16="http://schemas.microsoft.com/office/drawing/2014/main" id="{30FB3045-E620-C656-76D9-BDE35B9D6CB5}"/>
                    </a:ext>
                  </a:extLst>
                </p:cNvPr>
                <p:cNvSpPr/>
                <p:nvPr/>
              </p:nvSpPr>
              <p:spPr bwMode="auto">
                <a:xfrm rot="19058643">
                  <a:off x="2108891" y="5169659"/>
                  <a:ext cx="135182" cy="53393"/>
                </a:xfrm>
                <a:prstGeom prst="ellipse">
                  <a:avLst/>
                </a:prstGeom>
                <a:solidFill>
                  <a:schemeClr val="accent6">
                    <a:lumMod val="20000"/>
                    <a:lumOff val="80000"/>
                  </a:schemeClr>
                </a:solidFill>
                <a:ln w="9525">
                  <a:solidFill>
                    <a:schemeClr val="accent6">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456" name="Oval 9455">
                <a:extLst>
                  <a:ext uri="{FF2B5EF4-FFF2-40B4-BE49-F238E27FC236}">
                    <a16:creationId xmlns:a16="http://schemas.microsoft.com/office/drawing/2014/main" id="{56413198-80F8-029E-8DE3-A8FD969C0A0D}"/>
                  </a:ext>
                </a:extLst>
              </p:cNvPr>
              <p:cNvSpPr/>
              <p:nvPr/>
            </p:nvSpPr>
            <p:spPr bwMode="auto">
              <a:xfrm>
                <a:off x="2336800" y="4667250"/>
                <a:ext cx="150551" cy="107950"/>
              </a:xfrm>
              <a:prstGeom prst="ellipse">
                <a:avLst/>
              </a:prstGeom>
              <a:solidFill>
                <a:schemeClr val="accent5"/>
              </a:solidFill>
              <a:ln w="9525">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19" name="Group 9418">
              <a:extLst>
                <a:ext uri="{FF2B5EF4-FFF2-40B4-BE49-F238E27FC236}">
                  <a16:creationId xmlns:a16="http://schemas.microsoft.com/office/drawing/2014/main" id="{038443FE-34B5-786E-32FC-73CE4F8B29A7}"/>
                </a:ext>
              </a:extLst>
            </p:cNvPr>
            <p:cNvGrpSpPr/>
            <p:nvPr/>
          </p:nvGrpSpPr>
          <p:grpSpPr>
            <a:xfrm>
              <a:off x="347074" y="4527877"/>
              <a:ext cx="398232" cy="156975"/>
              <a:chOff x="844727" y="4554855"/>
              <a:chExt cx="398232" cy="156975"/>
            </a:xfrm>
          </p:grpSpPr>
          <p:sp>
            <p:nvSpPr>
              <p:cNvPr id="9453" name="Freeform: Shape 9452">
                <a:extLst>
                  <a:ext uri="{FF2B5EF4-FFF2-40B4-BE49-F238E27FC236}">
                    <a16:creationId xmlns:a16="http://schemas.microsoft.com/office/drawing/2014/main" id="{15B1AAA3-9936-4F13-AB49-10FFEB8D7C6F}"/>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3"/>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54" name="Oval 9453">
                <a:extLst>
                  <a:ext uri="{FF2B5EF4-FFF2-40B4-BE49-F238E27FC236}">
                    <a16:creationId xmlns:a16="http://schemas.microsoft.com/office/drawing/2014/main" id="{398BE8CF-DE6C-85C1-9255-3E1222859996}"/>
                  </a:ext>
                </a:extLst>
              </p:cNvPr>
              <p:cNvSpPr/>
              <p:nvPr/>
            </p:nvSpPr>
            <p:spPr bwMode="auto">
              <a:xfrm>
                <a:off x="982366" y="4571677"/>
                <a:ext cx="71002" cy="45720"/>
              </a:xfrm>
              <a:prstGeom prst="ellipse">
                <a:avLst/>
              </a:prstGeom>
              <a:solidFill>
                <a:schemeClr val="accent3">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20" name="Group 9419">
              <a:extLst>
                <a:ext uri="{FF2B5EF4-FFF2-40B4-BE49-F238E27FC236}">
                  <a16:creationId xmlns:a16="http://schemas.microsoft.com/office/drawing/2014/main" id="{7AB99A4A-FB0D-406B-34AC-B506A8ABD6E8}"/>
                </a:ext>
              </a:extLst>
            </p:cNvPr>
            <p:cNvGrpSpPr/>
            <p:nvPr/>
          </p:nvGrpSpPr>
          <p:grpSpPr>
            <a:xfrm>
              <a:off x="347074" y="4731950"/>
              <a:ext cx="398232" cy="156975"/>
              <a:chOff x="844727" y="4554855"/>
              <a:chExt cx="398232" cy="156975"/>
            </a:xfrm>
          </p:grpSpPr>
          <p:sp>
            <p:nvSpPr>
              <p:cNvPr id="9451" name="Freeform: Shape 9450">
                <a:extLst>
                  <a:ext uri="{FF2B5EF4-FFF2-40B4-BE49-F238E27FC236}">
                    <a16:creationId xmlns:a16="http://schemas.microsoft.com/office/drawing/2014/main" id="{326E09CB-3A2D-EFED-D57F-BE44A26B05B4}"/>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5"/>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52" name="Oval 9451">
                <a:extLst>
                  <a:ext uri="{FF2B5EF4-FFF2-40B4-BE49-F238E27FC236}">
                    <a16:creationId xmlns:a16="http://schemas.microsoft.com/office/drawing/2014/main" id="{D0458B5D-D66D-6C43-DE5A-82E17218C684}"/>
                  </a:ext>
                </a:extLst>
              </p:cNvPr>
              <p:cNvSpPr/>
              <p:nvPr/>
            </p:nvSpPr>
            <p:spPr bwMode="auto">
              <a:xfrm>
                <a:off x="982366" y="4571677"/>
                <a:ext cx="71002" cy="45720"/>
              </a:xfrm>
              <a:prstGeom prst="ellipse">
                <a:avLst/>
              </a:prstGeom>
              <a:solidFill>
                <a:schemeClr val="accent5">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21" name="Group 9420">
              <a:extLst>
                <a:ext uri="{FF2B5EF4-FFF2-40B4-BE49-F238E27FC236}">
                  <a16:creationId xmlns:a16="http://schemas.microsoft.com/office/drawing/2014/main" id="{EE3E74B8-3262-3F5D-617A-81DB5820C29A}"/>
                </a:ext>
              </a:extLst>
            </p:cNvPr>
            <p:cNvGrpSpPr/>
            <p:nvPr/>
          </p:nvGrpSpPr>
          <p:grpSpPr>
            <a:xfrm>
              <a:off x="347074" y="4937249"/>
              <a:ext cx="398232" cy="156975"/>
              <a:chOff x="844727" y="4554855"/>
              <a:chExt cx="398232" cy="156975"/>
            </a:xfrm>
          </p:grpSpPr>
          <p:sp>
            <p:nvSpPr>
              <p:cNvPr id="9449" name="Freeform: Shape 9448">
                <a:extLst>
                  <a:ext uri="{FF2B5EF4-FFF2-40B4-BE49-F238E27FC236}">
                    <a16:creationId xmlns:a16="http://schemas.microsoft.com/office/drawing/2014/main" id="{2353DECC-2102-3975-5FB9-350B72F91CE3}"/>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50" name="Oval 9449">
                <a:extLst>
                  <a:ext uri="{FF2B5EF4-FFF2-40B4-BE49-F238E27FC236}">
                    <a16:creationId xmlns:a16="http://schemas.microsoft.com/office/drawing/2014/main" id="{69753CA2-B911-5F14-76DB-8588DAC999B5}"/>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22" name="Group 9421">
              <a:extLst>
                <a:ext uri="{FF2B5EF4-FFF2-40B4-BE49-F238E27FC236}">
                  <a16:creationId xmlns:a16="http://schemas.microsoft.com/office/drawing/2014/main" id="{4FCF526D-C248-6EEF-67A5-86361578743E}"/>
                </a:ext>
              </a:extLst>
            </p:cNvPr>
            <p:cNvGrpSpPr/>
            <p:nvPr/>
          </p:nvGrpSpPr>
          <p:grpSpPr>
            <a:xfrm>
              <a:off x="7381463" y="4536012"/>
              <a:ext cx="275860" cy="144559"/>
              <a:chOff x="7391191" y="4819043"/>
              <a:chExt cx="275860" cy="144559"/>
            </a:xfrm>
          </p:grpSpPr>
          <p:sp>
            <p:nvSpPr>
              <p:cNvPr id="9447" name="Oval 38">
                <a:extLst>
                  <a:ext uri="{FF2B5EF4-FFF2-40B4-BE49-F238E27FC236}">
                    <a16:creationId xmlns:a16="http://schemas.microsoft.com/office/drawing/2014/main" id="{A7ADC286-E47C-B6ED-9DA1-2FFF2B672906}"/>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48" name="Oval 9447">
                <a:extLst>
                  <a:ext uri="{FF2B5EF4-FFF2-40B4-BE49-F238E27FC236}">
                    <a16:creationId xmlns:a16="http://schemas.microsoft.com/office/drawing/2014/main" id="{395B4E04-E67E-A226-EF90-AE90D4315083}"/>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23" name="Group 9422">
              <a:extLst>
                <a:ext uri="{FF2B5EF4-FFF2-40B4-BE49-F238E27FC236}">
                  <a16:creationId xmlns:a16="http://schemas.microsoft.com/office/drawing/2014/main" id="{B3ED2F43-B1CD-A1DB-C107-EB6CDEFF4461}"/>
                </a:ext>
              </a:extLst>
            </p:cNvPr>
            <p:cNvGrpSpPr/>
            <p:nvPr/>
          </p:nvGrpSpPr>
          <p:grpSpPr>
            <a:xfrm>
              <a:off x="6302491" y="4475168"/>
              <a:ext cx="280405" cy="284054"/>
              <a:chOff x="6221994" y="4837582"/>
              <a:chExt cx="597571" cy="531712"/>
            </a:xfrm>
          </p:grpSpPr>
          <p:sp>
            <p:nvSpPr>
              <p:cNvPr id="9445" name="Freeform 60">
                <a:extLst>
                  <a:ext uri="{FF2B5EF4-FFF2-40B4-BE49-F238E27FC236}">
                    <a16:creationId xmlns:a16="http://schemas.microsoft.com/office/drawing/2014/main" id="{B84C3E07-0493-A73D-E82D-B09599052A6D}"/>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1"/>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446" name="Oval 42">
                <a:extLst>
                  <a:ext uri="{FF2B5EF4-FFF2-40B4-BE49-F238E27FC236}">
                    <a16:creationId xmlns:a16="http://schemas.microsoft.com/office/drawing/2014/main" id="{914EBBC0-68F7-CB06-C579-5067FFB49326}"/>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2">
                  <a:lumMod val="60000"/>
                  <a:lumOff val="4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24" name="Group 9423">
              <a:extLst>
                <a:ext uri="{FF2B5EF4-FFF2-40B4-BE49-F238E27FC236}">
                  <a16:creationId xmlns:a16="http://schemas.microsoft.com/office/drawing/2014/main" id="{676C82BE-59FD-D2B5-BE79-82D928AB87FD}"/>
                </a:ext>
              </a:extLst>
            </p:cNvPr>
            <p:cNvGrpSpPr/>
            <p:nvPr/>
          </p:nvGrpSpPr>
          <p:grpSpPr>
            <a:xfrm>
              <a:off x="5095262" y="4475168"/>
              <a:ext cx="280405" cy="284054"/>
              <a:chOff x="6221994" y="4837582"/>
              <a:chExt cx="597571" cy="531712"/>
            </a:xfrm>
          </p:grpSpPr>
          <p:sp>
            <p:nvSpPr>
              <p:cNvPr id="9443" name="Freeform 60">
                <a:extLst>
                  <a:ext uri="{FF2B5EF4-FFF2-40B4-BE49-F238E27FC236}">
                    <a16:creationId xmlns:a16="http://schemas.microsoft.com/office/drawing/2014/main" id="{87F4298A-7F81-2E0E-EB9C-24BA34D63FAD}"/>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4"/>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444" name="Oval 42">
                <a:extLst>
                  <a:ext uri="{FF2B5EF4-FFF2-40B4-BE49-F238E27FC236}">
                    <a16:creationId xmlns:a16="http://schemas.microsoft.com/office/drawing/2014/main" id="{6674D11B-069A-A8EE-AD00-B44EB1630F3D}"/>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4">
                  <a:lumMod val="5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25" name="Group 9424">
              <a:extLst>
                <a:ext uri="{FF2B5EF4-FFF2-40B4-BE49-F238E27FC236}">
                  <a16:creationId xmlns:a16="http://schemas.microsoft.com/office/drawing/2014/main" id="{A9EF3BF3-97B5-2E4D-3749-6925EBCEF2AF}"/>
                </a:ext>
              </a:extLst>
            </p:cNvPr>
            <p:cNvGrpSpPr/>
            <p:nvPr/>
          </p:nvGrpSpPr>
          <p:grpSpPr>
            <a:xfrm>
              <a:off x="3805218" y="4475168"/>
              <a:ext cx="280405" cy="284054"/>
              <a:chOff x="6221994" y="4837582"/>
              <a:chExt cx="597571" cy="531712"/>
            </a:xfrm>
          </p:grpSpPr>
          <p:sp>
            <p:nvSpPr>
              <p:cNvPr id="9441" name="Freeform 60">
                <a:extLst>
                  <a:ext uri="{FF2B5EF4-FFF2-40B4-BE49-F238E27FC236}">
                    <a16:creationId xmlns:a16="http://schemas.microsoft.com/office/drawing/2014/main" id="{55CC2288-3FCD-236F-7726-E791263E3451}"/>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3">
                  <a:lumMod val="50000"/>
                </a:schemeClr>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442" name="Oval 42">
                <a:extLst>
                  <a:ext uri="{FF2B5EF4-FFF2-40B4-BE49-F238E27FC236}">
                    <a16:creationId xmlns:a16="http://schemas.microsoft.com/office/drawing/2014/main" id="{9B3549CD-00A5-7EFD-B66A-64E43EB4D04E}"/>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3"/>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26" name="Group 9425">
              <a:extLst>
                <a:ext uri="{FF2B5EF4-FFF2-40B4-BE49-F238E27FC236}">
                  <a16:creationId xmlns:a16="http://schemas.microsoft.com/office/drawing/2014/main" id="{DA8A25AC-6D06-AF19-754E-C8FD35B95A2F}"/>
                </a:ext>
              </a:extLst>
            </p:cNvPr>
            <p:cNvGrpSpPr/>
            <p:nvPr/>
          </p:nvGrpSpPr>
          <p:grpSpPr>
            <a:xfrm>
              <a:off x="8366863" y="4492436"/>
              <a:ext cx="134099" cy="184661"/>
              <a:chOff x="8366919" y="4492436"/>
              <a:chExt cx="134099" cy="184661"/>
            </a:xfrm>
            <a:solidFill>
              <a:schemeClr val="accent6">
                <a:lumMod val="40000"/>
                <a:lumOff val="60000"/>
              </a:schemeClr>
            </a:solidFill>
          </p:grpSpPr>
          <p:grpSp>
            <p:nvGrpSpPr>
              <p:cNvPr id="9435" name="Group 9434">
                <a:extLst>
                  <a:ext uri="{FF2B5EF4-FFF2-40B4-BE49-F238E27FC236}">
                    <a16:creationId xmlns:a16="http://schemas.microsoft.com/office/drawing/2014/main" id="{E8654059-C48C-712E-4F18-CE0581F996EF}"/>
                  </a:ext>
                </a:extLst>
              </p:cNvPr>
              <p:cNvGrpSpPr/>
              <p:nvPr/>
            </p:nvGrpSpPr>
            <p:grpSpPr>
              <a:xfrm>
                <a:off x="8366919" y="4492436"/>
                <a:ext cx="62428" cy="184661"/>
                <a:chOff x="8366919" y="4492436"/>
                <a:chExt cx="62428" cy="184661"/>
              </a:xfrm>
              <a:grpFill/>
            </p:grpSpPr>
            <p:sp>
              <p:nvSpPr>
                <p:cNvPr id="9439" name="Rectangle 9438">
                  <a:extLst>
                    <a:ext uri="{FF2B5EF4-FFF2-40B4-BE49-F238E27FC236}">
                      <a16:creationId xmlns:a16="http://schemas.microsoft.com/office/drawing/2014/main" id="{1F177610-7CAF-B8D8-ECCA-13450D213B54}"/>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40" name="Rectangle 9439">
                  <a:extLst>
                    <a:ext uri="{FF2B5EF4-FFF2-40B4-BE49-F238E27FC236}">
                      <a16:creationId xmlns:a16="http://schemas.microsoft.com/office/drawing/2014/main" id="{56BAFCEE-7E63-BA53-4D1C-2623E806BC81}"/>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36" name="Group 9435">
                <a:extLst>
                  <a:ext uri="{FF2B5EF4-FFF2-40B4-BE49-F238E27FC236}">
                    <a16:creationId xmlns:a16="http://schemas.microsoft.com/office/drawing/2014/main" id="{A8B3C0DF-0415-DA78-73A0-FEE57D9B9E35}"/>
                  </a:ext>
                </a:extLst>
              </p:cNvPr>
              <p:cNvGrpSpPr/>
              <p:nvPr/>
            </p:nvGrpSpPr>
            <p:grpSpPr>
              <a:xfrm flipH="1">
                <a:off x="8438590" y="4492436"/>
                <a:ext cx="62428" cy="184661"/>
                <a:chOff x="8366919" y="4492436"/>
                <a:chExt cx="62428" cy="184661"/>
              </a:xfrm>
              <a:grpFill/>
            </p:grpSpPr>
            <p:sp>
              <p:nvSpPr>
                <p:cNvPr id="9437" name="Rectangle 9436">
                  <a:extLst>
                    <a:ext uri="{FF2B5EF4-FFF2-40B4-BE49-F238E27FC236}">
                      <a16:creationId xmlns:a16="http://schemas.microsoft.com/office/drawing/2014/main" id="{FF3EA8EE-FC16-DA3D-A543-C5FA4C5D3F42}"/>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38" name="Rectangle 9437">
                  <a:extLst>
                    <a:ext uri="{FF2B5EF4-FFF2-40B4-BE49-F238E27FC236}">
                      <a16:creationId xmlns:a16="http://schemas.microsoft.com/office/drawing/2014/main" id="{D23C1CC6-B448-B1A0-8D4A-50E3271BE262}"/>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9427" name="TextBox 9426">
              <a:extLst>
                <a:ext uri="{FF2B5EF4-FFF2-40B4-BE49-F238E27FC236}">
                  <a16:creationId xmlns:a16="http://schemas.microsoft.com/office/drawing/2014/main" id="{FEE56CEE-BE2F-0B1F-DDD7-6B247F9ACEE1}"/>
                </a:ext>
              </a:extLst>
            </p:cNvPr>
            <p:cNvSpPr txBox="1"/>
            <p:nvPr/>
          </p:nvSpPr>
          <p:spPr bwMode="auto">
            <a:xfrm>
              <a:off x="2283" y="4104318"/>
              <a:ext cx="114684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Preadipocyte subtypes</a:t>
              </a:r>
            </a:p>
          </p:txBody>
        </p:sp>
        <p:sp>
          <p:nvSpPr>
            <p:cNvPr id="9428" name="TextBox 9427">
              <a:extLst>
                <a:ext uri="{FF2B5EF4-FFF2-40B4-BE49-F238E27FC236}">
                  <a16:creationId xmlns:a16="http://schemas.microsoft.com/office/drawing/2014/main" id="{13759EBF-F4D1-DF4A-BB2D-48DA470658D6}"/>
                </a:ext>
              </a:extLst>
            </p:cNvPr>
            <p:cNvSpPr txBox="1"/>
            <p:nvPr/>
          </p:nvSpPr>
          <p:spPr bwMode="auto">
            <a:xfrm>
              <a:off x="1017143" y="4104318"/>
              <a:ext cx="128754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Mature adipocyte subtypes</a:t>
              </a:r>
            </a:p>
          </p:txBody>
        </p:sp>
        <p:sp>
          <p:nvSpPr>
            <p:cNvPr id="9429" name="TextBox 9428">
              <a:extLst>
                <a:ext uri="{FF2B5EF4-FFF2-40B4-BE49-F238E27FC236}">
                  <a16:creationId xmlns:a16="http://schemas.microsoft.com/office/drawing/2014/main" id="{DD9C42B5-72C4-7755-A81B-A46EFFBB10FF}"/>
                </a:ext>
              </a:extLst>
            </p:cNvPr>
            <p:cNvSpPr txBox="1"/>
            <p:nvPr/>
          </p:nvSpPr>
          <p:spPr bwMode="auto">
            <a:xfrm>
              <a:off x="2117813" y="4104318"/>
              <a:ext cx="128754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Lipodystrophic adipocytes</a:t>
              </a:r>
            </a:p>
          </p:txBody>
        </p:sp>
        <p:sp>
          <p:nvSpPr>
            <p:cNvPr id="9430" name="TextBox 9429">
              <a:extLst>
                <a:ext uri="{FF2B5EF4-FFF2-40B4-BE49-F238E27FC236}">
                  <a16:creationId xmlns:a16="http://schemas.microsoft.com/office/drawing/2014/main" id="{8D5BAE61-7AE5-DF70-BD4E-2392E2B4DE99}"/>
                </a:ext>
              </a:extLst>
            </p:cNvPr>
            <p:cNvSpPr txBox="1"/>
            <p:nvPr/>
          </p:nvSpPr>
          <p:spPr bwMode="auto">
            <a:xfrm>
              <a:off x="3261986" y="4104318"/>
              <a:ext cx="13668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Resident macrophages (M2)</a:t>
              </a:r>
            </a:p>
          </p:txBody>
        </p:sp>
        <p:sp>
          <p:nvSpPr>
            <p:cNvPr id="9431" name="TextBox 9430">
              <a:extLst>
                <a:ext uri="{FF2B5EF4-FFF2-40B4-BE49-F238E27FC236}">
                  <a16:creationId xmlns:a16="http://schemas.microsoft.com/office/drawing/2014/main" id="{C9418E57-E8D7-CF2A-3BDE-7E487673D2ED}"/>
                </a:ext>
              </a:extLst>
            </p:cNvPr>
            <p:cNvSpPr txBox="1"/>
            <p:nvPr/>
          </p:nvSpPr>
          <p:spPr bwMode="auto">
            <a:xfrm>
              <a:off x="4552030" y="4104318"/>
              <a:ext cx="13668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Proinflammatory macrophages (M1)</a:t>
              </a:r>
            </a:p>
          </p:txBody>
        </p:sp>
        <p:sp>
          <p:nvSpPr>
            <p:cNvPr id="9432" name="TextBox 9431">
              <a:extLst>
                <a:ext uri="{FF2B5EF4-FFF2-40B4-BE49-F238E27FC236}">
                  <a16:creationId xmlns:a16="http://schemas.microsoft.com/office/drawing/2014/main" id="{80655F44-FEC5-7EBA-D272-78DCB0AEC38D}"/>
                </a:ext>
              </a:extLst>
            </p:cNvPr>
            <p:cNvSpPr txBox="1"/>
            <p:nvPr/>
          </p:nvSpPr>
          <p:spPr bwMode="auto">
            <a:xfrm>
              <a:off x="5759259" y="4104318"/>
              <a:ext cx="13668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Distinct types of macrophages</a:t>
              </a:r>
            </a:p>
          </p:txBody>
        </p:sp>
        <p:sp>
          <p:nvSpPr>
            <p:cNvPr id="9433" name="TextBox 9432">
              <a:extLst>
                <a:ext uri="{FF2B5EF4-FFF2-40B4-BE49-F238E27FC236}">
                  <a16:creationId xmlns:a16="http://schemas.microsoft.com/office/drawing/2014/main" id="{EC8A78C5-9839-5ECD-4F47-7B2472695497}"/>
                </a:ext>
              </a:extLst>
            </p:cNvPr>
            <p:cNvSpPr txBox="1"/>
            <p:nvPr/>
          </p:nvSpPr>
          <p:spPr bwMode="auto">
            <a:xfrm>
              <a:off x="6835959" y="4104318"/>
              <a:ext cx="13668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Stromovascular cells</a:t>
              </a:r>
            </a:p>
          </p:txBody>
        </p:sp>
        <p:sp>
          <p:nvSpPr>
            <p:cNvPr id="9434" name="TextBox 9433">
              <a:extLst>
                <a:ext uri="{FF2B5EF4-FFF2-40B4-BE49-F238E27FC236}">
                  <a16:creationId xmlns:a16="http://schemas.microsoft.com/office/drawing/2014/main" id="{6EA2906F-A483-AF8E-5D22-4DF9237D677A}"/>
                </a:ext>
              </a:extLst>
            </p:cNvPr>
            <p:cNvSpPr txBox="1"/>
            <p:nvPr/>
          </p:nvSpPr>
          <p:spPr bwMode="auto">
            <a:xfrm>
              <a:off x="7911731" y="4104318"/>
              <a:ext cx="104436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Insulin receptors</a:t>
              </a:r>
            </a:p>
          </p:txBody>
        </p:sp>
      </p:grpSp>
      <p:grpSp>
        <p:nvGrpSpPr>
          <p:cNvPr id="11" name="Group 10">
            <a:extLst>
              <a:ext uri="{FF2B5EF4-FFF2-40B4-BE49-F238E27FC236}">
                <a16:creationId xmlns:a16="http://schemas.microsoft.com/office/drawing/2014/main" id="{DB8B1337-8378-7041-1F26-088021420518}"/>
              </a:ext>
            </a:extLst>
          </p:cNvPr>
          <p:cNvGrpSpPr/>
          <p:nvPr/>
        </p:nvGrpSpPr>
        <p:grpSpPr>
          <a:xfrm>
            <a:off x="637408" y="2505556"/>
            <a:ext cx="830955" cy="579287"/>
            <a:chOff x="637408" y="2505556"/>
            <a:chExt cx="830955" cy="579287"/>
          </a:xfrm>
        </p:grpSpPr>
        <p:grpSp>
          <p:nvGrpSpPr>
            <p:cNvPr id="9394" name="Group 9393">
              <a:extLst>
                <a:ext uri="{FF2B5EF4-FFF2-40B4-BE49-F238E27FC236}">
                  <a16:creationId xmlns:a16="http://schemas.microsoft.com/office/drawing/2014/main" id="{D2EA36E7-07A6-E502-08F6-D598FE947487}"/>
                </a:ext>
              </a:extLst>
            </p:cNvPr>
            <p:cNvGrpSpPr/>
            <p:nvPr/>
          </p:nvGrpSpPr>
          <p:grpSpPr>
            <a:xfrm rot="19508702">
              <a:off x="637408" y="2697928"/>
              <a:ext cx="398232" cy="156975"/>
              <a:chOff x="844727" y="4554855"/>
              <a:chExt cx="398232" cy="156975"/>
            </a:xfrm>
          </p:grpSpPr>
          <p:sp>
            <p:nvSpPr>
              <p:cNvPr id="9413" name="Freeform: Shape 9412">
                <a:extLst>
                  <a:ext uri="{FF2B5EF4-FFF2-40B4-BE49-F238E27FC236}">
                    <a16:creationId xmlns:a16="http://schemas.microsoft.com/office/drawing/2014/main" id="{58ADD6B6-6FAB-D500-E0CE-9E3316F31212}"/>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5"/>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14" name="Oval 9413">
                <a:extLst>
                  <a:ext uri="{FF2B5EF4-FFF2-40B4-BE49-F238E27FC236}">
                    <a16:creationId xmlns:a16="http://schemas.microsoft.com/office/drawing/2014/main" id="{53F58367-85A9-7BC9-7978-D8F8F8357045}"/>
                  </a:ext>
                </a:extLst>
              </p:cNvPr>
              <p:cNvSpPr/>
              <p:nvPr/>
            </p:nvSpPr>
            <p:spPr bwMode="auto">
              <a:xfrm>
                <a:off x="982366" y="4571677"/>
                <a:ext cx="71002" cy="45720"/>
              </a:xfrm>
              <a:prstGeom prst="ellipse">
                <a:avLst/>
              </a:prstGeom>
              <a:solidFill>
                <a:schemeClr val="accent5">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95" name="Group 9394">
              <a:extLst>
                <a:ext uri="{FF2B5EF4-FFF2-40B4-BE49-F238E27FC236}">
                  <a16:creationId xmlns:a16="http://schemas.microsoft.com/office/drawing/2014/main" id="{93EE92D6-46DE-64B6-DA05-CDF5F07D9475}"/>
                </a:ext>
              </a:extLst>
            </p:cNvPr>
            <p:cNvGrpSpPr/>
            <p:nvPr/>
          </p:nvGrpSpPr>
          <p:grpSpPr>
            <a:xfrm rot="20732030">
              <a:off x="705402" y="2505556"/>
              <a:ext cx="398232" cy="156975"/>
              <a:chOff x="844727" y="4554855"/>
              <a:chExt cx="398232" cy="156975"/>
            </a:xfrm>
          </p:grpSpPr>
          <p:sp>
            <p:nvSpPr>
              <p:cNvPr id="9411" name="Freeform: Shape 9410">
                <a:extLst>
                  <a:ext uri="{FF2B5EF4-FFF2-40B4-BE49-F238E27FC236}">
                    <a16:creationId xmlns:a16="http://schemas.microsoft.com/office/drawing/2014/main" id="{842A5756-FA40-D2F9-D0D1-7C767086C89D}"/>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12" name="Oval 9411">
                <a:extLst>
                  <a:ext uri="{FF2B5EF4-FFF2-40B4-BE49-F238E27FC236}">
                    <a16:creationId xmlns:a16="http://schemas.microsoft.com/office/drawing/2014/main" id="{9AC2D930-BC17-8F43-F53C-03408C9ECB0A}"/>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96" name="Group 9395">
              <a:extLst>
                <a:ext uri="{FF2B5EF4-FFF2-40B4-BE49-F238E27FC236}">
                  <a16:creationId xmlns:a16="http://schemas.microsoft.com/office/drawing/2014/main" id="{21F6E1FB-D6DE-F768-AF4C-E6B799E339E8}"/>
                </a:ext>
              </a:extLst>
            </p:cNvPr>
            <p:cNvGrpSpPr/>
            <p:nvPr/>
          </p:nvGrpSpPr>
          <p:grpSpPr>
            <a:xfrm rot="2053462">
              <a:off x="1070131" y="2694817"/>
              <a:ext cx="398232" cy="156975"/>
              <a:chOff x="844727" y="4554855"/>
              <a:chExt cx="398232" cy="156975"/>
            </a:xfrm>
          </p:grpSpPr>
          <p:sp>
            <p:nvSpPr>
              <p:cNvPr id="9409" name="Freeform: Shape 9408">
                <a:extLst>
                  <a:ext uri="{FF2B5EF4-FFF2-40B4-BE49-F238E27FC236}">
                    <a16:creationId xmlns:a16="http://schemas.microsoft.com/office/drawing/2014/main" id="{D1C26A72-DF86-C86C-1715-758B80405781}"/>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10" name="Oval 9409">
                <a:extLst>
                  <a:ext uri="{FF2B5EF4-FFF2-40B4-BE49-F238E27FC236}">
                    <a16:creationId xmlns:a16="http://schemas.microsoft.com/office/drawing/2014/main" id="{D8167B37-9E10-E3D0-D006-48DFFB4DB97A}"/>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97" name="Group 9396">
              <a:extLst>
                <a:ext uri="{FF2B5EF4-FFF2-40B4-BE49-F238E27FC236}">
                  <a16:creationId xmlns:a16="http://schemas.microsoft.com/office/drawing/2014/main" id="{691C9AB3-ED13-0E1F-DEFC-B1FCA649BC12}"/>
                </a:ext>
              </a:extLst>
            </p:cNvPr>
            <p:cNvGrpSpPr/>
            <p:nvPr/>
          </p:nvGrpSpPr>
          <p:grpSpPr>
            <a:xfrm rot="1101368">
              <a:off x="1008730" y="2531578"/>
              <a:ext cx="398232" cy="156975"/>
              <a:chOff x="844727" y="4554855"/>
              <a:chExt cx="398232" cy="156975"/>
            </a:xfrm>
          </p:grpSpPr>
          <p:sp>
            <p:nvSpPr>
              <p:cNvPr id="9407" name="Freeform: Shape 9406">
                <a:extLst>
                  <a:ext uri="{FF2B5EF4-FFF2-40B4-BE49-F238E27FC236}">
                    <a16:creationId xmlns:a16="http://schemas.microsoft.com/office/drawing/2014/main" id="{4EBF3D4A-07E2-AE29-DA15-06307E252E53}"/>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3"/>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8" name="Oval 9407">
                <a:extLst>
                  <a:ext uri="{FF2B5EF4-FFF2-40B4-BE49-F238E27FC236}">
                    <a16:creationId xmlns:a16="http://schemas.microsoft.com/office/drawing/2014/main" id="{425743C7-207D-0634-FC85-C907294495AB}"/>
                  </a:ext>
                </a:extLst>
              </p:cNvPr>
              <p:cNvSpPr/>
              <p:nvPr/>
            </p:nvSpPr>
            <p:spPr bwMode="auto">
              <a:xfrm>
                <a:off x="982366" y="4571677"/>
                <a:ext cx="71002" cy="45720"/>
              </a:xfrm>
              <a:prstGeom prst="ellipse">
                <a:avLst/>
              </a:prstGeom>
              <a:solidFill>
                <a:schemeClr val="accent3">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98" name="Group 9397">
              <a:extLst>
                <a:ext uri="{FF2B5EF4-FFF2-40B4-BE49-F238E27FC236}">
                  <a16:creationId xmlns:a16="http://schemas.microsoft.com/office/drawing/2014/main" id="{777BA98B-4CF1-DC71-AE1D-AB9BEB7526C7}"/>
                </a:ext>
              </a:extLst>
            </p:cNvPr>
            <p:cNvGrpSpPr/>
            <p:nvPr/>
          </p:nvGrpSpPr>
          <p:grpSpPr>
            <a:xfrm rot="802235">
              <a:off x="946006" y="2877594"/>
              <a:ext cx="398232" cy="156975"/>
              <a:chOff x="844727" y="4554855"/>
              <a:chExt cx="398232" cy="156975"/>
            </a:xfrm>
          </p:grpSpPr>
          <p:sp>
            <p:nvSpPr>
              <p:cNvPr id="9405" name="Freeform: Shape 9404">
                <a:extLst>
                  <a:ext uri="{FF2B5EF4-FFF2-40B4-BE49-F238E27FC236}">
                    <a16:creationId xmlns:a16="http://schemas.microsoft.com/office/drawing/2014/main" id="{17ED7CE2-76F3-AA5B-D7EC-E6CDDA6597BC}"/>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5"/>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6" name="Oval 9405">
                <a:extLst>
                  <a:ext uri="{FF2B5EF4-FFF2-40B4-BE49-F238E27FC236}">
                    <a16:creationId xmlns:a16="http://schemas.microsoft.com/office/drawing/2014/main" id="{A739943A-6701-0C6E-B6B8-355A43A3DCBE}"/>
                  </a:ext>
                </a:extLst>
              </p:cNvPr>
              <p:cNvSpPr/>
              <p:nvPr/>
            </p:nvSpPr>
            <p:spPr bwMode="auto">
              <a:xfrm>
                <a:off x="982366" y="4571677"/>
                <a:ext cx="71002" cy="45720"/>
              </a:xfrm>
              <a:prstGeom prst="ellipse">
                <a:avLst/>
              </a:prstGeom>
              <a:solidFill>
                <a:schemeClr val="accent5">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99" name="Group 9398">
              <a:extLst>
                <a:ext uri="{FF2B5EF4-FFF2-40B4-BE49-F238E27FC236}">
                  <a16:creationId xmlns:a16="http://schemas.microsoft.com/office/drawing/2014/main" id="{F704F019-62D3-B64F-AE5D-1BBD5A7787AE}"/>
                </a:ext>
              </a:extLst>
            </p:cNvPr>
            <p:cNvGrpSpPr/>
            <p:nvPr/>
          </p:nvGrpSpPr>
          <p:grpSpPr>
            <a:xfrm rot="21420995">
              <a:off x="855626" y="2700694"/>
              <a:ext cx="398232" cy="156975"/>
              <a:chOff x="844727" y="4554855"/>
              <a:chExt cx="398232" cy="156975"/>
            </a:xfrm>
          </p:grpSpPr>
          <p:sp>
            <p:nvSpPr>
              <p:cNvPr id="9403" name="Freeform: Shape 9402">
                <a:extLst>
                  <a:ext uri="{FF2B5EF4-FFF2-40B4-BE49-F238E27FC236}">
                    <a16:creationId xmlns:a16="http://schemas.microsoft.com/office/drawing/2014/main" id="{0FBBF37C-325F-250A-12DA-B03A82D2F6DB}"/>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3"/>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4" name="Oval 9403">
                <a:extLst>
                  <a:ext uri="{FF2B5EF4-FFF2-40B4-BE49-F238E27FC236}">
                    <a16:creationId xmlns:a16="http://schemas.microsoft.com/office/drawing/2014/main" id="{E8FDF285-63C0-1396-6B4A-07B9334DBAED}"/>
                  </a:ext>
                </a:extLst>
              </p:cNvPr>
              <p:cNvSpPr/>
              <p:nvPr/>
            </p:nvSpPr>
            <p:spPr bwMode="auto">
              <a:xfrm>
                <a:off x="982366" y="4571677"/>
                <a:ext cx="71002" cy="45720"/>
              </a:xfrm>
              <a:prstGeom prst="ellipse">
                <a:avLst/>
              </a:prstGeom>
              <a:solidFill>
                <a:schemeClr val="accent3">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00" name="Group 9399">
              <a:extLst>
                <a:ext uri="{FF2B5EF4-FFF2-40B4-BE49-F238E27FC236}">
                  <a16:creationId xmlns:a16="http://schemas.microsoft.com/office/drawing/2014/main" id="{B991B2B4-061E-FFE4-447D-4F777757F04C}"/>
                </a:ext>
              </a:extLst>
            </p:cNvPr>
            <p:cNvGrpSpPr/>
            <p:nvPr/>
          </p:nvGrpSpPr>
          <p:grpSpPr>
            <a:xfrm rot="12320070">
              <a:off x="745208" y="2927868"/>
              <a:ext cx="398232" cy="156975"/>
              <a:chOff x="844727" y="4554855"/>
              <a:chExt cx="398232" cy="156975"/>
            </a:xfrm>
          </p:grpSpPr>
          <p:sp>
            <p:nvSpPr>
              <p:cNvPr id="9401" name="Freeform: Shape 9400">
                <a:extLst>
                  <a:ext uri="{FF2B5EF4-FFF2-40B4-BE49-F238E27FC236}">
                    <a16:creationId xmlns:a16="http://schemas.microsoft.com/office/drawing/2014/main" id="{76033DE3-4B94-FACD-C06A-08CEEF899834}"/>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3"/>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2" name="Oval 9401">
                <a:extLst>
                  <a:ext uri="{FF2B5EF4-FFF2-40B4-BE49-F238E27FC236}">
                    <a16:creationId xmlns:a16="http://schemas.microsoft.com/office/drawing/2014/main" id="{F5773864-635B-351C-08C1-B79E4D6BF0BC}"/>
                  </a:ext>
                </a:extLst>
              </p:cNvPr>
              <p:cNvSpPr/>
              <p:nvPr/>
            </p:nvSpPr>
            <p:spPr bwMode="auto">
              <a:xfrm>
                <a:off x="982366" y="4571677"/>
                <a:ext cx="71002" cy="45720"/>
              </a:xfrm>
              <a:prstGeom prst="ellipse">
                <a:avLst/>
              </a:prstGeom>
              <a:solidFill>
                <a:schemeClr val="accent3">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2" name="Group 11">
            <a:extLst>
              <a:ext uri="{FF2B5EF4-FFF2-40B4-BE49-F238E27FC236}">
                <a16:creationId xmlns:a16="http://schemas.microsoft.com/office/drawing/2014/main" id="{2EE74A33-B768-2A94-F624-5E84294DBFD0}"/>
              </a:ext>
            </a:extLst>
          </p:cNvPr>
          <p:cNvGrpSpPr/>
          <p:nvPr/>
        </p:nvGrpSpPr>
        <p:grpSpPr>
          <a:xfrm>
            <a:off x="3137704" y="2352417"/>
            <a:ext cx="851782" cy="841774"/>
            <a:chOff x="3988772" y="2361802"/>
            <a:chExt cx="851782" cy="841774"/>
          </a:xfrm>
        </p:grpSpPr>
        <p:grpSp>
          <p:nvGrpSpPr>
            <p:cNvPr id="9356" name="Group 9355">
              <a:extLst>
                <a:ext uri="{FF2B5EF4-FFF2-40B4-BE49-F238E27FC236}">
                  <a16:creationId xmlns:a16="http://schemas.microsoft.com/office/drawing/2014/main" id="{FF982813-184F-4CBD-DBA1-733AA3387109}"/>
                </a:ext>
              </a:extLst>
            </p:cNvPr>
            <p:cNvGrpSpPr/>
            <p:nvPr/>
          </p:nvGrpSpPr>
          <p:grpSpPr>
            <a:xfrm>
              <a:off x="4125305" y="2535014"/>
              <a:ext cx="445872" cy="442564"/>
              <a:chOff x="2076957" y="5153898"/>
              <a:chExt cx="602478" cy="546552"/>
            </a:xfrm>
          </p:grpSpPr>
          <p:sp>
            <p:nvSpPr>
              <p:cNvPr id="9392" name="Oval 16">
                <a:extLst>
                  <a:ext uri="{FF2B5EF4-FFF2-40B4-BE49-F238E27FC236}">
                    <a16:creationId xmlns:a16="http://schemas.microsoft.com/office/drawing/2014/main" id="{756709C4-BA2B-FE63-7A19-B774E450CB9B}"/>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3">
                      <a:lumMod val="20000"/>
                      <a:lumOff val="80000"/>
                    </a:schemeClr>
                  </a:gs>
                  <a:gs pos="100000">
                    <a:schemeClr val="accent3">
                      <a:lumMod val="60000"/>
                      <a:lumOff val="40000"/>
                    </a:schemeClr>
                  </a:gs>
                </a:gsLst>
                <a:lin ang="5400000" scaled="1"/>
              </a:gradFill>
              <a:ln w="9525">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93" name="Oval 9392">
                <a:extLst>
                  <a:ext uri="{FF2B5EF4-FFF2-40B4-BE49-F238E27FC236}">
                    <a16:creationId xmlns:a16="http://schemas.microsoft.com/office/drawing/2014/main" id="{3FAC82FB-DDBA-3897-9260-45C5624DE286}"/>
                  </a:ext>
                </a:extLst>
              </p:cNvPr>
              <p:cNvSpPr/>
              <p:nvPr/>
            </p:nvSpPr>
            <p:spPr bwMode="auto">
              <a:xfrm rot="19058643">
                <a:off x="2108891" y="5169659"/>
                <a:ext cx="135182" cy="53393"/>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57" name="Group 9356">
              <a:extLst>
                <a:ext uri="{FF2B5EF4-FFF2-40B4-BE49-F238E27FC236}">
                  <a16:creationId xmlns:a16="http://schemas.microsoft.com/office/drawing/2014/main" id="{04687D67-CE7F-1DF3-6D72-CD076BD947A7}"/>
                </a:ext>
              </a:extLst>
            </p:cNvPr>
            <p:cNvGrpSpPr/>
            <p:nvPr/>
          </p:nvGrpSpPr>
          <p:grpSpPr>
            <a:xfrm>
              <a:off x="4348241" y="2778354"/>
              <a:ext cx="367793" cy="333652"/>
              <a:chOff x="2076957" y="5153898"/>
              <a:chExt cx="602478" cy="546552"/>
            </a:xfrm>
          </p:grpSpPr>
          <p:sp>
            <p:nvSpPr>
              <p:cNvPr id="9390" name="Oval 16">
                <a:extLst>
                  <a:ext uri="{FF2B5EF4-FFF2-40B4-BE49-F238E27FC236}">
                    <a16:creationId xmlns:a16="http://schemas.microsoft.com/office/drawing/2014/main" id="{2D3802A5-4675-FB29-1E07-E969DE3B9BC3}"/>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40000"/>
                      <a:lumOff val="60000"/>
                    </a:schemeClr>
                  </a:gs>
                  <a:gs pos="100000">
                    <a:schemeClr val="accent3">
                      <a:lumMod val="60000"/>
                      <a:lumOff val="40000"/>
                    </a:schemeClr>
                  </a:gs>
                </a:gsLst>
                <a:lin ang="5400000" scaled="1"/>
              </a:gradFill>
              <a:ln w="952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91" name="Oval 9390">
                <a:extLst>
                  <a:ext uri="{FF2B5EF4-FFF2-40B4-BE49-F238E27FC236}">
                    <a16:creationId xmlns:a16="http://schemas.microsoft.com/office/drawing/2014/main" id="{F9AF3171-E212-B003-7014-0A8877DEEC85}"/>
                  </a:ext>
                </a:extLst>
              </p:cNvPr>
              <p:cNvSpPr/>
              <p:nvPr/>
            </p:nvSpPr>
            <p:spPr bwMode="auto">
              <a:xfrm rot="19058643">
                <a:off x="2108891" y="5169659"/>
                <a:ext cx="135182" cy="53393"/>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58" name="Group 9357">
              <a:extLst>
                <a:ext uri="{FF2B5EF4-FFF2-40B4-BE49-F238E27FC236}">
                  <a16:creationId xmlns:a16="http://schemas.microsoft.com/office/drawing/2014/main" id="{F3AA1432-87F3-CC4E-391B-2205540725A8}"/>
                </a:ext>
              </a:extLst>
            </p:cNvPr>
            <p:cNvGrpSpPr/>
            <p:nvPr/>
          </p:nvGrpSpPr>
          <p:grpSpPr>
            <a:xfrm>
              <a:off x="4140265" y="2847698"/>
              <a:ext cx="280405" cy="284054"/>
              <a:chOff x="6221994" y="4837582"/>
              <a:chExt cx="597571" cy="531712"/>
            </a:xfrm>
          </p:grpSpPr>
          <p:sp>
            <p:nvSpPr>
              <p:cNvPr id="9388" name="Freeform 60">
                <a:extLst>
                  <a:ext uri="{FF2B5EF4-FFF2-40B4-BE49-F238E27FC236}">
                    <a16:creationId xmlns:a16="http://schemas.microsoft.com/office/drawing/2014/main" id="{3D04194A-FD91-F7D4-A136-32401B490096}"/>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3">
                  <a:lumMod val="50000"/>
                </a:schemeClr>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389" name="Oval 42">
                <a:extLst>
                  <a:ext uri="{FF2B5EF4-FFF2-40B4-BE49-F238E27FC236}">
                    <a16:creationId xmlns:a16="http://schemas.microsoft.com/office/drawing/2014/main" id="{087BF939-A4E4-730D-1443-CFA1B5522565}"/>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3"/>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59" name="Group 9358">
              <a:extLst>
                <a:ext uri="{FF2B5EF4-FFF2-40B4-BE49-F238E27FC236}">
                  <a16:creationId xmlns:a16="http://schemas.microsoft.com/office/drawing/2014/main" id="{725E1924-B204-081F-5298-81EABAFADED3}"/>
                </a:ext>
              </a:extLst>
            </p:cNvPr>
            <p:cNvGrpSpPr/>
            <p:nvPr/>
          </p:nvGrpSpPr>
          <p:grpSpPr>
            <a:xfrm rot="20426183">
              <a:off x="4142899" y="2415733"/>
              <a:ext cx="275860" cy="144559"/>
              <a:chOff x="7391191" y="4819043"/>
              <a:chExt cx="275860" cy="144559"/>
            </a:xfrm>
          </p:grpSpPr>
          <p:sp>
            <p:nvSpPr>
              <p:cNvPr id="9386" name="Oval 38">
                <a:extLst>
                  <a:ext uri="{FF2B5EF4-FFF2-40B4-BE49-F238E27FC236}">
                    <a16:creationId xmlns:a16="http://schemas.microsoft.com/office/drawing/2014/main" id="{F896D182-D2D2-4F33-E4B9-2348E58F3CF0}"/>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7" name="Oval 9386">
                <a:extLst>
                  <a:ext uri="{FF2B5EF4-FFF2-40B4-BE49-F238E27FC236}">
                    <a16:creationId xmlns:a16="http://schemas.microsoft.com/office/drawing/2014/main" id="{27B02492-5DD2-AC2D-B033-FAA87494E586}"/>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60" name="Group 9359">
              <a:extLst>
                <a:ext uri="{FF2B5EF4-FFF2-40B4-BE49-F238E27FC236}">
                  <a16:creationId xmlns:a16="http://schemas.microsoft.com/office/drawing/2014/main" id="{141CE4B4-049D-CBC5-259B-08F05B3137EC}"/>
                </a:ext>
              </a:extLst>
            </p:cNvPr>
            <p:cNvGrpSpPr/>
            <p:nvPr/>
          </p:nvGrpSpPr>
          <p:grpSpPr>
            <a:xfrm rot="21276613">
              <a:off x="4358057" y="2443456"/>
              <a:ext cx="367793" cy="333652"/>
              <a:chOff x="2076957" y="5153898"/>
              <a:chExt cx="602478" cy="546552"/>
            </a:xfrm>
          </p:grpSpPr>
          <p:sp>
            <p:nvSpPr>
              <p:cNvPr id="9384" name="Oval 16">
                <a:extLst>
                  <a:ext uri="{FF2B5EF4-FFF2-40B4-BE49-F238E27FC236}">
                    <a16:creationId xmlns:a16="http://schemas.microsoft.com/office/drawing/2014/main" id="{DA7F1882-4610-2E68-174B-923A8F811EE4}"/>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20000"/>
                      <a:lumOff val="80000"/>
                    </a:schemeClr>
                  </a:gs>
                  <a:gs pos="100000">
                    <a:schemeClr val="accent5"/>
                  </a:gs>
                </a:gsLst>
                <a:lin ang="5400000" scaled="1"/>
              </a:gradFill>
              <a:ln w="9525">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5" name="Oval 9384">
                <a:extLst>
                  <a:ext uri="{FF2B5EF4-FFF2-40B4-BE49-F238E27FC236}">
                    <a16:creationId xmlns:a16="http://schemas.microsoft.com/office/drawing/2014/main" id="{F7113A5F-F095-3D2F-3A51-E59CC5BD29C5}"/>
                  </a:ext>
                </a:extLst>
              </p:cNvPr>
              <p:cNvSpPr/>
              <p:nvPr/>
            </p:nvSpPr>
            <p:spPr bwMode="auto">
              <a:xfrm rot="19058643">
                <a:off x="2108891" y="5169659"/>
                <a:ext cx="135182" cy="53393"/>
              </a:xfrm>
              <a:prstGeom prst="ellipse">
                <a:avLst/>
              </a:prstGeom>
              <a:solidFill>
                <a:schemeClr val="accent5">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61" name="Group 9360">
              <a:extLst>
                <a:ext uri="{FF2B5EF4-FFF2-40B4-BE49-F238E27FC236}">
                  <a16:creationId xmlns:a16="http://schemas.microsoft.com/office/drawing/2014/main" id="{1D70B037-0645-E8D8-37BC-4293A7B72293}"/>
                </a:ext>
              </a:extLst>
            </p:cNvPr>
            <p:cNvGrpSpPr/>
            <p:nvPr/>
          </p:nvGrpSpPr>
          <p:grpSpPr>
            <a:xfrm rot="2024664">
              <a:off x="4500312" y="2706482"/>
              <a:ext cx="275860" cy="144559"/>
              <a:chOff x="7391191" y="4819043"/>
              <a:chExt cx="275860" cy="144559"/>
            </a:xfrm>
          </p:grpSpPr>
          <p:sp>
            <p:nvSpPr>
              <p:cNvPr id="9382" name="Oval 38">
                <a:extLst>
                  <a:ext uri="{FF2B5EF4-FFF2-40B4-BE49-F238E27FC236}">
                    <a16:creationId xmlns:a16="http://schemas.microsoft.com/office/drawing/2014/main" id="{EBCE4522-AD67-5137-9E6D-E866911A9EF9}"/>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3" name="Oval 9382">
                <a:extLst>
                  <a:ext uri="{FF2B5EF4-FFF2-40B4-BE49-F238E27FC236}">
                    <a16:creationId xmlns:a16="http://schemas.microsoft.com/office/drawing/2014/main" id="{B141B3CC-AC86-5CE8-4DFD-3F68CC9A240B}"/>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62" name="Group 9361">
              <a:extLst>
                <a:ext uri="{FF2B5EF4-FFF2-40B4-BE49-F238E27FC236}">
                  <a16:creationId xmlns:a16="http://schemas.microsoft.com/office/drawing/2014/main" id="{2111CBB8-17B5-CE52-8228-18E06BFE48C9}"/>
                </a:ext>
              </a:extLst>
            </p:cNvPr>
            <p:cNvGrpSpPr/>
            <p:nvPr/>
          </p:nvGrpSpPr>
          <p:grpSpPr>
            <a:xfrm rot="1015531">
              <a:off x="4371426" y="2361802"/>
              <a:ext cx="398232" cy="156975"/>
              <a:chOff x="844727" y="4554855"/>
              <a:chExt cx="398232" cy="156975"/>
            </a:xfrm>
          </p:grpSpPr>
          <p:sp>
            <p:nvSpPr>
              <p:cNvPr id="9380" name="Freeform: Shape 9379">
                <a:extLst>
                  <a:ext uri="{FF2B5EF4-FFF2-40B4-BE49-F238E27FC236}">
                    <a16:creationId xmlns:a16="http://schemas.microsoft.com/office/drawing/2014/main" id="{FB02C1E7-DCDE-F4B9-9EF8-C9F84C7634DB}"/>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5"/>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1" name="Oval 9380">
                <a:extLst>
                  <a:ext uri="{FF2B5EF4-FFF2-40B4-BE49-F238E27FC236}">
                    <a16:creationId xmlns:a16="http://schemas.microsoft.com/office/drawing/2014/main" id="{1D0983FD-0E5F-2CE9-031C-6C4BD643046E}"/>
                  </a:ext>
                </a:extLst>
              </p:cNvPr>
              <p:cNvSpPr/>
              <p:nvPr/>
            </p:nvSpPr>
            <p:spPr bwMode="auto">
              <a:xfrm>
                <a:off x="982366" y="4571677"/>
                <a:ext cx="71002" cy="45720"/>
              </a:xfrm>
              <a:prstGeom prst="ellipse">
                <a:avLst/>
              </a:prstGeom>
              <a:solidFill>
                <a:schemeClr val="accent5">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63" name="Group 9362">
              <a:extLst>
                <a:ext uri="{FF2B5EF4-FFF2-40B4-BE49-F238E27FC236}">
                  <a16:creationId xmlns:a16="http://schemas.microsoft.com/office/drawing/2014/main" id="{37446CCA-9D4E-B14C-8CE1-78493238345A}"/>
                </a:ext>
              </a:extLst>
            </p:cNvPr>
            <p:cNvGrpSpPr/>
            <p:nvPr/>
          </p:nvGrpSpPr>
          <p:grpSpPr>
            <a:xfrm rot="10800000">
              <a:off x="4263551" y="3046601"/>
              <a:ext cx="398232" cy="156975"/>
              <a:chOff x="844727" y="4554855"/>
              <a:chExt cx="398232" cy="156975"/>
            </a:xfrm>
          </p:grpSpPr>
          <p:sp>
            <p:nvSpPr>
              <p:cNvPr id="9378" name="Freeform: Shape 9377">
                <a:extLst>
                  <a:ext uri="{FF2B5EF4-FFF2-40B4-BE49-F238E27FC236}">
                    <a16:creationId xmlns:a16="http://schemas.microsoft.com/office/drawing/2014/main" id="{1673C542-C640-AB2C-9F3F-FBB8D1C77FFB}"/>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9" name="Oval 9378">
                <a:extLst>
                  <a:ext uri="{FF2B5EF4-FFF2-40B4-BE49-F238E27FC236}">
                    <a16:creationId xmlns:a16="http://schemas.microsoft.com/office/drawing/2014/main" id="{91C0E08D-EA02-F1B7-37D2-5866FEA92703}"/>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64" name="Group 9363">
              <a:extLst>
                <a:ext uri="{FF2B5EF4-FFF2-40B4-BE49-F238E27FC236}">
                  <a16:creationId xmlns:a16="http://schemas.microsoft.com/office/drawing/2014/main" id="{23DE06F9-C63C-FAF7-5F30-736789FFDB13}"/>
                </a:ext>
              </a:extLst>
            </p:cNvPr>
            <p:cNvGrpSpPr/>
            <p:nvPr/>
          </p:nvGrpSpPr>
          <p:grpSpPr>
            <a:xfrm rot="6631776">
              <a:off x="4681174" y="2941350"/>
              <a:ext cx="134099" cy="184661"/>
              <a:chOff x="8366919" y="4492436"/>
              <a:chExt cx="134099" cy="184661"/>
            </a:xfrm>
            <a:solidFill>
              <a:schemeClr val="accent6">
                <a:lumMod val="40000"/>
                <a:lumOff val="60000"/>
              </a:schemeClr>
            </a:solidFill>
          </p:grpSpPr>
          <p:grpSp>
            <p:nvGrpSpPr>
              <p:cNvPr id="9372" name="Group 9371">
                <a:extLst>
                  <a:ext uri="{FF2B5EF4-FFF2-40B4-BE49-F238E27FC236}">
                    <a16:creationId xmlns:a16="http://schemas.microsoft.com/office/drawing/2014/main" id="{6224DAF4-F680-CBD7-CFF0-15A05F28B72C}"/>
                  </a:ext>
                </a:extLst>
              </p:cNvPr>
              <p:cNvGrpSpPr/>
              <p:nvPr/>
            </p:nvGrpSpPr>
            <p:grpSpPr>
              <a:xfrm>
                <a:off x="8366919" y="4492436"/>
                <a:ext cx="62428" cy="184661"/>
                <a:chOff x="8366919" y="4492436"/>
                <a:chExt cx="62428" cy="184661"/>
              </a:xfrm>
              <a:grpFill/>
            </p:grpSpPr>
            <p:sp>
              <p:nvSpPr>
                <p:cNvPr id="9376" name="Rectangle 9375">
                  <a:extLst>
                    <a:ext uri="{FF2B5EF4-FFF2-40B4-BE49-F238E27FC236}">
                      <a16:creationId xmlns:a16="http://schemas.microsoft.com/office/drawing/2014/main" id="{812CE9BF-15CD-7E18-7BB7-314B2996462E}"/>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7" name="Rectangle 9376">
                  <a:extLst>
                    <a:ext uri="{FF2B5EF4-FFF2-40B4-BE49-F238E27FC236}">
                      <a16:creationId xmlns:a16="http://schemas.microsoft.com/office/drawing/2014/main" id="{AC594B78-9A7D-94BC-FF2F-E91D7DE628E9}"/>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73" name="Group 9372">
                <a:extLst>
                  <a:ext uri="{FF2B5EF4-FFF2-40B4-BE49-F238E27FC236}">
                    <a16:creationId xmlns:a16="http://schemas.microsoft.com/office/drawing/2014/main" id="{85A47756-CA36-F8DD-20E7-1A554D993115}"/>
                  </a:ext>
                </a:extLst>
              </p:cNvPr>
              <p:cNvGrpSpPr/>
              <p:nvPr/>
            </p:nvGrpSpPr>
            <p:grpSpPr>
              <a:xfrm flipH="1">
                <a:off x="8438590" y="4492436"/>
                <a:ext cx="62428" cy="184661"/>
                <a:chOff x="8366919" y="4492436"/>
                <a:chExt cx="62428" cy="184661"/>
              </a:xfrm>
              <a:grpFill/>
            </p:grpSpPr>
            <p:sp>
              <p:nvSpPr>
                <p:cNvPr id="9374" name="Rectangle 9373">
                  <a:extLst>
                    <a:ext uri="{FF2B5EF4-FFF2-40B4-BE49-F238E27FC236}">
                      <a16:creationId xmlns:a16="http://schemas.microsoft.com/office/drawing/2014/main" id="{EA3E1C9C-3ED3-1F02-3D2E-7792820A0D29}"/>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5" name="Rectangle 9374">
                  <a:extLst>
                    <a:ext uri="{FF2B5EF4-FFF2-40B4-BE49-F238E27FC236}">
                      <a16:creationId xmlns:a16="http://schemas.microsoft.com/office/drawing/2014/main" id="{5F17A9B7-403F-9488-B0C0-2A3E42FB0676}"/>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9365" name="Group 9364">
              <a:extLst>
                <a:ext uri="{FF2B5EF4-FFF2-40B4-BE49-F238E27FC236}">
                  <a16:creationId xmlns:a16="http://schemas.microsoft.com/office/drawing/2014/main" id="{2EFA0314-2C8A-064C-D73C-A6BED8264D80}"/>
                </a:ext>
              </a:extLst>
            </p:cNvPr>
            <p:cNvGrpSpPr/>
            <p:nvPr/>
          </p:nvGrpSpPr>
          <p:grpSpPr>
            <a:xfrm rot="17574334">
              <a:off x="4014053" y="2550861"/>
              <a:ext cx="134099" cy="184661"/>
              <a:chOff x="8366919" y="4492436"/>
              <a:chExt cx="134099" cy="184661"/>
            </a:xfrm>
            <a:solidFill>
              <a:schemeClr val="accent6">
                <a:lumMod val="40000"/>
                <a:lumOff val="60000"/>
              </a:schemeClr>
            </a:solidFill>
          </p:grpSpPr>
          <p:grpSp>
            <p:nvGrpSpPr>
              <p:cNvPr id="9366" name="Group 9365">
                <a:extLst>
                  <a:ext uri="{FF2B5EF4-FFF2-40B4-BE49-F238E27FC236}">
                    <a16:creationId xmlns:a16="http://schemas.microsoft.com/office/drawing/2014/main" id="{66203FFC-DFFF-5FA2-866B-B7B4FF26A192}"/>
                  </a:ext>
                </a:extLst>
              </p:cNvPr>
              <p:cNvGrpSpPr/>
              <p:nvPr/>
            </p:nvGrpSpPr>
            <p:grpSpPr>
              <a:xfrm>
                <a:off x="8366919" y="4492436"/>
                <a:ext cx="62428" cy="184661"/>
                <a:chOff x="8366919" y="4492436"/>
                <a:chExt cx="62428" cy="184661"/>
              </a:xfrm>
              <a:grpFill/>
            </p:grpSpPr>
            <p:sp>
              <p:nvSpPr>
                <p:cNvPr id="9370" name="Rectangle 9369">
                  <a:extLst>
                    <a:ext uri="{FF2B5EF4-FFF2-40B4-BE49-F238E27FC236}">
                      <a16:creationId xmlns:a16="http://schemas.microsoft.com/office/drawing/2014/main" id="{93EEFF3B-1FBE-547E-918A-9F575A350775}"/>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1" name="Rectangle 9370">
                  <a:extLst>
                    <a:ext uri="{FF2B5EF4-FFF2-40B4-BE49-F238E27FC236}">
                      <a16:creationId xmlns:a16="http://schemas.microsoft.com/office/drawing/2014/main" id="{D2D3DF3F-4551-9C96-13B0-485839FEA597}"/>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67" name="Group 9366">
                <a:extLst>
                  <a:ext uri="{FF2B5EF4-FFF2-40B4-BE49-F238E27FC236}">
                    <a16:creationId xmlns:a16="http://schemas.microsoft.com/office/drawing/2014/main" id="{22BCDEA6-6DE1-FED8-6E56-BD8CD89D8655}"/>
                  </a:ext>
                </a:extLst>
              </p:cNvPr>
              <p:cNvGrpSpPr/>
              <p:nvPr/>
            </p:nvGrpSpPr>
            <p:grpSpPr>
              <a:xfrm flipH="1">
                <a:off x="8438590" y="4492436"/>
                <a:ext cx="62428" cy="184661"/>
                <a:chOff x="8366919" y="4492436"/>
                <a:chExt cx="62428" cy="184661"/>
              </a:xfrm>
              <a:grpFill/>
            </p:grpSpPr>
            <p:sp>
              <p:nvSpPr>
                <p:cNvPr id="9368" name="Rectangle 9367">
                  <a:extLst>
                    <a:ext uri="{FF2B5EF4-FFF2-40B4-BE49-F238E27FC236}">
                      <a16:creationId xmlns:a16="http://schemas.microsoft.com/office/drawing/2014/main" id="{84243BA0-A0B2-A49E-7C5D-CC1756B56AB3}"/>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9" name="Rectangle 9368">
                  <a:extLst>
                    <a:ext uri="{FF2B5EF4-FFF2-40B4-BE49-F238E27FC236}">
                      <a16:creationId xmlns:a16="http://schemas.microsoft.com/office/drawing/2014/main" id="{E085DCB8-D715-6486-A3D0-0874CC321D39}"/>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grpSp>
        <p:nvGrpSpPr>
          <p:cNvPr id="13" name="Group 12">
            <a:extLst>
              <a:ext uri="{FF2B5EF4-FFF2-40B4-BE49-F238E27FC236}">
                <a16:creationId xmlns:a16="http://schemas.microsoft.com/office/drawing/2014/main" id="{0BF1537A-73A4-10F3-D800-A332F1D5E8FC}"/>
              </a:ext>
            </a:extLst>
          </p:cNvPr>
          <p:cNvGrpSpPr/>
          <p:nvPr/>
        </p:nvGrpSpPr>
        <p:grpSpPr>
          <a:xfrm>
            <a:off x="6003269" y="2293726"/>
            <a:ext cx="1365681" cy="1284138"/>
            <a:chOff x="7513997" y="2480792"/>
            <a:chExt cx="1365681" cy="1284138"/>
          </a:xfrm>
        </p:grpSpPr>
        <p:grpSp>
          <p:nvGrpSpPr>
            <p:cNvPr id="9284" name="Group 9283">
              <a:extLst>
                <a:ext uri="{FF2B5EF4-FFF2-40B4-BE49-F238E27FC236}">
                  <a16:creationId xmlns:a16="http://schemas.microsoft.com/office/drawing/2014/main" id="{7BF2EAAD-C8E1-443A-4E48-045933A15998}"/>
                </a:ext>
              </a:extLst>
            </p:cNvPr>
            <p:cNvGrpSpPr/>
            <p:nvPr/>
          </p:nvGrpSpPr>
          <p:grpSpPr>
            <a:xfrm rot="10800000">
              <a:off x="7875815" y="2480792"/>
              <a:ext cx="766742" cy="695568"/>
              <a:chOff x="2076957" y="5153898"/>
              <a:chExt cx="602478" cy="546552"/>
            </a:xfrm>
          </p:grpSpPr>
          <p:sp>
            <p:nvSpPr>
              <p:cNvPr id="9354" name="Oval 16">
                <a:extLst>
                  <a:ext uri="{FF2B5EF4-FFF2-40B4-BE49-F238E27FC236}">
                    <a16:creationId xmlns:a16="http://schemas.microsoft.com/office/drawing/2014/main" id="{0D1CCDB2-2785-3BF1-E1C0-39E2BC161CEB}"/>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20000"/>
                      <a:lumOff val="80000"/>
                    </a:schemeClr>
                  </a:gs>
                  <a:gs pos="100000">
                    <a:schemeClr val="accent5"/>
                  </a:gs>
                </a:gsLst>
                <a:lin ang="5400000" scaled="1"/>
              </a:gradFill>
              <a:ln w="9525">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5" name="Oval 9354">
                <a:extLst>
                  <a:ext uri="{FF2B5EF4-FFF2-40B4-BE49-F238E27FC236}">
                    <a16:creationId xmlns:a16="http://schemas.microsoft.com/office/drawing/2014/main" id="{3D1DF346-8975-CDAA-1C49-CDC1ED4D1C79}"/>
                  </a:ext>
                </a:extLst>
              </p:cNvPr>
              <p:cNvSpPr/>
              <p:nvPr/>
            </p:nvSpPr>
            <p:spPr bwMode="auto">
              <a:xfrm rot="19058643">
                <a:off x="2108891" y="5169659"/>
                <a:ext cx="135182" cy="53393"/>
              </a:xfrm>
              <a:prstGeom prst="ellipse">
                <a:avLst/>
              </a:prstGeom>
              <a:solidFill>
                <a:schemeClr val="accent5">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85" name="Group 9284">
              <a:extLst>
                <a:ext uri="{FF2B5EF4-FFF2-40B4-BE49-F238E27FC236}">
                  <a16:creationId xmlns:a16="http://schemas.microsoft.com/office/drawing/2014/main" id="{158BE565-F0CB-2F8B-0F01-237E3EDF39A8}"/>
                </a:ext>
              </a:extLst>
            </p:cNvPr>
            <p:cNvGrpSpPr/>
            <p:nvPr/>
          </p:nvGrpSpPr>
          <p:grpSpPr>
            <a:xfrm>
              <a:off x="7980068" y="3111213"/>
              <a:ext cx="699459" cy="608675"/>
              <a:chOff x="2076957" y="5153898"/>
              <a:chExt cx="602478" cy="546552"/>
            </a:xfrm>
          </p:grpSpPr>
          <p:sp>
            <p:nvSpPr>
              <p:cNvPr id="9352" name="Oval 16">
                <a:extLst>
                  <a:ext uri="{FF2B5EF4-FFF2-40B4-BE49-F238E27FC236}">
                    <a16:creationId xmlns:a16="http://schemas.microsoft.com/office/drawing/2014/main" id="{979B86A9-E0FA-3DF5-D794-F10805954068}"/>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40000"/>
                      <a:lumOff val="60000"/>
                    </a:schemeClr>
                  </a:gs>
                  <a:gs pos="100000">
                    <a:schemeClr val="accent3">
                      <a:lumMod val="60000"/>
                      <a:lumOff val="40000"/>
                    </a:schemeClr>
                  </a:gs>
                </a:gsLst>
                <a:lin ang="5400000" scaled="1"/>
              </a:gradFill>
              <a:ln w="952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3" name="Oval 9352">
                <a:extLst>
                  <a:ext uri="{FF2B5EF4-FFF2-40B4-BE49-F238E27FC236}">
                    <a16:creationId xmlns:a16="http://schemas.microsoft.com/office/drawing/2014/main" id="{1DA49E9E-A0FD-4237-BC64-37512F477661}"/>
                  </a:ext>
                </a:extLst>
              </p:cNvPr>
              <p:cNvSpPr/>
              <p:nvPr/>
            </p:nvSpPr>
            <p:spPr bwMode="auto">
              <a:xfrm rot="19058643">
                <a:off x="2108891" y="5169659"/>
                <a:ext cx="135182" cy="53393"/>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86" name="Group 9285">
              <a:extLst>
                <a:ext uri="{FF2B5EF4-FFF2-40B4-BE49-F238E27FC236}">
                  <a16:creationId xmlns:a16="http://schemas.microsoft.com/office/drawing/2014/main" id="{6F0C3F4C-66F4-338A-1D62-B7FC97D82238}"/>
                </a:ext>
              </a:extLst>
            </p:cNvPr>
            <p:cNvGrpSpPr/>
            <p:nvPr/>
          </p:nvGrpSpPr>
          <p:grpSpPr>
            <a:xfrm>
              <a:off x="7633269" y="2716667"/>
              <a:ext cx="655224" cy="676918"/>
              <a:chOff x="2076957" y="5153898"/>
              <a:chExt cx="602478" cy="546552"/>
            </a:xfrm>
          </p:grpSpPr>
          <p:sp>
            <p:nvSpPr>
              <p:cNvPr id="9350" name="Oval 16">
                <a:extLst>
                  <a:ext uri="{FF2B5EF4-FFF2-40B4-BE49-F238E27FC236}">
                    <a16:creationId xmlns:a16="http://schemas.microsoft.com/office/drawing/2014/main" id="{C542E101-4AA9-0871-8B38-2132F423985C}"/>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3">
                      <a:lumMod val="20000"/>
                      <a:lumOff val="80000"/>
                    </a:schemeClr>
                  </a:gs>
                  <a:gs pos="100000">
                    <a:schemeClr val="accent3">
                      <a:lumMod val="60000"/>
                      <a:lumOff val="40000"/>
                    </a:schemeClr>
                  </a:gs>
                </a:gsLst>
                <a:lin ang="5400000" scaled="1"/>
              </a:gradFill>
              <a:ln w="9525">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1" name="Oval 9350">
                <a:extLst>
                  <a:ext uri="{FF2B5EF4-FFF2-40B4-BE49-F238E27FC236}">
                    <a16:creationId xmlns:a16="http://schemas.microsoft.com/office/drawing/2014/main" id="{A34B663D-2456-68C6-96E6-93914409AD6B}"/>
                  </a:ext>
                </a:extLst>
              </p:cNvPr>
              <p:cNvSpPr/>
              <p:nvPr/>
            </p:nvSpPr>
            <p:spPr bwMode="auto">
              <a:xfrm rot="19058643">
                <a:off x="2108891" y="5169659"/>
                <a:ext cx="135182" cy="53393"/>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87" name="Group 9286">
              <a:extLst>
                <a:ext uri="{FF2B5EF4-FFF2-40B4-BE49-F238E27FC236}">
                  <a16:creationId xmlns:a16="http://schemas.microsoft.com/office/drawing/2014/main" id="{7B7BB7DF-F44A-8698-EB91-494E768A8182}"/>
                </a:ext>
              </a:extLst>
            </p:cNvPr>
            <p:cNvGrpSpPr/>
            <p:nvPr/>
          </p:nvGrpSpPr>
          <p:grpSpPr>
            <a:xfrm rot="627868">
              <a:off x="7799807" y="2908292"/>
              <a:ext cx="651790" cy="567982"/>
              <a:chOff x="2076957" y="5153898"/>
              <a:chExt cx="602478" cy="546552"/>
            </a:xfrm>
          </p:grpSpPr>
          <p:sp>
            <p:nvSpPr>
              <p:cNvPr id="9348" name="Oval 16">
                <a:extLst>
                  <a:ext uri="{FF2B5EF4-FFF2-40B4-BE49-F238E27FC236}">
                    <a16:creationId xmlns:a16="http://schemas.microsoft.com/office/drawing/2014/main" id="{7520D501-D78E-721E-DE84-B228173D375D}"/>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20000"/>
                      <a:lumOff val="80000"/>
                    </a:schemeClr>
                  </a:gs>
                  <a:gs pos="100000">
                    <a:schemeClr val="accent5"/>
                  </a:gs>
                </a:gsLst>
                <a:lin ang="5400000" scaled="1"/>
              </a:gradFill>
              <a:ln w="9525">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9" name="Oval 9348">
                <a:extLst>
                  <a:ext uri="{FF2B5EF4-FFF2-40B4-BE49-F238E27FC236}">
                    <a16:creationId xmlns:a16="http://schemas.microsoft.com/office/drawing/2014/main" id="{4D20E3D7-6D44-3346-8BFC-56ADC1B524FA}"/>
                  </a:ext>
                </a:extLst>
              </p:cNvPr>
              <p:cNvSpPr/>
              <p:nvPr/>
            </p:nvSpPr>
            <p:spPr bwMode="auto">
              <a:xfrm rot="19058643">
                <a:off x="2108891" y="5169659"/>
                <a:ext cx="135182" cy="53393"/>
              </a:xfrm>
              <a:prstGeom prst="ellipse">
                <a:avLst/>
              </a:prstGeom>
              <a:solidFill>
                <a:schemeClr val="accent5">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88" name="Group 9287">
              <a:extLst>
                <a:ext uri="{FF2B5EF4-FFF2-40B4-BE49-F238E27FC236}">
                  <a16:creationId xmlns:a16="http://schemas.microsoft.com/office/drawing/2014/main" id="{9F9B11C0-07A0-B2B1-C6CE-28ECBB1C0C86}"/>
                </a:ext>
              </a:extLst>
            </p:cNvPr>
            <p:cNvGrpSpPr/>
            <p:nvPr/>
          </p:nvGrpSpPr>
          <p:grpSpPr>
            <a:xfrm rot="19347354">
              <a:off x="7618592" y="2636843"/>
              <a:ext cx="398232" cy="156975"/>
              <a:chOff x="844727" y="4554855"/>
              <a:chExt cx="398232" cy="156975"/>
            </a:xfrm>
          </p:grpSpPr>
          <p:sp>
            <p:nvSpPr>
              <p:cNvPr id="9346" name="Freeform: Shape 9345">
                <a:extLst>
                  <a:ext uri="{FF2B5EF4-FFF2-40B4-BE49-F238E27FC236}">
                    <a16:creationId xmlns:a16="http://schemas.microsoft.com/office/drawing/2014/main" id="{1F73C14C-5968-F5BA-3237-4A38F60C490C}"/>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5"/>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7" name="Oval 9346">
                <a:extLst>
                  <a:ext uri="{FF2B5EF4-FFF2-40B4-BE49-F238E27FC236}">
                    <a16:creationId xmlns:a16="http://schemas.microsoft.com/office/drawing/2014/main" id="{C5CF49E6-B6DF-2373-CDFF-269636BFA1D0}"/>
                  </a:ext>
                </a:extLst>
              </p:cNvPr>
              <p:cNvSpPr/>
              <p:nvPr/>
            </p:nvSpPr>
            <p:spPr bwMode="auto">
              <a:xfrm>
                <a:off x="982366" y="4571677"/>
                <a:ext cx="71002" cy="45720"/>
              </a:xfrm>
              <a:prstGeom prst="ellipse">
                <a:avLst/>
              </a:prstGeom>
              <a:solidFill>
                <a:schemeClr val="accent5">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89" name="Group 9288">
              <a:extLst>
                <a:ext uri="{FF2B5EF4-FFF2-40B4-BE49-F238E27FC236}">
                  <a16:creationId xmlns:a16="http://schemas.microsoft.com/office/drawing/2014/main" id="{2EC4EA6F-6966-3D72-ADE4-FDA8C9CE0F52}"/>
                </a:ext>
              </a:extLst>
            </p:cNvPr>
            <p:cNvGrpSpPr/>
            <p:nvPr/>
          </p:nvGrpSpPr>
          <p:grpSpPr>
            <a:xfrm rot="13914270">
              <a:off x="7520746" y="3129168"/>
              <a:ext cx="398232" cy="156975"/>
              <a:chOff x="844727" y="4554855"/>
              <a:chExt cx="398232" cy="156975"/>
            </a:xfrm>
          </p:grpSpPr>
          <p:sp>
            <p:nvSpPr>
              <p:cNvPr id="9344" name="Freeform: Shape 9343">
                <a:extLst>
                  <a:ext uri="{FF2B5EF4-FFF2-40B4-BE49-F238E27FC236}">
                    <a16:creationId xmlns:a16="http://schemas.microsoft.com/office/drawing/2014/main" id="{F94DA0D2-5A60-AF7E-7ECD-F86390B985F2}"/>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5" name="Oval 9344">
                <a:extLst>
                  <a:ext uri="{FF2B5EF4-FFF2-40B4-BE49-F238E27FC236}">
                    <a16:creationId xmlns:a16="http://schemas.microsoft.com/office/drawing/2014/main" id="{68D7FC20-9DCB-8DFC-434D-8F113A72CC00}"/>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90" name="Group 9289">
              <a:extLst>
                <a:ext uri="{FF2B5EF4-FFF2-40B4-BE49-F238E27FC236}">
                  <a16:creationId xmlns:a16="http://schemas.microsoft.com/office/drawing/2014/main" id="{552B40D0-E9B1-D0B7-953B-22D38909190E}"/>
                </a:ext>
              </a:extLst>
            </p:cNvPr>
            <p:cNvGrpSpPr/>
            <p:nvPr/>
          </p:nvGrpSpPr>
          <p:grpSpPr>
            <a:xfrm rot="14529073">
              <a:off x="7674362" y="3072980"/>
              <a:ext cx="398232" cy="156975"/>
              <a:chOff x="844727" y="4554855"/>
              <a:chExt cx="398232" cy="156975"/>
            </a:xfrm>
          </p:grpSpPr>
          <p:sp>
            <p:nvSpPr>
              <p:cNvPr id="9342" name="Freeform: Shape 9341">
                <a:extLst>
                  <a:ext uri="{FF2B5EF4-FFF2-40B4-BE49-F238E27FC236}">
                    <a16:creationId xmlns:a16="http://schemas.microsoft.com/office/drawing/2014/main" id="{DFC8D5DB-90B1-567B-2E45-7E7EBC9F420E}"/>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5"/>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3" name="Oval 9342">
                <a:extLst>
                  <a:ext uri="{FF2B5EF4-FFF2-40B4-BE49-F238E27FC236}">
                    <a16:creationId xmlns:a16="http://schemas.microsoft.com/office/drawing/2014/main" id="{AAD68D4D-4994-1795-DC41-A929DBDB4B57}"/>
                  </a:ext>
                </a:extLst>
              </p:cNvPr>
              <p:cNvSpPr/>
              <p:nvPr/>
            </p:nvSpPr>
            <p:spPr bwMode="auto">
              <a:xfrm>
                <a:off x="982366" y="4571677"/>
                <a:ext cx="71002" cy="45720"/>
              </a:xfrm>
              <a:prstGeom prst="ellipse">
                <a:avLst/>
              </a:prstGeom>
              <a:solidFill>
                <a:schemeClr val="accent5">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91" name="Group 9290">
              <a:extLst>
                <a:ext uri="{FF2B5EF4-FFF2-40B4-BE49-F238E27FC236}">
                  <a16:creationId xmlns:a16="http://schemas.microsoft.com/office/drawing/2014/main" id="{59821E48-E75F-E39A-685B-7C89494CAC2B}"/>
                </a:ext>
              </a:extLst>
            </p:cNvPr>
            <p:cNvGrpSpPr/>
            <p:nvPr/>
          </p:nvGrpSpPr>
          <p:grpSpPr>
            <a:xfrm>
              <a:off x="8353046" y="2862217"/>
              <a:ext cx="397509" cy="367457"/>
              <a:chOff x="2076957" y="5153898"/>
              <a:chExt cx="602478" cy="546552"/>
            </a:xfrm>
          </p:grpSpPr>
          <p:sp>
            <p:nvSpPr>
              <p:cNvPr id="9340" name="Oval 16">
                <a:extLst>
                  <a:ext uri="{FF2B5EF4-FFF2-40B4-BE49-F238E27FC236}">
                    <a16:creationId xmlns:a16="http://schemas.microsoft.com/office/drawing/2014/main" id="{EE31418A-7121-0035-043E-933BA49C1A8A}"/>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40000"/>
                      <a:lumOff val="60000"/>
                    </a:schemeClr>
                  </a:gs>
                  <a:gs pos="100000">
                    <a:schemeClr val="accent3">
                      <a:lumMod val="60000"/>
                      <a:lumOff val="40000"/>
                    </a:schemeClr>
                  </a:gs>
                </a:gsLst>
                <a:lin ang="5400000" scaled="1"/>
              </a:gradFill>
              <a:ln w="952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1" name="Oval 9340">
                <a:extLst>
                  <a:ext uri="{FF2B5EF4-FFF2-40B4-BE49-F238E27FC236}">
                    <a16:creationId xmlns:a16="http://schemas.microsoft.com/office/drawing/2014/main" id="{6367E9A8-C6A6-FE58-4E89-5717CBCFB51C}"/>
                  </a:ext>
                </a:extLst>
              </p:cNvPr>
              <p:cNvSpPr/>
              <p:nvPr/>
            </p:nvSpPr>
            <p:spPr bwMode="auto">
              <a:xfrm rot="19058643">
                <a:off x="2108891" y="5169659"/>
                <a:ext cx="135182" cy="53393"/>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92" name="Group 9291">
              <a:extLst>
                <a:ext uri="{FF2B5EF4-FFF2-40B4-BE49-F238E27FC236}">
                  <a16:creationId xmlns:a16="http://schemas.microsoft.com/office/drawing/2014/main" id="{4CD437A2-768B-215F-02C3-D3FA02F2F21E}"/>
                </a:ext>
              </a:extLst>
            </p:cNvPr>
            <p:cNvGrpSpPr/>
            <p:nvPr/>
          </p:nvGrpSpPr>
          <p:grpSpPr>
            <a:xfrm rot="7234190">
              <a:off x="8051432" y="2555618"/>
              <a:ext cx="326221" cy="447390"/>
              <a:chOff x="2073323" y="5147663"/>
              <a:chExt cx="534379" cy="545431"/>
            </a:xfrm>
          </p:grpSpPr>
          <p:sp>
            <p:nvSpPr>
              <p:cNvPr id="9338" name="Oval 16">
                <a:extLst>
                  <a:ext uri="{FF2B5EF4-FFF2-40B4-BE49-F238E27FC236}">
                    <a16:creationId xmlns:a16="http://schemas.microsoft.com/office/drawing/2014/main" id="{A3033226-473F-E8F3-6F56-743391061B63}"/>
                  </a:ext>
                </a:extLst>
              </p:cNvPr>
              <p:cNvSpPr/>
              <p:nvPr/>
            </p:nvSpPr>
            <p:spPr bwMode="auto">
              <a:xfrm>
                <a:off x="2073323" y="5147663"/>
                <a:ext cx="534379" cy="545431"/>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 name="connsiteX0" fmla="*/ 7078 w 531606"/>
                  <a:gd name="connsiteY0" fmla="*/ 277158 h 533240"/>
                  <a:gd name="connsiteX1" fmla="*/ 126140 w 531606"/>
                  <a:gd name="connsiteY1" fmla="*/ 151 h 533240"/>
                  <a:gd name="connsiteX2" fmla="*/ 531159 w 531606"/>
                  <a:gd name="connsiteY2" fmla="*/ 315110 h 533240"/>
                  <a:gd name="connsiteX3" fmla="*/ 296002 w 531606"/>
                  <a:gd name="connsiteY3" fmla="*/ 532733 h 533240"/>
                  <a:gd name="connsiteX4" fmla="*/ 7078 w 531606"/>
                  <a:gd name="connsiteY4" fmla="*/ 277158 h 533240"/>
                  <a:gd name="connsiteX0" fmla="*/ 7080 w 532944"/>
                  <a:gd name="connsiteY0" fmla="*/ 277158 h 534298"/>
                  <a:gd name="connsiteX1" fmla="*/ 126142 w 532944"/>
                  <a:gd name="connsiteY1" fmla="*/ 151 h 534298"/>
                  <a:gd name="connsiteX2" fmla="*/ 531161 w 532944"/>
                  <a:gd name="connsiteY2" fmla="*/ 315110 h 534298"/>
                  <a:gd name="connsiteX3" fmla="*/ 296004 w 532944"/>
                  <a:gd name="connsiteY3" fmla="*/ 532733 h 534298"/>
                  <a:gd name="connsiteX4" fmla="*/ 7080 w 532944"/>
                  <a:gd name="connsiteY4" fmla="*/ 277158 h 534298"/>
                  <a:gd name="connsiteX0" fmla="*/ 6526 w 483660"/>
                  <a:gd name="connsiteY0" fmla="*/ 291067 h 546822"/>
                  <a:gd name="connsiteX1" fmla="*/ 125588 w 483660"/>
                  <a:gd name="connsiteY1" fmla="*/ 14060 h 546822"/>
                  <a:gd name="connsiteX2" fmla="*/ 481372 w 483660"/>
                  <a:gd name="connsiteY2" fmla="*/ 251761 h 546822"/>
                  <a:gd name="connsiteX3" fmla="*/ 295450 w 483660"/>
                  <a:gd name="connsiteY3" fmla="*/ 546642 h 546822"/>
                  <a:gd name="connsiteX4" fmla="*/ 6526 w 483660"/>
                  <a:gd name="connsiteY4" fmla="*/ 291067 h 546822"/>
                  <a:gd name="connsiteX0" fmla="*/ 6716 w 501342"/>
                  <a:gd name="connsiteY0" fmla="*/ 286161 h 541808"/>
                  <a:gd name="connsiteX1" fmla="*/ 125778 w 501342"/>
                  <a:gd name="connsiteY1" fmla="*/ 9154 h 541808"/>
                  <a:gd name="connsiteX2" fmla="*/ 499265 w 501342"/>
                  <a:gd name="connsiteY2" fmla="*/ 261551 h 541808"/>
                  <a:gd name="connsiteX3" fmla="*/ 295640 w 501342"/>
                  <a:gd name="connsiteY3" fmla="*/ 541736 h 541808"/>
                  <a:gd name="connsiteX4" fmla="*/ 6716 w 501342"/>
                  <a:gd name="connsiteY4" fmla="*/ 286161 h 541808"/>
                  <a:gd name="connsiteX0" fmla="*/ 6716 w 530664"/>
                  <a:gd name="connsiteY0" fmla="*/ 286161 h 541808"/>
                  <a:gd name="connsiteX1" fmla="*/ 125778 w 530664"/>
                  <a:gd name="connsiteY1" fmla="*/ 9154 h 541808"/>
                  <a:gd name="connsiteX2" fmla="*/ 499265 w 530664"/>
                  <a:gd name="connsiteY2" fmla="*/ 261551 h 541808"/>
                  <a:gd name="connsiteX3" fmla="*/ 295640 w 530664"/>
                  <a:gd name="connsiteY3" fmla="*/ 541736 h 541808"/>
                  <a:gd name="connsiteX4" fmla="*/ 6716 w 530664"/>
                  <a:gd name="connsiteY4" fmla="*/ 286161 h 541808"/>
                  <a:gd name="connsiteX0" fmla="*/ 8849 w 532795"/>
                  <a:gd name="connsiteY0" fmla="*/ 286161 h 541940"/>
                  <a:gd name="connsiteX1" fmla="*/ 127911 w 532795"/>
                  <a:gd name="connsiteY1" fmla="*/ 9154 h 541940"/>
                  <a:gd name="connsiteX2" fmla="*/ 501398 w 532795"/>
                  <a:gd name="connsiteY2" fmla="*/ 261551 h 541940"/>
                  <a:gd name="connsiteX3" fmla="*/ 297773 w 532795"/>
                  <a:gd name="connsiteY3" fmla="*/ 541736 h 541940"/>
                  <a:gd name="connsiteX4" fmla="*/ 8849 w 532795"/>
                  <a:gd name="connsiteY4" fmla="*/ 286161 h 541940"/>
                  <a:gd name="connsiteX0" fmla="*/ 22692 w 546640"/>
                  <a:gd name="connsiteY0" fmla="*/ 293614 h 549393"/>
                  <a:gd name="connsiteX1" fmla="*/ 141754 w 546640"/>
                  <a:gd name="connsiteY1" fmla="*/ 16607 h 549393"/>
                  <a:gd name="connsiteX2" fmla="*/ 515241 w 546640"/>
                  <a:gd name="connsiteY2" fmla="*/ 269004 h 549393"/>
                  <a:gd name="connsiteX3" fmla="*/ 311616 w 546640"/>
                  <a:gd name="connsiteY3" fmla="*/ 549189 h 549393"/>
                  <a:gd name="connsiteX4" fmla="*/ 22692 w 546640"/>
                  <a:gd name="connsiteY4" fmla="*/ 293614 h 549393"/>
                  <a:gd name="connsiteX0" fmla="*/ 10433 w 534379"/>
                  <a:gd name="connsiteY0" fmla="*/ 289652 h 545431"/>
                  <a:gd name="connsiteX1" fmla="*/ 129495 w 534379"/>
                  <a:gd name="connsiteY1" fmla="*/ 12645 h 545431"/>
                  <a:gd name="connsiteX2" fmla="*/ 502982 w 534379"/>
                  <a:gd name="connsiteY2" fmla="*/ 265042 h 545431"/>
                  <a:gd name="connsiteX3" fmla="*/ 299357 w 534379"/>
                  <a:gd name="connsiteY3" fmla="*/ 545227 h 545431"/>
                  <a:gd name="connsiteX4" fmla="*/ 10433 w 534379"/>
                  <a:gd name="connsiteY4" fmla="*/ 289652 h 5454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379" h="545431">
                    <a:moveTo>
                      <a:pt x="10433" y="289652"/>
                    </a:moveTo>
                    <a:cubicBezTo>
                      <a:pt x="-23958" y="86676"/>
                      <a:pt x="29492" y="24619"/>
                      <a:pt x="129495" y="12645"/>
                    </a:cubicBezTo>
                    <a:cubicBezTo>
                      <a:pt x="229498" y="671"/>
                      <a:pt x="517269" y="-62015"/>
                      <a:pt x="502982" y="265042"/>
                    </a:cubicBezTo>
                    <a:cubicBezTo>
                      <a:pt x="619182" y="507614"/>
                      <a:pt x="381449" y="541125"/>
                      <a:pt x="299357" y="545227"/>
                    </a:cubicBezTo>
                    <a:cubicBezTo>
                      <a:pt x="217266" y="549329"/>
                      <a:pt x="44824" y="492628"/>
                      <a:pt x="10433" y="289652"/>
                    </a:cubicBezTo>
                    <a:close/>
                  </a:path>
                </a:pathLst>
              </a:custGeom>
              <a:gradFill>
                <a:gsLst>
                  <a:gs pos="0">
                    <a:schemeClr val="accent3">
                      <a:lumMod val="20000"/>
                      <a:lumOff val="80000"/>
                    </a:schemeClr>
                  </a:gs>
                  <a:gs pos="100000">
                    <a:schemeClr val="accent3">
                      <a:lumMod val="60000"/>
                      <a:lumOff val="40000"/>
                    </a:schemeClr>
                  </a:gs>
                </a:gsLst>
                <a:lin ang="5400000" scaled="1"/>
              </a:gradFill>
              <a:ln w="9525">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9" name="Oval 9338">
                <a:extLst>
                  <a:ext uri="{FF2B5EF4-FFF2-40B4-BE49-F238E27FC236}">
                    <a16:creationId xmlns:a16="http://schemas.microsoft.com/office/drawing/2014/main" id="{BDD33126-6571-B818-189C-769361E31DEE}"/>
                  </a:ext>
                </a:extLst>
              </p:cNvPr>
              <p:cNvSpPr/>
              <p:nvPr/>
            </p:nvSpPr>
            <p:spPr bwMode="auto">
              <a:xfrm rot="15493712">
                <a:off x="2054964" y="5447665"/>
                <a:ext cx="153949" cy="7489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93" name="Group 9292">
              <a:extLst>
                <a:ext uri="{FF2B5EF4-FFF2-40B4-BE49-F238E27FC236}">
                  <a16:creationId xmlns:a16="http://schemas.microsoft.com/office/drawing/2014/main" id="{46217EC0-CDAB-1409-7700-39BB4D5EC703}"/>
                </a:ext>
              </a:extLst>
            </p:cNvPr>
            <p:cNvGrpSpPr/>
            <p:nvPr/>
          </p:nvGrpSpPr>
          <p:grpSpPr>
            <a:xfrm rot="3431989">
              <a:off x="8439777" y="2742599"/>
              <a:ext cx="398232" cy="156975"/>
              <a:chOff x="844727" y="4554855"/>
              <a:chExt cx="398232" cy="156975"/>
            </a:xfrm>
          </p:grpSpPr>
          <p:sp>
            <p:nvSpPr>
              <p:cNvPr id="9336" name="Freeform: Shape 9335">
                <a:extLst>
                  <a:ext uri="{FF2B5EF4-FFF2-40B4-BE49-F238E27FC236}">
                    <a16:creationId xmlns:a16="http://schemas.microsoft.com/office/drawing/2014/main" id="{6C8E0E61-E03F-2D72-1C7E-D2A5A4B4FB3E}"/>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5"/>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7" name="Oval 9336">
                <a:extLst>
                  <a:ext uri="{FF2B5EF4-FFF2-40B4-BE49-F238E27FC236}">
                    <a16:creationId xmlns:a16="http://schemas.microsoft.com/office/drawing/2014/main" id="{0B01200D-AE15-358B-6071-CEB8ADBA7AF9}"/>
                  </a:ext>
                </a:extLst>
              </p:cNvPr>
              <p:cNvSpPr/>
              <p:nvPr/>
            </p:nvSpPr>
            <p:spPr bwMode="auto">
              <a:xfrm>
                <a:off x="982366" y="4571677"/>
                <a:ext cx="71002" cy="45720"/>
              </a:xfrm>
              <a:prstGeom prst="ellipse">
                <a:avLst/>
              </a:prstGeom>
              <a:solidFill>
                <a:schemeClr val="accent5">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94" name="Group 9293">
              <a:extLst>
                <a:ext uri="{FF2B5EF4-FFF2-40B4-BE49-F238E27FC236}">
                  <a16:creationId xmlns:a16="http://schemas.microsoft.com/office/drawing/2014/main" id="{53B9584D-6D89-3517-7C91-7FB03993815F}"/>
                </a:ext>
              </a:extLst>
            </p:cNvPr>
            <p:cNvGrpSpPr/>
            <p:nvPr/>
          </p:nvGrpSpPr>
          <p:grpSpPr>
            <a:xfrm>
              <a:off x="8305504" y="3077834"/>
              <a:ext cx="280405" cy="284054"/>
              <a:chOff x="6221994" y="4837582"/>
              <a:chExt cx="597571" cy="531712"/>
            </a:xfrm>
          </p:grpSpPr>
          <p:sp>
            <p:nvSpPr>
              <p:cNvPr id="9334" name="Freeform 60">
                <a:extLst>
                  <a:ext uri="{FF2B5EF4-FFF2-40B4-BE49-F238E27FC236}">
                    <a16:creationId xmlns:a16="http://schemas.microsoft.com/office/drawing/2014/main" id="{ADD2808E-257F-2DCE-68C9-2440450804B6}"/>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3">
                  <a:lumMod val="50000"/>
                </a:schemeClr>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335" name="Oval 42">
                <a:extLst>
                  <a:ext uri="{FF2B5EF4-FFF2-40B4-BE49-F238E27FC236}">
                    <a16:creationId xmlns:a16="http://schemas.microsoft.com/office/drawing/2014/main" id="{8539BCA2-44E5-6E35-E919-6464C41D5E26}"/>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3"/>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95" name="Group 9294">
              <a:extLst>
                <a:ext uri="{FF2B5EF4-FFF2-40B4-BE49-F238E27FC236}">
                  <a16:creationId xmlns:a16="http://schemas.microsoft.com/office/drawing/2014/main" id="{9CB3DA11-77AC-B1A4-BE55-8E1420D85BC2}"/>
                </a:ext>
              </a:extLst>
            </p:cNvPr>
            <p:cNvGrpSpPr/>
            <p:nvPr/>
          </p:nvGrpSpPr>
          <p:grpSpPr>
            <a:xfrm rot="4187996">
              <a:off x="8474180" y="3227763"/>
              <a:ext cx="398232" cy="156975"/>
              <a:chOff x="844727" y="4554855"/>
              <a:chExt cx="398232" cy="156975"/>
            </a:xfrm>
          </p:grpSpPr>
          <p:sp>
            <p:nvSpPr>
              <p:cNvPr id="9332" name="Freeform: Shape 9331">
                <a:extLst>
                  <a:ext uri="{FF2B5EF4-FFF2-40B4-BE49-F238E27FC236}">
                    <a16:creationId xmlns:a16="http://schemas.microsoft.com/office/drawing/2014/main" id="{F6C3FAEC-C53D-AE0A-6013-05466395EE59}"/>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3" name="Oval 9332">
                <a:extLst>
                  <a:ext uri="{FF2B5EF4-FFF2-40B4-BE49-F238E27FC236}">
                    <a16:creationId xmlns:a16="http://schemas.microsoft.com/office/drawing/2014/main" id="{BAEE7005-9403-65FB-CE58-315DCBA2DD83}"/>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96" name="Group 9295">
              <a:extLst>
                <a:ext uri="{FF2B5EF4-FFF2-40B4-BE49-F238E27FC236}">
                  <a16:creationId xmlns:a16="http://schemas.microsoft.com/office/drawing/2014/main" id="{3C409ECA-A7C8-9560-4D4B-2A42B3401F6C}"/>
                </a:ext>
              </a:extLst>
            </p:cNvPr>
            <p:cNvGrpSpPr/>
            <p:nvPr/>
          </p:nvGrpSpPr>
          <p:grpSpPr>
            <a:xfrm rot="627868">
              <a:off x="7727903" y="3313713"/>
              <a:ext cx="374677" cy="295835"/>
              <a:chOff x="2076957" y="5153898"/>
              <a:chExt cx="602478" cy="546552"/>
            </a:xfrm>
          </p:grpSpPr>
          <p:sp>
            <p:nvSpPr>
              <p:cNvPr id="9330" name="Oval 16">
                <a:extLst>
                  <a:ext uri="{FF2B5EF4-FFF2-40B4-BE49-F238E27FC236}">
                    <a16:creationId xmlns:a16="http://schemas.microsoft.com/office/drawing/2014/main" id="{BDFBBB18-61BE-C8AD-6760-32EB60FEDB98}"/>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20000"/>
                      <a:lumOff val="80000"/>
                    </a:schemeClr>
                  </a:gs>
                  <a:gs pos="100000">
                    <a:schemeClr val="accent5"/>
                  </a:gs>
                </a:gsLst>
                <a:lin ang="5400000" scaled="1"/>
              </a:gradFill>
              <a:ln w="9525">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1" name="Oval 9330">
                <a:extLst>
                  <a:ext uri="{FF2B5EF4-FFF2-40B4-BE49-F238E27FC236}">
                    <a16:creationId xmlns:a16="http://schemas.microsoft.com/office/drawing/2014/main" id="{4D5786B0-F026-BBE7-56BE-DEE6E1769307}"/>
                  </a:ext>
                </a:extLst>
              </p:cNvPr>
              <p:cNvSpPr/>
              <p:nvPr/>
            </p:nvSpPr>
            <p:spPr bwMode="auto">
              <a:xfrm rot="19058643">
                <a:off x="2108891" y="5169659"/>
                <a:ext cx="135182" cy="53393"/>
              </a:xfrm>
              <a:prstGeom prst="ellipse">
                <a:avLst/>
              </a:prstGeom>
              <a:solidFill>
                <a:schemeClr val="accent5">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97" name="Group 9296">
              <a:extLst>
                <a:ext uri="{FF2B5EF4-FFF2-40B4-BE49-F238E27FC236}">
                  <a16:creationId xmlns:a16="http://schemas.microsoft.com/office/drawing/2014/main" id="{99D5F2C5-A2B7-FD12-99AD-43B88FE18413}"/>
                </a:ext>
              </a:extLst>
            </p:cNvPr>
            <p:cNvGrpSpPr/>
            <p:nvPr/>
          </p:nvGrpSpPr>
          <p:grpSpPr>
            <a:xfrm rot="1551473">
              <a:off x="7966669" y="3608171"/>
              <a:ext cx="275860" cy="144559"/>
              <a:chOff x="7391191" y="4819043"/>
              <a:chExt cx="275860" cy="144559"/>
            </a:xfrm>
          </p:grpSpPr>
          <p:sp>
            <p:nvSpPr>
              <p:cNvPr id="9328" name="Oval 38">
                <a:extLst>
                  <a:ext uri="{FF2B5EF4-FFF2-40B4-BE49-F238E27FC236}">
                    <a16:creationId xmlns:a16="http://schemas.microsoft.com/office/drawing/2014/main" id="{417802E0-CB94-7D1D-D6CE-2DF8DC98C5C9}"/>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9" name="Oval 9328">
                <a:extLst>
                  <a:ext uri="{FF2B5EF4-FFF2-40B4-BE49-F238E27FC236}">
                    <a16:creationId xmlns:a16="http://schemas.microsoft.com/office/drawing/2014/main" id="{CA782F77-279F-050D-C4F6-E399F7B9A1C6}"/>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98" name="Group 9297">
              <a:extLst>
                <a:ext uri="{FF2B5EF4-FFF2-40B4-BE49-F238E27FC236}">
                  <a16:creationId xmlns:a16="http://schemas.microsoft.com/office/drawing/2014/main" id="{9C877EDC-634C-EC48-79ED-7DE3D1117B46}"/>
                </a:ext>
              </a:extLst>
            </p:cNvPr>
            <p:cNvGrpSpPr/>
            <p:nvPr/>
          </p:nvGrpSpPr>
          <p:grpSpPr>
            <a:xfrm rot="1551473">
              <a:off x="8174919" y="3607653"/>
              <a:ext cx="275860" cy="144559"/>
              <a:chOff x="7391191" y="4819043"/>
              <a:chExt cx="275860" cy="144559"/>
            </a:xfrm>
          </p:grpSpPr>
          <p:sp>
            <p:nvSpPr>
              <p:cNvPr id="9326" name="Oval 38">
                <a:extLst>
                  <a:ext uri="{FF2B5EF4-FFF2-40B4-BE49-F238E27FC236}">
                    <a16:creationId xmlns:a16="http://schemas.microsoft.com/office/drawing/2014/main" id="{A6978D71-83B4-C34A-A575-D59BB02BF91C}"/>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7" name="Oval 9326">
                <a:extLst>
                  <a:ext uri="{FF2B5EF4-FFF2-40B4-BE49-F238E27FC236}">
                    <a16:creationId xmlns:a16="http://schemas.microsoft.com/office/drawing/2014/main" id="{F3F70036-3AC2-6DF9-80BD-D6CD96DD00D6}"/>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99" name="Group 9298">
              <a:extLst>
                <a:ext uri="{FF2B5EF4-FFF2-40B4-BE49-F238E27FC236}">
                  <a16:creationId xmlns:a16="http://schemas.microsoft.com/office/drawing/2014/main" id="{61DD5FA7-F1B7-222D-3179-D9E53C4824ED}"/>
                </a:ext>
              </a:extLst>
            </p:cNvPr>
            <p:cNvGrpSpPr/>
            <p:nvPr/>
          </p:nvGrpSpPr>
          <p:grpSpPr>
            <a:xfrm rot="9984371">
              <a:off x="8069480" y="3468252"/>
              <a:ext cx="275860" cy="144559"/>
              <a:chOff x="7391191" y="4819043"/>
              <a:chExt cx="275860" cy="144559"/>
            </a:xfrm>
          </p:grpSpPr>
          <p:sp>
            <p:nvSpPr>
              <p:cNvPr id="9324" name="Oval 38">
                <a:extLst>
                  <a:ext uri="{FF2B5EF4-FFF2-40B4-BE49-F238E27FC236}">
                    <a16:creationId xmlns:a16="http://schemas.microsoft.com/office/drawing/2014/main" id="{B07D217A-0036-F887-3251-5FC567175831}"/>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5" name="Oval 9324">
                <a:extLst>
                  <a:ext uri="{FF2B5EF4-FFF2-40B4-BE49-F238E27FC236}">
                    <a16:creationId xmlns:a16="http://schemas.microsoft.com/office/drawing/2014/main" id="{EC9E44F9-F802-2C77-4179-A44FCA688126}"/>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00" name="Group 9299">
              <a:extLst>
                <a:ext uri="{FF2B5EF4-FFF2-40B4-BE49-F238E27FC236}">
                  <a16:creationId xmlns:a16="http://schemas.microsoft.com/office/drawing/2014/main" id="{0C3C1AFE-3498-1AD1-A3EE-A33AC942EF6A}"/>
                </a:ext>
              </a:extLst>
            </p:cNvPr>
            <p:cNvGrpSpPr/>
            <p:nvPr/>
          </p:nvGrpSpPr>
          <p:grpSpPr>
            <a:xfrm rot="14788322">
              <a:off x="8227958" y="3487326"/>
              <a:ext cx="398232" cy="156975"/>
              <a:chOff x="844727" y="4554855"/>
              <a:chExt cx="398232" cy="156975"/>
            </a:xfrm>
          </p:grpSpPr>
          <p:sp>
            <p:nvSpPr>
              <p:cNvPr id="9322" name="Freeform: Shape 9321">
                <a:extLst>
                  <a:ext uri="{FF2B5EF4-FFF2-40B4-BE49-F238E27FC236}">
                    <a16:creationId xmlns:a16="http://schemas.microsoft.com/office/drawing/2014/main" id="{983E66EB-A19B-A563-6936-B25430A59731}"/>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3" name="Oval 9322">
                <a:extLst>
                  <a:ext uri="{FF2B5EF4-FFF2-40B4-BE49-F238E27FC236}">
                    <a16:creationId xmlns:a16="http://schemas.microsoft.com/office/drawing/2014/main" id="{A5108F1C-FFE6-072C-6056-F94A18942A91}"/>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01" name="Group 9300">
              <a:extLst>
                <a:ext uri="{FF2B5EF4-FFF2-40B4-BE49-F238E27FC236}">
                  <a16:creationId xmlns:a16="http://schemas.microsoft.com/office/drawing/2014/main" id="{E1D96765-C1AE-54E4-3318-83535BD11CFD}"/>
                </a:ext>
              </a:extLst>
            </p:cNvPr>
            <p:cNvGrpSpPr/>
            <p:nvPr/>
          </p:nvGrpSpPr>
          <p:grpSpPr>
            <a:xfrm rot="12728175">
              <a:off x="7721083" y="3497392"/>
              <a:ext cx="134099" cy="184661"/>
              <a:chOff x="8366919" y="4492436"/>
              <a:chExt cx="134099" cy="184661"/>
            </a:xfrm>
            <a:solidFill>
              <a:schemeClr val="accent6">
                <a:lumMod val="40000"/>
                <a:lumOff val="60000"/>
              </a:schemeClr>
            </a:solidFill>
          </p:grpSpPr>
          <p:grpSp>
            <p:nvGrpSpPr>
              <p:cNvPr id="9316" name="Group 9315">
                <a:extLst>
                  <a:ext uri="{FF2B5EF4-FFF2-40B4-BE49-F238E27FC236}">
                    <a16:creationId xmlns:a16="http://schemas.microsoft.com/office/drawing/2014/main" id="{D2BDBF74-7766-891C-AEAC-6122F452CE76}"/>
                  </a:ext>
                </a:extLst>
              </p:cNvPr>
              <p:cNvGrpSpPr/>
              <p:nvPr/>
            </p:nvGrpSpPr>
            <p:grpSpPr>
              <a:xfrm>
                <a:off x="8366919" y="4492436"/>
                <a:ext cx="62428" cy="184661"/>
                <a:chOff x="8366919" y="4492436"/>
                <a:chExt cx="62428" cy="184661"/>
              </a:xfrm>
              <a:grpFill/>
            </p:grpSpPr>
            <p:sp>
              <p:nvSpPr>
                <p:cNvPr id="9320" name="Rectangle 9319">
                  <a:extLst>
                    <a:ext uri="{FF2B5EF4-FFF2-40B4-BE49-F238E27FC236}">
                      <a16:creationId xmlns:a16="http://schemas.microsoft.com/office/drawing/2014/main" id="{4F054D8A-6560-FBCB-5228-0C91A18BF12F}"/>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1" name="Rectangle 9320">
                  <a:extLst>
                    <a:ext uri="{FF2B5EF4-FFF2-40B4-BE49-F238E27FC236}">
                      <a16:creationId xmlns:a16="http://schemas.microsoft.com/office/drawing/2014/main" id="{D0C2F3D9-5C75-D305-2097-8473B13BED3F}"/>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17" name="Group 9316">
                <a:extLst>
                  <a:ext uri="{FF2B5EF4-FFF2-40B4-BE49-F238E27FC236}">
                    <a16:creationId xmlns:a16="http://schemas.microsoft.com/office/drawing/2014/main" id="{004EDC10-AB43-46B8-7534-58CFAB1C1F18}"/>
                  </a:ext>
                </a:extLst>
              </p:cNvPr>
              <p:cNvGrpSpPr/>
              <p:nvPr/>
            </p:nvGrpSpPr>
            <p:grpSpPr>
              <a:xfrm flipH="1">
                <a:off x="8438590" y="4492436"/>
                <a:ext cx="62428" cy="184661"/>
                <a:chOff x="8366919" y="4492436"/>
                <a:chExt cx="62428" cy="184661"/>
              </a:xfrm>
              <a:grpFill/>
            </p:grpSpPr>
            <p:sp>
              <p:nvSpPr>
                <p:cNvPr id="9318" name="Rectangle 9317">
                  <a:extLst>
                    <a:ext uri="{FF2B5EF4-FFF2-40B4-BE49-F238E27FC236}">
                      <a16:creationId xmlns:a16="http://schemas.microsoft.com/office/drawing/2014/main" id="{C4995107-BDE5-D76C-3F47-B257EB423F9E}"/>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9" name="Rectangle 9318">
                  <a:extLst>
                    <a:ext uri="{FF2B5EF4-FFF2-40B4-BE49-F238E27FC236}">
                      <a16:creationId xmlns:a16="http://schemas.microsoft.com/office/drawing/2014/main" id="{3EA96BE3-22A5-B49C-53FD-80F2825F8D9B}"/>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9302" name="Group 9301">
              <a:extLst>
                <a:ext uri="{FF2B5EF4-FFF2-40B4-BE49-F238E27FC236}">
                  <a16:creationId xmlns:a16="http://schemas.microsoft.com/office/drawing/2014/main" id="{C558B246-1430-8F81-E792-5C26152E5AB2}"/>
                </a:ext>
              </a:extLst>
            </p:cNvPr>
            <p:cNvGrpSpPr/>
            <p:nvPr/>
          </p:nvGrpSpPr>
          <p:grpSpPr>
            <a:xfrm rot="17009137">
              <a:off x="7539278" y="2835648"/>
              <a:ext cx="134099" cy="184661"/>
              <a:chOff x="8366919" y="4492436"/>
              <a:chExt cx="134099" cy="184661"/>
            </a:xfrm>
            <a:solidFill>
              <a:schemeClr val="accent6">
                <a:lumMod val="40000"/>
                <a:lumOff val="60000"/>
              </a:schemeClr>
            </a:solidFill>
          </p:grpSpPr>
          <p:grpSp>
            <p:nvGrpSpPr>
              <p:cNvPr id="9310" name="Group 9309">
                <a:extLst>
                  <a:ext uri="{FF2B5EF4-FFF2-40B4-BE49-F238E27FC236}">
                    <a16:creationId xmlns:a16="http://schemas.microsoft.com/office/drawing/2014/main" id="{AED874B2-9472-7A48-9FA0-D6994C60CB78}"/>
                  </a:ext>
                </a:extLst>
              </p:cNvPr>
              <p:cNvGrpSpPr/>
              <p:nvPr/>
            </p:nvGrpSpPr>
            <p:grpSpPr>
              <a:xfrm>
                <a:off x="8366919" y="4492436"/>
                <a:ext cx="62428" cy="184661"/>
                <a:chOff x="8366919" y="4492436"/>
                <a:chExt cx="62428" cy="184661"/>
              </a:xfrm>
              <a:grpFill/>
            </p:grpSpPr>
            <p:sp>
              <p:nvSpPr>
                <p:cNvPr id="9314" name="Rectangle 9313">
                  <a:extLst>
                    <a:ext uri="{FF2B5EF4-FFF2-40B4-BE49-F238E27FC236}">
                      <a16:creationId xmlns:a16="http://schemas.microsoft.com/office/drawing/2014/main" id="{4E01F6DF-0FCA-0011-F69C-5AE149E008DE}"/>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5" name="Rectangle 9314">
                  <a:extLst>
                    <a:ext uri="{FF2B5EF4-FFF2-40B4-BE49-F238E27FC236}">
                      <a16:creationId xmlns:a16="http://schemas.microsoft.com/office/drawing/2014/main" id="{29CBC046-E005-65CA-C06A-5C21C3E17716}"/>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11" name="Group 9310">
                <a:extLst>
                  <a:ext uri="{FF2B5EF4-FFF2-40B4-BE49-F238E27FC236}">
                    <a16:creationId xmlns:a16="http://schemas.microsoft.com/office/drawing/2014/main" id="{ECAD5AE7-5002-482F-ED06-BD8558CF9639}"/>
                  </a:ext>
                </a:extLst>
              </p:cNvPr>
              <p:cNvGrpSpPr/>
              <p:nvPr/>
            </p:nvGrpSpPr>
            <p:grpSpPr>
              <a:xfrm flipH="1">
                <a:off x="8438590" y="4492436"/>
                <a:ext cx="62428" cy="184661"/>
                <a:chOff x="8366919" y="4492436"/>
                <a:chExt cx="62428" cy="184661"/>
              </a:xfrm>
              <a:grpFill/>
            </p:grpSpPr>
            <p:sp>
              <p:nvSpPr>
                <p:cNvPr id="9312" name="Rectangle 9311">
                  <a:extLst>
                    <a:ext uri="{FF2B5EF4-FFF2-40B4-BE49-F238E27FC236}">
                      <a16:creationId xmlns:a16="http://schemas.microsoft.com/office/drawing/2014/main" id="{53C01203-E977-DF09-B8C9-9A4127554777}"/>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3" name="Rectangle 9312">
                  <a:extLst>
                    <a:ext uri="{FF2B5EF4-FFF2-40B4-BE49-F238E27FC236}">
                      <a16:creationId xmlns:a16="http://schemas.microsoft.com/office/drawing/2014/main" id="{D49BF127-9857-629A-3D01-4F8A66A1F4CF}"/>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9303" name="Group 9302">
              <a:extLst>
                <a:ext uri="{FF2B5EF4-FFF2-40B4-BE49-F238E27FC236}">
                  <a16:creationId xmlns:a16="http://schemas.microsoft.com/office/drawing/2014/main" id="{6523701C-C58F-A1C1-2A91-F218671DB9F3}"/>
                </a:ext>
              </a:extLst>
            </p:cNvPr>
            <p:cNvGrpSpPr/>
            <p:nvPr/>
          </p:nvGrpSpPr>
          <p:grpSpPr>
            <a:xfrm rot="6362621">
              <a:off x="8720298" y="3024096"/>
              <a:ext cx="134099" cy="184661"/>
              <a:chOff x="8366919" y="4492436"/>
              <a:chExt cx="134099" cy="184661"/>
            </a:xfrm>
            <a:solidFill>
              <a:schemeClr val="accent6">
                <a:lumMod val="40000"/>
                <a:lumOff val="60000"/>
              </a:schemeClr>
            </a:solidFill>
          </p:grpSpPr>
          <p:grpSp>
            <p:nvGrpSpPr>
              <p:cNvPr id="9304" name="Group 9303">
                <a:extLst>
                  <a:ext uri="{FF2B5EF4-FFF2-40B4-BE49-F238E27FC236}">
                    <a16:creationId xmlns:a16="http://schemas.microsoft.com/office/drawing/2014/main" id="{D64F8581-0A4B-C5BC-064B-4940FA49BA9D}"/>
                  </a:ext>
                </a:extLst>
              </p:cNvPr>
              <p:cNvGrpSpPr/>
              <p:nvPr/>
            </p:nvGrpSpPr>
            <p:grpSpPr>
              <a:xfrm>
                <a:off x="8366919" y="4492436"/>
                <a:ext cx="62428" cy="184661"/>
                <a:chOff x="8366919" y="4492436"/>
                <a:chExt cx="62428" cy="184661"/>
              </a:xfrm>
              <a:grpFill/>
            </p:grpSpPr>
            <p:sp>
              <p:nvSpPr>
                <p:cNvPr id="9308" name="Rectangle 9307">
                  <a:extLst>
                    <a:ext uri="{FF2B5EF4-FFF2-40B4-BE49-F238E27FC236}">
                      <a16:creationId xmlns:a16="http://schemas.microsoft.com/office/drawing/2014/main" id="{748348BA-9A0F-2FD6-9585-E1443440FBA2}"/>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9" name="Rectangle 9308">
                  <a:extLst>
                    <a:ext uri="{FF2B5EF4-FFF2-40B4-BE49-F238E27FC236}">
                      <a16:creationId xmlns:a16="http://schemas.microsoft.com/office/drawing/2014/main" id="{D566A20D-FD84-48DD-4923-3A77C91F12DA}"/>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05" name="Group 9304">
                <a:extLst>
                  <a:ext uri="{FF2B5EF4-FFF2-40B4-BE49-F238E27FC236}">
                    <a16:creationId xmlns:a16="http://schemas.microsoft.com/office/drawing/2014/main" id="{805F911C-E550-4713-021B-F0C255744151}"/>
                  </a:ext>
                </a:extLst>
              </p:cNvPr>
              <p:cNvGrpSpPr/>
              <p:nvPr/>
            </p:nvGrpSpPr>
            <p:grpSpPr>
              <a:xfrm flipH="1">
                <a:off x="8438590" y="4492436"/>
                <a:ext cx="62428" cy="184661"/>
                <a:chOff x="8366919" y="4492436"/>
                <a:chExt cx="62428" cy="184661"/>
              </a:xfrm>
              <a:grpFill/>
            </p:grpSpPr>
            <p:sp>
              <p:nvSpPr>
                <p:cNvPr id="9306" name="Rectangle 9305">
                  <a:extLst>
                    <a:ext uri="{FF2B5EF4-FFF2-40B4-BE49-F238E27FC236}">
                      <a16:creationId xmlns:a16="http://schemas.microsoft.com/office/drawing/2014/main" id="{A686C355-70F1-CF39-936D-95FDE158C740}"/>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7" name="Rectangle 9306">
                  <a:extLst>
                    <a:ext uri="{FF2B5EF4-FFF2-40B4-BE49-F238E27FC236}">
                      <a16:creationId xmlns:a16="http://schemas.microsoft.com/office/drawing/2014/main" id="{C8B78E32-438E-5D77-1224-3092B3A7087C}"/>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sp>
        <p:nvSpPr>
          <p:cNvPr id="15" name="TextBox 14">
            <a:extLst>
              <a:ext uri="{FF2B5EF4-FFF2-40B4-BE49-F238E27FC236}">
                <a16:creationId xmlns:a16="http://schemas.microsoft.com/office/drawing/2014/main" id="{60F1A99A-8E1A-A4B2-CB64-6752F18B6CCE}"/>
              </a:ext>
            </a:extLst>
          </p:cNvPr>
          <p:cNvSpPr txBox="1"/>
          <p:nvPr/>
        </p:nvSpPr>
        <p:spPr bwMode="auto">
          <a:xfrm>
            <a:off x="959026" y="1258577"/>
            <a:ext cx="2710935" cy="338554"/>
          </a:xfrm>
          <a:prstGeom prst="rect">
            <a:avLst/>
          </a:prstGeom>
          <a:solidFill>
            <a:schemeClr val="accent1"/>
          </a:solidFill>
          <a:ln>
            <a:noFill/>
          </a:ln>
        </p:spPr>
        <p:txBody>
          <a:bodyPr wrap="none" rtlCol="0">
            <a:spAutoFit/>
          </a:bodyPr>
          <a:lstStyle/>
          <a:p>
            <a:pPr algn="ctr">
              <a:lnSpc>
                <a:spcPct val="100000"/>
              </a:lnSpc>
              <a:spcBef>
                <a:spcPct val="50000"/>
              </a:spcBef>
              <a:spcAft>
                <a:spcPct val="0"/>
              </a:spcAft>
              <a:buClrTx/>
              <a:buFontTx/>
              <a:buNone/>
            </a:pPr>
            <a:r>
              <a:rPr lang="en-US" sz="1600" dirty="0">
                <a:latin typeface="Calibri" panose="020F0502020204030204" pitchFamily="34" charset="0"/>
              </a:rPr>
              <a:t>Normal adipose development</a:t>
            </a:r>
          </a:p>
        </p:txBody>
      </p:sp>
      <p:sp>
        <p:nvSpPr>
          <p:cNvPr id="16" name="TextBox 15">
            <a:extLst>
              <a:ext uri="{FF2B5EF4-FFF2-40B4-BE49-F238E27FC236}">
                <a16:creationId xmlns:a16="http://schemas.microsoft.com/office/drawing/2014/main" id="{713D5112-FB02-F03D-5F1D-19C70319C097}"/>
              </a:ext>
            </a:extLst>
          </p:cNvPr>
          <p:cNvSpPr txBox="1"/>
          <p:nvPr/>
        </p:nvSpPr>
        <p:spPr bwMode="auto">
          <a:xfrm>
            <a:off x="1283826" y="1588440"/>
            <a:ext cx="206133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dirty="0">
                <a:solidFill>
                  <a:schemeClr val="accent1"/>
                </a:solidFill>
                <a:latin typeface="Calibri" panose="020F0502020204030204" pitchFamily="34" charset="0"/>
              </a:rPr>
              <a:t>Normal nutrition</a:t>
            </a:r>
          </a:p>
          <a:p>
            <a:pPr algn="ctr">
              <a:lnSpc>
                <a:spcPct val="90000"/>
              </a:lnSpc>
              <a:spcBef>
                <a:spcPts val="0"/>
              </a:spcBef>
              <a:spcAft>
                <a:spcPct val="0"/>
              </a:spcAft>
              <a:buClrTx/>
              <a:buFontTx/>
              <a:buNone/>
            </a:pPr>
            <a:r>
              <a:rPr lang="en-US" sz="1400" dirty="0">
                <a:solidFill>
                  <a:schemeClr val="accent1"/>
                </a:solidFill>
                <a:latin typeface="Calibri" panose="020F0502020204030204" pitchFamily="34" charset="0"/>
              </a:rPr>
              <a:t>Normal microbiome</a:t>
            </a:r>
          </a:p>
          <a:p>
            <a:pPr algn="ctr">
              <a:lnSpc>
                <a:spcPct val="90000"/>
              </a:lnSpc>
              <a:spcBef>
                <a:spcPts val="0"/>
              </a:spcBef>
              <a:spcAft>
                <a:spcPct val="0"/>
              </a:spcAft>
              <a:buClrTx/>
              <a:buFontTx/>
              <a:buNone/>
            </a:pPr>
            <a:r>
              <a:rPr lang="en-US" sz="1400" dirty="0">
                <a:solidFill>
                  <a:schemeClr val="accent1"/>
                </a:solidFill>
                <a:latin typeface="Calibri" panose="020F0502020204030204" pitchFamily="34" charset="0"/>
              </a:rPr>
              <a:t>Adipocyte growth factors</a:t>
            </a:r>
          </a:p>
        </p:txBody>
      </p:sp>
      <p:sp>
        <p:nvSpPr>
          <p:cNvPr id="17" name="TextBox 16">
            <a:extLst>
              <a:ext uri="{FF2B5EF4-FFF2-40B4-BE49-F238E27FC236}">
                <a16:creationId xmlns:a16="http://schemas.microsoft.com/office/drawing/2014/main" id="{760FE5E9-9C73-A046-7895-FC02187939B4}"/>
              </a:ext>
            </a:extLst>
          </p:cNvPr>
          <p:cNvSpPr txBox="1"/>
          <p:nvPr/>
        </p:nvSpPr>
        <p:spPr bwMode="auto">
          <a:xfrm>
            <a:off x="5440092" y="1258577"/>
            <a:ext cx="2471639" cy="338554"/>
          </a:xfrm>
          <a:prstGeom prst="rect">
            <a:avLst/>
          </a:prstGeom>
          <a:solidFill>
            <a:schemeClr val="accent4"/>
          </a:solidFill>
          <a:ln>
            <a:noFill/>
          </a:ln>
        </p:spPr>
        <p:txBody>
          <a:bodyPr wrap="none" rtlCol="0">
            <a:spAutoFit/>
          </a:bodyPr>
          <a:lstStyle/>
          <a:p>
            <a:pPr algn="ctr">
              <a:lnSpc>
                <a:spcPct val="100000"/>
              </a:lnSpc>
              <a:spcBef>
                <a:spcPct val="50000"/>
              </a:spcBef>
              <a:spcAft>
                <a:spcPct val="0"/>
              </a:spcAft>
              <a:buClrTx/>
              <a:buFontTx/>
              <a:buNone/>
            </a:pPr>
            <a:r>
              <a:rPr lang="en-US" sz="1600" dirty="0">
                <a:latin typeface="Calibri" panose="020F0502020204030204" pitchFamily="34" charset="0"/>
              </a:rPr>
              <a:t>Healthy adipose expansion</a:t>
            </a:r>
          </a:p>
        </p:txBody>
      </p:sp>
      <p:sp>
        <p:nvSpPr>
          <p:cNvPr id="18" name="TextBox 17">
            <a:extLst>
              <a:ext uri="{FF2B5EF4-FFF2-40B4-BE49-F238E27FC236}">
                <a16:creationId xmlns:a16="http://schemas.microsoft.com/office/drawing/2014/main" id="{B12A4165-B59A-7C01-7267-3E8978F40BF2}"/>
              </a:ext>
            </a:extLst>
          </p:cNvPr>
          <p:cNvSpPr txBox="1"/>
          <p:nvPr/>
        </p:nvSpPr>
        <p:spPr bwMode="auto">
          <a:xfrm>
            <a:off x="5647538" y="1588440"/>
            <a:ext cx="205674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dirty="0">
                <a:solidFill>
                  <a:schemeClr val="accent4"/>
                </a:solidFill>
                <a:latin typeface="Calibri" panose="020F0502020204030204" pitchFamily="34" charset="0"/>
              </a:rPr>
              <a:t>Increased number of small adipocytes</a:t>
            </a:r>
          </a:p>
          <a:p>
            <a:pPr algn="ctr">
              <a:lnSpc>
                <a:spcPct val="90000"/>
              </a:lnSpc>
              <a:spcBef>
                <a:spcPts val="0"/>
              </a:spcBef>
              <a:spcAft>
                <a:spcPct val="0"/>
              </a:spcAft>
              <a:buClrTx/>
              <a:buFontTx/>
              <a:buNone/>
            </a:pPr>
            <a:r>
              <a:rPr lang="en-US" sz="1400" dirty="0">
                <a:solidFill>
                  <a:schemeClr val="accent4"/>
                </a:solidFill>
                <a:latin typeface="Calibri" panose="020F0502020204030204" pitchFamily="34" charset="0"/>
              </a:rPr>
              <a:t>Low inflammation</a:t>
            </a:r>
          </a:p>
        </p:txBody>
      </p:sp>
      <p:sp>
        <p:nvSpPr>
          <p:cNvPr id="21" name="TextBox 20">
            <a:extLst>
              <a:ext uri="{FF2B5EF4-FFF2-40B4-BE49-F238E27FC236}">
                <a16:creationId xmlns:a16="http://schemas.microsoft.com/office/drawing/2014/main" id="{E02ED60F-DAB0-0B72-5260-9315A38BC3D7}"/>
              </a:ext>
            </a:extLst>
          </p:cNvPr>
          <p:cNvSpPr txBox="1"/>
          <p:nvPr/>
        </p:nvSpPr>
        <p:spPr bwMode="auto">
          <a:xfrm>
            <a:off x="1433639" y="2781873"/>
            <a:ext cx="1676387" cy="584775"/>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accent1"/>
                </a:solidFill>
                <a:latin typeface="Calibri" panose="020F0502020204030204" pitchFamily="34" charset="0"/>
              </a:rPr>
              <a:t>Normal adipose development</a:t>
            </a:r>
          </a:p>
        </p:txBody>
      </p:sp>
      <p:cxnSp>
        <p:nvCxnSpPr>
          <p:cNvPr id="27" name="Straight Arrow Connector 26">
            <a:extLst>
              <a:ext uri="{FF2B5EF4-FFF2-40B4-BE49-F238E27FC236}">
                <a16:creationId xmlns:a16="http://schemas.microsoft.com/office/drawing/2014/main" id="{B97CF764-A6F7-AC0D-0C1C-9D92FE87EB21}"/>
              </a:ext>
            </a:extLst>
          </p:cNvPr>
          <p:cNvCxnSpPr/>
          <p:nvPr/>
        </p:nvCxnSpPr>
        <p:spPr bwMode="auto">
          <a:xfrm>
            <a:off x="1451717" y="2812245"/>
            <a:ext cx="1708686" cy="0"/>
          </a:xfrm>
          <a:prstGeom prst="straightConnector1">
            <a:avLst/>
          </a:prstGeom>
          <a:noFill/>
          <a:ln w="28575"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DC3A9DFE-A368-8E50-A05B-BEBEA4E1C7C0}"/>
              </a:ext>
            </a:extLst>
          </p:cNvPr>
          <p:cNvCxnSpPr>
            <a:cxnSpLocks/>
          </p:cNvCxnSpPr>
          <p:nvPr/>
        </p:nvCxnSpPr>
        <p:spPr bwMode="auto">
          <a:xfrm>
            <a:off x="4007136" y="2812245"/>
            <a:ext cx="1911762" cy="0"/>
          </a:xfrm>
          <a:prstGeom prst="straightConnector1">
            <a:avLst/>
          </a:prstGeom>
          <a:noFill/>
          <a:ln w="28575" cap="flat" cmpd="sng" algn="ctr">
            <a:solidFill>
              <a:schemeClr val="bg1"/>
            </a:solidFill>
            <a:prstDash val="solid"/>
            <a:round/>
            <a:headEnd type="none" w="med" len="med"/>
            <a:tailEnd type="triangle"/>
          </a:ln>
          <a:effectLst/>
        </p:spPr>
      </p:cxnSp>
      <p:sp>
        <p:nvSpPr>
          <p:cNvPr id="3" name="TextBox 2">
            <a:extLst>
              <a:ext uri="{FF2B5EF4-FFF2-40B4-BE49-F238E27FC236}">
                <a16:creationId xmlns:a16="http://schemas.microsoft.com/office/drawing/2014/main" id="{3C53A2FF-94EE-ECC7-DB6E-C26697836755}"/>
              </a:ext>
            </a:extLst>
          </p:cNvPr>
          <p:cNvSpPr txBox="1"/>
          <p:nvPr/>
        </p:nvSpPr>
        <p:spPr bwMode="auto">
          <a:xfrm>
            <a:off x="1236306" y="3264595"/>
            <a:ext cx="204903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Different adipocyte populations and other adipocyte precursors</a:t>
            </a:r>
          </a:p>
        </p:txBody>
      </p:sp>
      <p:sp>
        <p:nvSpPr>
          <p:cNvPr id="5" name="TextBox 4">
            <a:extLst>
              <a:ext uri="{FF2B5EF4-FFF2-40B4-BE49-F238E27FC236}">
                <a16:creationId xmlns:a16="http://schemas.microsoft.com/office/drawing/2014/main" id="{279BED8E-563A-838A-DBC7-25EC5DF8A73E}"/>
              </a:ext>
            </a:extLst>
          </p:cNvPr>
          <p:cNvSpPr txBox="1"/>
          <p:nvPr/>
        </p:nvSpPr>
        <p:spPr bwMode="auto">
          <a:xfrm>
            <a:off x="4326494" y="2781872"/>
            <a:ext cx="1292888" cy="584775"/>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accent4"/>
                </a:solidFill>
                <a:latin typeface="Calibri" panose="020F0502020204030204" pitchFamily="34" charset="0"/>
              </a:rPr>
              <a:t>Adipose expansion</a:t>
            </a:r>
          </a:p>
        </p:txBody>
      </p:sp>
      <p:sp>
        <p:nvSpPr>
          <p:cNvPr id="6" name="TextBox 5">
            <a:extLst>
              <a:ext uri="{FF2B5EF4-FFF2-40B4-BE49-F238E27FC236}">
                <a16:creationId xmlns:a16="http://schemas.microsoft.com/office/drawing/2014/main" id="{0A69F94F-ED23-28BC-69AF-62DE19B9B534}"/>
              </a:ext>
            </a:extLst>
          </p:cNvPr>
          <p:cNvSpPr txBox="1"/>
          <p:nvPr/>
        </p:nvSpPr>
        <p:spPr bwMode="auto">
          <a:xfrm>
            <a:off x="3828787" y="3264595"/>
            <a:ext cx="2288303"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Preadipocyte proliferation</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Adipocyte hyperplasia</a:t>
            </a:r>
          </a:p>
        </p:txBody>
      </p:sp>
    </p:spTree>
    <p:extLst>
      <p:ext uri="{BB962C8B-B14F-4D97-AF65-F5344CB8AC3E}">
        <p14:creationId xmlns:p14="http://schemas.microsoft.com/office/powerpoint/2010/main" val="18757769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Stressed Adipose Tissue</a:t>
            </a:r>
          </a:p>
        </p:txBody>
      </p:sp>
      <p:sp>
        <p:nvSpPr>
          <p:cNvPr id="3" name="Text Box 11">
            <a:extLst>
              <a:ext uri="{FF2B5EF4-FFF2-40B4-BE49-F238E27FC236}">
                <a16:creationId xmlns:a16="http://schemas.microsoft.com/office/drawing/2014/main" id="{727E907A-5D91-7DCC-2614-457963D4170A}"/>
              </a:ext>
            </a:extLst>
          </p:cNvPr>
          <p:cNvSpPr txBox="1">
            <a:spLocks noChangeArrowheads="1"/>
          </p:cNvSpPr>
          <p:nvPr/>
        </p:nvSpPr>
        <p:spPr bwMode="auto">
          <a:xfrm>
            <a:off x="414339" y="6386807"/>
            <a:ext cx="77299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da-DK" altLang="en-US" sz="1200" b="0" dirty="0">
                <a:solidFill>
                  <a:schemeClr val="bg2"/>
                </a:solidFill>
                <a:latin typeface="Calibri" panose="020F0502020204030204" pitchFamily="34" charset="0"/>
              </a:rPr>
              <a:t>Kahn. J Clin Invest. 2019;129:3990. </a:t>
            </a:r>
            <a:r>
              <a:rPr lang="en-US" altLang="en-US" sz="1200" b="0" dirty="0">
                <a:solidFill>
                  <a:schemeClr val="bg2"/>
                </a:solidFill>
                <a:latin typeface="Calibri" panose="020F0502020204030204" pitchFamily="34" charset="0"/>
              </a:rPr>
              <a:t>Reproduced in accordance with https://creativecommons.org/licenses/by/4.0/. </a:t>
            </a:r>
            <a:endParaRPr lang="da-DK" altLang="en-US" sz="1200" b="0" dirty="0">
              <a:solidFill>
                <a:schemeClr val="bg2"/>
              </a:solidFill>
              <a:latin typeface="Calibri" panose="020F0502020204030204" pitchFamily="34" charset="0"/>
            </a:endParaRPr>
          </a:p>
        </p:txBody>
      </p:sp>
      <p:grpSp>
        <p:nvGrpSpPr>
          <p:cNvPr id="9547" name="Group 9546">
            <a:extLst>
              <a:ext uri="{FF2B5EF4-FFF2-40B4-BE49-F238E27FC236}">
                <a16:creationId xmlns:a16="http://schemas.microsoft.com/office/drawing/2014/main" id="{6F0AA8A1-05D0-DA0B-9C93-641A31FD4289}"/>
              </a:ext>
            </a:extLst>
          </p:cNvPr>
          <p:cNvGrpSpPr/>
          <p:nvPr/>
        </p:nvGrpSpPr>
        <p:grpSpPr>
          <a:xfrm>
            <a:off x="2283" y="1258577"/>
            <a:ext cx="11910933" cy="4271430"/>
            <a:chOff x="2283" y="1258577"/>
            <a:chExt cx="11910933" cy="4271430"/>
          </a:xfrm>
        </p:grpSpPr>
        <p:grpSp>
          <p:nvGrpSpPr>
            <p:cNvPr id="9524" name="Group 9523">
              <a:extLst>
                <a:ext uri="{FF2B5EF4-FFF2-40B4-BE49-F238E27FC236}">
                  <a16:creationId xmlns:a16="http://schemas.microsoft.com/office/drawing/2014/main" id="{FF06ADB4-C807-D962-804A-CBB70184568C}"/>
                </a:ext>
              </a:extLst>
            </p:cNvPr>
            <p:cNvGrpSpPr/>
            <p:nvPr/>
          </p:nvGrpSpPr>
          <p:grpSpPr>
            <a:xfrm>
              <a:off x="2283" y="4104318"/>
              <a:ext cx="8953811" cy="1425689"/>
              <a:chOff x="2283" y="4104318"/>
              <a:chExt cx="8953811" cy="1425689"/>
            </a:xfrm>
          </p:grpSpPr>
          <p:grpSp>
            <p:nvGrpSpPr>
              <p:cNvPr id="14" name="Group 13">
                <a:extLst>
                  <a:ext uri="{FF2B5EF4-FFF2-40B4-BE49-F238E27FC236}">
                    <a16:creationId xmlns:a16="http://schemas.microsoft.com/office/drawing/2014/main" id="{F05EB75D-7C9E-C328-32C8-21E500C07EFF}"/>
                  </a:ext>
                </a:extLst>
              </p:cNvPr>
              <p:cNvGrpSpPr/>
              <p:nvPr/>
            </p:nvGrpSpPr>
            <p:grpSpPr>
              <a:xfrm>
                <a:off x="1432432" y="5196355"/>
                <a:ext cx="367793" cy="333652"/>
                <a:chOff x="2076957" y="5153898"/>
                <a:chExt cx="602478" cy="546552"/>
              </a:xfrm>
            </p:grpSpPr>
            <p:sp>
              <p:nvSpPr>
                <p:cNvPr id="12" name="Oval 16">
                  <a:extLst>
                    <a:ext uri="{FF2B5EF4-FFF2-40B4-BE49-F238E27FC236}">
                      <a16:creationId xmlns:a16="http://schemas.microsoft.com/office/drawing/2014/main" id="{3EF18D2E-688C-3DC6-C667-4A2B726A20C0}"/>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3">
                        <a:lumMod val="20000"/>
                        <a:lumOff val="80000"/>
                      </a:schemeClr>
                    </a:gs>
                    <a:gs pos="100000">
                      <a:schemeClr val="accent3">
                        <a:lumMod val="60000"/>
                        <a:lumOff val="40000"/>
                      </a:schemeClr>
                    </a:gs>
                  </a:gsLst>
                  <a:lin ang="5400000" scaled="1"/>
                </a:gradFill>
                <a:ln w="9525">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Oval 12">
                  <a:extLst>
                    <a:ext uri="{FF2B5EF4-FFF2-40B4-BE49-F238E27FC236}">
                      <a16:creationId xmlns:a16="http://schemas.microsoft.com/office/drawing/2014/main" id="{FB9C4FC1-FC51-602F-C6FD-BD0A3A600937}"/>
                    </a:ext>
                  </a:extLst>
                </p:cNvPr>
                <p:cNvSpPr/>
                <p:nvPr/>
              </p:nvSpPr>
              <p:spPr bwMode="auto">
                <a:xfrm rot="19058643">
                  <a:off x="2108891" y="5169659"/>
                  <a:ext cx="135182" cy="53393"/>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5" name="Group 14">
                <a:extLst>
                  <a:ext uri="{FF2B5EF4-FFF2-40B4-BE49-F238E27FC236}">
                    <a16:creationId xmlns:a16="http://schemas.microsoft.com/office/drawing/2014/main" id="{8233B610-215C-EC6B-1D77-98404F6B41C0}"/>
                  </a:ext>
                </a:extLst>
              </p:cNvPr>
              <p:cNvGrpSpPr/>
              <p:nvPr/>
            </p:nvGrpSpPr>
            <p:grpSpPr>
              <a:xfrm>
                <a:off x="1432432" y="4833469"/>
                <a:ext cx="367793" cy="333652"/>
                <a:chOff x="2076957" y="5153898"/>
                <a:chExt cx="602478" cy="546552"/>
              </a:xfrm>
            </p:grpSpPr>
            <p:sp>
              <p:nvSpPr>
                <p:cNvPr id="16" name="Oval 16">
                  <a:extLst>
                    <a:ext uri="{FF2B5EF4-FFF2-40B4-BE49-F238E27FC236}">
                      <a16:creationId xmlns:a16="http://schemas.microsoft.com/office/drawing/2014/main" id="{F8C3416A-9564-4343-7FE7-28D62C791E2E}"/>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40000"/>
                        <a:lumOff val="60000"/>
                      </a:schemeClr>
                    </a:gs>
                    <a:gs pos="100000">
                      <a:schemeClr val="accent3">
                        <a:lumMod val="60000"/>
                        <a:lumOff val="40000"/>
                      </a:schemeClr>
                    </a:gs>
                  </a:gsLst>
                  <a:lin ang="5400000" scaled="1"/>
                </a:gradFill>
                <a:ln w="952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Oval 16">
                  <a:extLst>
                    <a:ext uri="{FF2B5EF4-FFF2-40B4-BE49-F238E27FC236}">
                      <a16:creationId xmlns:a16="http://schemas.microsoft.com/office/drawing/2014/main" id="{F3C354FE-8F1A-43AB-CB6F-36C53613E617}"/>
                    </a:ext>
                  </a:extLst>
                </p:cNvPr>
                <p:cNvSpPr/>
                <p:nvPr/>
              </p:nvSpPr>
              <p:spPr bwMode="auto">
                <a:xfrm rot="19058643">
                  <a:off x="2108891" y="5169659"/>
                  <a:ext cx="135182" cy="53393"/>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1" name="Group 20">
                <a:extLst>
                  <a:ext uri="{FF2B5EF4-FFF2-40B4-BE49-F238E27FC236}">
                    <a16:creationId xmlns:a16="http://schemas.microsoft.com/office/drawing/2014/main" id="{48B55BA3-9EC5-59CA-9DB4-88D31DB3E85F}"/>
                  </a:ext>
                </a:extLst>
              </p:cNvPr>
              <p:cNvGrpSpPr/>
              <p:nvPr/>
            </p:nvGrpSpPr>
            <p:grpSpPr>
              <a:xfrm>
                <a:off x="1432432" y="4489092"/>
                <a:ext cx="367793" cy="333652"/>
                <a:chOff x="2076957" y="5153898"/>
                <a:chExt cx="602478" cy="546552"/>
              </a:xfrm>
            </p:grpSpPr>
            <p:sp>
              <p:nvSpPr>
                <p:cNvPr id="22" name="Oval 16">
                  <a:extLst>
                    <a:ext uri="{FF2B5EF4-FFF2-40B4-BE49-F238E27FC236}">
                      <a16:creationId xmlns:a16="http://schemas.microsoft.com/office/drawing/2014/main" id="{C345EE6D-6834-F513-A31A-5E283D93A3E0}"/>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20000"/>
                        <a:lumOff val="80000"/>
                      </a:schemeClr>
                    </a:gs>
                    <a:gs pos="100000">
                      <a:schemeClr val="accent5"/>
                    </a:gs>
                  </a:gsLst>
                  <a:lin ang="5400000" scaled="1"/>
                </a:gradFill>
                <a:ln w="9525">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Oval 22">
                  <a:extLst>
                    <a:ext uri="{FF2B5EF4-FFF2-40B4-BE49-F238E27FC236}">
                      <a16:creationId xmlns:a16="http://schemas.microsoft.com/office/drawing/2014/main" id="{8C6EFEB5-BB4D-EE69-9499-1EFDF787EB08}"/>
                    </a:ext>
                  </a:extLst>
                </p:cNvPr>
                <p:cNvSpPr/>
                <p:nvPr/>
              </p:nvSpPr>
              <p:spPr bwMode="auto">
                <a:xfrm rot="19058643">
                  <a:off x="2108891" y="5169659"/>
                  <a:ext cx="135182" cy="53393"/>
                </a:xfrm>
                <a:prstGeom prst="ellipse">
                  <a:avLst/>
                </a:prstGeom>
                <a:solidFill>
                  <a:schemeClr val="accent5">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8" name="Group 27">
                <a:extLst>
                  <a:ext uri="{FF2B5EF4-FFF2-40B4-BE49-F238E27FC236}">
                    <a16:creationId xmlns:a16="http://schemas.microsoft.com/office/drawing/2014/main" id="{63D0AA00-A255-4711-D5BF-8D3644D483E7}"/>
                  </a:ext>
                </a:extLst>
              </p:cNvPr>
              <p:cNvGrpSpPr/>
              <p:nvPr/>
            </p:nvGrpSpPr>
            <p:grpSpPr>
              <a:xfrm>
                <a:off x="2577690" y="4499817"/>
                <a:ext cx="367793" cy="333652"/>
                <a:chOff x="2203040" y="4489092"/>
                <a:chExt cx="367793" cy="333652"/>
              </a:xfrm>
            </p:grpSpPr>
            <p:grpSp>
              <p:nvGrpSpPr>
                <p:cNvPr id="24" name="Group 23">
                  <a:extLst>
                    <a:ext uri="{FF2B5EF4-FFF2-40B4-BE49-F238E27FC236}">
                      <a16:creationId xmlns:a16="http://schemas.microsoft.com/office/drawing/2014/main" id="{AB138F1F-6007-393E-191B-67386351FACA}"/>
                    </a:ext>
                  </a:extLst>
                </p:cNvPr>
                <p:cNvGrpSpPr/>
                <p:nvPr/>
              </p:nvGrpSpPr>
              <p:grpSpPr>
                <a:xfrm>
                  <a:off x="2203040" y="4489092"/>
                  <a:ext cx="367793" cy="333652"/>
                  <a:chOff x="2076957" y="5153898"/>
                  <a:chExt cx="602478" cy="546552"/>
                </a:xfrm>
              </p:grpSpPr>
              <p:sp>
                <p:nvSpPr>
                  <p:cNvPr id="25" name="Oval 16">
                    <a:extLst>
                      <a:ext uri="{FF2B5EF4-FFF2-40B4-BE49-F238E27FC236}">
                        <a16:creationId xmlns:a16="http://schemas.microsoft.com/office/drawing/2014/main" id="{803B4F97-8D74-893E-3883-95F669A457A1}"/>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6">
                          <a:lumMod val="60000"/>
                          <a:lumOff val="40000"/>
                        </a:schemeClr>
                      </a:gs>
                      <a:gs pos="100000">
                        <a:schemeClr val="accent6"/>
                      </a:gs>
                    </a:gsLst>
                    <a:lin ang="5400000" scaled="1"/>
                  </a:gradFill>
                  <a:ln w="9525">
                    <a:solidFill>
                      <a:schemeClr val="accent6">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Oval 25">
                    <a:extLst>
                      <a:ext uri="{FF2B5EF4-FFF2-40B4-BE49-F238E27FC236}">
                        <a16:creationId xmlns:a16="http://schemas.microsoft.com/office/drawing/2014/main" id="{F21FF500-7390-FD08-3D3A-75D9AA5A30A1}"/>
                      </a:ext>
                    </a:extLst>
                  </p:cNvPr>
                  <p:cNvSpPr/>
                  <p:nvPr/>
                </p:nvSpPr>
                <p:spPr bwMode="auto">
                  <a:xfrm rot="19058643">
                    <a:off x="2108891" y="5169659"/>
                    <a:ext cx="135182" cy="53393"/>
                  </a:xfrm>
                  <a:prstGeom prst="ellipse">
                    <a:avLst/>
                  </a:prstGeom>
                  <a:solidFill>
                    <a:schemeClr val="accent6">
                      <a:lumMod val="20000"/>
                      <a:lumOff val="80000"/>
                    </a:schemeClr>
                  </a:solidFill>
                  <a:ln w="9525">
                    <a:solidFill>
                      <a:schemeClr val="accent6">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7" name="Oval 26">
                  <a:extLst>
                    <a:ext uri="{FF2B5EF4-FFF2-40B4-BE49-F238E27FC236}">
                      <a16:creationId xmlns:a16="http://schemas.microsoft.com/office/drawing/2014/main" id="{EAB9576C-47D2-599C-2969-B21CD92E961C}"/>
                    </a:ext>
                  </a:extLst>
                </p:cNvPr>
                <p:cNvSpPr/>
                <p:nvPr/>
              </p:nvSpPr>
              <p:spPr bwMode="auto">
                <a:xfrm>
                  <a:off x="2336800" y="4667250"/>
                  <a:ext cx="150551" cy="107950"/>
                </a:xfrm>
                <a:prstGeom prst="ellipse">
                  <a:avLst/>
                </a:prstGeom>
                <a:solidFill>
                  <a:schemeClr val="accent5"/>
                </a:solidFill>
                <a:ln w="9525">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2" name="Group 31">
                <a:extLst>
                  <a:ext uri="{FF2B5EF4-FFF2-40B4-BE49-F238E27FC236}">
                    <a16:creationId xmlns:a16="http://schemas.microsoft.com/office/drawing/2014/main" id="{D5EAEF20-1BAD-724B-2A11-8BF34313094C}"/>
                  </a:ext>
                </a:extLst>
              </p:cNvPr>
              <p:cNvGrpSpPr/>
              <p:nvPr/>
            </p:nvGrpSpPr>
            <p:grpSpPr>
              <a:xfrm>
                <a:off x="347074" y="4527877"/>
                <a:ext cx="398232" cy="156975"/>
                <a:chOff x="844727" y="4554855"/>
                <a:chExt cx="398232" cy="156975"/>
              </a:xfrm>
            </p:grpSpPr>
            <p:sp>
              <p:nvSpPr>
                <p:cNvPr id="30" name="Freeform: Shape 29">
                  <a:extLst>
                    <a:ext uri="{FF2B5EF4-FFF2-40B4-BE49-F238E27FC236}">
                      <a16:creationId xmlns:a16="http://schemas.microsoft.com/office/drawing/2014/main" id="{B5697D31-7CCF-4B10-E216-5D491B561778}"/>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3"/>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Oval 30">
                  <a:extLst>
                    <a:ext uri="{FF2B5EF4-FFF2-40B4-BE49-F238E27FC236}">
                      <a16:creationId xmlns:a16="http://schemas.microsoft.com/office/drawing/2014/main" id="{630883CC-9DF6-5AC0-0934-763BC6446281}"/>
                    </a:ext>
                  </a:extLst>
                </p:cNvPr>
                <p:cNvSpPr/>
                <p:nvPr/>
              </p:nvSpPr>
              <p:spPr bwMode="auto">
                <a:xfrm>
                  <a:off x="982366" y="4571677"/>
                  <a:ext cx="71002" cy="45720"/>
                </a:xfrm>
                <a:prstGeom prst="ellipse">
                  <a:avLst/>
                </a:prstGeom>
                <a:solidFill>
                  <a:schemeClr val="accent3">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3" name="Group 32">
                <a:extLst>
                  <a:ext uri="{FF2B5EF4-FFF2-40B4-BE49-F238E27FC236}">
                    <a16:creationId xmlns:a16="http://schemas.microsoft.com/office/drawing/2014/main" id="{4D1E551A-D057-C5B1-B55D-526711D56960}"/>
                  </a:ext>
                </a:extLst>
              </p:cNvPr>
              <p:cNvGrpSpPr/>
              <p:nvPr/>
            </p:nvGrpSpPr>
            <p:grpSpPr>
              <a:xfrm>
                <a:off x="347074" y="4731950"/>
                <a:ext cx="398232" cy="156975"/>
                <a:chOff x="844727" y="4554855"/>
                <a:chExt cx="398232" cy="156975"/>
              </a:xfrm>
            </p:grpSpPr>
            <p:sp>
              <p:nvSpPr>
                <p:cNvPr id="34" name="Freeform: Shape 33">
                  <a:extLst>
                    <a:ext uri="{FF2B5EF4-FFF2-40B4-BE49-F238E27FC236}">
                      <a16:creationId xmlns:a16="http://schemas.microsoft.com/office/drawing/2014/main" id="{E9E31F09-D69A-E919-0EE5-043F3F4D7197}"/>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5"/>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Oval 34">
                  <a:extLst>
                    <a:ext uri="{FF2B5EF4-FFF2-40B4-BE49-F238E27FC236}">
                      <a16:creationId xmlns:a16="http://schemas.microsoft.com/office/drawing/2014/main" id="{C3A38ED2-6103-5AEF-C77E-2F10A3DA8B04}"/>
                    </a:ext>
                  </a:extLst>
                </p:cNvPr>
                <p:cNvSpPr/>
                <p:nvPr/>
              </p:nvSpPr>
              <p:spPr bwMode="auto">
                <a:xfrm>
                  <a:off x="982366" y="4571677"/>
                  <a:ext cx="71002" cy="45720"/>
                </a:xfrm>
                <a:prstGeom prst="ellipse">
                  <a:avLst/>
                </a:prstGeom>
                <a:solidFill>
                  <a:schemeClr val="accent5">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6" name="Group 35">
                <a:extLst>
                  <a:ext uri="{FF2B5EF4-FFF2-40B4-BE49-F238E27FC236}">
                    <a16:creationId xmlns:a16="http://schemas.microsoft.com/office/drawing/2014/main" id="{A610075B-4A29-6080-C5A8-B85D99BDD70A}"/>
                  </a:ext>
                </a:extLst>
              </p:cNvPr>
              <p:cNvGrpSpPr/>
              <p:nvPr/>
            </p:nvGrpSpPr>
            <p:grpSpPr>
              <a:xfrm>
                <a:off x="347074" y="4937249"/>
                <a:ext cx="398232" cy="156975"/>
                <a:chOff x="844727" y="4554855"/>
                <a:chExt cx="398232" cy="156975"/>
              </a:xfrm>
            </p:grpSpPr>
            <p:sp>
              <p:nvSpPr>
                <p:cNvPr id="37" name="Freeform: Shape 36">
                  <a:extLst>
                    <a:ext uri="{FF2B5EF4-FFF2-40B4-BE49-F238E27FC236}">
                      <a16:creationId xmlns:a16="http://schemas.microsoft.com/office/drawing/2014/main" id="{45E5A865-5DD9-7A55-CF2F-061DAE710364}"/>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Oval 37">
                  <a:extLst>
                    <a:ext uri="{FF2B5EF4-FFF2-40B4-BE49-F238E27FC236}">
                      <a16:creationId xmlns:a16="http://schemas.microsoft.com/office/drawing/2014/main" id="{E05D42F4-5C42-2B53-9AE2-921A93BF6236}"/>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1" name="Group 40">
                <a:extLst>
                  <a:ext uri="{FF2B5EF4-FFF2-40B4-BE49-F238E27FC236}">
                    <a16:creationId xmlns:a16="http://schemas.microsoft.com/office/drawing/2014/main" id="{D1CB324C-863C-51B5-5C12-4F08E913CFAC}"/>
                  </a:ext>
                </a:extLst>
              </p:cNvPr>
              <p:cNvGrpSpPr/>
              <p:nvPr/>
            </p:nvGrpSpPr>
            <p:grpSpPr>
              <a:xfrm>
                <a:off x="7381463" y="4536012"/>
                <a:ext cx="275860" cy="144559"/>
                <a:chOff x="7391191" y="4819043"/>
                <a:chExt cx="275860" cy="144559"/>
              </a:xfrm>
            </p:grpSpPr>
            <p:sp>
              <p:nvSpPr>
                <p:cNvPr id="39" name="Oval 38">
                  <a:extLst>
                    <a:ext uri="{FF2B5EF4-FFF2-40B4-BE49-F238E27FC236}">
                      <a16:creationId xmlns:a16="http://schemas.microsoft.com/office/drawing/2014/main" id="{5CFBBF75-FCB7-677E-F243-FB9399405CE7}"/>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Oval 39">
                  <a:extLst>
                    <a:ext uri="{FF2B5EF4-FFF2-40B4-BE49-F238E27FC236}">
                      <a16:creationId xmlns:a16="http://schemas.microsoft.com/office/drawing/2014/main" id="{3E94B483-9B50-65EC-E4D6-7D77B3B9F8E8}"/>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4" name="Group 43">
                <a:extLst>
                  <a:ext uri="{FF2B5EF4-FFF2-40B4-BE49-F238E27FC236}">
                    <a16:creationId xmlns:a16="http://schemas.microsoft.com/office/drawing/2014/main" id="{AC3CE9C1-D43C-5CC8-1C9A-3E8A76215475}"/>
                  </a:ext>
                </a:extLst>
              </p:cNvPr>
              <p:cNvGrpSpPr/>
              <p:nvPr/>
            </p:nvGrpSpPr>
            <p:grpSpPr>
              <a:xfrm>
                <a:off x="6302491" y="4475168"/>
                <a:ext cx="280405" cy="284054"/>
                <a:chOff x="6221994" y="4837582"/>
                <a:chExt cx="597571" cy="531712"/>
              </a:xfrm>
            </p:grpSpPr>
            <p:sp>
              <p:nvSpPr>
                <p:cNvPr id="42" name="Freeform 60">
                  <a:extLst>
                    <a:ext uri="{FF2B5EF4-FFF2-40B4-BE49-F238E27FC236}">
                      <a16:creationId xmlns:a16="http://schemas.microsoft.com/office/drawing/2014/main" id="{5CF9CD51-B03B-AF0A-BE40-4C8E3BC4D04A}"/>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1"/>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43" name="Oval 42">
                  <a:extLst>
                    <a:ext uri="{FF2B5EF4-FFF2-40B4-BE49-F238E27FC236}">
                      <a16:creationId xmlns:a16="http://schemas.microsoft.com/office/drawing/2014/main" id="{3AF5E66A-6BBC-B8D1-D963-566AA983911A}"/>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2">
                    <a:lumMod val="60000"/>
                    <a:lumOff val="4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5" name="Group 44">
                <a:extLst>
                  <a:ext uri="{FF2B5EF4-FFF2-40B4-BE49-F238E27FC236}">
                    <a16:creationId xmlns:a16="http://schemas.microsoft.com/office/drawing/2014/main" id="{059A6F1B-6855-88AF-572E-46A9015402E3}"/>
                  </a:ext>
                </a:extLst>
              </p:cNvPr>
              <p:cNvGrpSpPr/>
              <p:nvPr/>
            </p:nvGrpSpPr>
            <p:grpSpPr>
              <a:xfrm>
                <a:off x="5095262" y="4475168"/>
                <a:ext cx="280405" cy="284054"/>
                <a:chOff x="6221994" y="4837582"/>
                <a:chExt cx="597571" cy="531712"/>
              </a:xfrm>
            </p:grpSpPr>
            <p:sp>
              <p:nvSpPr>
                <p:cNvPr id="46" name="Freeform 60">
                  <a:extLst>
                    <a:ext uri="{FF2B5EF4-FFF2-40B4-BE49-F238E27FC236}">
                      <a16:creationId xmlns:a16="http://schemas.microsoft.com/office/drawing/2014/main" id="{AAE578D8-A532-B2E5-193E-AECC493D94A2}"/>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4"/>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47" name="Oval 42">
                  <a:extLst>
                    <a:ext uri="{FF2B5EF4-FFF2-40B4-BE49-F238E27FC236}">
                      <a16:creationId xmlns:a16="http://schemas.microsoft.com/office/drawing/2014/main" id="{F06AB5EC-DBF1-0FA4-8FD8-1A92CD6CD635}"/>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4">
                    <a:lumMod val="5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8" name="Group 47">
                <a:extLst>
                  <a:ext uri="{FF2B5EF4-FFF2-40B4-BE49-F238E27FC236}">
                    <a16:creationId xmlns:a16="http://schemas.microsoft.com/office/drawing/2014/main" id="{C35A8DC8-6BC9-4786-50AD-6D257F5BF7DE}"/>
                  </a:ext>
                </a:extLst>
              </p:cNvPr>
              <p:cNvGrpSpPr/>
              <p:nvPr/>
            </p:nvGrpSpPr>
            <p:grpSpPr>
              <a:xfrm>
                <a:off x="3805218" y="4475168"/>
                <a:ext cx="280405" cy="284054"/>
                <a:chOff x="6221994" y="4837582"/>
                <a:chExt cx="597571" cy="531712"/>
              </a:xfrm>
            </p:grpSpPr>
            <p:sp>
              <p:nvSpPr>
                <p:cNvPr id="49" name="Freeform 60">
                  <a:extLst>
                    <a:ext uri="{FF2B5EF4-FFF2-40B4-BE49-F238E27FC236}">
                      <a16:creationId xmlns:a16="http://schemas.microsoft.com/office/drawing/2014/main" id="{5AC9DC6B-0CBE-7D0B-7CF3-2D152F5D4753}"/>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3">
                    <a:lumMod val="50000"/>
                  </a:schemeClr>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50" name="Oval 42">
                  <a:extLst>
                    <a:ext uri="{FF2B5EF4-FFF2-40B4-BE49-F238E27FC236}">
                      <a16:creationId xmlns:a16="http://schemas.microsoft.com/office/drawing/2014/main" id="{AA68DF92-4E85-7304-A14B-F2ED9FD04500}"/>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3"/>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8" name="Group 57">
                <a:extLst>
                  <a:ext uri="{FF2B5EF4-FFF2-40B4-BE49-F238E27FC236}">
                    <a16:creationId xmlns:a16="http://schemas.microsoft.com/office/drawing/2014/main" id="{2BE83B95-0D07-5378-1BA2-C3CDD5B3AC70}"/>
                  </a:ext>
                </a:extLst>
              </p:cNvPr>
              <p:cNvGrpSpPr/>
              <p:nvPr/>
            </p:nvGrpSpPr>
            <p:grpSpPr>
              <a:xfrm>
                <a:off x="8366863" y="4492436"/>
                <a:ext cx="134099" cy="184661"/>
                <a:chOff x="8366919" y="4492436"/>
                <a:chExt cx="134099" cy="184661"/>
              </a:xfrm>
              <a:solidFill>
                <a:schemeClr val="accent6">
                  <a:lumMod val="40000"/>
                  <a:lumOff val="60000"/>
                </a:schemeClr>
              </a:solidFill>
            </p:grpSpPr>
            <p:grpSp>
              <p:nvGrpSpPr>
                <p:cNvPr id="54" name="Group 53">
                  <a:extLst>
                    <a:ext uri="{FF2B5EF4-FFF2-40B4-BE49-F238E27FC236}">
                      <a16:creationId xmlns:a16="http://schemas.microsoft.com/office/drawing/2014/main" id="{3044B9FA-2942-947C-DCB0-B951B0E229D4}"/>
                    </a:ext>
                  </a:extLst>
                </p:cNvPr>
                <p:cNvGrpSpPr/>
                <p:nvPr/>
              </p:nvGrpSpPr>
              <p:grpSpPr>
                <a:xfrm>
                  <a:off x="8366919" y="4492436"/>
                  <a:ext cx="62428" cy="184661"/>
                  <a:chOff x="8366919" y="4492436"/>
                  <a:chExt cx="62428" cy="184661"/>
                </a:xfrm>
                <a:grpFill/>
              </p:grpSpPr>
              <p:sp>
                <p:nvSpPr>
                  <p:cNvPr id="52" name="Rectangle 51">
                    <a:extLst>
                      <a:ext uri="{FF2B5EF4-FFF2-40B4-BE49-F238E27FC236}">
                        <a16:creationId xmlns:a16="http://schemas.microsoft.com/office/drawing/2014/main" id="{C1FEA83A-DA23-7415-30B5-0810873F031E}"/>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6AB31485-589D-D013-3AD9-FF42F903BE61}"/>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5" name="Group 54">
                  <a:extLst>
                    <a:ext uri="{FF2B5EF4-FFF2-40B4-BE49-F238E27FC236}">
                      <a16:creationId xmlns:a16="http://schemas.microsoft.com/office/drawing/2014/main" id="{A85240B0-DE5E-DF17-36A3-2F86BE156094}"/>
                    </a:ext>
                  </a:extLst>
                </p:cNvPr>
                <p:cNvGrpSpPr/>
                <p:nvPr/>
              </p:nvGrpSpPr>
              <p:grpSpPr>
                <a:xfrm flipH="1">
                  <a:off x="8438590" y="4492436"/>
                  <a:ext cx="62428" cy="184661"/>
                  <a:chOff x="8366919" y="4492436"/>
                  <a:chExt cx="62428" cy="184661"/>
                </a:xfrm>
                <a:grpFill/>
              </p:grpSpPr>
              <p:sp>
                <p:nvSpPr>
                  <p:cNvPr id="56" name="Rectangle 55">
                    <a:extLst>
                      <a:ext uri="{FF2B5EF4-FFF2-40B4-BE49-F238E27FC236}">
                        <a16:creationId xmlns:a16="http://schemas.microsoft.com/office/drawing/2014/main" id="{6381F9D3-9F97-88B3-AFC4-EB338D554DCB}"/>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35AF2958-A0EA-87D9-72BF-21C183018F7E}"/>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59" name="TextBox 58">
                <a:extLst>
                  <a:ext uri="{FF2B5EF4-FFF2-40B4-BE49-F238E27FC236}">
                    <a16:creationId xmlns:a16="http://schemas.microsoft.com/office/drawing/2014/main" id="{EE72E3BA-B78A-1452-8AB8-C1BCACF1F0C3}"/>
                  </a:ext>
                </a:extLst>
              </p:cNvPr>
              <p:cNvSpPr txBox="1"/>
              <p:nvPr/>
            </p:nvSpPr>
            <p:spPr bwMode="auto">
              <a:xfrm>
                <a:off x="2283" y="4104318"/>
                <a:ext cx="114684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Preadipocyte subtypes</a:t>
                </a:r>
              </a:p>
            </p:txBody>
          </p:sp>
          <p:sp>
            <p:nvSpPr>
              <p:cNvPr id="61" name="TextBox 60">
                <a:extLst>
                  <a:ext uri="{FF2B5EF4-FFF2-40B4-BE49-F238E27FC236}">
                    <a16:creationId xmlns:a16="http://schemas.microsoft.com/office/drawing/2014/main" id="{824DF05B-C055-8944-A317-D6052BB2F2C1}"/>
                  </a:ext>
                </a:extLst>
              </p:cNvPr>
              <p:cNvSpPr txBox="1"/>
              <p:nvPr/>
            </p:nvSpPr>
            <p:spPr bwMode="auto">
              <a:xfrm>
                <a:off x="1017143" y="4104318"/>
                <a:ext cx="128754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Mature adipocyte subtypes</a:t>
                </a:r>
              </a:p>
            </p:txBody>
          </p:sp>
          <p:sp>
            <p:nvSpPr>
              <p:cNvPr id="62" name="TextBox 61">
                <a:extLst>
                  <a:ext uri="{FF2B5EF4-FFF2-40B4-BE49-F238E27FC236}">
                    <a16:creationId xmlns:a16="http://schemas.microsoft.com/office/drawing/2014/main" id="{C5F00FCD-DE81-3AC8-7EDC-51EF1EABF487}"/>
                  </a:ext>
                </a:extLst>
              </p:cNvPr>
              <p:cNvSpPr txBox="1"/>
              <p:nvPr/>
            </p:nvSpPr>
            <p:spPr bwMode="auto">
              <a:xfrm>
                <a:off x="2117813" y="4104318"/>
                <a:ext cx="128754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Lipodystrophic adipocytes</a:t>
                </a:r>
              </a:p>
            </p:txBody>
          </p:sp>
          <p:sp>
            <p:nvSpPr>
              <p:cNvPr id="63" name="TextBox 62">
                <a:extLst>
                  <a:ext uri="{FF2B5EF4-FFF2-40B4-BE49-F238E27FC236}">
                    <a16:creationId xmlns:a16="http://schemas.microsoft.com/office/drawing/2014/main" id="{7C292AAC-47C2-DE31-E7C9-2BF3065506C1}"/>
                  </a:ext>
                </a:extLst>
              </p:cNvPr>
              <p:cNvSpPr txBox="1"/>
              <p:nvPr/>
            </p:nvSpPr>
            <p:spPr bwMode="auto">
              <a:xfrm>
                <a:off x="3261986" y="4104318"/>
                <a:ext cx="13668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Resident macrophages (M2)</a:t>
                </a:r>
              </a:p>
            </p:txBody>
          </p:sp>
          <p:sp>
            <p:nvSpPr>
              <p:cNvPr id="9216" name="TextBox 9215">
                <a:extLst>
                  <a:ext uri="{FF2B5EF4-FFF2-40B4-BE49-F238E27FC236}">
                    <a16:creationId xmlns:a16="http://schemas.microsoft.com/office/drawing/2014/main" id="{7701E098-326A-2CE5-9123-00AC3A4B8720}"/>
                  </a:ext>
                </a:extLst>
              </p:cNvPr>
              <p:cNvSpPr txBox="1"/>
              <p:nvPr/>
            </p:nvSpPr>
            <p:spPr bwMode="auto">
              <a:xfrm>
                <a:off x="4552030" y="4104318"/>
                <a:ext cx="13668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Proinflammatory macrophages (M1)</a:t>
                </a:r>
              </a:p>
            </p:txBody>
          </p:sp>
          <p:sp>
            <p:nvSpPr>
              <p:cNvPr id="9217" name="TextBox 9216">
                <a:extLst>
                  <a:ext uri="{FF2B5EF4-FFF2-40B4-BE49-F238E27FC236}">
                    <a16:creationId xmlns:a16="http://schemas.microsoft.com/office/drawing/2014/main" id="{9DF65181-0E27-D2FD-19A5-517C9692CFA4}"/>
                  </a:ext>
                </a:extLst>
              </p:cNvPr>
              <p:cNvSpPr txBox="1"/>
              <p:nvPr/>
            </p:nvSpPr>
            <p:spPr bwMode="auto">
              <a:xfrm>
                <a:off x="5759259" y="4104318"/>
                <a:ext cx="13668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Distinct types of macrophages</a:t>
                </a:r>
              </a:p>
            </p:txBody>
          </p:sp>
          <p:sp>
            <p:nvSpPr>
              <p:cNvPr id="9219" name="TextBox 9218">
                <a:extLst>
                  <a:ext uri="{FF2B5EF4-FFF2-40B4-BE49-F238E27FC236}">
                    <a16:creationId xmlns:a16="http://schemas.microsoft.com/office/drawing/2014/main" id="{734B1AC5-3CDA-536D-0E35-AD50979A64EB}"/>
                  </a:ext>
                </a:extLst>
              </p:cNvPr>
              <p:cNvSpPr txBox="1"/>
              <p:nvPr/>
            </p:nvSpPr>
            <p:spPr bwMode="auto">
              <a:xfrm>
                <a:off x="6835959" y="4104318"/>
                <a:ext cx="136686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Stromovascular cells</a:t>
                </a:r>
              </a:p>
            </p:txBody>
          </p:sp>
          <p:sp>
            <p:nvSpPr>
              <p:cNvPr id="9220" name="TextBox 9219">
                <a:extLst>
                  <a:ext uri="{FF2B5EF4-FFF2-40B4-BE49-F238E27FC236}">
                    <a16:creationId xmlns:a16="http://schemas.microsoft.com/office/drawing/2014/main" id="{A1892F56-1658-3D45-B780-BAF2A2F4B5CB}"/>
                  </a:ext>
                </a:extLst>
              </p:cNvPr>
              <p:cNvSpPr txBox="1"/>
              <p:nvPr/>
            </p:nvSpPr>
            <p:spPr bwMode="auto">
              <a:xfrm>
                <a:off x="7911731" y="4104318"/>
                <a:ext cx="104436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Insulin receptors</a:t>
                </a:r>
              </a:p>
            </p:txBody>
          </p:sp>
        </p:grpSp>
        <p:grpSp>
          <p:nvGrpSpPr>
            <p:cNvPr id="9546" name="Group 9545">
              <a:extLst>
                <a:ext uri="{FF2B5EF4-FFF2-40B4-BE49-F238E27FC236}">
                  <a16:creationId xmlns:a16="http://schemas.microsoft.com/office/drawing/2014/main" id="{EE844E01-E2DD-44DA-CA29-302F80652310}"/>
                </a:ext>
              </a:extLst>
            </p:cNvPr>
            <p:cNvGrpSpPr/>
            <p:nvPr/>
          </p:nvGrpSpPr>
          <p:grpSpPr>
            <a:xfrm>
              <a:off x="637408" y="1258577"/>
              <a:ext cx="11275808" cy="4174933"/>
              <a:chOff x="637408" y="1258577"/>
              <a:chExt cx="11275808" cy="4174933"/>
            </a:xfrm>
          </p:grpSpPr>
          <p:grpSp>
            <p:nvGrpSpPr>
              <p:cNvPr id="9246" name="Group 9245">
                <a:extLst>
                  <a:ext uri="{FF2B5EF4-FFF2-40B4-BE49-F238E27FC236}">
                    <a16:creationId xmlns:a16="http://schemas.microsoft.com/office/drawing/2014/main" id="{30BC9209-7B1D-DF3B-436A-2F706A6B0284}"/>
                  </a:ext>
                </a:extLst>
              </p:cNvPr>
              <p:cNvGrpSpPr/>
              <p:nvPr/>
            </p:nvGrpSpPr>
            <p:grpSpPr>
              <a:xfrm>
                <a:off x="637408" y="2505556"/>
                <a:ext cx="830955" cy="579287"/>
                <a:chOff x="637408" y="2505556"/>
                <a:chExt cx="830955" cy="579287"/>
              </a:xfrm>
            </p:grpSpPr>
            <p:grpSp>
              <p:nvGrpSpPr>
                <p:cNvPr id="9225" name="Group 9224">
                  <a:extLst>
                    <a:ext uri="{FF2B5EF4-FFF2-40B4-BE49-F238E27FC236}">
                      <a16:creationId xmlns:a16="http://schemas.microsoft.com/office/drawing/2014/main" id="{73DC9ED8-9E5C-3998-09F5-FA38EA52B63C}"/>
                    </a:ext>
                  </a:extLst>
                </p:cNvPr>
                <p:cNvGrpSpPr/>
                <p:nvPr/>
              </p:nvGrpSpPr>
              <p:grpSpPr>
                <a:xfrm rot="19508702">
                  <a:off x="637408" y="2697928"/>
                  <a:ext cx="398232" cy="156975"/>
                  <a:chOff x="844727" y="4554855"/>
                  <a:chExt cx="398232" cy="156975"/>
                </a:xfrm>
              </p:grpSpPr>
              <p:sp>
                <p:nvSpPr>
                  <p:cNvPr id="9226" name="Freeform: Shape 9225">
                    <a:extLst>
                      <a:ext uri="{FF2B5EF4-FFF2-40B4-BE49-F238E27FC236}">
                        <a16:creationId xmlns:a16="http://schemas.microsoft.com/office/drawing/2014/main" id="{FEEBC2D7-C8D4-F089-7DDB-36F4EB7D09A3}"/>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5"/>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7" name="Oval 9226">
                    <a:extLst>
                      <a:ext uri="{FF2B5EF4-FFF2-40B4-BE49-F238E27FC236}">
                        <a16:creationId xmlns:a16="http://schemas.microsoft.com/office/drawing/2014/main" id="{22EEED5A-102E-DF14-4E0C-3349CA8AAA9E}"/>
                      </a:ext>
                    </a:extLst>
                  </p:cNvPr>
                  <p:cNvSpPr/>
                  <p:nvPr/>
                </p:nvSpPr>
                <p:spPr bwMode="auto">
                  <a:xfrm>
                    <a:off x="982366" y="4571677"/>
                    <a:ext cx="71002" cy="45720"/>
                  </a:xfrm>
                  <a:prstGeom prst="ellipse">
                    <a:avLst/>
                  </a:prstGeom>
                  <a:solidFill>
                    <a:schemeClr val="accent5">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28" name="Group 9227">
                  <a:extLst>
                    <a:ext uri="{FF2B5EF4-FFF2-40B4-BE49-F238E27FC236}">
                      <a16:creationId xmlns:a16="http://schemas.microsoft.com/office/drawing/2014/main" id="{6703CB5E-7A7B-F5B7-BE51-4C480C5B63F1}"/>
                    </a:ext>
                  </a:extLst>
                </p:cNvPr>
                <p:cNvGrpSpPr/>
                <p:nvPr/>
              </p:nvGrpSpPr>
              <p:grpSpPr>
                <a:xfrm rot="20732030">
                  <a:off x="705402" y="2505556"/>
                  <a:ext cx="398232" cy="156975"/>
                  <a:chOff x="844727" y="4554855"/>
                  <a:chExt cx="398232" cy="156975"/>
                </a:xfrm>
              </p:grpSpPr>
              <p:sp>
                <p:nvSpPr>
                  <p:cNvPr id="9229" name="Freeform: Shape 9228">
                    <a:extLst>
                      <a:ext uri="{FF2B5EF4-FFF2-40B4-BE49-F238E27FC236}">
                        <a16:creationId xmlns:a16="http://schemas.microsoft.com/office/drawing/2014/main" id="{56CE775F-F4C1-E3A0-9AB9-8C8BDE1E25ED}"/>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0" name="Oval 9229">
                    <a:extLst>
                      <a:ext uri="{FF2B5EF4-FFF2-40B4-BE49-F238E27FC236}">
                        <a16:creationId xmlns:a16="http://schemas.microsoft.com/office/drawing/2014/main" id="{66509077-499E-E033-7008-0B8C77F5F387}"/>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31" name="Group 9230">
                  <a:extLst>
                    <a:ext uri="{FF2B5EF4-FFF2-40B4-BE49-F238E27FC236}">
                      <a16:creationId xmlns:a16="http://schemas.microsoft.com/office/drawing/2014/main" id="{3B1ED356-4B50-7C17-93B6-9A79C8125E24}"/>
                    </a:ext>
                  </a:extLst>
                </p:cNvPr>
                <p:cNvGrpSpPr/>
                <p:nvPr/>
              </p:nvGrpSpPr>
              <p:grpSpPr>
                <a:xfrm rot="2053462">
                  <a:off x="1070131" y="2694817"/>
                  <a:ext cx="398232" cy="156975"/>
                  <a:chOff x="844727" y="4554855"/>
                  <a:chExt cx="398232" cy="156975"/>
                </a:xfrm>
              </p:grpSpPr>
              <p:sp>
                <p:nvSpPr>
                  <p:cNvPr id="9232" name="Freeform: Shape 9231">
                    <a:extLst>
                      <a:ext uri="{FF2B5EF4-FFF2-40B4-BE49-F238E27FC236}">
                        <a16:creationId xmlns:a16="http://schemas.microsoft.com/office/drawing/2014/main" id="{E9797824-74CA-ADBF-C4EC-B9A428779454}"/>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3" name="Oval 9232">
                    <a:extLst>
                      <a:ext uri="{FF2B5EF4-FFF2-40B4-BE49-F238E27FC236}">
                        <a16:creationId xmlns:a16="http://schemas.microsoft.com/office/drawing/2014/main" id="{693FF0F7-C319-BE37-98D1-A1C9B3D660B0}"/>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34" name="Group 9233">
                  <a:extLst>
                    <a:ext uri="{FF2B5EF4-FFF2-40B4-BE49-F238E27FC236}">
                      <a16:creationId xmlns:a16="http://schemas.microsoft.com/office/drawing/2014/main" id="{41CB8D74-07D1-E31C-AEC1-8077E494400C}"/>
                    </a:ext>
                  </a:extLst>
                </p:cNvPr>
                <p:cNvGrpSpPr/>
                <p:nvPr/>
              </p:nvGrpSpPr>
              <p:grpSpPr>
                <a:xfrm rot="1101368">
                  <a:off x="1008730" y="2531578"/>
                  <a:ext cx="398232" cy="156975"/>
                  <a:chOff x="844727" y="4554855"/>
                  <a:chExt cx="398232" cy="156975"/>
                </a:xfrm>
              </p:grpSpPr>
              <p:sp>
                <p:nvSpPr>
                  <p:cNvPr id="9235" name="Freeform: Shape 9234">
                    <a:extLst>
                      <a:ext uri="{FF2B5EF4-FFF2-40B4-BE49-F238E27FC236}">
                        <a16:creationId xmlns:a16="http://schemas.microsoft.com/office/drawing/2014/main" id="{FC0F7962-32A4-DB8A-B97D-9794AF35FD00}"/>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3"/>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6" name="Oval 9235">
                    <a:extLst>
                      <a:ext uri="{FF2B5EF4-FFF2-40B4-BE49-F238E27FC236}">
                        <a16:creationId xmlns:a16="http://schemas.microsoft.com/office/drawing/2014/main" id="{EA198539-D00F-511D-EB4B-BFC81C70F3D5}"/>
                      </a:ext>
                    </a:extLst>
                  </p:cNvPr>
                  <p:cNvSpPr/>
                  <p:nvPr/>
                </p:nvSpPr>
                <p:spPr bwMode="auto">
                  <a:xfrm>
                    <a:off x="982366" y="4571677"/>
                    <a:ext cx="71002" cy="45720"/>
                  </a:xfrm>
                  <a:prstGeom prst="ellipse">
                    <a:avLst/>
                  </a:prstGeom>
                  <a:solidFill>
                    <a:schemeClr val="accent3">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37" name="Group 9236">
                  <a:extLst>
                    <a:ext uri="{FF2B5EF4-FFF2-40B4-BE49-F238E27FC236}">
                      <a16:creationId xmlns:a16="http://schemas.microsoft.com/office/drawing/2014/main" id="{1FE3E654-2436-DBBD-4ABC-A0FAE79ED207}"/>
                    </a:ext>
                  </a:extLst>
                </p:cNvPr>
                <p:cNvGrpSpPr/>
                <p:nvPr/>
              </p:nvGrpSpPr>
              <p:grpSpPr>
                <a:xfrm rot="802235">
                  <a:off x="946006" y="2877594"/>
                  <a:ext cx="398232" cy="156975"/>
                  <a:chOff x="844727" y="4554855"/>
                  <a:chExt cx="398232" cy="156975"/>
                </a:xfrm>
              </p:grpSpPr>
              <p:sp>
                <p:nvSpPr>
                  <p:cNvPr id="9238" name="Freeform: Shape 9237">
                    <a:extLst>
                      <a:ext uri="{FF2B5EF4-FFF2-40B4-BE49-F238E27FC236}">
                        <a16:creationId xmlns:a16="http://schemas.microsoft.com/office/drawing/2014/main" id="{27AA84E0-D555-7AF7-5243-97E1F657995E}"/>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5"/>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9" name="Oval 9238">
                    <a:extLst>
                      <a:ext uri="{FF2B5EF4-FFF2-40B4-BE49-F238E27FC236}">
                        <a16:creationId xmlns:a16="http://schemas.microsoft.com/office/drawing/2014/main" id="{091428F1-A0B6-9469-5BB6-FF1C2120302E}"/>
                      </a:ext>
                    </a:extLst>
                  </p:cNvPr>
                  <p:cNvSpPr/>
                  <p:nvPr/>
                </p:nvSpPr>
                <p:spPr bwMode="auto">
                  <a:xfrm>
                    <a:off x="982366" y="4571677"/>
                    <a:ext cx="71002" cy="45720"/>
                  </a:xfrm>
                  <a:prstGeom prst="ellipse">
                    <a:avLst/>
                  </a:prstGeom>
                  <a:solidFill>
                    <a:schemeClr val="accent5">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40" name="Group 9239">
                  <a:extLst>
                    <a:ext uri="{FF2B5EF4-FFF2-40B4-BE49-F238E27FC236}">
                      <a16:creationId xmlns:a16="http://schemas.microsoft.com/office/drawing/2014/main" id="{032BD8B2-9DD7-5D05-707D-390FEF76B994}"/>
                    </a:ext>
                  </a:extLst>
                </p:cNvPr>
                <p:cNvGrpSpPr/>
                <p:nvPr/>
              </p:nvGrpSpPr>
              <p:grpSpPr>
                <a:xfrm rot="21420995">
                  <a:off x="855626" y="2700694"/>
                  <a:ext cx="398232" cy="156975"/>
                  <a:chOff x="844727" y="4554855"/>
                  <a:chExt cx="398232" cy="156975"/>
                </a:xfrm>
              </p:grpSpPr>
              <p:sp>
                <p:nvSpPr>
                  <p:cNvPr id="9241" name="Freeform: Shape 9240">
                    <a:extLst>
                      <a:ext uri="{FF2B5EF4-FFF2-40B4-BE49-F238E27FC236}">
                        <a16:creationId xmlns:a16="http://schemas.microsoft.com/office/drawing/2014/main" id="{1C19BF49-F44F-6FBB-CEB1-570803087C58}"/>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3"/>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2" name="Oval 9241">
                    <a:extLst>
                      <a:ext uri="{FF2B5EF4-FFF2-40B4-BE49-F238E27FC236}">
                        <a16:creationId xmlns:a16="http://schemas.microsoft.com/office/drawing/2014/main" id="{9AF1BD27-7985-61BD-FEFA-5441134FB0B1}"/>
                      </a:ext>
                    </a:extLst>
                  </p:cNvPr>
                  <p:cNvSpPr/>
                  <p:nvPr/>
                </p:nvSpPr>
                <p:spPr bwMode="auto">
                  <a:xfrm>
                    <a:off x="982366" y="4571677"/>
                    <a:ext cx="71002" cy="45720"/>
                  </a:xfrm>
                  <a:prstGeom prst="ellipse">
                    <a:avLst/>
                  </a:prstGeom>
                  <a:solidFill>
                    <a:schemeClr val="accent3">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43" name="Group 9242">
                  <a:extLst>
                    <a:ext uri="{FF2B5EF4-FFF2-40B4-BE49-F238E27FC236}">
                      <a16:creationId xmlns:a16="http://schemas.microsoft.com/office/drawing/2014/main" id="{CD260917-6778-6955-2025-7F9403A80EA8}"/>
                    </a:ext>
                  </a:extLst>
                </p:cNvPr>
                <p:cNvGrpSpPr/>
                <p:nvPr/>
              </p:nvGrpSpPr>
              <p:grpSpPr>
                <a:xfrm rot="12320070">
                  <a:off x="745208" y="2927868"/>
                  <a:ext cx="398232" cy="156975"/>
                  <a:chOff x="844727" y="4554855"/>
                  <a:chExt cx="398232" cy="156975"/>
                </a:xfrm>
              </p:grpSpPr>
              <p:sp>
                <p:nvSpPr>
                  <p:cNvPr id="9244" name="Freeform: Shape 9243">
                    <a:extLst>
                      <a:ext uri="{FF2B5EF4-FFF2-40B4-BE49-F238E27FC236}">
                        <a16:creationId xmlns:a16="http://schemas.microsoft.com/office/drawing/2014/main" id="{5169F65D-85F4-1AF4-ED83-E09BACAF7DF3}"/>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3"/>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5" name="Oval 9244">
                    <a:extLst>
                      <a:ext uri="{FF2B5EF4-FFF2-40B4-BE49-F238E27FC236}">
                        <a16:creationId xmlns:a16="http://schemas.microsoft.com/office/drawing/2014/main" id="{FE466FE6-CE4C-32EA-2E98-69A5122F21AA}"/>
                      </a:ext>
                    </a:extLst>
                  </p:cNvPr>
                  <p:cNvSpPr/>
                  <p:nvPr/>
                </p:nvSpPr>
                <p:spPr bwMode="auto">
                  <a:xfrm>
                    <a:off x="982366" y="4571677"/>
                    <a:ext cx="71002" cy="45720"/>
                  </a:xfrm>
                  <a:prstGeom prst="ellipse">
                    <a:avLst/>
                  </a:prstGeom>
                  <a:solidFill>
                    <a:schemeClr val="accent3">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9298" name="Group 9297">
                <a:extLst>
                  <a:ext uri="{FF2B5EF4-FFF2-40B4-BE49-F238E27FC236}">
                    <a16:creationId xmlns:a16="http://schemas.microsoft.com/office/drawing/2014/main" id="{1D64B514-F268-7F04-2F1D-C11CEEFA1D98}"/>
                  </a:ext>
                </a:extLst>
              </p:cNvPr>
              <p:cNvGrpSpPr/>
              <p:nvPr/>
            </p:nvGrpSpPr>
            <p:grpSpPr>
              <a:xfrm>
                <a:off x="3137704" y="2352417"/>
                <a:ext cx="851782" cy="841774"/>
                <a:chOff x="3988772" y="2361802"/>
                <a:chExt cx="851782" cy="841774"/>
              </a:xfrm>
            </p:grpSpPr>
            <p:grpSp>
              <p:nvGrpSpPr>
                <p:cNvPr id="9247" name="Group 9246">
                  <a:extLst>
                    <a:ext uri="{FF2B5EF4-FFF2-40B4-BE49-F238E27FC236}">
                      <a16:creationId xmlns:a16="http://schemas.microsoft.com/office/drawing/2014/main" id="{A82CE66C-66C5-02A2-7FF4-90B6BA3D73DA}"/>
                    </a:ext>
                  </a:extLst>
                </p:cNvPr>
                <p:cNvGrpSpPr/>
                <p:nvPr/>
              </p:nvGrpSpPr>
              <p:grpSpPr>
                <a:xfrm>
                  <a:off x="4125305" y="2535014"/>
                  <a:ext cx="445872" cy="442564"/>
                  <a:chOff x="2076957" y="5153898"/>
                  <a:chExt cx="602478" cy="546552"/>
                </a:xfrm>
              </p:grpSpPr>
              <p:sp>
                <p:nvSpPr>
                  <p:cNvPr id="9248" name="Oval 16">
                    <a:extLst>
                      <a:ext uri="{FF2B5EF4-FFF2-40B4-BE49-F238E27FC236}">
                        <a16:creationId xmlns:a16="http://schemas.microsoft.com/office/drawing/2014/main" id="{75185D3B-9B20-A5E3-889D-B81CC3F93B04}"/>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3">
                          <a:lumMod val="20000"/>
                          <a:lumOff val="80000"/>
                        </a:schemeClr>
                      </a:gs>
                      <a:gs pos="100000">
                        <a:schemeClr val="accent3">
                          <a:lumMod val="60000"/>
                          <a:lumOff val="40000"/>
                        </a:schemeClr>
                      </a:gs>
                    </a:gsLst>
                    <a:lin ang="5400000" scaled="1"/>
                  </a:gradFill>
                  <a:ln w="9525">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9" name="Oval 9248">
                    <a:extLst>
                      <a:ext uri="{FF2B5EF4-FFF2-40B4-BE49-F238E27FC236}">
                        <a16:creationId xmlns:a16="http://schemas.microsoft.com/office/drawing/2014/main" id="{4FE5ED8B-765B-4477-7FF3-73133B97E696}"/>
                      </a:ext>
                    </a:extLst>
                  </p:cNvPr>
                  <p:cNvSpPr/>
                  <p:nvPr/>
                </p:nvSpPr>
                <p:spPr bwMode="auto">
                  <a:xfrm rot="19058643">
                    <a:off x="2108891" y="5169659"/>
                    <a:ext cx="135182" cy="53393"/>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50" name="Group 9249">
                  <a:extLst>
                    <a:ext uri="{FF2B5EF4-FFF2-40B4-BE49-F238E27FC236}">
                      <a16:creationId xmlns:a16="http://schemas.microsoft.com/office/drawing/2014/main" id="{1FFE6718-EFA7-8834-E909-1392AC4B39B7}"/>
                    </a:ext>
                  </a:extLst>
                </p:cNvPr>
                <p:cNvGrpSpPr/>
                <p:nvPr/>
              </p:nvGrpSpPr>
              <p:grpSpPr>
                <a:xfrm>
                  <a:off x="4348241" y="2778354"/>
                  <a:ext cx="367793" cy="333652"/>
                  <a:chOff x="2076957" y="5153898"/>
                  <a:chExt cx="602478" cy="546552"/>
                </a:xfrm>
              </p:grpSpPr>
              <p:sp>
                <p:nvSpPr>
                  <p:cNvPr id="9251" name="Oval 16">
                    <a:extLst>
                      <a:ext uri="{FF2B5EF4-FFF2-40B4-BE49-F238E27FC236}">
                        <a16:creationId xmlns:a16="http://schemas.microsoft.com/office/drawing/2014/main" id="{216AB50D-F5DA-6AD2-5325-3416584E9D6C}"/>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40000"/>
                          <a:lumOff val="60000"/>
                        </a:schemeClr>
                      </a:gs>
                      <a:gs pos="100000">
                        <a:schemeClr val="accent3">
                          <a:lumMod val="60000"/>
                          <a:lumOff val="40000"/>
                        </a:schemeClr>
                      </a:gs>
                    </a:gsLst>
                    <a:lin ang="5400000" scaled="1"/>
                  </a:gradFill>
                  <a:ln w="952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2" name="Oval 9251">
                    <a:extLst>
                      <a:ext uri="{FF2B5EF4-FFF2-40B4-BE49-F238E27FC236}">
                        <a16:creationId xmlns:a16="http://schemas.microsoft.com/office/drawing/2014/main" id="{94E6B379-AA88-3159-9E40-7E324C2DB1BC}"/>
                      </a:ext>
                    </a:extLst>
                  </p:cNvPr>
                  <p:cNvSpPr/>
                  <p:nvPr/>
                </p:nvSpPr>
                <p:spPr bwMode="auto">
                  <a:xfrm rot="19058643">
                    <a:off x="2108891" y="5169659"/>
                    <a:ext cx="135182" cy="53393"/>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62" name="Group 9261">
                  <a:extLst>
                    <a:ext uri="{FF2B5EF4-FFF2-40B4-BE49-F238E27FC236}">
                      <a16:creationId xmlns:a16="http://schemas.microsoft.com/office/drawing/2014/main" id="{C6474E1A-6292-A92A-CDBB-ACD6683EEB4A}"/>
                    </a:ext>
                  </a:extLst>
                </p:cNvPr>
                <p:cNvGrpSpPr/>
                <p:nvPr/>
              </p:nvGrpSpPr>
              <p:grpSpPr>
                <a:xfrm>
                  <a:off x="4140265" y="2847698"/>
                  <a:ext cx="280405" cy="284054"/>
                  <a:chOff x="6221994" y="4837582"/>
                  <a:chExt cx="597571" cy="531712"/>
                </a:xfrm>
              </p:grpSpPr>
              <p:sp>
                <p:nvSpPr>
                  <p:cNvPr id="9263" name="Freeform 60">
                    <a:extLst>
                      <a:ext uri="{FF2B5EF4-FFF2-40B4-BE49-F238E27FC236}">
                        <a16:creationId xmlns:a16="http://schemas.microsoft.com/office/drawing/2014/main" id="{D1349A59-B415-09B0-7319-4F85C392A339}"/>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3">
                      <a:lumMod val="50000"/>
                    </a:schemeClr>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264" name="Oval 42">
                    <a:extLst>
                      <a:ext uri="{FF2B5EF4-FFF2-40B4-BE49-F238E27FC236}">
                        <a16:creationId xmlns:a16="http://schemas.microsoft.com/office/drawing/2014/main" id="{87D152D9-4C9A-CF3B-279D-4B237BDCB29D}"/>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3"/>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65" name="Group 9264">
                  <a:extLst>
                    <a:ext uri="{FF2B5EF4-FFF2-40B4-BE49-F238E27FC236}">
                      <a16:creationId xmlns:a16="http://schemas.microsoft.com/office/drawing/2014/main" id="{ADAE6BED-E5DA-E098-D953-C6B40F3302E4}"/>
                    </a:ext>
                  </a:extLst>
                </p:cNvPr>
                <p:cNvGrpSpPr/>
                <p:nvPr/>
              </p:nvGrpSpPr>
              <p:grpSpPr>
                <a:xfrm rot="20426183">
                  <a:off x="4142899" y="2415733"/>
                  <a:ext cx="275860" cy="144559"/>
                  <a:chOff x="7391191" y="4819043"/>
                  <a:chExt cx="275860" cy="144559"/>
                </a:xfrm>
              </p:grpSpPr>
              <p:sp>
                <p:nvSpPr>
                  <p:cNvPr id="9266" name="Oval 38">
                    <a:extLst>
                      <a:ext uri="{FF2B5EF4-FFF2-40B4-BE49-F238E27FC236}">
                        <a16:creationId xmlns:a16="http://schemas.microsoft.com/office/drawing/2014/main" id="{FA391DEF-60FA-7201-2F7D-25AC03C691A2}"/>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7" name="Oval 9266">
                    <a:extLst>
                      <a:ext uri="{FF2B5EF4-FFF2-40B4-BE49-F238E27FC236}">
                        <a16:creationId xmlns:a16="http://schemas.microsoft.com/office/drawing/2014/main" id="{7328DFE5-0400-0AFE-7C31-F71043F21254}"/>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53" name="Group 9252">
                  <a:extLst>
                    <a:ext uri="{FF2B5EF4-FFF2-40B4-BE49-F238E27FC236}">
                      <a16:creationId xmlns:a16="http://schemas.microsoft.com/office/drawing/2014/main" id="{30261847-77D6-AB56-04AA-196FCBB61545}"/>
                    </a:ext>
                  </a:extLst>
                </p:cNvPr>
                <p:cNvGrpSpPr/>
                <p:nvPr/>
              </p:nvGrpSpPr>
              <p:grpSpPr>
                <a:xfrm rot="21276613">
                  <a:off x="4358057" y="2443456"/>
                  <a:ext cx="367793" cy="333652"/>
                  <a:chOff x="2076957" y="5153898"/>
                  <a:chExt cx="602478" cy="546552"/>
                </a:xfrm>
              </p:grpSpPr>
              <p:sp>
                <p:nvSpPr>
                  <p:cNvPr id="9254" name="Oval 16">
                    <a:extLst>
                      <a:ext uri="{FF2B5EF4-FFF2-40B4-BE49-F238E27FC236}">
                        <a16:creationId xmlns:a16="http://schemas.microsoft.com/office/drawing/2014/main" id="{949C0817-C654-2617-5DE8-D396DDA48A59}"/>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20000"/>
                          <a:lumOff val="80000"/>
                        </a:schemeClr>
                      </a:gs>
                      <a:gs pos="100000">
                        <a:schemeClr val="accent5"/>
                      </a:gs>
                    </a:gsLst>
                    <a:lin ang="5400000" scaled="1"/>
                  </a:gradFill>
                  <a:ln w="9525">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5" name="Oval 9254">
                    <a:extLst>
                      <a:ext uri="{FF2B5EF4-FFF2-40B4-BE49-F238E27FC236}">
                        <a16:creationId xmlns:a16="http://schemas.microsoft.com/office/drawing/2014/main" id="{30A6FE9C-6100-B485-A424-89A2FFF0C1C6}"/>
                      </a:ext>
                    </a:extLst>
                  </p:cNvPr>
                  <p:cNvSpPr/>
                  <p:nvPr/>
                </p:nvSpPr>
                <p:spPr bwMode="auto">
                  <a:xfrm rot="19058643">
                    <a:off x="2108891" y="5169659"/>
                    <a:ext cx="135182" cy="53393"/>
                  </a:xfrm>
                  <a:prstGeom prst="ellipse">
                    <a:avLst/>
                  </a:prstGeom>
                  <a:solidFill>
                    <a:schemeClr val="accent5">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75" name="Group 9274">
                  <a:extLst>
                    <a:ext uri="{FF2B5EF4-FFF2-40B4-BE49-F238E27FC236}">
                      <a16:creationId xmlns:a16="http://schemas.microsoft.com/office/drawing/2014/main" id="{2B8A801E-BF4C-65FE-94A0-11B4BDA56C87}"/>
                    </a:ext>
                  </a:extLst>
                </p:cNvPr>
                <p:cNvGrpSpPr/>
                <p:nvPr/>
              </p:nvGrpSpPr>
              <p:grpSpPr>
                <a:xfrm rot="2024664">
                  <a:off x="4500312" y="2706482"/>
                  <a:ext cx="275860" cy="144559"/>
                  <a:chOff x="7391191" y="4819043"/>
                  <a:chExt cx="275860" cy="144559"/>
                </a:xfrm>
              </p:grpSpPr>
              <p:sp>
                <p:nvSpPr>
                  <p:cNvPr id="9276" name="Oval 38">
                    <a:extLst>
                      <a:ext uri="{FF2B5EF4-FFF2-40B4-BE49-F238E27FC236}">
                        <a16:creationId xmlns:a16="http://schemas.microsoft.com/office/drawing/2014/main" id="{D5DBA875-C06A-57D0-FC40-A9BAEA43032E}"/>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7" name="Oval 9276">
                    <a:extLst>
                      <a:ext uri="{FF2B5EF4-FFF2-40B4-BE49-F238E27FC236}">
                        <a16:creationId xmlns:a16="http://schemas.microsoft.com/office/drawing/2014/main" id="{71FAA79A-2C51-7D95-F93E-88E8339CFBEE}"/>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78" name="Group 9277">
                  <a:extLst>
                    <a:ext uri="{FF2B5EF4-FFF2-40B4-BE49-F238E27FC236}">
                      <a16:creationId xmlns:a16="http://schemas.microsoft.com/office/drawing/2014/main" id="{6C3F440F-4DF8-DD9E-2D1A-B4B5F912873C}"/>
                    </a:ext>
                  </a:extLst>
                </p:cNvPr>
                <p:cNvGrpSpPr/>
                <p:nvPr/>
              </p:nvGrpSpPr>
              <p:grpSpPr>
                <a:xfrm rot="1015531">
                  <a:off x="4371426" y="2361802"/>
                  <a:ext cx="398232" cy="156975"/>
                  <a:chOff x="844727" y="4554855"/>
                  <a:chExt cx="398232" cy="156975"/>
                </a:xfrm>
              </p:grpSpPr>
              <p:sp>
                <p:nvSpPr>
                  <p:cNvPr id="9279" name="Freeform: Shape 9278">
                    <a:extLst>
                      <a:ext uri="{FF2B5EF4-FFF2-40B4-BE49-F238E27FC236}">
                        <a16:creationId xmlns:a16="http://schemas.microsoft.com/office/drawing/2014/main" id="{D2F09A14-1C93-8D5B-2072-30F1464F6201}"/>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5"/>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0" name="Oval 9279">
                    <a:extLst>
                      <a:ext uri="{FF2B5EF4-FFF2-40B4-BE49-F238E27FC236}">
                        <a16:creationId xmlns:a16="http://schemas.microsoft.com/office/drawing/2014/main" id="{C8A30BD4-49D1-2D9A-C694-063179B605E3}"/>
                      </a:ext>
                    </a:extLst>
                  </p:cNvPr>
                  <p:cNvSpPr/>
                  <p:nvPr/>
                </p:nvSpPr>
                <p:spPr bwMode="auto">
                  <a:xfrm>
                    <a:off x="982366" y="4571677"/>
                    <a:ext cx="71002" cy="45720"/>
                  </a:xfrm>
                  <a:prstGeom prst="ellipse">
                    <a:avLst/>
                  </a:prstGeom>
                  <a:solidFill>
                    <a:schemeClr val="accent5">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81" name="Group 9280">
                  <a:extLst>
                    <a:ext uri="{FF2B5EF4-FFF2-40B4-BE49-F238E27FC236}">
                      <a16:creationId xmlns:a16="http://schemas.microsoft.com/office/drawing/2014/main" id="{DD13E416-943B-56E5-0F1A-71C508262686}"/>
                    </a:ext>
                  </a:extLst>
                </p:cNvPr>
                <p:cNvGrpSpPr/>
                <p:nvPr/>
              </p:nvGrpSpPr>
              <p:grpSpPr>
                <a:xfrm rot="10800000">
                  <a:off x="4263551" y="3046601"/>
                  <a:ext cx="398232" cy="156975"/>
                  <a:chOff x="844727" y="4554855"/>
                  <a:chExt cx="398232" cy="156975"/>
                </a:xfrm>
              </p:grpSpPr>
              <p:sp>
                <p:nvSpPr>
                  <p:cNvPr id="9282" name="Freeform: Shape 9281">
                    <a:extLst>
                      <a:ext uri="{FF2B5EF4-FFF2-40B4-BE49-F238E27FC236}">
                        <a16:creationId xmlns:a16="http://schemas.microsoft.com/office/drawing/2014/main" id="{9A0C53F1-F698-E6B5-7984-E5FA60B4CA11}"/>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3" name="Oval 9282">
                    <a:extLst>
                      <a:ext uri="{FF2B5EF4-FFF2-40B4-BE49-F238E27FC236}">
                        <a16:creationId xmlns:a16="http://schemas.microsoft.com/office/drawing/2014/main" id="{DBE54698-0658-D365-8AA0-B7E61F341BE3}"/>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84" name="Group 9283">
                  <a:extLst>
                    <a:ext uri="{FF2B5EF4-FFF2-40B4-BE49-F238E27FC236}">
                      <a16:creationId xmlns:a16="http://schemas.microsoft.com/office/drawing/2014/main" id="{FCE1E526-676B-9825-A81E-2FBB8A338A10}"/>
                    </a:ext>
                  </a:extLst>
                </p:cNvPr>
                <p:cNvGrpSpPr/>
                <p:nvPr/>
              </p:nvGrpSpPr>
              <p:grpSpPr>
                <a:xfrm rot="6631776">
                  <a:off x="4681174" y="2941350"/>
                  <a:ext cx="134099" cy="184661"/>
                  <a:chOff x="8366919" y="4492436"/>
                  <a:chExt cx="134099" cy="184661"/>
                </a:xfrm>
                <a:solidFill>
                  <a:schemeClr val="accent6">
                    <a:lumMod val="40000"/>
                    <a:lumOff val="60000"/>
                  </a:schemeClr>
                </a:solidFill>
              </p:grpSpPr>
              <p:grpSp>
                <p:nvGrpSpPr>
                  <p:cNvPr id="9285" name="Group 9284">
                    <a:extLst>
                      <a:ext uri="{FF2B5EF4-FFF2-40B4-BE49-F238E27FC236}">
                        <a16:creationId xmlns:a16="http://schemas.microsoft.com/office/drawing/2014/main" id="{0C442928-DDF2-36CB-E305-00415508CEE9}"/>
                      </a:ext>
                    </a:extLst>
                  </p:cNvPr>
                  <p:cNvGrpSpPr/>
                  <p:nvPr/>
                </p:nvGrpSpPr>
                <p:grpSpPr>
                  <a:xfrm>
                    <a:off x="8366919" y="4492436"/>
                    <a:ext cx="62428" cy="184661"/>
                    <a:chOff x="8366919" y="4492436"/>
                    <a:chExt cx="62428" cy="184661"/>
                  </a:xfrm>
                  <a:grpFill/>
                </p:grpSpPr>
                <p:sp>
                  <p:nvSpPr>
                    <p:cNvPr id="9289" name="Rectangle 9288">
                      <a:extLst>
                        <a:ext uri="{FF2B5EF4-FFF2-40B4-BE49-F238E27FC236}">
                          <a16:creationId xmlns:a16="http://schemas.microsoft.com/office/drawing/2014/main" id="{46EFE74F-292F-5AB7-4166-D06AB9B775A3}"/>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0" name="Rectangle 9289">
                      <a:extLst>
                        <a:ext uri="{FF2B5EF4-FFF2-40B4-BE49-F238E27FC236}">
                          <a16:creationId xmlns:a16="http://schemas.microsoft.com/office/drawing/2014/main" id="{971054CE-4E7A-5073-3F4D-06EDFF8D2850}"/>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86" name="Group 9285">
                    <a:extLst>
                      <a:ext uri="{FF2B5EF4-FFF2-40B4-BE49-F238E27FC236}">
                        <a16:creationId xmlns:a16="http://schemas.microsoft.com/office/drawing/2014/main" id="{FCA01B20-98D0-FFA2-1E6F-1E1BD1C72493}"/>
                      </a:ext>
                    </a:extLst>
                  </p:cNvPr>
                  <p:cNvGrpSpPr/>
                  <p:nvPr/>
                </p:nvGrpSpPr>
                <p:grpSpPr>
                  <a:xfrm flipH="1">
                    <a:off x="8438590" y="4492436"/>
                    <a:ext cx="62428" cy="184661"/>
                    <a:chOff x="8366919" y="4492436"/>
                    <a:chExt cx="62428" cy="184661"/>
                  </a:xfrm>
                  <a:grpFill/>
                </p:grpSpPr>
                <p:sp>
                  <p:nvSpPr>
                    <p:cNvPr id="9287" name="Rectangle 9286">
                      <a:extLst>
                        <a:ext uri="{FF2B5EF4-FFF2-40B4-BE49-F238E27FC236}">
                          <a16:creationId xmlns:a16="http://schemas.microsoft.com/office/drawing/2014/main" id="{40AC4B54-8556-8842-96F0-E26EBCD90361}"/>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8" name="Rectangle 9287">
                      <a:extLst>
                        <a:ext uri="{FF2B5EF4-FFF2-40B4-BE49-F238E27FC236}">
                          <a16:creationId xmlns:a16="http://schemas.microsoft.com/office/drawing/2014/main" id="{FA901719-5862-45A7-8DA9-2943ED43DE87}"/>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9291" name="Group 9290">
                  <a:extLst>
                    <a:ext uri="{FF2B5EF4-FFF2-40B4-BE49-F238E27FC236}">
                      <a16:creationId xmlns:a16="http://schemas.microsoft.com/office/drawing/2014/main" id="{19478A07-2824-A74A-CB22-2E061AF2840E}"/>
                    </a:ext>
                  </a:extLst>
                </p:cNvPr>
                <p:cNvGrpSpPr/>
                <p:nvPr/>
              </p:nvGrpSpPr>
              <p:grpSpPr>
                <a:xfrm rot="17574334">
                  <a:off x="4014053" y="2550861"/>
                  <a:ext cx="134099" cy="184661"/>
                  <a:chOff x="8366919" y="4492436"/>
                  <a:chExt cx="134099" cy="184661"/>
                </a:xfrm>
                <a:solidFill>
                  <a:schemeClr val="accent6">
                    <a:lumMod val="40000"/>
                    <a:lumOff val="60000"/>
                  </a:schemeClr>
                </a:solidFill>
              </p:grpSpPr>
              <p:grpSp>
                <p:nvGrpSpPr>
                  <p:cNvPr id="9292" name="Group 9291">
                    <a:extLst>
                      <a:ext uri="{FF2B5EF4-FFF2-40B4-BE49-F238E27FC236}">
                        <a16:creationId xmlns:a16="http://schemas.microsoft.com/office/drawing/2014/main" id="{21427DF6-D0E0-4A5D-792D-5272ACFD858F}"/>
                      </a:ext>
                    </a:extLst>
                  </p:cNvPr>
                  <p:cNvGrpSpPr/>
                  <p:nvPr/>
                </p:nvGrpSpPr>
                <p:grpSpPr>
                  <a:xfrm>
                    <a:off x="8366919" y="4492436"/>
                    <a:ext cx="62428" cy="184661"/>
                    <a:chOff x="8366919" y="4492436"/>
                    <a:chExt cx="62428" cy="184661"/>
                  </a:xfrm>
                  <a:grpFill/>
                </p:grpSpPr>
                <p:sp>
                  <p:nvSpPr>
                    <p:cNvPr id="9296" name="Rectangle 9295">
                      <a:extLst>
                        <a:ext uri="{FF2B5EF4-FFF2-40B4-BE49-F238E27FC236}">
                          <a16:creationId xmlns:a16="http://schemas.microsoft.com/office/drawing/2014/main" id="{57E9323F-C71F-1DD0-A52A-9FBDB02E7415}"/>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7" name="Rectangle 9296">
                      <a:extLst>
                        <a:ext uri="{FF2B5EF4-FFF2-40B4-BE49-F238E27FC236}">
                          <a16:creationId xmlns:a16="http://schemas.microsoft.com/office/drawing/2014/main" id="{83E14B9C-E83B-BA3F-B5CD-4485ECA123F5}"/>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93" name="Group 9292">
                    <a:extLst>
                      <a:ext uri="{FF2B5EF4-FFF2-40B4-BE49-F238E27FC236}">
                        <a16:creationId xmlns:a16="http://schemas.microsoft.com/office/drawing/2014/main" id="{F8EAA645-A293-5356-707D-BADBB48426B5}"/>
                      </a:ext>
                    </a:extLst>
                  </p:cNvPr>
                  <p:cNvGrpSpPr/>
                  <p:nvPr/>
                </p:nvGrpSpPr>
                <p:grpSpPr>
                  <a:xfrm flipH="1">
                    <a:off x="8438590" y="4492436"/>
                    <a:ext cx="62428" cy="184661"/>
                    <a:chOff x="8366919" y="4492436"/>
                    <a:chExt cx="62428" cy="184661"/>
                  </a:xfrm>
                  <a:grpFill/>
                </p:grpSpPr>
                <p:sp>
                  <p:nvSpPr>
                    <p:cNvPr id="9294" name="Rectangle 9293">
                      <a:extLst>
                        <a:ext uri="{FF2B5EF4-FFF2-40B4-BE49-F238E27FC236}">
                          <a16:creationId xmlns:a16="http://schemas.microsoft.com/office/drawing/2014/main" id="{08D9B1A9-0C09-39D6-2796-C9D81710826E}"/>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5" name="Rectangle 9294">
                      <a:extLst>
                        <a:ext uri="{FF2B5EF4-FFF2-40B4-BE49-F238E27FC236}">
                          <a16:creationId xmlns:a16="http://schemas.microsoft.com/office/drawing/2014/main" id="{D0376B16-20BD-73AC-6326-528C0461937C}"/>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grpSp>
            <p:nvGrpSpPr>
              <p:cNvPr id="9399" name="Group 9398">
                <a:extLst>
                  <a:ext uri="{FF2B5EF4-FFF2-40B4-BE49-F238E27FC236}">
                    <a16:creationId xmlns:a16="http://schemas.microsoft.com/office/drawing/2014/main" id="{4F3DA848-A289-6333-A342-F576E16832F8}"/>
                  </a:ext>
                </a:extLst>
              </p:cNvPr>
              <p:cNvGrpSpPr/>
              <p:nvPr/>
            </p:nvGrpSpPr>
            <p:grpSpPr>
              <a:xfrm>
                <a:off x="6003269" y="2293726"/>
                <a:ext cx="1365681" cy="1284138"/>
                <a:chOff x="7513997" y="2480792"/>
                <a:chExt cx="1365681" cy="1284138"/>
              </a:xfrm>
            </p:grpSpPr>
            <p:grpSp>
              <p:nvGrpSpPr>
                <p:cNvPr id="9305" name="Group 9304">
                  <a:extLst>
                    <a:ext uri="{FF2B5EF4-FFF2-40B4-BE49-F238E27FC236}">
                      <a16:creationId xmlns:a16="http://schemas.microsoft.com/office/drawing/2014/main" id="{6B9EEE0A-7C4A-9109-94D3-35E05A070A4D}"/>
                    </a:ext>
                  </a:extLst>
                </p:cNvPr>
                <p:cNvGrpSpPr/>
                <p:nvPr/>
              </p:nvGrpSpPr>
              <p:grpSpPr>
                <a:xfrm rot="10800000">
                  <a:off x="7875815" y="2480792"/>
                  <a:ext cx="766742" cy="695568"/>
                  <a:chOff x="2076957" y="5153898"/>
                  <a:chExt cx="602478" cy="546552"/>
                </a:xfrm>
              </p:grpSpPr>
              <p:sp>
                <p:nvSpPr>
                  <p:cNvPr id="9306" name="Oval 16">
                    <a:extLst>
                      <a:ext uri="{FF2B5EF4-FFF2-40B4-BE49-F238E27FC236}">
                        <a16:creationId xmlns:a16="http://schemas.microsoft.com/office/drawing/2014/main" id="{CE006B36-4AAE-3B4B-D512-0CC5422CC0CF}"/>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20000"/>
                          <a:lumOff val="80000"/>
                        </a:schemeClr>
                      </a:gs>
                      <a:gs pos="100000">
                        <a:schemeClr val="accent5"/>
                      </a:gs>
                    </a:gsLst>
                    <a:lin ang="5400000" scaled="1"/>
                  </a:gradFill>
                  <a:ln w="9525">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7" name="Oval 9306">
                    <a:extLst>
                      <a:ext uri="{FF2B5EF4-FFF2-40B4-BE49-F238E27FC236}">
                        <a16:creationId xmlns:a16="http://schemas.microsoft.com/office/drawing/2014/main" id="{91772115-3779-26E2-3448-4C4550D4C6B8}"/>
                      </a:ext>
                    </a:extLst>
                  </p:cNvPr>
                  <p:cNvSpPr/>
                  <p:nvPr/>
                </p:nvSpPr>
                <p:spPr bwMode="auto">
                  <a:xfrm rot="19058643">
                    <a:off x="2108891" y="5169659"/>
                    <a:ext cx="135182" cy="53393"/>
                  </a:xfrm>
                  <a:prstGeom prst="ellipse">
                    <a:avLst/>
                  </a:prstGeom>
                  <a:solidFill>
                    <a:schemeClr val="accent5">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36" name="Group 9335">
                  <a:extLst>
                    <a:ext uri="{FF2B5EF4-FFF2-40B4-BE49-F238E27FC236}">
                      <a16:creationId xmlns:a16="http://schemas.microsoft.com/office/drawing/2014/main" id="{1171C3CD-FC1F-3AFD-1C2D-90A5713BCA7A}"/>
                    </a:ext>
                  </a:extLst>
                </p:cNvPr>
                <p:cNvGrpSpPr/>
                <p:nvPr/>
              </p:nvGrpSpPr>
              <p:grpSpPr>
                <a:xfrm>
                  <a:off x="7980068" y="3111213"/>
                  <a:ext cx="699459" cy="608675"/>
                  <a:chOff x="2076957" y="5153898"/>
                  <a:chExt cx="602478" cy="546552"/>
                </a:xfrm>
              </p:grpSpPr>
              <p:sp>
                <p:nvSpPr>
                  <p:cNvPr id="9337" name="Oval 16">
                    <a:extLst>
                      <a:ext uri="{FF2B5EF4-FFF2-40B4-BE49-F238E27FC236}">
                        <a16:creationId xmlns:a16="http://schemas.microsoft.com/office/drawing/2014/main" id="{C58ACA5B-73F0-FAEA-95E2-EB3C1DF32B83}"/>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40000"/>
                          <a:lumOff val="60000"/>
                        </a:schemeClr>
                      </a:gs>
                      <a:gs pos="100000">
                        <a:schemeClr val="accent3">
                          <a:lumMod val="60000"/>
                          <a:lumOff val="40000"/>
                        </a:schemeClr>
                      </a:gs>
                    </a:gsLst>
                    <a:lin ang="5400000" scaled="1"/>
                  </a:gradFill>
                  <a:ln w="952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8" name="Oval 9337">
                    <a:extLst>
                      <a:ext uri="{FF2B5EF4-FFF2-40B4-BE49-F238E27FC236}">
                        <a16:creationId xmlns:a16="http://schemas.microsoft.com/office/drawing/2014/main" id="{A06179A6-4604-E12C-F28A-154C553A9E07}"/>
                      </a:ext>
                    </a:extLst>
                  </p:cNvPr>
                  <p:cNvSpPr/>
                  <p:nvPr/>
                </p:nvSpPr>
                <p:spPr bwMode="auto">
                  <a:xfrm rot="19058643">
                    <a:off x="2108891" y="5169659"/>
                    <a:ext cx="135182" cy="53393"/>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39" name="Group 9338">
                  <a:extLst>
                    <a:ext uri="{FF2B5EF4-FFF2-40B4-BE49-F238E27FC236}">
                      <a16:creationId xmlns:a16="http://schemas.microsoft.com/office/drawing/2014/main" id="{BEF1B230-E500-7DE8-49D5-A57C7FD8A4F9}"/>
                    </a:ext>
                  </a:extLst>
                </p:cNvPr>
                <p:cNvGrpSpPr/>
                <p:nvPr/>
              </p:nvGrpSpPr>
              <p:grpSpPr>
                <a:xfrm>
                  <a:off x="7633269" y="2716667"/>
                  <a:ext cx="655224" cy="676918"/>
                  <a:chOff x="2076957" y="5153898"/>
                  <a:chExt cx="602478" cy="546552"/>
                </a:xfrm>
              </p:grpSpPr>
              <p:sp>
                <p:nvSpPr>
                  <p:cNvPr id="9340" name="Oval 16">
                    <a:extLst>
                      <a:ext uri="{FF2B5EF4-FFF2-40B4-BE49-F238E27FC236}">
                        <a16:creationId xmlns:a16="http://schemas.microsoft.com/office/drawing/2014/main" id="{1E011ADD-465C-DDAF-BD70-4BB6B3091D90}"/>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3">
                          <a:lumMod val="20000"/>
                          <a:lumOff val="80000"/>
                        </a:schemeClr>
                      </a:gs>
                      <a:gs pos="100000">
                        <a:schemeClr val="accent3">
                          <a:lumMod val="60000"/>
                          <a:lumOff val="40000"/>
                        </a:schemeClr>
                      </a:gs>
                    </a:gsLst>
                    <a:lin ang="5400000" scaled="1"/>
                  </a:gradFill>
                  <a:ln w="9525">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1" name="Oval 9340">
                    <a:extLst>
                      <a:ext uri="{FF2B5EF4-FFF2-40B4-BE49-F238E27FC236}">
                        <a16:creationId xmlns:a16="http://schemas.microsoft.com/office/drawing/2014/main" id="{0DE98783-A092-91DE-5064-38B6562A4141}"/>
                      </a:ext>
                    </a:extLst>
                  </p:cNvPr>
                  <p:cNvSpPr/>
                  <p:nvPr/>
                </p:nvSpPr>
                <p:spPr bwMode="auto">
                  <a:xfrm rot="19058643">
                    <a:off x="2108891" y="5169659"/>
                    <a:ext cx="135182" cy="53393"/>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27" name="Group 9326">
                  <a:extLst>
                    <a:ext uri="{FF2B5EF4-FFF2-40B4-BE49-F238E27FC236}">
                      <a16:creationId xmlns:a16="http://schemas.microsoft.com/office/drawing/2014/main" id="{31E48B94-2F90-F7DB-8EFB-A0932C1EFE61}"/>
                    </a:ext>
                  </a:extLst>
                </p:cNvPr>
                <p:cNvGrpSpPr/>
                <p:nvPr/>
              </p:nvGrpSpPr>
              <p:grpSpPr>
                <a:xfrm rot="627868">
                  <a:off x="7799807" y="2908292"/>
                  <a:ext cx="651790" cy="567982"/>
                  <a:chOff x="2076957" y="5153898"/>
                  <a:chExt cx="602478" cy="546552"/>
                </a:xfrm>
              </p:grpSpPr>
              <p:sp>
                <p:nvSpPr>
                  <p:cNvPr id="9328" name="Oval 16">
                    <a:extLst>
                      <a:ext uri="{FF2B5EF4-FFF2-40B4-BE49-F238E27FC236}">
                        <a16:creationId xmlns:a16="http://schemas.microsoft.com/office/drawing/2014/main" id="{5637F3B5-BA34-3482-D315-FD5FEA09FABB}"/>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20000"/>
                          <a:lumOff val="80000"/>
                        </a:schemeClr>
                      </a:gs>
                      <a:gs pos="100000">
                        <a:schemeClr val="accent5"/>
                      </a:gs>
                    </a:gsLst>
                    <a:lin ang="5400000" scaled="1"/>
                  </a:gradFill>
                  <a:ln w="9525">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9" name="Oval 9328">
                    <a:extLst>
                      <a:ext uri="{FF2B5EF4-FFF2-40B4-BE49-F238E27FC236}">
                        <a16:creationId xmlns:a16="http://schemas.microsoft.com/office/drawing/2014/main" id="{9E295688-7F69-FE58-B6C7-2329B5663B50}"/>
                      </a:ext>
                    </a:extLst>
                  </p:cNvPr>
                  <p:cNvSpPr/>
                  <p:nvPr/>
                </p:nvSpPr>
                <p:spPr bwMode="auto">
                  <a:xfrm rot="19058643">
                    <a:off x="2108891" y="5169659"/>
                    <a:ext cx="135182" cy="53393"/>
                  </a:xfrm>
                  <a:prstGeom prst="ellipse">
                    <a:avLst/>
                  </a:prstGeom>
                  <a:solidFill>
                    <a:schemeClr val="accent5">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45" name="Group 9344">
                  <a:extLst>
                    <a:ext uri="{FF2B5EF4-FFF2-40B4-BE49-F238E27FC236}">
                      <a16:creationId xmlns:a16="http://schemas.microsoft.com/office/drawing/2014/main" id="{0C7B39F7-4418-D051-A0AC-4AB567615B17}"/>
                    </a:ext>
                  </a:extLst>
                </p:cNvPr>
                <p:cNvGrpSpPr/>
                <p:nvPr/>
              </p:nvGrpSpPr>
              <p:grpSpPr>
                <a:xfrm rot="19347354">
                  <a:off x="7618592" y="2636843"/>
                  <a:ext cx="398232" cy="156975"/>
                  <a:chOff x="844727" y="4554855"/>
                  <a:chExt cx="398232" cy="156975"/>
                </a:xfrm>
              </p:grpSpPr>
              <p:sp>
                <p:nvSpPr>
                  <p:cNvPr id="9346" name="Freeform: Shape 9345">
                    <a:extLst>
                      <a:ext uri="{FF2B5EF4-FFF2-40B4-BE49-F238E27FC236}">
                        <a16:creationId xmlns:a16="http://schemas.microsoft.com/office/drawing/2014/main" id="{0DD5E899-738B-AF30-6A1E-6DB14E13E9F6}"/>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5"/>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7" name="Oval 9346">
                    <a:extLst>
                      <a:ext uri="{FF2B5EF4-FFF2-40B4-BE49-F238E27FC236}">
                        <a16:creationId xmlns:a16="http://schemas.microsoft.com/office/drawing/2014/main" id="{7F85D428-C34F-4339-152F-A16A196236F3}"/>
                      </a:ext>
                    </a:extLst>
                  </p:cNvPr>
                  <p:cNvSpPr/>
                  <p:nvPr/>
                </p:nvSpPr>
                <p:spPr bwMode="auto">
                  <a:xfrm>
                    <a:off x="982366" y="4571677"/>
                    <a:ext cx="71002" cy="45720"/>
                  </a:xfrm>
                  <a:prstGeom prst="ellipse">
                    <a:avLst/>
                  </a:prstGeom>
                  <a:solidFill>
                    <a:schemeClr val="accent5">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57" name="Group 9356">
                  <a:extLst>
                    <a:ext uri="{FF2B5EF4-FFF2-40B4-BE49-F238E27FC236}">
                      <a16:creationId xmlns:a16="http://schemas.microsoft.com/office/drawing/2014/main" id="{95FC5197-C936-96BB-4BD3-15F2859E8392}"/>
                    </a:ext>
                  </a:extLst>
                </p:cNvPr>
                <p:cNvGrpSpPr/>
                <p:nvPr/>
              </p:nvGrpSpPr>
              <p:grpSpPr>
                <a:xfrm rot="13914270">
                  <a:off x="7520746" y="3129168"/>
                  <a:ext cx="398232" cy="156975"/>
                  <a:chOff x="844727" y="4554855"/>
                  <a:chExt cx="398232" cy="156975"/>
                </a:xfrm>
              </p:grpSpPr>
              <p:sp>
                <p:nvSpPr>
                  <p:cNvPr id="9358" name="Freeform: Shape 9357">
                    <a:extLst>
                      <a:ext uri="{FF2B5EF4-FFF2-40B4-BE49-F238E27FC236}">
                        <a16:creationId xmlns:a16="http://schemas.microsoft.com/office/drawing/2014/main" id="{2509704A-2B9D-8371-49B2-53DFABAB8A62}"/>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9" name="Oval 9358">
                    <a:extLst>
                      <a:ext uri="{FF2B5EF4-FFF2-40B4-BE49-F238E27FC236}">
                        <a16:creationId xmlns:a16="http://schemas.microsoft.com/office/drawing/2014/main" id="{6DC13F1B-8391-3967-620E-55300A8DBFA5}"/>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63" name="Group 9362">
                  <a:extLst>
                    <a:ext uri="{FF2B5EF4-FFF2-40B4-BE49-F238E27FC236}">
                      <a16:creationId xmlns:a16="http://schemas.microsoft.com/office/drawing/2014/main" id="{F9D7CE1D-BCCD-A32C-6BBE-00418D1289B8}"/>
                    </a:ext>
                  </a:extLst>
                </p:cNvPr>
                <p:cNvGrpSpPr/>
                <p:nvPr/>
              </p:nvGrpSpPr>
              <p:grpSpPr>
                <a:xfrm rot="14529073">
                  <a:off x="7674362" y="3072980"/>
                  <a:ext cx="398232" cy="156975"/>
                  <a:chOff x="844727" y="4554855"/>
                  <a:chExt cx="398232" cy="156975"/>
                </a:xfrm>
              </p:grpSpPr>
              <p:sp>
                <p:nvSpPr>
                  <p:cNvPr id="9364" name="Freeform: Shape 9363">
                    <a:extLst>
                      <a:ext uri="{FF2B5EF4-FFF2-40B4-BE49-F238E27FC236}">
                        <a16:creationId xmlns:a16="http://schemas.microsoft.com/office/drawing/2014/main" id="{50762D7F-CA8D-1286-9CE6-785A0F93AC80}"/>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5"/>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5" name="Oval 9364">
                    <a:extLst>
                      <a:ext uri="{FF2B5EF4-FFF2-40B4-BE49-F238E27FC236}">
                        <a16:creationId xmlns:a16="http://schemas.microsoft.com/office/drawing/2014/main" id="{35AC4333-8425-BD99-49E0-1EF053FA8994}"/>
                      </a:ext>
                    </a:extLst>
                  </p:cNvPr>
                  <p:cNvSpPr/>
                  <p:nvPr/>
                </p:nvSpPr>
                <p:spPr bwMode="auto">
                  <a:xfrm>
                    <a:off x="982366" y="4571677"/>
                    <a:ext cx="71002" cy="45720"/>
                  </a:xfrm>
                  <a:prstGeom prst="ellipse">
                    <a:avLst/>
                  </a:prstGeom>
                  <a:solidFill>
                    <a:schemeClr val="accent5">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33" name="Group 9332">
                  <a:extLst>
                    <a:ext uri="{FF2B5EF4-FFF2-40B4-BE49-F238E27FC236}">
                      <a16:creationId xmlns:a16="http://schemas.microsoft.com/office/drawing/2014/main" id="{D31948A3-324F-F8A8-F996-1FF87688DEFE}"/>
                    </a:ext>
                  </a:extLst>
                </p:cNvPr>
                <p:cNvGrpSpPr/>
                <p:nvPr/>
              </p:nvGrpSpPr>
              <p:grpSpPr>
                <a:xfrm>
                  <a:off x="8353046" y="2862217"/>
                  <a:ext cx="397509" cy="367457"/>
                  <a:chOff x="2076957" y="5153898"/>
                  <a:chExt cx="602478" cy="546552"/>
                </a:xfrm>
              </p:grpSpPr>
              <p:sp>
                <p:nvSpPr>
                  <p:cNvPr id="9334" name="Oval 16">
                    <a:extLst>
                      <a:ext uri="{FF2B5EF4-FFF2-40B4-BE49-F238E27FC236}">
                        <a16:creationId xmlns:a16="http://schemas.microsoft.com/office/drawing/2014/main" id="{07D3A91F-AAF5-7FBF-60E6-83C9F13AE7B5}"/>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40000"/>
                          <a:lumOff val="60000"/>
                        </a:schemeClr>
                      </a:gs>
                      <a:gs pos="100000">
                        <a:schemeClr val="accent3">
                          <a:lumMod val="60000"/>
                          <a:lumOff val="40000"/>
                        </a:schemeClr>
                      </a:gs>
                    </a:gsLst>
                    <a:lin ang="5400000" scaled="1"/>
                  </a:gradFill>
                  <a:ln w="952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5" name="Oval 9334">
                    <a:extLst>
                      <a:ext uri="{FF2B5EF4-FFF2-40B4-BE49-F238E27FC236}">
                        <a16:creationId xmlns:a16="http://schemas.microsoft.com/office/drawing/2014/main" id="{612A123B-1A5D-6BC0-6C9A-42B0F202ED58}"/>
                      </a:ext>
                    </a:extLst>
                  </p:cNvPr>
                  <p:cNvSpPr/>
                  <p:nvPr/>
                </p:nvSpPr>
                <p:spPr bwMode="auto">
                  <a:xfrm rot="19058643">
                    <a:off x="2108891" y="5169659"/>
                    <a:ext cx="135182" cy="53393"/>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42" name="Group 9341">
                  <a:extLst>
                    <a:ext uri="{FF2B5EF4-FFF2-40B4-BE49-F238E27FC236}">
                      <a16:creationId xmlns:a16="http://schemas.microsoft.com/office/drawing/2014/main" id="{89698F58-2008-51FB-8C99-5F0643E6064D}"/>
                    </a:ext>
                  </a:extLst>
                </p:cNvPr>
                <p:cNvGrpSpPr/>
                <p:nvPr/>
              </p:nvGrpSpPr>
              <p:grpSpPr>
                <a:xfrm rot="7234190">
                  <a:off x="8051432" y="2555618"/>
                  <a:ext cx="326221" cy="447390"/>
                  <a:chOff x="2073323" y="5147663"/>
                  <a:chExt cx="534379" cy="545431"/>
                </a:xfrm>
              </p:grpSpPr>
              <p:sp>
                <p:nvSpPr>
                  <p:cNvPr id="9343" name="Oval 16">
                    <a:extLst>
                      <a:ext uri="{FF2B5EF4-FFF2-40B4-BE49-F238E27FC236}">
                        <a16:creationId xmlns:a16="http://schemas.microsoft.com/office/drawing/2014/main" id="{4DA95DD7-4FEA-2E3C-3740-53A490AFC243}"/>
                      </a:ext>
                    </a:extLst>
                  </p:cNvPr>
                  <p:cNvSpPr/>
                  <p:nvPr/>
                </p:nvSpPr>
                <p:spPr bwMode="auto">
                  <a:xfrm>
                    <a:off x="2073323" y="5147663"/>
                    <a:ext cx="534379" cy="545431"/>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 name="connsiteX0" fmla="*/ 7078 w 531606"/>
                      <a:gd name="connsiteY0" fmla="*/ 277158 h 533240"/>
                      <a:gd name="connsiteX1" fmla="*/ 126140 w 531606"/>
                      <a:gd name="connsiteY1" fmla="*/ 151 h 533240"/>
                      <a:gd name="connsiteX2" fmla="*/ 531159 w 531606"/>
                      <a:gd name="connsiteY2" fmla="*/ 315110 h 533240"/>
                      <a:gd name="connsiteX3" fmla="*/ 296002 w 531606"/>
                      <a:gd name="connsiteY3" fmla="*/ 532733 h 533240"/>
                      <a:gd name="connsiteX4" fmla="*/ 7078 w 531606"/>
                      <a:gd name="connsiteY4" fmla="*/ 277158 h 533240"/>
                      <a:gd name="connsiteX0" fmla="*/ 7080 w 532944"/>
                      <a:gd name="connsiteY0" fmla="*/ 277158 h 534298"/>
                      <a:gd name="connsiteX1" fmla="*/ 126142 w 532944"/>
                      <a:gd name="connsiteY1" fmla="*/ 151 h 534298"/>
                      <a:gd name="connsiteX2" fmla="*/ 531161 w 532944"/>
                      <a:gd name="connsiteY2" fmla="*/ 315110 h 534298"/>
                      <a:gd name="connsiteX3" fmla="*/ 296004 w 532944"/>
                      <a:gd name="connsiteY3" fmla="*/ 532733 h 534298"/>
                      <a:gd name="connsiteX4" fmla="*/ 7080 w 532944"/>
                      <a:gd name="connsiteY4" fmla="*/ 277158 h 534298"/>
                      <a:gd name="connsiteX0" fmla="*/ 6526 w 483660"/>
                      <a:gd name="connsiteY0" fmla="*/ 291067 h 546822"/>
                      <a:gd name="connsiteX1" fmla="*/ 125588 w 483660"/>
                      <a:gd name="connsiteY1" fmla="*/ 14060 h 546822"/>
                      <a:gd name="connsiteX2" fmla="*/ 481372 w 483660"/>
                      <a:gd name="connsiteY2" fmla="*/ 251761 h 546822"/>
                      <a:gd name="connsiteX3" fmla="*/ 295450 w 483660"/>
                      <a:gd name="connsiteY3" fmla="*/ 546642 h 546822"/>
                      <a:gd name="connsiteX4" fmla="*/ 6526 w 483660"/>
                      <a:gd name="connsiteY4" fmla="*/ 291067 h 546822"/>
                      <a:gd name="connsiteX0" fmla="*/ 6716 w 501342"/>
                      <a:gd name="connsiteY0" fmla="*/ 286161 h 541808"/>
                      <a:gd name="connsiteX1" fmla="*/ 125778 w 501342"/>
                      <a:gd name="connsiteY1" fmla="*/ 9154 h 541808"/>
                      <a:gd name="connsiteX2" fmla="*/ 499265 w 501342"/>
                      <a:gd name="connsiteY2" fmla="*/ 261551 h 541808"/>
                      <a:gd name="connsiteX3" fmla="*/ 295640 w 501342"/>
                      <a:gd name="connsiteY3" fmla="*/ 541736 h 541808"/>
                      <a:gd name="connsiteX4" fmla="*/ 6716 w 501342"/>
                      <a:gd name="connsiteY4" fmla="*/ 286161 h 541808"/>
                      <a:gd name="connsiteX0" fmla="*/ 6716 w 530664"/>
                      <a:gd name="connsiteY0" fmla="*/ 286161 h 541808"/>
                      <a:gd name="connsiteX1" fmla="*/ 125778 w 530664"/>
                      <a:gd name="connsiteY1" fmla="*/ 9154 h 541808"/>
                      <a:gd name="connsiteX2" fmla="*/ 499265 w 530664"/>
                      <a:gd name="connsiteY2" fmla="*/ 261551 h 541808"/>
                      <a:gd name="connsiteX3" fmla="*/ 295640 w 530664"/>
                      <a:gd name="connsiteY3" fmla="*/ 541736 h 541808"/>
                      <a:gd name="connsiteX4" fmla="*/ 6716 w 530664"/>
                      <a:gd name="connsiteY4" fmla="*/ 286161 h 541808"/>
                      <a:gd name="connsiteX0" fmla="*/ 8849 w 532795"/>
                      <a:gd name="connsiteY0" fmla="*/ 286161 h 541940"/>
                      <a:gd name="connsiteX1" fmla="*/ 127911 w 532795"/>
                      <a:gd name="connsiteY1" fmla="*/ 9154 h 541940"/>
                      <a:gd name="connsiteX2" fmla="*/ 501398 w 532795"/>
                      <a:gd name="connsiteY2" fmla="*/ 261551 h 541940"/>
                      <a:gd name="connsiteX3" fmla="*/ 297773 w 532795"/>
                      <a:gd name="connsiteY3" fmla="*/ 541736 h 541940"/>
                      <a:gd name="connsiteX4" fmla="*/ 8849 w 532795"/>
                      <a:gd name="connsiteY4" fmla="*/ 286161 h 541940"/>
                      <a:gd name="connsiteX0" fmla="*/ 22692 w 546640"/>
                      <a:gd name="connsiteY0" fmla="*/ 293614 h 549393"/>
                      <a:gd name="connsiteX1" fmla="*/ 141754 w 546640"/>
                      <a:gd name="connsiteY1" fmla="*/ 16607 h 549393"/>
                      <a:gd name="connsiteX2" fmla="*/ 515241 w 546640"/>
                      <a:gd name="connsiteY2" fmla="*/ 269004 h 549393"/>
                      <a:gd name="connsiteX3" fmla="*/ 311616 w 546640"/>
                      <a:gd name="connsiteY3" fmla="*/ 549189 h 549393"/>
                      <a:gd name="connsiteX4" fmla="*/ 22692 w 546640"/>
                      <a:gd name="connsiteY4" fmla="*/ 293614 h 549393"/>
                      <a:gd name="connsiteX0" fmla="*/ 10433 w 534379"/>
                      <a:gd name="connsiteY0" fmla="*/ 289652 h 545431"/>
                      <a:gd name="connsiteX1" fmla="*/ 129495 w 534379"/>
                      <a:gd name="connsiteY1" fmla="*/ 12645 h 545431"/>
                      <a:gd name="connsiteX2" fmla="*/ 502982 w 534379"/>
                      <a:gd name="connsiteY2" fmla="*/ 265042 h 545431"/>
                      <a:gd name="connsiteX3" fmla="*/ 299357 w 534379"/>
                      <a:gd name="connsiteY3" fmla="*/ 545227 h 545431"/>
                      <a:gd name="connsiteX4" fmla="*/ 10433 w 534379"/>
                      <a:gd name="connsiteY4" fmla="*/ 289652 h 5454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379" h="545431">
                        <a:moveTo>
                          <a:pt x="10433" y="289652"/>
                        </a:moveTo>
                        <a:cubicBezTo>
                          <a:pt x="-23958" y="86676"/>
                          <a:pt x="29492" y="24619"/>
                          <a:pt x="129495" y="12645"/>
                        </a:cubicBezTo>
                        <a:cubicBezTo>
                          <a:pt x="229498" y="671"/>
                          <a:pt x="517269" y="-62015"/>
                          <a:pt x="502982" y="265042"/>
                        </a:cubicBezTo>
                        <a:cubicBezTo>
                          <a:pt x="619182" y="507614"/>
                          <a:pt x="381449" y="541125"/>
                          <a:pt x="299357" y="545227"/>
                        </a:cubicBezTo>
                        <a:cubicBezTo>
                          <a:pt x="217266" y="549329"/>
                          <a:pt x="44824" y="492628"/>
                          <a:pt x="10433" y="289652"/>
                        </a:cubicBezTo>
                        <a:close/>
                      </a:path>
                    </a:pathLst>
                  </a:custGeom>
                  <a:gradFill>
                    <a:gsLst>
                      <a:gs pos="0">
                        <a:schemeClr val="accent3">
                          <a:lumMod val="20000"/>
                          <a:lumOff val="80000"/>
                        </a:schemeClr>
                      </a:gs>
                      <a:gs pos="100000">
                        <a:schemeClr val="accent3">
                          <a:lumMod val="60000"/>
                          <a:lumOff val="40000"/>
                        </a:schemeClr>
                      </a:gs>
                    </a:gsLst>
                    <a:lin ang="5400000" scaled="1"/>
                  </a:gradFill>
                  <a:ln w="9525">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4" name="Oval 9343">
                    <a:extLst>
                      <a:ext uri="{FF2B5EF4-FFF2-40B4-BE49-F238E27FC236}">
                        <a16:creationId xmlns:a16="http://schemas.microsoft.com/office/drawing/2014/main" id="{06E53531-8635-D550-170A-A7E308955F77}"/>
                      </a:ext>
                    </a:extLst>
                  </p:cNvPr>
                  <p:cNvSpPr/>
                  <p:nvPr/>
                </p:nvSpPr>
                <p:spPr bwMode="auto">
                  <a:xfrm rot="15493712">
                    <a:off x="2054964" y="5447665"/>
                    <a:ext cx="153949" cy="7489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48" name="Group 9347">
                  <a:extLst>
                    <a:ext uri="{FF2B5EF4-FFF2-40B4-BE49-F238E27FC236}">
                      <a16:creationId xmlns:a16="http://schemas.microsoft.com/office/drawing/2014/main" id="{1D50852E-B2F9-ECEC-C5E7-363481C92D42}"/>
                    </a:ext>
                  </a:extLst>
                </p:cNvPr>
                <p:cNvGrpSpPr/>
                <p:nvPr/>
              </p:nvGrpSpPr>
              <p:grpSpPr>
                <a:xfrm rot="3431989">
                  <a:off x="8439777" y="2742599"/>
                  <a:ext cx="398232" cy="156975"/>
                  <a:chOff x="844727" y="4554855"/>
                  <a:chExt cx="398232" cy="156975"/>
                </a:xfrm>
              </p:grpSpPr>
              <p:sp>
                <p:nvSpPr>
                  <p:cNvPr id="9349" name="Freeform: Shape 9348">
                    <a:extLst>
                      <a:ext uri="{FF2B5EF4-FFF2-40B4-BE49-F238E27FC236}">
                        <a16:creationId xmlns:a16="http://schemas.microsoft.com/office/drawing/2014/main" id="{1269D7BE-F39E-74E6-E1CE-08F00FC12682}"/>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5"/>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0" name="Oval 9349">
                    <a:extLst>
                      <a:ext uri="{FF2B5EF4-FFF2-40B4-BE49-F238E27FC236}">
                        <a16:creationId xmlns:a16="http://schemas.microsoft.com/office/drawing/2014/main" id="{0CBFA4F5-A00C-08F4-84D7-DF79AE975F82}"/>
                      </a:ext>
                    </a:extLst>
                  </p:cNvPr>
                  <p:cNvSpPr/>
                  <p:nvPr/>
                </p:nvSpPr>
                <p:spPr bwMode="auto">
                  <a:xfrm>
                    <a:off x="982366" y="4571677"/>
                    <a:ext cx="71002" cy="45720"/>
                  </a:xfrm>
                  <a:prstGeom prst="ellipse">
                    <a:avLst/>
                  </a:prstGeom>
                  <a:solidFill>
                    <a:schemeClr val="accent5">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51" name="Group 9350">
                  <a:extLst>
                    <a:ext uri="{FF2B5EF4-FFF2-40B4-BE49-F238E27FC236}">
                      <a16:creationId xmlns:a16="http://schemas.microsoft.com/office/drawing/2014/main" id="{CC0B2D70-EFB4-9838-B19F-630DC3A824B7}"/>
                    </a:ext>
                  </a:extLst>
                </p:cNvPr>
                <p:cNvGrpSpPr/>
                <p:nvPr/>
              </p:nvGrpSpPr>
              <p:grpSpPr>
                <a:xfrm>
                  <a:off x="8305504" y="3077834"/>
                  <a:ext cx="280405" cy="284054"/>
                  <a:chOff x="6221994" y="4837582"/>
                  <a:chExt cx="597571" cy="531712"/>
                </a:xfrm>
              </p:grpSpPr>
              <p:sp>
                <p:nvSpPr>
                  <p:cNvPr id="9352" name="Freeform 60">
                    <a:extLst>
                      <a:ext uri="{FF2B5EF4-FFF2-40B4-BE49-F238E27FC236}">
                        <a16:creationId xmlns:a16="http://schemas.microsoft.com/office/drawing/2014/main" id="{E27284CD-AD23-D48B-CDE3-C9A8709B7F4C}"/>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3">
                      <a:lumMod val="50000"/>
                    </a:schemeClr>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353" name="Oval 42">
                    <a:extLst>
                      <a:ext uri="{FF2B5EF4-FFF2-40B4-BE49-F238E27FC236}">
                        <a16:creationId xmlns:a16="http://schemas.microsoft.com/office/drawing/2014/main" id="{A054407E-74FC-F4EC-4983-49275CC4C874}"/>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3"/>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60" name="Group 9359">
                  <a:extLst>
                    <a:ext uri="{FF2B5EF4-FFF2-40B4-BE49-F238E27FC236}">
                      <a16:creationId xmlns:a16="http://schemas.microsoft.com/office/drawing/2014/main" id="{58B03866-4250-E8EA-DBCE-A8AE176AE5CE}"/>
                    </a:ext>
                  </a:extLst>
                </p:cNvPr>
                <p:cNvGrpSpPr/>
                <p:nvPr/>
              </p:nvGrpSpPr>
              <p:grpSpPr>
                <a:xfrm rot="4187996">
                  <a:off x="8474180" y="3227763"/>
                  <a:ext cx="398232" cy="156975"/>
                  <a:chOff x="844727" y="4554855"/>
                  <a:chExt cx="398232" cy="156975"/>
                </a:xfrm>
              </p:grpSpPr>
              <p:sp>
                <p:nvSpPr>
                  <p:cNvPr id="9361" name="Freeform: Shape 9360">
                    <a:extLst>
                      <a:ext uri="{FF2B5EF4-FFF2-40B4-BE49-F238E27FC236}">
                        <a16:creationId xmlns:a16="http://schemas.microsoft.com/office/drawing/2014/main" id="{99887B55-3746-78DF-F9E5-E474B82EA5FD}"/>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2" name="Oval 9361">
                    <a:extLst>
                      <a:ext uri="{FF2B5EF4-FFF2-40B4-BE49-F238E27FC236}">
                        <a16:creationId xmlns:a16="http://schemas.microsoft.com/office/drawing/2014/main" id="{6BFB6258-E6C2-6F86-2D85-57565D60F14F}"/>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30" name="Group 9329">
                  <a:extLst>
                    <a:ext uri="{FF2B5EF4-FFF2-40B4-BE49-F238E27FC236}">
                      <a16:creationId xmlns:a16="http://schemas.microsoft.com/office/drawing/2014/main" id="{84F8B2AA-79E9-D7DC-68D6-5C8D0CB4EB4A}"/>
                    </a:ext>
                  </a:extLst>
                </p:cNvPr>
                <p:cNvGrpSpPr/>
                <p:nvPr/>
              </p:nvGrpSpPr>
              <p:grpSpPr>
                <a:xfrm rot="627868">
                  <a:off x="7727903" y="3313713"/>
                  <a:ext cx="374677" cy="295835"/>
                  <a:chOff x="2076957" y="5153898"/>
                  <a:chExt cx="602478" cy="546552"/>
                </a:xfrm>
              </p:grpSpPr>
              <p:sp>
                <p:nvSpPr>
                  <p:cNvPr id="9331" name="Oval 16">
                    <a:extLst>
                      <a:ext uri="{FF2B5EF4-FFF2-40B4-BE49-F238E27FC236}">
                        <a16:creationId xmlns:a16="http://schemas.microsoft.com/office/drawing/2014/main" id="{AF7212C8-FEE1-AABC-CA56-9CD92F5E7555}"/>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20000"/>
                          <a:lumOff val="80000"/>
                        </a:schemeClr>
                      </a:gs>
                      <a:gs pos="100000">
                        <a:schemeClr val="accent5"/>
                      </a:gs>
                    </a:gsLst>
                    <a:lin ang="5400000" scaled="1"/>
                  </a:gradFill>
                  <a:ln w="9525">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2" name="Oval 9331">
                    <a:extLst>
                      <a:ext uri="{FF2B5EF4-FFF2-40B4-BE49-F238E27FC236}">
                        <a16:creationId xmlns:a16="http://schemas.microsoft.com/office/drawing/2014/main" id="{67A3FF3E-9D41-29B0-33F2-15A3588469A3}"/>
                      </a:ext>
                    </a:extLst>
                  </p:cNvPr>
                  <p:cNvSpPr/>
                  <p:nvPr/>
                </p:nvSpPr>
                <p:spPr bwMode="auto">
                  <a:xfrm rot="19058643">
                    <a:off x="2108891" y="5169659"/>
                    <a:ext cx="135182" cy="53393"/>
                  </a:xfrm>
                  <a:prstGeom prst="ellipse">
                    <a:avLst/>
                  </a:prstGeom>
                  <a:solidFill>
                    <a:schemeClr val="accent5">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69" name="Group 9368">
                  <a:extLst>
                    <a:ext uri="{FF2B5EF4-FFF2-40B4-BE49-F238E27FC236}">
                      <a16:creationId xmlns:a16="http://schemas.microsoft.com/office/drawing/2014/main" id="{EEE2D88D-6A1B-0080-C288-CD5AC1D7E792}"/>
                    </a:ext>
                  </a:extLst>
                </p:cNvPr>
                <p:cNvGrpSpPr/>
                <p:nvPr/>
              </p:nvGrpSpPr>
              <p:grpSpPr>
                <a:xfrm rot="1551473">
                  <a:off x="7966669" y="3608171"/>
                  <a:ext cx="275860" cy="144559"/>
                  <a:chOff x="7391191" y="4819043"/>
                  <a:chExt cx="275860" cy="144559"/>
                </a:xfrm>
              </p:grpSpPr>
              <p:sp>
                <p:nvSpPr>
                  <p:cNvPr id="9370" name="Oval 38">
                    <a:extLst>
                      <a:ext uri="{FF2B5EF4-FFF2-40B4-BE49-F238E27FC236}">
                        <a16:creationId xmlns:a16="http://schemas.microsoft.com/office/drawing/2014/main" id="{512F7781-ABB3-FCDB-B54A-1A0E66F93DB9}"/>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1" name="Oval 9370">
                    <a:extLst>
                      <a:ext uri="{FF2B5EF4-FFF2-40B4-BE49-F238E27FC236}">
                        <a16:creationId xmlns:a16="http://schemas.microsoft.com/office/drawing/2014/main" id="{4AE02537-3D23-29D3-595E-D82640A9C17F}"/>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72" name="Group 9371">
                  <a:extLst>
                    <a:ext uri="{FF2B5EF4-FFF2-40B4-BE49-F238E27FC236}">
                      <a16:creationId xmlns:a16="http://schemas.microsoft.com/office/drawing/2014/main" id="{FBF9E4BA-FD98-6A53-52D5-B9912A21F5B5}"/>
                    </a:ext>
                  </a:extLst>
                </p:cNvPr>
                <p:cNvGrpSpPr/>
                <p:nvPr/>
              </p:nvGrpSpPr>
              <p:grpSpPr>
                <a:xfrm rot="1551473">
                  <a:off x="8174919" y="3607653"/>
                  <a:ext cx="275860" cy="144559"/>
                  <a:chOff x="7391191" y="4819043"/>
                  <a:chExt cx="275860" cy="144559"/>
                </a:xfrm>
              </p:grpSpPr>
              <p:sp>
                <p:nvSpPr>
                  <p:cNvPr id="9373" name="Oval 38">
                    <a:extLst>
                      <a:ext uri="{FF2B5EF4-FFF2-40B4-BE49-F238E27FC236}">
                        <a16:creationId xmlns:a16="http://schemas.microsoft.com/office/drawing/2014/main" id="{7215C58D-0B24-325C-B741-53384151204D}"/>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4" name="Oval 9373">
                    <a:extLst>
                      <a:ext uri="{FF2B5EF4-FFF2-40B4-BE49-F238E27FC236}">
                        <a16:creationId xmlns:a16="http://schemas.microsoft.com/office/drawing/2014/main" id="{ACD4E102-1B6D-CC8E-4AC7-233FF8874DFE}"/>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75" name="Group 9374">
                  <a:extLst>
                    <a:ext uri="{FF2B5EF4-FFF2-40B4-BE49-F238E27FC236}">
                      <a16:creationId xmlns:a16="http://schemas.microsoft.com/office/drawing/2014/main" id="{148FB5FA-35E4-9363-34A9-75BD071109F5}"/>
                    </a:ext>
                  </a:extLst>
                </p:cNvPr>
                <p:cNvGrpSpPr/>
                <p:nvPr/>
              </p:nvGrpSpPr>
              <p:grpSpPr>
                <a:xfrm rot="9984371">
                  <a:off x="8069480" y="3468252"/>
                  <a:ext cx="275860" cy="144559"/>
                  <a:chOff x="7391191" y="4819043"/>
                  <a:chExt cx="275860" cy="144559"/>
                </a:xfrm>
              </p:grpSpPr>
              <p:sp>
                <p:nvSpPr>
                  <p:cNvPr id="9376" name="Oval 38">
                    <a:extLst>
                      <a:ext uri="{FF2B5EF4-FFF2-40B4-BE49-F238E27FC236}">
                        <a16:creationId xmlns:a16="http://schemas.microsoft.com/office/drawing/2014/main" id="{300B1249-4E9F-8DE6-3135-022A1C6DD61A}"/>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7" name="Oval 9376">
                    <a:extLst>
                      <a:ext uri="{FF2B5EF4-FFF2-40B4-BE49-F238E27FC236}">
                        <a16:creationId xmlns:a16="http://schemas.microsoft.com/office/drawing/2014/main" id="{3B8FF7D5-824F-D8C1-D899-80A2712ED009}"/>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66" name="Group 9365">
                  <a:extLst>
                    <a:ext uri="{FF2B5EF4-FFF2-40B4-BE49-F238E27FC236}">
                      <a16:creationId xmlns:a16="http://schemas.microsoft.com/office/drawing/2014/main" id="{95135F9F-1DD2-37AD-E0F6-8208BE61D4BE}"/>
                    </a:ext>
                  </a:extLst>
                </p:cNvPr>
                <p:cNvGrpSpPr/>
                <p:nvPr/>
              </p:nvGrpSpPr>
              <p:grpSpPr>
                <a:xfrm rot="14788322">
                  <a:off x="8227958" y="3487326"/>
                  <a:ext cx="398232" cy="156975"/>
                  <a:chOff x="844727" y="4554855"/>
                  <a:chExt cx="398232" cy="156975"/>
                </a:xfrm>
              </p:grpSpPr>
              <p:sp>
                <p:nvSpPr>
                  <p:cNvPr id="9367" name="Freeform: Shape 9366">
                    <a:extLst>
                      <a:ext uri="{FF2B5EF4-FFF2-40B4-BE49-F238E27FC236}">
                        <a16:creationId xmlns:a16="http://schemas.microsoft.com/office/drawing/2014/main" id="{B9EA8017-4308-22AE-289A-0A7081F3E55E}"/>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8" name="Oval 9367">
                    <a:extLst>
                      <a:ext uri="{FF2B5EF4-FFF2-40B4-BE49-F238E27FC236}">
                        <a16:creationId xmlns:a16="http://schemas.microsoft.com/office/drawing/2014/main" id="{7F4964F5-3F32-6A80-55E5-7C768C9F08FA}"/>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78" name="Group 9377">
                  <a:extLst>
                    <a:ext uri="{FF2B5EF4-FFF2-40B4-BE49-F238E27FC236}">
                      <a16:creationId xmlns:a16="http://schemas.microsoft.com/office/drawing/2014/main" id="{F723F8CC-1744-D684-D5A6-09688961D180}"/>
                    </a:ext>
                  </a:extLst>
                </p:cNvPr>
                <p:cNvGrpSpPr/>
                <p:nvPr/>
              </p:nvGrpSpPr>
              <p:grpSpPr>
                <a:xfrm rot="12728175">
                  <a:off x="7721083" y="3497392"/>
                  <a:ext cx="134099" cy="184661"/>
                  <a:chOff x="8366919" y="4492436"/>
                  <a:chExt cx="134099" cy="184661"/>
                </a:xfrm>
                <a:solidFill>
                  <a:schemeClr val="accent6">
                    <a:lumMod val="40000"/>
                    <a:lumOff val="60000"/>
                  </a:schemeClr>
                </a:solidFill>
              </p:grpSpPr>
              <p:grpSp>
                <p:nvGrpSpPr>
                  <p:cNvPr id="9379" name="Group 9378">
                    <a:extLst>
                      <a:ext uri="{FF2B5EF4-FFF2-40B4-BE49-F238E27FC236}">
                        <a16:creationId xmlns:a16="http://schemas.microsoft.com/office/drawing/2014/main" id="{6036EB91-67DC-15C4-90FD-2378AD3DF308}"/>
                      </a:ext>
                    </a:extLst>
                  </p:cNvPr>
                  <p:cNvGrpSpPr/>
                  <p:nvPr/>
                </p:nvGrpSpPr>
                <p:grpSpPr>
                  <a:xfrm>
                    <a:off x="8366919" y="4492436"/>
                    <a:ext cx="62428" cy="184661"/>
                    <a:chOff x="8366919" y="4492436"/>
                    <a:chExt cx="62428" cy="184661"/>
                  </a:xfrm>
                  <a:grpFill/>
                </p:grpSpPr>
                <p:sp>
                  <p:nvSpPr>
                    <p:cNvPr id="9383" name="Rectangle 9382">
                      <a:extLst>
                        <a:ext uri="{FF2B5EF4-FFF2-40B4-BE49-F238E27FC236}">
                          <a16:creationId xmlns:a16="http://schemas.microsoft.com/office/drawing/2014/main" id="{3C3B0519-1D95-5622-318D-1DC63C33DC62}"/>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4" name="Rectangle 9383">
                      <a:extLst>
                        <a:ext uri="{FF2B5EF4-FFF2-40B4-BE49-F238E27FC236}">
                          <a16:creationId xmlns:a16="http://schemas.microsoft.com/office/drawing/2014/main" id="{C64754C0-4EE6-479C-488D-313A7CEC924E}"/>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80" name="Group 9379">
                    <a:extLst>
                      <a:ext uri="{FF2B5EF4-FFF2-40B4-BE49-F238E27FC236}">
                        <a16:creationId xmlns:a16="http://schemas.microsoft.com/office/drawing/2014/main" id="{E776E79B-2513-FBEE-E4BF-1D84EFC5F49B}"/>
                      </a:ext>
                    </a:extLst>
                  </p:cNvPr>
                  <p:cNvGrpSpPr/>
                  <p:nvPr/>
                </p:nvGrpSpPr>
                <p:grpSpPr>
                  <a:xfrm flipH="1">
                    <a:off x="8438590" y="4492436"/>
                    <a:ext cx="62428" cy="184661"/>
                    <a:chOff x="8366919" y="4492436"/>
                    <a:chExt cx="62428" cy="184661"/>
                  </a:xfrm>
                  <a:grpFill/>
                </p:grpSpPr>
                <p:sp>
                  <p:nvSpPr>
                    <p:cNvPr id="9381" name="Rectangle 9380">
                      <a:extLst>
                        <a:ext uri="{FF2B5EF4-FFF2-40B4-BE49-F238E27FC236}">
                          <a16:creationId xmlns:a16="http://schemas.microsoft.com/office/drawing/2014/main" id="{B4429556-9B83-9018-2C58-779693AA73FA}"/>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2" name="Rectangle 9381">
                      <a:extLst>
                        <a:ext uri="{FF2B5EF4-FFF2-40B4-BE49-F238E27FC236}">
                          <a16:creationId xmlns:a16="http://schemas.microsoft.com/office/drawing/2014/main" id="{3EA72ED7-A60C-C9B3-DD14-F317014E20EC}"/>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9385" name="Group 9384">
                  <a:extLst>
                    <a:ext uri="{FF2B5EF4-FFF2-40B4-BE49-F238E27FC236}">
                      <a16:creationId xmlns:a16="http://schemas.microsoft.com/office/drawing/2014/main" id="{EB584F74-E7B5-C671-A0B0-E0DF56D20288}"/>
                    </a:ext>
                  </a:extLst>
                </p:cNvPr>
                <p:cNvGrpSpPr/>
                <p:nvPr/>
              </p:nvGrpSpPr>
              <p:grpSpPr>
                <a:xfrm rot="17009137">
                  <a:off x="7539278" y="2835648"/>
                  <a:ext cx="134099" cy="184661"/>
                  <a:chOff x="8366919" y="4492436"/>
                  <a:chExt cx="134099" cy="184661"/>
                </a:xfrm>
                <a:solidFill>
                  <a:schemeClr val="accent6">
                    <a:lumMod val="40000"/>
                    <a:lumOff val="60000"/>
                  </a:schemeClr>
                </a:solidFill>
              </p:grpSpPr>
              <p:grpSp>
                <p:nvGrpSpPr>
                  <p:cNvPr id="9386" name="Group 9385">
                    <a:extLst>
                      <a:ext uri="{FF2B5EF4-FFF2-40B4-BE49-F238E27FC236}">
                        <a16:creationId xmlns:a16="http://schemas.microsoft.com/office/drawing/2014/main" id="{E9C147CF-EBAC-C945-3E99-EC421B47740F}"/>
                      </a:ext>
                    </a:extLst>
                  </p:cNvPr>
                  <p:cNvGrpSpPr/>
                  <p:nvPr/>
                </p:nvGrpSpPr>
                <p:grpSpPr>
                  <a:xfrm>
                    <a:off x="8366919" y="4492436"/>
                    <a:ext cx="62428" cy="184661"/>
                    <a:chOff x="8366919" y="4492436"/>
                    <a:chExt cx="62428" cy="184661"/>
                  </a:xfrm>
                  <a:grpFill/>
                </p:grpSpPr>
                <p:sp>
                  <p:nvSpPr>
                    <p:cNvPr id="9390" name="Rectangle 9389">
                      <a:extLst>
                        <a:ext uri="{FF2B5EF4-FFF2-40B4-BE49-F238E27FC236}">
                          <a16:creationId xmlns:a16="http://schemas.microsoft.com/office/drawing/2014/main" id="{E40D06A6-A0C0-B686-D0DF-F37DBB3D2CFF}"/>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91" name="Rectangle 9390">
                      <a:extLst>
                        <a:ext uri="{FF2B5EF4-FFF2-40B4-BE49-F238E27FC236}">
                          <a16:creationId xmlns:a16="http://schemas.microsoft.com/office/drawing/2014/main" id="{5E049C92-3C46-7242-ABD9-B9F694666616}"/>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87" name="Group 9386">
                    <a:extLst>
                      <a:ext uri="{FF2B5EF4-FFF2-40B4-BE49-F238E27FC236}">
                        <a16:creationId xmlns:a16="http://schemas.microsoft.com/office/drawing/2014/main" id="{9AD22119-FF44-28B6-E918-4A970064D0A6}"/>
                      </a:ext>
                    </a:extLst>
                  </p:cNvPr>
                  <p:cNvGrpSpPr/>
                  <p:nvPr/>
                </p:nvGrpSpPr>
                <p:grpSpPr>
                  <a:xfrm flipH="1">
                    <a:off x="8438590" y="4492436"/>
                    <a:ext cx="62428" cy="184661"/>
                    <a:chOff x="8366919" y="4492436"/>
                    <a:chExt cx="62428" cy="184661"/>
                  </a:xfrm>
                  <a:grpFill/>
                </p:grpSpPr>
                <p:sp>
                  <p:nvSpPr>
                    <p:cNvPr id="9388" name="Rectangle 9387">
                      <a:extLst>
                        <a:ext uri="{FF2B5EF4-FFF2-40B4-BE49-F238E27FC236}">
                          <a16:creationId xmlns:a16="http://schemas.microsoft.com/office/drawing/2014/main" id="{CF98D240-FA30-C0DD-61A7-446CF2976651}"/>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9" name="Rectangle 9388">
                      <a:extLst>
                        <a:ext uri="{FF2B5EF4-FFF2-40B4-BE49-F238E27FC236}">
                          <a16:creationId xmlns:a16="http://schemas.microsoft.com/office/drawing/2014/main" id="{0E52757E-BBC5-4E3E-BC4B-3A3792BF5FC9}"/>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9392" name="Group 9391">
                  <a:extLst>
                    <a:ext uri="{FF2B5EF4-FFF2-40B4-BE49-F238E27FC236}">
                      <a16:creationId xmlns:a16="http://schemas.microsoft.com/office/drawing/2014/main" id="{9826FD87-BD85-3CEC-6D3A-4F9FE3C57967}"/>
                    </a:ext>
                  </a:extLst>
                </p:cNvPr>
                <p:cNvGrpSpPr/>
                <p:nvPr/>
              </p:nvGrpSpPr>
              <p:grpSpPr>
                <a:xfrm rot="6362621">
                  <a:off x="8720298" y="3024096"/>
                  <a:ext cx="134099" cy="184661"/>
                  <a:chOff x="8366919" y="4492436"/>
                  <a:chExt cx="134099" cy="184661"/>
                </a:xfrm>
                <a:solidFill>
                  <a:schemeClr val="accent6">
                    <a:lumMod val="40000"/>
                    <a:lumOff val="60000"/>
                  </a:schemeClr>
                </a:solidFill>
              </p:grpSpPr>
              <p:grpSp>
                <p:nvGrpSpPr>
                  <p:cNvPr id="9393" name="Group 9392">
                    <a:extLst>
                      <a:ext uri="{FF2B5EF4-FFF2-40B4-BE49-F238E27FC236}">
                        <a16:creationId xmlns:a16="http://schemas.microsoft.com/office/drawing/2014/main" id="{E36E7806-E8D1-A484-D3FD-D0E260061030}"/>
                      </a:ext>
                    </a:extLst>
                  </p:cNvPr>
                  <p:cNvGrpSpPr/>
                  <p:nvPr/>
                </p:nvGrpSpPr>
                <p:grpSpPr>
                  <a:xfrm>
                    <a:off x="8366919" y="4492436"/>
                    <a:ext cx="62428" cy="184661"/>
                    <a:chOff x="8366919" y="4492436"/>
                    <a:chExt cx="62428" cy="184661"/>
                  </a:xfrm>
                  <a:grpFill/>
                </p:grpSpPr>
                <p:sp>
                  <p:nvSpPr>
                    <p:cNvPr id="9397" name="Rectangle 9396">
                      <a:extLst>
                        <a:ext uri="{FF2B5EF4-FFF2-40B4-BE49-F238E27FC236}">
                          <a16:creationId xmlns:a16="http://schemas.microsoft.com/office/drawing/2014/main" id="{943353E1-DB17-2622-8715-26F7BCD5C57B}"/>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98" name="Rectangle 9397">
                      <a:extLst>
                        <a:ext uri="{FF2B5EF4-FFF2-40B4-BE49-F238E27FC236}">
                          <a16:creationId xmlns:a16="http://schemas.microsoft.com/office/drawing/2014/main" id="{EDD6F43A-F2D8-B806-A8DD-E38D57E86F85}"/>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94" name="Group 9393">
                    <a:extLst>
                      <a:ext uri="{FF2B5EF4-FFF2-40B4-BE49-F238E27FC236}">
                        <a16:creationId xmlns:a16="http://schemas.microsoft.com/office/drawing/2014/main" id="{9AE1A15C-10CB-500F-BEC8-C03C4C1F7B28}"/>
                      </a:ext>
                    </a:extLst>
                  </p:cNvPr>
                  <p:cNvGrpSpPr/>
                  <p:nvPr/>
                </p:nvGrpSpPr>
                <p:grpSpPr>
                  <a:xfrm flipH="1">
                    <a:off x="8438590" y="4492436"/>
                    <a:ext cx="62428" cy="184661"/>
                    <a:chOff x="8366919" y="4492436"/>
                    <a:chExt cx="62428" cy="184661"/>
                  </a:xfrm>
                  <a:grpFill/>
                </p:grpSpPr>
                <p:sp>
                  <p:nvSpPr>
                    <p:cNvPr id="9395" name="Rectangle 9394">
                      <a:extLst>
                        <a:ext uri="{FF2B5EF4-FFF2-40B4-BE49-F238E27FC236}">
                          <a16:creationId xmlns:a16="http://schemas.microsoft.com/office/drawing/2014/main" id="{59DB3616-FB58-188A-DBE2-8DA205D22301}"/>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96" name="Rectangle 9395">
                      <a:extLst>
                        <a:ext uri="{FF2B5EF4-FFF2-40B4-BE49-F238E27FC236}">
                          <a16:creationId xmlns:a16="http://schemas.microsoft.com/office/drawing/2014/main" id="{DDE3089E-7EF4-CDD1-E9F5-BB79090A4704}"/>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grpSp>
            <p:nvGrpSpPr>
              <p:cNvPr id="9503" name="Group 9502">
                <a:extLst>
                  <a:ext uri="{FF2B5EF4-FFF2-40B4-BE49-F238E27FC236}">
                    <a16:creationId xmlns:a16="http://schemas.microsoft.com/office/drawing/2014/main" id="{CA919AF6-4BBC-7B5C-8063-1331C156D7A9}"/>
                  </a:ext>
                </a:extLst>
              </p:cNvPr>
              <p:cNvGrpSpPr/>
              <p:nvPr/>
            </p:nvGrpSpPr>
            <p:grpSpPr>
              <a:xfrm>
                <a:off x="9564576" y="2168952"/>
                <a:ext cx="1879538" cy="1882933"/>
                <a:chOff x="7678348" y="2250851"/>
                <a:chExt cx="1879538" cy="1882933"/>
              </a:xfrm>
            </p:grpSpPr>
            <p:grpSp>
              <p:nvGrpSpPr>
                <p:cNvPr id="9430" name="Group 9429">
                  <a:extLst>
                    <a:ext uri="{FF2B5EF4-FFF2-40B4-BE49-F238E27FC236}">
                      <a16:creationId xmlns:a16="http://schemas.microsoft.com/office/drawing/2014/main" id="{92028076-E529-FD3E-C090-CC8CF6BF3BAD}"/>
                    </a:ext>
                  </a:extLst>
                </p:cNvPr>
                <p:cNvGrpSpPr/>
                <p:nvPr/>
              </p:nvGrpSpPr>
              <p:grpSpPr>
                <a:xfrm rot="1811873">
                  <a:off x="9254354" y="2868526"/>
                  <a:ext cx="275860" cy="144559"/>
                  <a:chOff x="7391191" y="4819043"/>
                  <a:chExt cx="275860" cy="144559"/>
                </a:xfrm>
              </p:grpSpPr>
              <p:sp>
                <p:nvSpPr>
                  <p:cNvPr id="9431" name="Oval 38">
                    <a:extLst>
                      <a:ext uri="{FF2B5EF4-FFF2-40B4-BE49-F238E27FC236}">
                        <a16:creationId xmlns:a16="http://schemas.microsoft.com/office/drawing/2014/main" id="{A8610D9C-B4C7-40C5-64CC-9EB09BD27DD4}"/>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32" name="Oval 9431">
                    <a:extLst>
                      <a:ext uri="{FF2B5EF4-FFF2-40B4-BE49-F238E27FC236}">
                        <a16:creationId xmlns:a16="http://schemas.microsoft.com/office/drawing/2014/main" id="{2E39ED85-82A8-A656-EAF5-4EDE3B49EF8A}"/>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33" name="Group 9432">
                  <a:extLst>
                    <a:ext uri="{FF2B5EF4-FFF2-40B4-BE49-F238E27FC236}">
                      <a16:creationId xmlns:a16="http://schemas.microsoft.com/office/drawing/2014/main" id="{29612FDF-9440-61F2-1CBE-75A2E34FD643}"/>
                    </a:ext>
                  </a:extLst>
                </p:cNvPr>
                <p:cNvGrpSpPr/>
                <p:nvPr/>
              </p:nvGrpSpPr>
              <p:grpSpPr>
                <a:xfrm>
                  <a:off x="8224878" y="2250851"/>
                  <a:ext cx="280405" cy="284054"/>
                  <a:chOff x="6221994" y="4837582"/>
                  <a:chExt cx="597571" cy="531712"/>
                </a:xfrm>
              </p:grpSpPr>
              <p:sp>
                <p:nvSpPr>
                  <p:cNvPr id="9434" name="Freeform 60">
                    <a:extLst>
                      <a:ext uri="{FF2B5EF4-FFF2-40B4-BE49-F238E27FC236}">
                        <a16:creationId xmlns:a16="http://schemas.microsoft.com/office/drawing/2014/main" id="{2E07B572-0942-9559-2B1A-04B8E0EC5E67}"/>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4"/>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435" name="Oval 42">
                    <a:extLst>
                      <a:ext uri="{FF2B5EF4-FFF2-40B4-BE49-F238E27FC236}">
                        <a16:creationId xmlns:a16="http://schemas.microsoft.com/office/drawing/2014/main" id="{88F36D77-DF4D-3C69-C9EC-F5D18A9B7F80}"/>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4">
                      <a:lumMod val="5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36" name="Group 9435">
                  <a:extLst>
                    <a:ext uri="{FF2B5EF4-FFF2-40B4-BE49-F238E27FC236}">
                      <a16:creationId xmlns:a16="http://schemas.microsoft.com/office/drawing/2014/main" id="{69047F5D-0FFD-C5F1-5F1A-E2AF774D1B55}"/>
                    </a:ext>
                  </a:extLst>
                </p:cNvPr>
                <p:cNvGrpSpPr/>
                <p:nvPr/>
              </p:nvGrpSpPr>
              <p:grpSpPr>
                <a:xfrm rot="1383414">
                  <a:off x="9122878" y="2419691"/>
                  <a:ext cx="280405" cy="284054"/>
                  <a:chOff x="6221994" y="4837582"/>
                  <a:chExt cx="597571" cy="531712"/>
                </a:xfrm>
              </p:grpSpPr>
              <p:sp>
                <p:nvSpPr>
                  <p:cNvPr id="9437" name="Freeform 60">
                    <a:extLst>
                      <a:ext uri="{FF2B5EF4-FFF2-40B4-BE49-F238E27FC236}">
                        <a16:creationId xmlns:a16="http://schemas.microsoft.com/office/drawing/2014/main" id="{98594871-03C5-6CDE-AC51-E7395A48C7DA}"/>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4"/>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438" name="Oval 42">
                    <a:extLst>
                      <a:ext uri="{FF2B5EF4-FFF2-40B4-BE49-F238E27FC236}">
                        <a16:creationId xmlns:a16="http://schemas.microsoft.com/office/drawing/2014/main" id="{DDDD94B3-E717-3ECA-96C4-36F9C44802AC}"/>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4">
                      <a:lumMod val="5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42" name="Group 9441">
                  <a:extLst>
                    <a:ext uri="{FF2B5EF4-FFF2-40B4-BE49-F238E27FC236}">
                      <a16:creationId xmlns:a16="http://schemas.microsoft.com/office/drawing/2014/main" id="{B8FF6E54-05EA-7E78-02A0-692CB2774BD9}"/>
                    </a:ext>
                  </a:extLst>
                </p:cNvPr>
                <p:cNvGrpSpPr/>
                <p:nvPr/>
              </p:nvGrpSpPr>
              <p:grpSpPr>
                <a:xfrm rot="17518074">
                  <a:off x="7677055" y="3305154"/>
                  <a:ext cx="275860" cy="144559"/>
                  <a:chOff x="7391191" y="4819043"/>
                  <a:chExt cx="275860" cy="144559"/>
                </a:xfrm>
              </p:grpSpPr>
              <p:sp>
                <p:nvSpPr>
                  <p:cNvPr id="9443" name="Oval 38">
                    <a:extLst>
                      <a:ext uri="{FF2B5EF4-FFF2-40B4-BE49-F238E27FC236}">
                        <a16:creationId xmlns:a16="http://schemas.microsoft.com/office/drawing/2014/main" id="{04AEE213-EC03-F233-941E-1FECBC02BEA1}"/>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44" name="Oval 9443">
                    <a:extLst>
                      <a:ext uri="{FF2B5EF4-FFF2-40B4-BE49-F238E27FC236}">
                        <a16:creationId xmlns:a16="http://schemas.microsoft.com/office/drawing/2014/main" id="{DB273CEA-6A16-4235-6984-6911DBD00800}"/>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45" name="Group 9444">
                  <a:extLst>
                    <a:ext uri="{FF2B5EF4-FFF2-40B4-BE49-F238E27FC236}">
                      <a16:creationId xmlns:a16="http://schemas.microsoft.com/office/drawing/2014/main" id="{1EB5D745-0B65-3E36-F1C4-B234F8DED9E1}"/>
                    </a:ext>
                  </a:extLst>
                </p:cNvPr>
                <p:cNvGrpSpPr/>
                <p:nvPr/>
              </p:nvGrpSpPr>
              <p:grpSpPr>
                <a:xfrm>
                  <a:off x="7678348" y="3454048"/>
                  <a:ext cx="280405" cy="284054"/>
                  <a:chOff x="6221994" y="4837582"/>
                  <a:chExt cx="597571" cy="531712"/>
                </a:xfrm>
              </p:grpSpPr>
              <p:sp>
                <p:nvSpPr>
                  <p:cNvPr id="9446" name="Freeform 60">
                    <a:extLst>
                      <a:ext uri="{FF2B5EF4-FFF2-40B4-BE49-F238E27FC236}">
                        <a16:creationId xmlns:a16="http://schemas.microsoft.com/office/drawing/2014/main" id="{9C1EA5AC-1B5B-6F46-7822-87502DC70BB4}"/>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4"/>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447" name="Oval 42">
                    <a:extLst>
                      <a:ext uri="{FF2B5EF4-FFF2-40B4-BE49-F238E27FC236}">
                        <a16:creationId xmlns:a16="http://schemas.microsoft.com/office/drawing/2014/main" id="{06D128EE-6494-C3CB-80F2-DDA3A5F5C98C}"/>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4">
                      <a:lumMod val="5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48" name="Group 9447">
                  <a:extLst>
                    <a:ext uri="{FF2B5EF4-FFF2-40B4-BE49-F238E27FC236}">
                      <a16:creationId xmlns:a16="http://schemas.microsoft.com/office/drawing/2014/main" id="{A415A093-DBE0-3839-23A0-0EBB1A971960}"/>
                    </a:ext>
                  </a:extLst>
                </p:cNvPr>
                <p:cNvGrpSpPr/>
                <p:nvPr/>
              </p:nvGrpSpPr>
              <p:grpSpPr>
                <a:xfrm rot="2344440">
                  <a:off x="9255135" y="3536784"/>
                  <a:ext cx="280405" cy="284054"/>
                  <a:chOff x="6221994" y="4837582"/>
                  <a:chExt cx="597571" cy="531712"/>
                </a:xfrm>
              </p:grpSpPr>
              <p:sp>
                <p:nvSpPr>
                  <p:cNvPr id="9449" name="Freeform 60">
                    <a:extLst>
                      <a:ext uri="{FF2B5EF4-FFF2-40B4-BE49-F238E27FC236}">
                        <a16:creationId xmlns:a16="http://schemas.microsoft.com/office/drawing/2014/main" id="{5C24DABD-0E70-1266-2078-FF218C3DDCDF}"/>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3">
                      <a:lumMod val="50000"/>
                    </a:schemeClr>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450" name="Oval 42">
                    <a:extLst>
                      <a:ext uri="{FF2B5EF4-FFF2-40B4-BE49-F238E27FC236}">
                        <a16:creationId xmlns:a16="http://schemas.microsoft.com/office/drawing/2014/main" id="{FC44A136-147F-2655-EBF7-29E9E33BAB48}"/>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3"/>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03" name="Group 9402">
                  <a:extLst>
                    <a:ext uri="{FF2B5EF4-FFF2-40B4-BE49-F238E27FC236}">
                      <a16:creationId xmlns:a16="http://schemas.microsoft.com/office/drawing/2014/main" id="{090C842B-0C73-D7A9-4171-BFD42C67AB52}"/>
                    </a:ext>
                  </a:extLst>
                </p:cNvPr>
                <p:cNvGrpSpPr/>
                <p:nvPr/>
              </p:nvGrpSpPr>
              <p:grpSpPr>
                <a:xfrm>
                  <a:off x="7824743" y="3184707"/>
                  <a:ext cx="860703" cy="815872"/>
                  <a:chOff x="2076957" y="5153898"/>
                  <a:chExt cx="602478" cy="546552"/>
                </a:xfrm>
              </p:grpSpPr>
              <p:sp>
                <p:nvSpPr>
                  <p:cNvPr id="9404" name="Oval 16">
                    <a:extLst>
                      <a:ext uri="{FF2B5EF4-FFF2-40B4-BE49-F238E27FC236}">
                        <a16:creationId xmlns:a16="http://schemas.microsoft.com/office/drawing/2014/main" id="{04B422DA-5DD9-B20E-2586-DBCBE1F2C203}"/>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40000"/>
                          <a:lumOff val="60000"/>
                        </a:schemeClr>
                      </a:gs>
                      <a:gs pos="100000">
                        <a:schemeClr val="accent3">
                          <a:lumMod val="60000"/>
                          <a:lumOff val="40000"/>
                        </a:schemeClr>
                      </a:gs>
                    </a:gsLst>
                    <a:lin ang="5400000" scaled="1"/>
                  </a:gradFill>
                  <a:ln w="952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5" name="Oval 9404">
                    <a:extLst>
                      <a:ext uri="{FF2B5EF4-FFF2-40B4-BE49-F238E27FC236}">
                        <a16:creationId xmlns:a16="http://schemas.microsoft.com/office/drawing/2014/main" id="{8873E201-7E3B-A908-CAB8-277BCD074BE3}"/>
                      </a:ext>
                    </a:extLst>
                  </p:cNvPr>
                  <p:cNvSpPr/>
                  <p:nvPr/>
                </p:nvSpPr>
                <p:spPr bwMode="auto">
                  <a:xfrm rot="13800346">
                    <a:off x="2111797" y="5511026"/>
                    <a:ext cx="129372" cy="55791"/>
                  </a:xfrm>
                  <a:prstGeom prst="ellipse">
                    <a:avLst/>
                  </a:prstGeom>
                  <a:solidFill>
                    <a:schemeClr val="accent5"/>
                  </a:solidFill>
                  <a:ln w="0">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06" name="Group 9405">
                  <a:extLst>
                    <a:ext uri="{FF2B5EF4-FFF2-40B4-BE49-F238E27FC236}">
                      <a16:creationId xmlns:a16="http://schemas.microsoft.com/office/drawing/2014/main" id="{3692C6DD-EF56-B3A5-97C3-9BC98706F1C9}"/>
                    </a:ext>
                  </a:extLst>
                </p:cNvPr>
                <p:cNvGrpSpPr/>
                <p:nvPr/>
              </p:nvGrpSpPr>
              <p:grpSpPr>
                <a:xfrm rot="20494165">
                  <a:off x="8713073" y="2415070"/>
                  <a:ext cx="584308" cy="597914"/>
                  <a:chOff x="2076957" y="5153898"/>
                  <a:chExt cx="602478" cy="546552"/>
                </a:xfrm>
              </p:grpSpPr>
              <p:sp>
                <p:nvSpPr>
                  <p:cNvPr id="9407" name="Oval 16">
                    <a:extLst>
                      <a:ext uri="{FF2B5EF4-FFF2-40B4-BE49-F238E27FC236}">
                        <a16:creationId xmlns:a16="http://schemas.microsoft.com/office/drawing/2014/main" id="{612D1835-E1C3-93CC-2329-AA4989E4E419}"/>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20000"/>
                          <a:lumOff val="80000"/>
                        </a:schemeClr>
                      </a:gs>
                      <a:gs pos="100000">
                        <a:schemeClr val="accent5"/>
                      </a:gs>
                    </a:gsLst>
                    <a:lin ang="5400000" scaled="1"/>
                  </a:gradFill>
                  <a:ln w="9525">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8" name="Oval 9407">
                    <a:extLst>
                      <a:ext uri="{FF2B5EF4-FFF2-40B4-BE49-F238E27FC236}">
                        <a16:creationId xmlns:a16="http://schemas.microsoft.com/office/drawing/2014/main" id="{B19F63FC-B62F-29B8-7D35-C029F5B348FB}"/>
                      </a:ext>
                    </a:extLst>
                  </p:cNvPr>
                  <p:cNvSpPr/>
                  <p:nvPr/>
                </p:nvSpPr>
                <p:spPr bwMode="auto">
                  <a:xfrm rot="19058643">
                    <a:off x="2108891" y="5169659"/>
                    <a:ext cx="135182" cy="53393"/>
                  </a:xfrm>
                  <a:prstGeom prst="ellipse">
                    <a:avLst/>
                  </a:prstGeom>
                  <a:solidFill>
                    <a:schemeClr val="accent5">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09" name="Group 9408">
                  <a:extLst>
                    <a:ext uri="{FF2B5EF4-FFF2-40B4-BE49-F238E27FC236}">
                      <a16:creationId xmlns:a16="http://schemas.microsoft.com/office/drawing/2014/main" id="{E0E7F464-DB23-13EA-9982-240B59DF1544}"/>
                    </a:ext>
                  </a:extLst>
                </p:cNvPr>
                <p:cNvGrpSpPr/>
                <p:nvPr/>
              </p:nvGrpSpPr>
              <p:grpSpPr>
                <a:xfrm rot="16659408">
                  <a:off x="7957928" y="2412892"/>
                  <a:ext cx="777201" cy="805139"/>
                  <a:chOff x="2076957" y="5153898"/>
                  <a:chExt cx="602478" cy="546552"/>
                </a:xfrm>
              </p:grpSpPr>
              <p:sp>
                <p:nvSpPr>
                  <p:cNvPr id="9410" name="Oval 16">
                    <a:extLst>
                      <a:ext uri="{FF2B5EF4-FFF2-40B4-BE49-F238E27FC236}">
                        <a16:creationId xmlns:a16="http://schemas.microsoft.com/office/drawing/2014/main" id="{11FBB877-F8F0-7E20-4CC3-3219C9F3B8EE}"/>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20000"/>
                          <a:lumOff val="80000"/>
                        </a:schemeClr>
                      </a:gs>
                      <a:gs pos="100000">
                        <a:schemeClr val="accent5"/>
                      </a:gs>
                    </a:gsLst>
                    <a:lin ang="5400000" scaled="1"/>
                  </a:gradFill>
                  <a:ln w="9525">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11" name="Oval 9410">
                    <a:extLst>
                      <a:ext uri="{FF2B5EF4-FFF2-40B4-BE49-F238E27FC236}">
                        <a16:creationId xmlns:a16="http://schemas.microsoft.com/office/drawing/2014/main" id="{4D127B3D-5E81-41CC-8CB1-C031E8437840}"/>
                      </a:ext>
                    </a:extLst>
                  </p:cNvPr>
                  <p:cNvSpPr/>
                  <p:nvPr/>
                </p:nvSpPr>
                <p:spPr bwMode="auto">
                  <a:xfrm rot="19058643">
                    <a:off x="2108891" y="5169659"/>
                    <a:ext cx="135182" cy="53393"/>
                  </a:xfrm>
                  <a:prstGeom prst="ellipse">
                    <a:avLst/>
                  </a:prstGeom>
                  <a:solidFill>
                    <a:schemeClr val="accent5">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15" name="Group 9414">
                  <a:extLst>
                    <a:ext uri="{FF2B5EF4-FFF2-40B4-BE49-F238E27FC236}">
                      <a16:creationId xmlns:a16="http://schemas.microsoft.com/office/drawing/2014/main" id="{57E10D6A-4B89-D3E3-4C45-1E4740D04DF8}"/>
                    </a:ext>
                  </a:extLst>
                </p:cNvPr>
                <p:cNvGrpSpPr/>
                <p:nvPr/>
              </p:nvGrpSpPr>
              <p:grpSpPr>
                <a:xfrm>
                  <a:off x="8327155" y="3096093"/>
                  <a:ext cx="1017143" cy="921878"/>
                  <a:chOff x="2076957" y="5153898"/>
                  <a:chExt cx="602478" cy="546552"/>
                </a:xfrm>
              </p:grpSpPr>
              <p:sp>
                <p:nvSpPr>
                  <p:cNvPr id="9416" name="Oval 16">
                    <a:extLst>
                      <a:ext uri="{FF2B5EF4-FFF2-40B4-BE49-F238E27FC236}">
                        <a16:creationId xmlns:a16="http://schemas.microsoft.com/office/drawing/2014/main" id="{D8386C92-6A23-F25E-828D-926659AD86FD}"/>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40000"/>
                          <a:lumOff val="60000"/>
                        </a:schemeClr>
                      </a:gs>
                      <a:gs pos="100000">
                        <a:schemeClr val="accent3">
                          <a:lumMod val="60000"/>
                          <a:lumOff val="40000"/>
                        </a:schemeClr>
                      </a:gs>
                    </a:gsLst>
                    <a:lin ang="5400000" scaled="1"/>
                  </a:gradFill>
                  <a:ln w="952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17" name="Oval 9416">
                    <a:extLst>
                      <a:ext uri="{FF2B5EF4-FFF2-40B4-BE49-F238E27FC236}">
                        <a16:creationId xmlns:a16="http://schemas.microsoft.com/office/drawing/2014/main" id="{851CA0A4-8C5B-3704-C03D-E143DB91527D}"/>
                      </a:ext>
                    </a:extLst>
                  </p:cNvPr>
                  <p:cNvSpPr/>
                  <p:nvPr/>
                </p:nvSpPr>
                <p:spPr bwMode="auto">
                  <a:xfrm rot="18618288">
                    <a:off x="2108782" y="5198359"/>
                    <a:ext cx="129372" cy="55791"/>
                  </a:xfrm>
                  <a:prstGeom prst="ellipse">
                    <a:avLst/>
                  </a:prstGeom>
                  <a:solidFill>
                    <a:schemeClr val="accent5"/>
                  </a:solidFill>
                  <a:ln w="0">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18" name="Group 9417">
                  <a:extLst>
                    <a:ext uri="{FF2B5EF4-FFF2-40B4-BE49-F238E27FC236}">
                      <a16:creationId xmlns:a16="http://schemas.microsoft.com/office/drawing/2014/main" id="{C8D06032-C9B6-74AC-B283-16BB3D74B439}"/>
                    </a:ext>
                  </a:extLst>
                </p:cNvPr>
                <p:cNvGrpSpPr/>
                <p:nvPr/>
              </p:nvGrpSpPr>
              <p:grpSpPr>
                <a:xfrm>
                  <a:off x="8721264" y="2866348"/>
                  <a:ext cx="836622" cy="778042"/>
                  <a:chOff x="2076957" y="5153898"/>
                  <a:chExt cx="602478" cy="546552"/>
                </a:xfrm>
              </p:grpSpPr>
              <p:sp>
                <p:nvSpPr>
                  <p:cNvPr id="9419" name="Oval 16">
                    <a:extLst>
                      <a:ext uri="{FF2B5EF4-FFF2-40B4-BE49-F238E27FC236}">
                        <a16:creationId xmlns:a16="http://schemas.microsoft.com/office/drawing/2014/main" id="{300522E1-87AB-418E-5B67-187C20EC40AF}"/>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40000"/>
                          <a:lumOff val="60000"/>
                        </a:schemeClr>
                      </a:gs>
                      <a:gs pos="100000">
                        <a:schemeClr val="accent3">
                          <a:lumMod val="60000"/>
                          <a:lumOff val="40000"/>
                        </a:schemeClr>
                      </a:gs>
                    </a:gsLst>
                    <a:lin ang="5400000" scaled="1"/>
                  </a:gradFill>
                  <a:ln w="952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20" name="Oval 9419">
                    <a:extLst>
                      <a:ext uri="{FF2B5EF4-FFF2-40B4-BE49-F238E27FC236}">
                        <a16:creationId xmlns:a16="http://schemas.microsoft.com/office/drawing/2014/main" id="{DF8014E4-14F2-3904-5251-1252C30D99CB}"/>
                      </a:ext>
                    </a:extLst>
                  </p:cNvPr>
                  <p:cNvSpPr/>
                  <p:nvPr/>
                </p:nvSpPr>
                <p:spPr bwMode="auto">
                  <a:xfrm rot="18618288">
                    <a:off x="2108782" y="5198359"/>
                    <a:ext cx="129372" cy="55791"/>
                  </a:xfrm>
                  <a:prstGeom prst="ellipse">
                    <a:avLst/>
                  </a:prstGeom>
                  <a:solidFill>
                    <a:schemeClr val="accent5"/>
                  </a:solidFill>
                  <a:ln w="0">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21" name="Group 9420">
                  <a:extLst>
                    <a:ext uri="{FF2B5EF4-FFF2-40B4-BE49-F238E27FC236}">
                      <a16:creationId xmlns:a16="http://schemas.microsoft.com/office/drawing/2014/main" id="{83B25380-128B-DBE1-41EF-16ABC437BD0E}"/>
                    </a:ext>
                  </a:extLst>
                </p:cNvPr>
                <p:cNvGrpSpPr/>
                <p:nvPr/>
              </p:nvGrpSpPr>
              <p:grpSpPr>
                <a:xfrm>
                  <a:off x="7878708" y="2771726"/>
                  <a:ext cx="763684" cy="774252"/>
                  <a:chOff x="2076957" y="5153898"/>
                  <a:chExt cx="602478" cy="546552"/>
                </a:xfrm>
              </p:grpSpPr>
              <p:sp>
                <p:nvSpPr>
                  <p:cNvPr id="9422" name="Oval 16">
                    <a:extLst>
                      <a:ext uri="{FF2B5EF4-FFF2-40B4-BE49-F238E27FC236}">
                        <a16:creationId xmlns:a16="http://schemas.microsoft.com/office/drawing/2014/main" id="{9CBA2C38-4CC0-07F3-DFAE-73CFFFBF3B05}"/>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3">
                          <a:lumMod val="20000"/>
                          <a:lumOff val="80000"/>
                        </a:schemeClr>
                      </a:gs>
                      <a:gs pos="100000">
                        <a:schemeClr val="accent3">
                          <a:lumMod val="60000"/>
                          <a:lumOff val="40000"/>
                        </a:schemeClr>
                      </a:gs>
                    </a:gsLst>
                    <a:lin ang="5400000" scaled="1"/>
                  </a:gradFill>
                  <a:ln w="9525">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23" name="Oval 9422">
                    <a:extLst>
                      <a:ext uri="{FF2B5EF4-FFF2-40B4-BE49-F238E27FC236}">
                        <a16:creationId xmlns:a16="http://schemas.microsoft.com/office/drawing/2014/main" id="{60D32ACE-16D1-5C2B-7849-D8A3BED801CB}"/>
                      </a:ext>
                    </a:extLst>
                  </p:cNvPr>
                  <p:cNvSpPr/>
                  <p:nvPr/>
                </p:nvSpPr>
                <p:spPr bwMode="auto">
                  <a:xfrm rot="15374722">
                    <a:off x="2052444" y="5413256"/>
                    <a:ext cx="120960" cy="5967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24" name="Group 9423">
                  <a:extLst>
                    <a:ext uri="{FF2B5EF4-FFF2-40B4-BE49-F238E27FC236}">
                      <a16:creationId xmlns:a16="http://schemas.microsoft.com/office/drawing/2014/main" id="{39F6884B-DD07-97F8-DEC6-745718D54E54}"/>
                    </a:ext>
                  </a:extLst>
                </p:cNvPr>
                <p:cNvGrpSpPr/>
                <p:nvPr/>
              </p:nvGrpSpPr>
              <p:grpSpPr>
                <a:xfrm rot="11382475">
                  <a:off x="8247731" y="2525633"/>
                  <a:ext cx="852472" cy="707499"/>
                  <a:chOff x="2074806" y="5159991"/>
                  <a:chExt cx="661833" cy="534227"/>
                </a:xfrm>
              </p:grpSpPr>
              <p:sp>
                <p:nvSpPr>
                  <p:cNvPr id="9425" name="Oval 16">
                    <a:extLst>
                      <a:ext uri="{FF2B5EF4-FFF2-40B4-BE49-F238E27FC236}">
                        <a16:creationId xmlns:a16="http://schemas.microsoft.com/office/drawing/2014/main" id="{8A6A9D85-66BA-FAB7-8003-E639C2F049E0}"/>
                      </a:ext>
                    </a:extLst>
                  </p:cNvPr>
                  <p:cNvSpPr/>
                  <p:nvPr/>
                </p:nvSpPr>
                <p:spPr bwMode="auto">
                  <a:xfrm>
                    <a:off x="2074806" y="5159991"/>
                    <a:ext cx="661833" cy="534227"/>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 name="connsiteX0" fmla="*/ 8951 w 661833"/>
                      <a:gd name="connsiteY0" fmla="*/ 277325 h 534227"/>
                      <a:gd name="connsiteX1" fmla="*/ 128013 w 661833"/>
                      <a:gd name="connsiteY1" fmla="*/ 318 h 534227"/>
                      <a:gd name="connsiteX2" fmla="*/ 661493 w 661833"/>
                      <a:gd name="connsiteY2" fmla="*/ 333131 h 534227"/>
                      <a:gd name="connsiteX3" fmla="*/ 297875 w 661833"/>
                      <a:gd name="connsiteY3" fmla="*/ 532900 h 534227"/>
                      <a:gd name="connsiteX4" fmla="*/ 8951 w 661833"/>
                      <a:gd name="connsiteY4" fmla="*/ 277325 h 5342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1833" h="534227">
                        <a:moveTo>
                          <a:pt x="8951" y="277325"/>
                        </a:moveTo>
                        <a:cubicBezTo>
                          <a:pt x="-19359" y="188561"/>
                          <a:pt x="19256" y="-8983"/>
                          <a:pt x="128013" y="318"/>
                        </a:cubicBezTo>
                        <a:cubicBezTo>
                          <a:pt x="236770" y="9619"/>
                          <a:pt x="675780" y="6074"/>
                          <a:pt x="661493" y="333131"/>
                        </a:cubicBezTo>
                        <a:cubicBezTo>
                          <a:pt x="661493" y="505406"/>
                          <a:pt x="406632" y="542201"/>
                          <a:pt x="297875" y="532900"/>
                        </a:cubicBezTo>
                        <a:cubicBezTo>
                          <a:pt x="189118" y="523599"/>
                          <a:pt x="37261" y="366089"/>
                          <a:pt x="8951" y="277325"/>
                        </a:cubicBezTo>
                        <a:close/>
                      </a:path>
                    </a:pathLst>
                  </a:custGeom>
                  <a:gradFill>
                    <a:gsLst>
                      <a:gs pos="0">
                        <a:schemeClr val="accent3">
                          <a:lumMod val="20000"/>
                          <a:lumOff val="80000"/>
                        </a:schemeClr>
                      </a:gs>
                      <a:gs pos="100000">
                        <a:schemeClr val="accent3">
                          <a:lumMod val="60000"/>
                          <a:lumOff val="40000"/>
                        </a:schemeClr>
                      </a:gs>
                    </a:gsLst>
                    <a:lin ang="5400000" scaled="1"/>
                  </a:gradFill>
                  <a:ln w="9525">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26" name="Oval 9425">
                    <a:extLst>
                      <a:ext uri="{FF2B5EF4-FFF2-40B4-BE49-F238E27FC236}">
                        <a16:creationId xmlns:a16="http://schemas.microsoft.com/office/drawing/2014/main" id="{8501EAC1-5CC3-EB4D-D204-D1A7E4476DD6}"/>
                      </a:ext>
                    </a:extLst>
                  </p:cNvPr>
                  <p:cNvSpPr/>
                  <p:nvPr/>
                </p:nvSpPr>
                <p:spPr bwMode="auto">
                  <a:xfrm rot="15374722">
                    <a:off x="2052444" y="5413256"/>
                    <a:ext cx="120960" cy="5967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27" name="Group 9426">
                  <a:extLst>
                    <a:ext uri="{FF2B5EF4-FFF2-40B4-BE49-F238E27FC236}">
                      <a16:creationId xmlns:a16="http://schemas.microsoft.com/office/drawing/2014/main" id="{0A6D732A-0B70-B0D7-BB31-029AEF743AE0}"/>
                    </a:ext>
                  </a:extLst>
                </p:cNvPr>
                <p:cNvGrpSpPr/>
                <p:nvPr/>
              </p:nvGrpSpPr>
              <p:grpSpPr>
                <a:xfrm rot="636374">
                  <a:off x="8071833" y="2866060"/>
                  <a:ext cx="866900" cy="797450"/>
                  <a:chOff x="2076957" y="5153898"/>
                  <a:chExt cx="602478" cy="546552"/>
                </a:xfrm>
              </p:grpSpPr>
              <p:sp>
                <p:nvSpPr>
                  <p:cNvPr id="9428" name="Oval 16">
                    <a:extLst>
                      <a:ext uri="{FF2B5EF4-FFF2-40B4-BE49-F238E27FC236}">
                        <a16:creationId xmlns:a16="http://schemas.microsoft.com/office/drawing/2014/main" id="{6277485F-D270-2B9D-7B35-61FD304AD37E}"/>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20000"/>
                          <a:lumOff val="80000"/>
                        </a:schemeClr>
                      </a:gs>
                      <a:gs pos="100000">
                        <a:schemeClr val="accent5"/>
                      </a:gs>
                    </a:gsLst>
                    <a:lin ang="5400000" scaled="1"/>
                  </a:gradFill>
                  <a:ln w="9525">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29" name="Oval 9428">
                    <a:extLst>
                      <a:ext uri="{FF2B5EF4-FFF2-40B4-BE49-F238E27FC236}">
                        <a16:creationId xmlns:a16="http://schemas.microsoft.com/office/drawing/2014/main" id="{E0AAEBA4-8790-7704-8F0D-C80614DF1F75}"/>
                      </a:ext>
                    </a:extLst>
                  </p:cNvPr>
                  <p:cNvSpPr/>
                  <p:nvPr/>
                </p:nvSpPr>
                <p:spPr bwMode="auto">
                  <a:xfrm rot="19058643">
                    <a:off x="2108891" y="5169659"/>
                    <a:ext cx="135182" cy="53393"/>
                  </a:xfrm>
                  <a:prstGeom prst="ellipse">
                    <a:avLst/>
                  </a:prstGeom>
                  <a:solidFill>
                    <a:schemeClr val="accent5">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51" name="Group 9450">
                  <a:extLst>
                    <a:ext uri="{FF2B5EF4-FFF2-40B4-BE49-F238E27FC236}">
                      <a16:creationId xmlns:a16="http://schemas.microsoft.com/office/drawing/2014/main" id="{946CCB2E-9121-8E3A-C481-1FF2FB86B091}"/>
                    </a:ext>
                  </a:extLst>
                </p:cNvPr>
                <p:cNvGrpSpPr/>
                <p:nvPr/>
              </p:nvGrpSpPr>
              <p:grpSpPr>
                <a:xfrm>
                  <a:off x="8458228" y="2437170"/>
                  <a:ext cx="398232" cy="156975"/>
                  <a:chOff x="844727" y="4554855"/>
                  <a:chExt cx="398232" cy="156975"/>
                </a:xfrm>
              </p:grpSpPr>
              <p:sp>
                <p:nvSpPr>
                  <p:cNvPr id="9452" name="Freeform: Shape 9451">
                    <a:extLst>
                      <a:ext uri="{FF2B5EF4-FFF2-40B4-BE49-F238E27FC236}">
                        <a16:creationId xmlns:a16="http://schemas.microsoft.com/office/drawing/2014/main" id="{C88FE5C4-1534-3768-04BB-23D1C034BDD3}"/>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5"/>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53" name="Oval 9452">
                    <a:extLst>
                      <a:ext uri="{FF2B5EF4-FFF2-40B4-BE49-F238E27FC236}">
                        <a16:creationId xmlns:a16="http://schemas.microsoft.com/office/drawing/2014/main" id="{B1B5E308-13A7-3B06-11AE-1F07C6A64F9B}"/>
                      </a:ext>
                    </a:extLst>
                  </p:cNvPr>
                  <p:cNvSpPr/>
                  <p:nvPr/>
                </p:nvSpPr>
                <p:spPr bwMode="auto">
                  <a:xfrm>
                    <a:off x="982366" y="4571677"/>
                    <a:ext cx="71002" cy="45720"/>
                  </a:xfrm>
                  <a:prstGeom prst="ellipse">
                    <a:avLst/>
                  </a:prstGeom>
                  <a:solidFill>
                    <a:schemeClr val="accent5">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57" name="Group 9456">
                  <a:extLst>
                    <a:ext uri="{FF2B5EF4-FFF2-40B4-BE49-F238E27FC236}">
                      <a16:creationId xmlns:a16="http://schemas.microsoft.com/office/drawing/2014/main" id="{993BCDA6-A0FB-29C3-E44E-F6159315E7C3}"/>
                    </a:ext>
                  </a:extLst>
                </p:cNvPr>
                <p:cNvGrpSpPr/>
                <p:nvPr/>
              </p:nvGrpSpPr>
              <p:grpSpPr>
                <a:xfrm>
                  <a:off x="9075413" y="2716852"/>
                  <a:ext cx="280405" cy="284054"/>
                  <a:chOff x="6221994" y="4837582"/>
                  <a:chExt cx="597571" cy="531712"/>
                </a:xfrm>
              </p:grpSpPr>
              <p:sp>
                <p:nvSpPr>
                  <p:cNvPr id="9458" name="Freeform 60">
                    <a:extLst>
                      <a:ext uri="{FF2B5EF4-FFF2-40B4-BE49-F238E27FC236}">
                        <a16:creationId xmlns:a16="http://schemas.microsoft.com/office/drawing/2014/main" id="{28577B8F-3487-EDB0-D00B-927E6877C564}"/>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4"/>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459" name="Oval 42">
                    <a:extLst>
                      <a:ext uri="{FF2B5EF4-FFF2-40B4-BE49-F238E27FC236}">
                        <a16:creationId xmlns:a16="http://schemas.microsoft.com/office/drawing/2014/main" id="{11A935D0-BD87-236C-2028-FD7E220AD164}"/>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4">
                      <a:lumMod val="5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54" name="Group 9453">
                  <a:extLst>
                    <a:ext uri="{FF2B5EF4-FFF2-40B4-BE49-F238E27FC236}">
                      <a16:creationId xmlns:a16="http://schemas.microsoft.com/office/drawing/2014/main" id="{886B80F4-39E4-CC8A-988B-AEF931963790}"/>
                    </a:ext>
                  </a:extLst>
                </p:cNvPr>
                <p:cNvGrpSpPr/>
                <p:nvPr/>
              </p:nvGrpSpPr>
              <p:grpSpPr>
                <a:xfrm rot="3532312">
                  <a:off x="8810396" y="2697405"/>
                  <a:ext cx="398232" cy="156975"/>
                  <a:chOff x="844727" y="4554855"/>
                  <a:chExt cx="398232" cy="156975"/>
                </a:xfrm>
              </p:grpSpPr>
              <p:sp>
                <p:nvSpPr>
                  <p:cNvPr id="9455" name="Freeform: Shape 9454">
                    <a:extLst>
                      <a:ext uri="{FF2B5EF4-FFF2-40B4-BE49-F238E27FC236}">
                        <a16:creationId xmlns:a16="http://schemas.microsoft.com/office/drawing/2014/main" id="{74E2AD45-CD41-4FEB-91B1-985AA0A8F433}"/>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56" name="Oval 9455">
                    <a:extLst>
                      <a:ext uri="{FF2B5EF4-FFF2-40B4-BE49-F238E27FC236}">
                        <a16:creationId xmlns:a16="http://schemas.microsoft.com/office/drawing/2014/main" id="{71CDCA12-D469-C78F-3FBA-36672E9A0070}"/>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60" name="Group 9459">
                  <a:extLst>
                    <a:ext uri="{FF2B5EF4-FFF2-40B4-BE49-F238E27FC236}">
                      <a16:creationId xmlns:a16="http://schemas.microsoft.com/office/drawing/2014/main" id="{ECB96330-6734-CCD3-FABF-7459AC38B5B8}"/>
                    </a:ext>
                  </a:extLst>
                </p:cNvPr>
                <p:cNvGrpSpPr/>
                <p:nvPr/>
              </p:nvGrpSpPr>
              <p:grpSpPr>
                <a:xfrm>
                  <a:off x="8251113" y="2733472"/>
                  <a:ext cx="275860" cy="144559"/>
                  <a:chOff x="7391191" y="4819043"/>
                  <a:chExt cx="275860" cy="144559"/>
                </a:xfrm>
              </p:grpSpPr>
              <p:sp>
                <p:nvSpPr>
                  <p:cNvPr id="9461" name="Oval 38">
                    <a:extLst>
                      <a:ext uri="{FF2B5EF4-FFF2-40B4-BE49-F238E27FC236}">
                        <a16:creationId xmlns:a16="http://schemas.microsoft.com/office/drawing/2014/main" id="{DC36EC5F-C8E0-479D-6037-AC57F30AE820}"/>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62" name="Oval 9461">
                    <a:extLst>
                      <a:ext uri="{FF2B5EF4-FFF2-40B4-BE49-F238E27FC236}">
                        <a16:creationId xmlns:a16="http://schemas.microsoft.com/office/drawing/2014/main" id="{C17FC326-A4CE-3266-AD91-82B7698B519C}"/>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63" name="Group 9462">
                  <a:extLst>
                    <a:ext uri="{FF2B5EF4-FFF2-40B4-BE49-F238E27FC236}">
                      <a16:creationId xmlns:a16="http://schemas.microsoft.com/office/drawing/2014/main" id="{1C8DA551-3BAF-5400-422A-EFD368CA12A8}"/>
                    </a:ext>
                  </a:extLst>
                </p:cNvPr>
                <p:cNvGrpSpPr/>
                <p:nvPr/>
              </p:nvGrpSpPr>
              <p:grpSpPr>
                <a:xfrm>
                  <a:off x="8017949" y="2520795"/>
                  <a:ext cx="280405" cy="284054"/>
                  <a:chOff x="6221994" y="4837582"/>
                  <a:chExt cx="597571" cy="531712"/>
                </a:xfrm>
              </p:grpSpPr>
              <p:sp>
                <p:nvSpPr>
                  <p:cNvPr id="9464" name="Freeform 60">
                    <a:extLst>
                      <a:ext uri="{FF2B5EF4-FFF2-40B4-BE49-F238E27FC236}">
                        <a16:creationId xmlns:a16="http://schemas.microsoft.com/office/drawing/2014/main" id="{86335149-2939-DACC-AFC2-90389943D373}"/>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3">
                      <a:lumMod val="50000"/>
                    </a:schemeClr>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465" name="Oval 42">
                    <a:extLst>
                      <a:ext uri="{FF2B5EF4-FFF2-40B4-BE49-F238E27FC236}">
                        <a16:creationId xmlns:a16="http://schemas.microsoft.com/office/drawing/2014/main" id="{4B66C0A6-A4DE-1AD7-43EB-64E3F80DBC0A}"/>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3"/>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66" name="Group 9465">
                  <a:extLst>
                    <a:ext uri="{FF2B5EF4-FFF2-40B4-BE49-F238E27FC236}">
                      <a16:creationId xmlns:a16="http://schemas.microsoft.com/office/drawing/2014/main" id="{87F851D6-BF6A-C91C-B25B-C92D946D20AB}"/>
                    </a:ext>
                  </a:extLst>
                </p:cNvPr>
                <p:cNvGrpSpPr/>
                <p:nvPr/>
              </p:nvGrpSpPr>
              <p:grpSpPr>
                <a:xfrm rot="15759064">
                  <a:off x="7974615" y="3279369"/>
                  <a:ext cx="398232" cy="156975"/>
                  <a:chOff x="844727" y="4554855"/>
                  <a:chExt cx="398232" cy="156975"/>
                </a:xfrm>
              </p:grpSpPr>
              <p:sp>
                <p:nvSpPr>
                  <p:cNvPr id="9467" name="Freeform: Shape 9466">
                    <a:extLst>
                      <a:ext uri="{FF2B5EF4-FFF2-40B4-BE49-F238E27FC236}">
                        <a16:creationId xmlns:a16="http://schemas.microsoft.com/office/drawing/2014/main" id="{D7771BD9-D3EF-DE2B-4749-FA287C5ED8D5}"/>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5"/>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68" name="Oval 9467">
                    <a:extLst>
                      <a:ext uri="{FF2B5EF4-FFF2-40B4-BE49-F238E27FC236}">
                        <a16:creationId xmlns:a16="http://schemas.microsoft.com/office/drawing/2014/main" id="{96CE2D61-C881-9F9C-44EA-859B8BB9AA03}"/>
                      </a:ext>
                    </a:extLst>
                  </p:cNvPr>
                  <p:cNvSpPr/>
                  <p:nvPr/>
                </p:nvSpPr>
                <p:spPr bwMode="auto">
                  <a:xfrm>
                    <a:off x="982366" y="4571677"/>
                    <a:ext cx="71002" cy="45720"/>
                  </a:xfrm>
                  <a:prstGeom prst="ellipse">
                    <a:avLst/>
                  </a:prstGeom>
                  <a:solidFill>
                    <a:schemeClr val="accent5">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69" name="Group 9468">
                  <a:extLst>
                    <a:ext uri="{FF2B5EF4-FFF2-40B4-BE49-F238E27FC236}">
                      <a16:creationId xmlns:a16="http://schemas.microsoft.com/office/drawing/2014/main" id="{7F5AD5A2-7D59-DC26-62A3-FCBFC59B5850}"/>
                    </a:ext>
                  </a:extLst>
                </p:cNvPr>
                <p:cNvGrpSpPr/>
                <p:nvPr/>
              </p:nvGrpSpPr>
              <p:grpSpPr>
                <a:xfrm rot="14412386">
                  <a:off x="7726205" y="3158263"/>
                  <a:ext cx="398232" cy="156975"/>
                  <a:chOff x="844727" y="4554855"/>
                  <a:chExt cx="398232" cy="156975"/>
                </a:xfrm>
              </p:grpSpPr>
              <p:sp>
                <p:nvSpPr>
                  <p:cNvPr id="9470" name="Freeform: Shape 9469">
                    <a:extLst>
                      <a:ext uri="{FF2B5EF4-FFF2-40B4-BE49-F238E27FC236}">
                        <a16:creationId xmlns:a16="http://schemas.microsoft.com/office/drawing/2014/main" id="{33872310-2889-2993-5A35-0811ADE57598}"/>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71" name="Oval 9470">
                    <a:extLst>
                      <a:ext uri="{FF2B5EF4-FFF2-40B4-BE49-F238E27FC236}">
                        <a16:creationId xmlns:a16="http://schemas.microsoft.com/office/drawing/2014/main" id="{85AFE635-B472-7748-E665-2627FCA5BAB0}"/>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72" name="Group 9471">
                  <a:extLst>
                    <a:ext uri="{FF2B5EF4-FFF2-40B4-BE49-F238E27FC236}">
                      <a16:creationId xmlns:a16="http://schemas.microsoft.com/office/drawing/2014/main" id="{30F1BB38-0DD2-D68A-81D2-98CB927F8C25}"/>
                    </a:ext>
                  </a:extLst>
                </p:cNvPr>
                <p:cNvGrpSpPr/>
                <p:nvPr/>
              </p:nvGrpSpPr>
              <p:grpSpPr>
                <a:xfrm>
                  <a:off x="8394189" y="3507248"/>
                  <a:ext cx="280405" cy="284054"/>
                  <a:chOff x="6221994" y="4837582"/>
                  <a:chExt cx="597571" cy="531712"/>
                </a:xfrm>
              </p:grpSpPr>
              <p:sp>
                <p:nvSpPr>
                  <p:cNvPr id="9473" name="Freeform 60">
                    <a:extLst>
                      <a:ext uri="{FF2B5EF4-FFF2-40B4-BE49-F238E27FC236}">
                        <a16:creationId xmlns:a16="http://schemas.microsoft.com/office/drawing/2014/main" id="{749344C4-A43E-62B6-549E-48730A0990EB}"/>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4"/>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474" name="Oval 42">
                    <a:extLst>
                      <a:ext uri="{FF2B5EF4-FFF2-40B4-BE49-F238E27FC236}">
                        <a16:creationId xmlns:a16="http://schemas.microsoft.com/office/drawing/2014/main" id="{BF19541E-464C-B457-10C2-E9284E7A5BC1}"/>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4">
                      <a:lumMod val="5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78" name="Group 9477">
                  <a:extLst>
                    <a:ext uri="{FF2B5EF4-FFF2-40B4-BE49-F238E27FC236}">
                      <a16:creationId xmlns:a16="http://schemas.microsoft.com/office/drawing/2014/main" id="{8925D0A0-29FA-D107-B8AE-7DD706B387F5}"/>
                    </a:ext>
                  </a:extLst>
                </p:cNvPr>
                <p:cNvGrpSpPr/>
                <p:nvPr/>
              </p:nvGrpSpPr>
              <p:grpSpPr>
                <a:xfrm rot="3653605">
                  <a:off x="8648631" y="3059115"/>
                  <a:ext cx="398232" cy="156975"/>
                  <a:chOff x="844727" y="4554855"/>
                  <a:chExt cx="398232" cy="156975"/>
                </a:xfrm>
              </p:grpSpPr>
              <p:sp>
                <p:nvSpPr>
                  <p:cNvPr id="9479" name="Freeform: Shape 9478">
                    <a:extLst>
                      <a:ext uri="{FF2B5EF4-FFF2-40B4-BE49-F238E27FC236}">
                        <a16:creationId xmlns:a16="http://schemas.microsoft.com/office/drawing/2014/main" id="{18F6FA5D-E408-6103-6DA3-1C83896052A8}"/>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80" name="Oval 9479">
                    <a:extLst>
                      <a:ext uri="{FF2B5EF4-FFF2-40B4-BE49-F238E27FC236}">
                        <a16:creationId xmlns:a16="http://schemas.microsoft.com/office/drawing/2014/main" id="{4FF777DC-E95B-061C-95B4-6B63B31A9E70}"/>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81" name="Group 9480">
                  <a:extLst>
                    <a:ext uri="{FF2B5EF4-FFF2-40B4-BE49-F238E27FC236}">
                      <a16:creationId xmlns:a16="http://schemas.microsoft.com/office/drawing/2014/main" id="{C9A96600-2816-DE36-8A83-8B75F5D036CF}"/>
                    </a:ext>
                  </a:extLst>
                </p:cNvPr>
                <p:cNvGrpSpPr/>
                <p:nvPr/>
              </p:nvGrpSpPr>
              <p:grpSpPr>
                <a:xfrm rot="1462116">
                  <a:off x="8928571" y="3471880"/>
                  <a:ext cx="398232" cy="156975"/>
                  <a:chOff x="844727" y="4554855"/>
                  <a:chExt cx="398232" cy="156975"/>
                </a:xfrm>
              </p:grpSpPr>
              <p:sp>
                <p:nvSpPr>
                  <p:cNvPr id="9482" name="Freeform: Shape 9481">
                    <a:extLst>
                      <a:ext uri="{FF2B5EF4-FFF2-40B4-BE49-F238E27FC236}">
                        <a16:creationId xmlns:a16="http://schemas.microsoft.com/office/drawing/2014/main" id="{5F116B61-566E-8967-0E60-230F61947446}"/>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83" name="Oval 9482">
                    <a:extLst>
                      <a:ext uri="{FF2B5EF4-FFF2-40B4-BE49-F238E27FC236}">
                        <a16:creationId xmlns:a16="http://schemas.microsoft.com/office/drawing/2014/main" id="{782F4216-A104-C22E-AAE8-3361D5AC54AD}"/>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84" name="Group 9483">
                  <a:extLst>
                    <a:ext uri="{FF2B5EF4-FFF2-40B4-BE49-F238E27FC236}">
                      <a16:creationId xmlns:a16="http://schemas.microsoft.com/office/drawing/2014/main" id="{5A7F4C40-3A69-6FBA-A31B-B510D27A605F}"/>
                    </a:ext>
                  </a:extLst>
                </p:cNvPr>
                <p:cNvGrpSpPr/>
                <p:nvPr/>
              </p:nvGrpSpPr>
              <p:grpSpPr>
                <a:xfrm rot="1512473">
                  <a:off x="9119888" y="3826937"/>
                  <a:ext cx="280405" cy="284054"/>
                  <a:chOff x="6221994" y="4837582"/>
                  <a:chExt cx="597571" cy="531712"/>
                </a:xfrm>
              </p:grpSpPr>
              <p:sp>
                <p:nvSpPr>
                  <p:cNvPr id="9485" name="Freeform 60">
                    <a:extLst>
                      <a:ext uri="{FF2B5EF4-FFF2-40B4-BE49-F238E27FC236}">
                        <a16:creationId xmlns:a16="http://schemas.microsoft.com/office/drawing/2014/main" id="{193434E8-4CF8-FFF4-0AA1-AC0F5D410FE2}"/>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4"/>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486" name="Oval 42">
                    <a:extLst>
                      <a:ext uri="{FF2B5EF4-FFF2-40B4-BE49-F238E27FC236}">
                        <a16:creationId xmlns:a16="http://schemas.microsoft.com/office/drawing/2014/main" id="{A0A12F7B-FF6F-EC4A-EAA2-9C96F3208A19}"/>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4">
                      <a:lumMod val="5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87" name="Group 9486">
                  <a:extLst>
                    <a:ext uri="{FF2B5EF4-FFF2-40B4-BE49-F238E27FC236}">
                      <a16:creationId xmlns:a16="http://schemas.microsoft.com/office/drawing/2014/main" id="{E3163514-E8B2-EFF6-2A17-72D26C0F5176}"/>
                    </a:ext>
                  </a:extLst>
                </p:cNvPr>
                <p:cNvGrpSpPr/>
                <p:nvPr/>
              </p:nvGrpSpPr>
              <p:grpSpPr>
                <a:xfrm rot="11357420">
                  <a:off x="8404779" y="3963515"/>
                  <a:ext cx="349008" cy="170269"/>
                  <a:chOff x="7391191" y="4819043"/>
                  <a:chExt cx="275860" cy="144559"/>
                </a:xfrm>
              </p:grpSpPr>
              <p:sp>
                <p:nvSpPr>
                  <p:cNvPr id="9488" name="Oval 38">
                    <a:extLst>
                      <a:ext uri="{FF2B5EF4-FFF2-40B4-BE49-F238E27FC236}">
                        <a16:creationId xmlns:a16="http://schemas.microsoft.com/office/drawing/2014/main" id="{A374BF84-C0AF-EEA5-1614-E23CE9939057}"/>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89" name="Oval 9488">
                    <a:extLst>
                      <a:ext uri="{FF2B5EF4-FFF2-40B4-BE49-F238E27FC236}">
                        <a16:creationId xmlns:a16="http://schemas.microsoft.com/office/drawing/2014/main" id="{C730A75D-8A64-C529-A037-7CAE6317E2C6}"/>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90" name="Group 9489">
                  <a:extLst>
                    <a:ext uri="{FF2B5EF4-FFF2-40B4-BE49-F238E27FC236}">
                      <a16:creationId xmlns:a16="http://schemas.microsoft.com/office/drawing/2014/main" id="{A0755783-0C0E-4CC8-9AF7-7CF1701573F6}"/>
                    </a:ext>
                  </a:extLst>
                </p:cNvPr>
                <p:cNvGrpSpPr/>
                <p:nvPr/>
              </p:nvGrpSpPr>
              <p:grpSpPr>
                <a:xfrm rot="13270192">
                  <a:off x="8367870" y="3866684"/>
                  <a:ext cx="275860" cy="144559"/>
                  <a:chOff x="7391191" y="4819043"/>
                  <a:chExt cx="275860" cy="144559"/>
                </a:xfrm>
              </p:grpSpPr>
              <p:sp>
                <p:nvSpPr>
                  <p:cNvPr id="9491" name="Oval 38">
                    <a:extLst>
                      <a:ext uri="{FF2B5EF4-FFF2-40B4-BE49-F238E27FC236}">
                        <a16:creationId xmlns:a16="http://schemas.microsoft.com/office/drawing/2014/main" id="{35E8CB27-ADFB-619A-9F6D-EE0CBD2045B2}"/>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92" name="Oval 9491">
                    <a:extLst>
                      <a:ext uri="{FF2B5EF4-FFF2-40B4-BE49-F238E27FC236}">
                        <a16:creationId xmlns:a16="http://schemas.microsoft.com/office/drawing/2014/main" id="{4C0BDE9D-DB97-156A-2FAE-B11C5E166D3B}"/>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93" name="Group 9492">
                  <a:extLst>
                    <a:ext uri="{FF2B5EF4-FFF2-40B4-BE49-F238E27FC236}">
                      <a16:creationId xmlns:a16="http://schemas.microsoft.com/office/drawing/2014/main" id="{8A0A4386-C3E5-9298-BB01-13A2592FB920}"/>
                    </a:ext>
                  </a:extLst>
                </p:cNvPr>
                <p:cNvGrpSpPr/>
                <p:nvPr/>
              </p:nvGrpSpPr>
              <p:grpSpPr>
                <a:xfrm rot="8741131">
                  <a:off x="8599085" y="3829998"/>
                  <a:ext cx="275860" cy="144559"/>
                  <a:chOff x="7391191" y="4819043"/>
                  <a:chExt cx="275860" cy="144559"/>
                </a:xfrm>
              </p:grpSpPr>
              <p:sp>
                <p:nvSpPr>
                  <p:cNvPr id="9494" name="Oval 38">
                    <a:extLst>
                      <a:ext uri="{FF2B5EF4-FFF2-40B4-BE49-F238E27FC236}">
                        <a16:creationId xmlns:a16="http://schemas.microsoft.com/office/drawing/2014/main" id="{55BEB377-05BD-585E-2867-A81CE9B1BB24}"/>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95" name="Oval 9494">
                    <a:extLst>
                      <a:ext uri="{FF2B5EF4-FFF2-40B4-BE49-F238E27FC236}">
                        <a16:creationId xmlns:a16="http://schemas.microsoft.com/office/drawing/2014/main" id="{D9617C38-2FEC-742F-E628-9544C1C7ED7E}"/>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96" name="Group 9495">
                  <a:extLst>
                    <a:ext uri="{FF2B5EF4-FFF2-40B4-BE49-F238E27FC236}">
                      <a16:creationId xmlns:a16="http://schemas.microsoft.com/office/drawing/2014/main" id="{E44F30F7-A57E-3030-AAB1-12699EEE4798}"/>
                    </a:ext>
                  </a:extLst>
                </p:cNvPr>
                <p:cNvGrpSpPr/>
                <p:nvPr/>
              </p:nvGrpSpPr>
              <p:grpSpPr>
                <a:xfrm rot="17554923">
                  <a:off x="7810221" y="2824272"/>
                  <a:ext cx="134099" cy="184661"/>
                  <a:chOff x="8366919" y="4492436"/>
                  <a:chExt cx="134099" cy="184661"/>
                </a:xfrm>
                <a:solidFill>
                  <a:schemeClr val="accent6">
                    <a:lumMod val="40000"/>
                    <a:lumOff val="60000"/>
                  </a:schemeClr>
                </a:solidFill>
              </p:grpSpPr>
              <p:grpSp>
                <p:nvGrpSpPr>
                  <p:cNvPr id="9497" name="Group 9496">
                    <a:extLst>
                      <a:ext uri="{FF2B5EF4-FFF2-40B4-BE49-F238E27FC236}">
                        <a16:creationId xmlns:a16="http://schemas.microsoft.com/office/drawing/2014/main" id="{9E69C047-2F58-E8B1-2621-77CAD00C416A}"/>
                      </a:ext>
                    </a:extLst>
                  </p:cNvPr>
                  <p:cNvGrpSpPr/>
                  <p:nvPr/>
                </p:nvGrpSpPr>
                <p:grpSpPr>
                  <a:xfrm>
                    <a:off x="8366919" y="4492436"/>
                    <a:ext cx="62428" cy="184661"/>
                    <a:chOff x="8366919" y="4492436"/>
                    <a:chExt cx="62428" cy="184661"/>
                  </a:xfrm>
                  <a:grpFill/>
                </p:grpSpPr>
                <p:sp>
                  <p:nvSpPr>
                    <p:cNvPr id="9501" name="Rectangle 9500">
                      <a:extLst>
                        <a:ext uri="{FF2B5EF4-FFF2-40B4-BE49-F238E27FC236}">
                          <a16:creationId xmlns:a16="http://schemas.microsoft.com/office/drawing/2014/main" id="{AA23273B-1CD3-0772-7BA4-31AC913B4B65}"/>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02" name="Rectangle 9501">
                      <a:extLst>
                        <a:ext uri="{FF2B5EF4-FFF2-40B4-BE49-F238E27FC236}">
                          <a16:creationId xmlns:a16="http://schemas.microsoft.com/office/drawing/2014/main" id="{DCA6D446-B83F-D397-FAA5-7A365CA8E29F}"/>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98" name="Group 9497">
                    <a:extLst>
                      <a:ext uri="{FF2B5EF4-FFF2-40B4-BE49-F238E27FC236}">
                        <a16:creationId xmlns:a16="http://schemas.microsoft.com/office/drawing/2014/main" id="{5FB11773-4ACE-8B51-F681-4FA56CE8FFD1}"/>
                      </a:ext>
                    </a:extLst>
                  </p:cNvPr>
                  <p:cNvGrpSpPr/>
                  <p:nvPr/>
                </p:nvGrpSpPr>
                <p:grpSpPr>
                  <a:xfrm flipH="1">
                    <a:off x="8438590" y="4492436"/>
                    <a:ext cx="62428" cy="184661"/>
                    <a:chOff x="8366919" y="4492436"/>
                    <a:chExt cx="62428" cy="184661"/>
                  </a:xfrm>
                  <a:grpFill/>
                </p:grpSpPr>
                <p:sp>
                  <p:nvSpPr>
                    <p:cNvPr id="9499" name="Rectangle 9498">
                      <a:extLst>
                        <a:ext uri="{FF2B5EF4-FFF2-40B4-BE49-F238E27FC236}">
                          <a16:creationId xmlns:a16="http://schemas.microsoft.com/office/drawing/2014/main" id="{7B5F4211-37D8-4E96-8D46-13876DF81F7A}"/>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00" name="Rectangle 9499">
                      <a:extLst>
                        <a:ext uri="{FF2B5EF4-FFF2-40B4-BE49-F238E27FC236}">
                          <a16:creationId xmlns:a16="http://schemas.microsoft.com/office/drawing/2014/main" id="{FBF735EF-F780-C140-9823-D9AE1B4F044B}"/>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sp>
            <p:nvSpPr>
              <p:cNvPr id="9504" name="TextBox 9503">
                <a:extLst>
                  <a:ext uri="{FF2B5EF4-FFF2-40B4-BE49-F238E27FC236}">
                    <a16:creationId xmlns:a16="http://schemas.microsoft.com/office/drawing/2014/main" id="{0267AE73-4922-3979-76F8-26ACDFB6BB8D}"/>
                  </a:ext>
                </a:extLst>
              </p:cNvPr>
              <p:cNvSpPr txBox="1"/>
              <p:nvPr/>
            </p:nvSpPr>
            <p:spPr bwMode="auto">
              <a:xfrm>
                <a:off x="959026" y="1258577"/>
                <a:ext cx="2710935" cy="338554"/>
              </a:xfrm>
              <a:prstGeom prst="rect">
                <a:avLst/>
              </a:prstGeom>
              <a:solidFill>
                <a:schemeClr val="accent1"/>
              </a:solidFill>
              <a:ln>
                <a:noFill/>
              </a:ln>
            </p:spPr>
            <p:txBody>
              <a:bodyPr wrap="none" rtlCol="0">
                <a:spAutoFit/>
              </a:bodyPr>
              <a:lstStyle/>
              <a:p>
                <a:pPr algn="ctr">
                  <a:lnSpc>
                    <a:spcPct val="100000"/>
                  </a:lnSpc>
                  <a:spcBef>
                    <a:spcPct val="50000"/>
                  </a:spcBef>
                  <a:spcAft>
                    <a:spcPct val="0"/>
                  </a:spcAft>
                  <a:buClrTx/>
                  <a:buFontTx/>
                  <a:buNone/>
                </a:pPr>
                <a:r>
                  <a:rPr lang="en-US" sz="1600" dirty="0">
                    <a:latin typeface="Calibri" panose="020F0502020204030204" pitchFamily="34" charset="0"/>
                  </a:rPr>
                  <a:t>Normal adipose development</a:t>
                </a:r>
              </a:p>
            </p:txBody>
          </p:sp>
          <p:sp>
            <p:nvSpPr>
              <p:cNvPr id="9505" name="TextBox 9504">
                <a:extLst>
                  <a:ext uri="{FF2B5EF4-FFF2-40B4-BE49-F238E27FC236}">
                    <a16:creationId xmlns:a16="http://schemas.microsoft.com/office/drawing/2014/main" id="{6D4C0CD5-A25E-CFC8-B085-12237B6A0B7A}"/>
                  </a:ext>
                </a:extLst>
              </p:cNvPr>
              <p:cNvSpPr txBox="1"/>
              <p:nvPr/>
            </p:nvSpPr>
            <p:spPr bwMode="auto">
              <a:xfrm>
                <a:off x="1283826" y="1588440"/>
                <a:ext cx="206133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dirty="0">
                    <a:solidFill>
                      <a:schemeClr val="accent1"/>
                    </a:solidFill>
                    <a:latin typeface="Calibri" panose="020F0502020204030204" pitchFamily="34" charset="0"/>
                  </a:rPr>
                  <a:t>Normal nutrition</a:t>
                </a:r>
              </a:p>
              <a:p>
                <a:pPr algn="ctr">
                  <a:lnSpc>
                    <a:spcPct val="90000"/>
                  </a:lnSpc>
                  <a:spcBef>
                    <a:spcPts val="0"/>
                  </a:spcBef>
                  <a:spcAft>
                    <a:spcPct val="0"/>
                  </a:spcAft>
                  <a:buClrTx/>
                  <a:buFontTx/>
                  <a:buNone/>
                </a:pPr>
                <a:r>
                  <a:rPr lang="en-US" sz="1400" dirty="0">
                    <a:solidFill>
                      <a:schemeClr val="accent1"/>
                    </a:solidFill>
                    <a:latin typeface="Calibri" panose="020F0502020204030204" pitchFamily="34" charset="0"/>
                  </a:rPr>
                  <a:t>Normal microbiome</a:t>
                </a:r>
              </a:p>
              <a:p>
                <a:pPr algn="ctr">
                  <a:lnSpc>
                    <a:spcPct val="90000"/>
                  </a:lnSpc>
                  <a:spcBef>
                    <a:spcPts val="0"/>
                  </a:spcBef>
                  <a:spcAft>
                    <a:spcPct val="0"/>
                  </a:spcAft>
                  <a:buClrTx/>
                  <a:buFontTx/>
                  <a:buNone/>
                </a:pPr>
                <a:r>
                  <a:rPr lang="en-US" sz="1400" dirty="0">
                    <a:solidFill>
                      <a:schemeClr val="accent1"/>
                    </a:solidFill>
                    <a:latin typeface="Calibri" panose="020F0502020204030204" pitchFamily="34" charset="0"/>
                  </a:rPr>
                  <a:t>Adipocyte growth factors</a:t>
                </a:r>
              </a:p>
            </p:txBody>
          </p:sp>
          <p:sp>
            <p:nvSpPr>
              <p:cNvPr id="9506" name="TextBox 9505">
                <a:extLst>
                  <a:ext uri="{FF2B5EF4-FFF2-40B4-BE49-F238E27FC236}">
                    <a16:creationId xmlns:a16="http://schemas.microsoft.com/office/drawing/2014/main" id="{FA46AE0D-1679-8C0E-12D5-92792F96C3C4}"/>
                  </a:ext>
                </a:extLst>
              </p:cNvPr>
              <p:cNvSpPr txBox="1"/>
              <p:nvPr/>
            </p:nvSpPr>
            <p:spPr bwMode="auto">
              <a:xfrm>
                <a:off x="5440092" y="1258577"/>
                <a:ext cx="2471639" cy="338554"/>
              </a:xfrm>
              <a:prstGeom prst="rect">
                <a:avLst/>
              </a:prstGeom>
              <a:solidFill>
                <a:schemeClr val="accent4"/>
              </a:solidFill>
              <a:ln>
                <a:noFill/>
              </a:ln>
            </p:spPr>
            <p:txBody>
              <a:bodyPr wrap="none" rtlCol="0">
                <a:spAutoFit/>
              </a:bodyPr>
              <a:lstStyle/>
              <a:p>
                <a:pPr algn="ctr">
                  <a:lnSpc>
                    <a:spcPct val="100000"/>
                  </a:lnSpc>
                  <a:spcBef>
                    <a:spcPct val="50000"/>
                  </a:spcBef>
                  <a:spcAft>
                    <a:spcPct val="0"/>
                  </a:spcAft>
                  <a:buClrTx/>
                  <a:buFontTx/>
                  <a:buNone/>
                </a:pPr>
                <a:r>
                  <a:rPr lang="en-US" sz="1600" dirty="0">
                    <a:latin typeface="Calibri" panose="020F0502020204030204" pitchFamily="34" charset="0"/>
                  </a:rPr>
                  <a:t>Healthy adipose expansion</a:t>
                </a:r>
              </a:p>
            </p:txBody>
          </p:sp>
          <p:sp>
            <p:nvSpPr>
              <p:cNvPr id="9507" name="TextBox 9506">
                <a:extLst>
                  <a:ext uri="{FF2B5EF4-FFF2-40B4-BE49-F238E27FC236}">
                    <a16:creationId xmlns:a16="http://schemas.microsoft.com/office/drawing/2014/main" id="{079D39FD-3FB3-3389-E56E-11A25D6552A9}"/>
                  </a:ext>
                </a:extLst>
              </p:cNvPr>
              <p:cNvSpPr txBox="1"/>
              <p:nvPr/>
            </p:nvSpPr>
            <p:spPr bwMode="auto">
              <a:xfrm>
                <a:off x="5647538" y="1588440"/>
                <a:ext cx="205674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dirty="0">
                    <a:solidFill>
                      <a:schemeClr val="accent4"/>
                    </a:solidFill>
                    <a:latin typeface="Calibri" panose="020F0502020204030204" pitchFamily="34" charset="0"/>
                  </a:rPr>
                  <a:t>Increased number of small adipocytes</a:t>
                </a:r>
              </a:p>
              <a:p>
                <a:pPr algn="ctr">
                  <a:lnSpc>
                    <a:spcPct val="90000"/>
                  </a:lnSpc>
                  <a:spcBef>
                    <a:spcPts val="0"/>
                  </a:spcBef>
                  <a:spcAft>
                    <a:spcPct val="0"/>
                  </a:spcAft>
                  <a:buClrTx/>
                  <a:buFontTx/>
                  <a:buNone/>
                </a:pPr>
                <a:r>
                  <a:rPr lang="en-US" sz="1400" dirty="0">
                    <a:solidFill>
                      <a:schemeClr val="accent4"/>
                    </a:solidFill>
                    <a:latin typeface="Calibri" panose="020F0502020204030204" pitchFamily="34" charset="0"/>
                  </a:rPr>
                  <a:t>Low inflammation</a:t>
                </a:r>
              </a:p>
            </p:txBody>
          </p:sp>
          <p:sp>
            <p:nvSpPr>
              <p:cNvPr id="9508" name="TextBox 9507">
                <a:extLst>
                  <a:ext uri="{FF2B5EF4-FFF2-40B4-BE49-F238E27FC236}">
                    <a16:creationId xmlns:a16="http://schemas.microsoft.com/office/drawing/2014/main" id="{B4A715FE-F4AB-8176-BAA9-D38A7EBF656B}"/>
                  </a:ext>
                </a:extLst>
              </p:cNvPr>
              <p:cNvSpPr txBox="1"/>
              <p:nvPr/>
            </p:nvSpPr>
            <p:spPr bwMode="auto">
              <a:xfrm>
                <a:off x="8945033" y="1258577"/>
                <a:ext cx="2915863" cy="338554"/>
              </a:xfrm>
              <a:prstGeom prst="rect">
                <a:avLst/>
              </a:prstGeom>
              <a:solidFill>
                <a:schemeClr val="accent3"/>
              </a:solidFill>
              <a:ln>
                <a:noFill/>
              </a:ln>
            </p:spPr>
            <p:txBody>
              <a:bodyPr wrap="none" rtlCol="0">
                <a:spAutoFit/>
              </a:bodyPr>
              <a:lstStyle/>
              <a:p>
                <a:pPr algn="ctr">
                  <a:lnSpc>
                    <a:spcPct val="100000"/>
                  </a:lnSpc>
                  <a:spcBef>
                    <a:spcPct val="50000"/>
                  </a:spcBef>
                  <a:spcAft>
                    <a:spcPct val="0"/>
                  </a:spcAft>
                  <a:buClrTx/>
                  <a:buFontTx/>
                  <a:buNone/>
                </a:pPr>
                <a:r>
                  <a:rPr lang="en-US" sz="1600" dirty="0">
                    <a:latin typeface="Calibri" panose="020F0502020204030204" pitchFamily="34" charset="0"/>
                  </a:rPr>
                  <a:t>Metabolically unhealthy obesity</a:t>
                </a:r>
              </a:p>
            </p:txBody>
          </p:sp>
          <p:sp>
            <p:nvSpPr>
              <p:cNvPr id="9509" name="TextBox 9508">
                <a:extLst>
                  <a:ext uri="{FF2B5EF4-FFF2-40B4-BE49-F238E27FC236}">
                    <a16:creationId xmlns:a16="http://schemas.microsoft.com/office/drawing/2014/main" id="{08EAFAF7-3AD2-3FDB-8408-8D86CD714FCE}"/>
                  </a:ext>
                </a:extLst>
              </p:cNvPr>
              <p:cNvSpPr txBox="1"/>
              <p:nvPr/>
            </p:nvSpPr>
            <p:spPr bwMode="auto">
              <a:xfrm>
                <a:off x="9374586" y="1588440"/>
                <a:ext cx="205674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dirty="0">
                    <a:solidFill>
                      <a:schemeClr val="accent3"/>
                    </a:solidFill>
                    <a:latin typeface="Calibri" panose="020F0502020204030204" pitchFamily="34" charset="0"/>
                  </a:rPr>
                  <a:t>Insulin resistance</a:t>
                </a:r>
              </a:p>
              <a:p>
                <a:pPr algn="ctr">
                  <a:lnSpc>
                    <a:spcPct val="90000"/>
                  </a:lnSpc>
                  <a:spcBef>
                    <a:spcPts val="0"/>
                  </a:spcBef>
                  <a:spcAft>
                    <a:spcPct val="0"/>
                  </a:spcAft>
                  <a:buClrTx/>
                  <a:buFontTx/>
                  <a:buNone/>
                </a:pPr>
                <a:r>
                  <a:rPr lang="en-US" sz="1400" dirty="0">
                    <a:solidFill>
                      <a:schemeClr val="accent3"/>
                    </a:solidFill>
                    <a:latin typeface="Calibri" panose="020F0502020204030204" pitchFamily="34" charset="0"/>
                  </a:rPr>
                  <a:t>Ectopic fat deposits</a:t>
                </a:r>
              </a:p>
              <a:p>
                <a:pPr algn="ctr">
                  <a:lnSpc>
                    <a:spcPct val="90000"/>
                  </a:lnSpc>
                  <a:spcBef>
                    <a:spcPts val="0"/>
                  </a:spcBef>
                  <a:spcAft>
                    <a:spcPct val="0"/>
                  </a:spcAft>
                  <a:buClrTx/>
                  <a:buFontTx/>
                  <a:buNone/>
                </a:pPr>
                <a:r>
                  <a:rPr lang="en-US" sz="1400" dirty="0">
                    <a:solidFill>
                      <a:schemeClr val="accent3"/>
                    </a:solidFill>
                    <a:latin typeface="Calibri" panose="020F0502020204030204" pitchFamily="34" charset="0"/>
                  </a:rPr>
                  <a:t>Metabolic syndrome</a:t>
                </a:r>
              </a:p>
            </p:txBody>
          </p:sp>
          <p:sp>
            <p:nvSpPr>
              <p:cNvPr id="9510" name="TextBox 9509">
                <a:extLst>
                  <a:ext uri="{FF2B5EF4-FFF2-40B4-BE49-F238E27FC236}">
                    <a16:creationId xmlns:a16="http://schemas.microsoft.com/office/drawing/2014/main" id="{D390A694-2377-89D8-4E48-4FA89594C16E}"/>
                  </a:ext>
                </a:extLst>
              </p:cNvPr>
              <p:cNvSpPr txBox="1"/>
              <p:nvPr/>
            </p:nvSpPr>
            <p:spPr bwMode="auto">
              <a:xfrm>
                <a:off x="1433639" y="2781873"/>
                <a:ext cx="1676387" cy="584775"/>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accent1"/>
                    </a:solidFill>
                    <a:latin typeface="Calibri" panose="020F0502020204030204" pitchFamily="34" charset="0"/>
                  </a:rPr>
                  <a:t>Normal adipose development</a:t>
                </a:r>
              </a:p>
            </p:txBody>
          </p:sp>
          <p:sp>
            <p:nvSpPr>
              <p:cNvPr id="9511" name="TextBox 9510">
                <a:extLst>
                  <a:ext uri="{FF2B5EF4-FFF2-40B4-BE49-F238E27FC236}">
                    <a16:creationId xmlns:a16="http://schemas.microsoft.com/office/drawing/2014/main" id="{15FE998C-6451-E14E-EF7F-073BC19FA980}"/>
                  </a:ext>
                </a:extLst>
              </p:cNvPr>
              <p:cNvSpPr txBox="1"/>
              <p:nvPr/>
            </p:nvSpPr>
            <p:spPr bwMode="auto">
              <a:xfrm>
                <a:off x="4326494" y="2781872"/>
                <a:ext cx="1292888" cy="584775"/>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accent4"/>
                    </a:solidFill>
                    <a:latin typeface="Calibri" panose="020F0502020204030204" pitchFamily="34" charset="0"/>
                  </a:rPr>
                  <a:t>Adipose expansion</a:t>
                </a:r>
              </a:p>
            </p:txBody>
          </p:sp>
          <p:sp>
            <p:nvSpPr>
              <p:cNvPr id="9512" name="TextBox 9511">
                <a:extLst>
                  <a:ext uri="{FF2B5EF4-FFF2-40B4-BE49-F238E27FC236}">
                    <a16:creationId xmlns:a16="http://schemas.microsoft.com/office/drawing/2014/main" id="{085065B3-2BCA-2861-F78E-83EBEC1808A3}"/>
                  </a:ext>
                </a:extLst>
              </p:cNvPr>
              <p:cNvSpPr txBox="1"/>
              <p:nvPr/>
            </p:nvSpPr>
            <p:spPr bwMode="auto">
              <a:xfrm>
                <a:off x="7685966" y="2781873"/>
                <a:ext cx="1460140" cy="58477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accent3"/>
                    </a:solidFill>
                    <a:latin typeface="Calibri" panose="020F0502020204030204" pitchFamily="34" charset="0"/>
                  </a:rPr>
                  <a:t>Adipose remodeling</a:t>
                </a:r>
              </a:p>
            </p:txBody>
          </p:sp>
          <p:sp>
            <p:nvSpPr>
              <p:cNvPr id="9513" name="TextBox 9512">
                <a:extLst>
                  <a:ext uri="{FF2B5EF4-FFF2-40B4-BE49-F238E27FC236}">
                    <a16:creationId xmlns:a16="http://schemas.microsoft.com/office/drawing/2014/main" id="{683F0BDC-C580-AEC7-7BFB-A269F47FF5E4}"/>
                  </a:ext>
                </a:extLst>
              </p:cNvPr>
              <p:cNvSpPr txBox="1"/>
              <p:nvPr/>
            </p:nvSpPr>
            <p:spPr bwMode="auto">
              <a:xfrm>
                <a:off x="7271885" y="3264595"/>
                <a:ext cx="2288303"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More adipocyte hyperplasia and hypertrophy</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Changing adipose hormones Inflammation</a:t>
                </a:r>
              </a:p>
            </p:txBody>
          </p:sp>
          <p:sp>
            <p:nvSpPr>
              <p:cNvPr id="9514" name="TextBox 9513">
                <a:extLst>
                  <a:ext uri="{FF2B5EF4-FFF2-40B4-BE49-F238E27FC236}">
                    <a16:creationId xmlns:a16="http://schemas.microsoft.com/office/drawing/2014/main" id="{0E005104-D69D-F799-8997-0ABAE62413C1}"/>
                  </a:ext>
                </a:extLst>
              </p:cNvPr>
              <p:cNvSpPr txBox="1"/>
              <p:nvPr/>
            </p:nvSpPr>
            <p:spPr bwMode="auto">
              <a:xfrm>
                <a:off x="3828787" y="3264595"/>
                <a:ext cx="2288303"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Preadipocyte proliferation</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Adipocyte hyperplasia</a:t>
                </a:r>
              </a:p>
            </p:txBody>
          </p:sp>
          <p:cxnSp>
            <p:nvCxnSpPr>
              <p:cNvPr id="9517" name="Straight Arrow Connector 9516">
                <a:extLst>
                  <a:ext uri="{FF2B5EF4-FFF2-40B4-BE49-F238E27FC236}">
                    <a16:creationId xmlns:a16="http://schemas.microsoft.com/office/drawing/2014/main" id="{D0C06F75-7879-7472-2EF8-542396AE46B6}"/>
                  </a:ext>
                </a:extLst>
              </p:cNvPr>
              <p:cNvCxnSpPr/>
              <p:nvPr/>
            </p:nvCxnSpPr>
            <p:spPr bwMode="auto">
              <a:xfrm>
                <a:off x="1451717" y="2812245"/>
                <a:ext cx="1708686" cy="0"/>
              </a:xfrm>
              <a:prstGeom prst="straightConnector1">
                <a:avLst/>
              </a:prstGeom>
              <a:noFill/>
              <a:ln w="28575" cap="flat" cmpd="sng" algn="ctr">
                <a:solidFill>
                  <a:schemeClr val="bg1"/>
                </a:solidFill>
                <a:prstDash val="solid"/>
                <a:round/>
                <a:headEnd type="none" w="med" len="med"/>
                <a:tailEnd type="triangle"/>
              </a:ln>
              <a:effectLst/>
            </p:spPr>
          </p:cxnSp>
          <p:cxnSp>
            <p:nvCxnSpPr>
              <p:cNvPr id="9518" name="Straight Arrow Connector 9517">
                <a:extLst>
                  <a:ext uri="{FF2B5EF4-FFF2-40B4-BE49-F238E27FC236}">
                    <a16:creationId xmlns:a16="http://schemas.microsoft.com/office/drawing/2014/main" id="{0B93007C-BE1B-5C95-67EC-279F1174D96F}"/>
                  </a:ext>
                </a:extLst>
              </p:cNvPr>
              <p:cNvCxnSpPr>
                <a:cxnSpLocks/>
              </p:cNvCxnSpPr>
              <p:nvPr/>
            </p:nvCxnSpPr>
            <p:spPr bwMode="auto">
              <a:xfrm>
                <a:off x="4007136" y="2812245"/>
                <a:ext cx="1911762" cy="0"/>
              </a:xfrm>
              <a:prstGeom prst="straightConnector1">
                <a:avLst/>
              </a:prstGeom>
              <a:noFill/>
              <a:ln w="28575" cap="flat" cmpd="sng" algn="ctr">
                <a:solidFill>
                  <a:schemeClr val="bg1"/>
                </a:solidFill>
                <a:prstDash val="solid"/>
                <a:round/>
                <a:headEnd type="none" w="med" len="med"/>
                <a:tailEnd type="triangle"/>
              </a:ln>
              <a:effectLst/>
            </p:spPr>
          </p:cxnSp>
          <p:cxnSp>
            <p:nvCxnSpPr>
              <p:cNvPr id="9520" name="Straight Arrow Connector 9519">
                <a:extLst>
                  <a:ext uri="{FF2B5EF4-FFF2-40B4-BE49-F238E27FC236}">
                    <a16:creationId xmlns:a16="http://schemas.microsoft.com/office/drawing/2014/main" id="{EDF817D7-0521-EE5B-D23C-122A3A3D4B9E}"/>
                  </a:ext>
                </a:extLst>
              </p:cNvPr>
              <p:cNvCxnSpPr>
                <a:cxnSpLocks/>
              </p:cNvCxnSpPr>
              <p:nvPr/>
            </p:nvCxnSpPr>
            <p:spPr bwMode="auto">
              <a:xfrm>
                <a:off x="7440375" y="2812245"/>
                <a:ext cx="1999460" cy="0"/>
              </a:xfrm>
              <a:prstGeom prst="straightConnector1">
                <a:avLst/>
              </a:prstGeom>
              <a:noFill/>
              <a:ln w="28575" cap="flat" cmpd="sng" algn="ctr">
                <a:solidFill>
                  <a:schemeClr val="bg1"/>
                </a:solidFill>
                <a:prstDash val="solid"/>
                <a:round/>
                <a:headEnd type="none" w="med" len="med"/>
                <a:tailEnd type="triangle"/>
              </a:ln>
              <a:effectLst/>
            </p:spPr>
          </p:cxnSp>
          <p:sp>
            <p:nvSpPr>
              <p:cNvPr id="9522" name="TextBox 9521">
                <a:extLst>
                  <a:ext uri="{FF2B5EF4-FFF2-40B4-BE49-F238E27FC236}">
                    <a16:creationId xmlns:a16="http://schemas.microsoft.com/office/drawing/2014/main" id="{D98F1C51-ECA6-FA77-89FD-B264993BF0E7}"/>
                  </a:ext>
                </a:extLst>
              </p:cNvPr>
              <p:cNvSpPr txBox="1"/>
              <p:nvPr/>
            </p:nvSpPr>
            <p:spPr bwMode="auto">
              <a:xfrm>
                <a:off x="7941039" y="2539590"/>
                <a:ext cx="84451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dirty="0">
                    <a:solidFill>
                      <a:schemeClr val="bg1"/>
                    </a:solidFill>
                    <a:latin typeface="+mn-lt"/>
                  </a:rPr>
                  <a:t>↑MCP-1</a:t>
                </a:r>
              </a:p>
            </p:txBody>
          </p:sp>
          <p:sp>
            <p:nvSpPr>
              <p:cNvPr id="9523" name="TextBox 9522">
                <a:extLst>
                  <a:ext uri="{FF2B5EF4-FFF2-40B4-BE49-F238E27FC236}">
                    <a16:creationId xmlns:a16="http://schemas.microsoft.com/office/drawing/2014/main" id="{0E532D4F-07FB-2E1D-444F-29A0F39BE478}"/>
                  </a:ext>
                </a:extLst>
              </p:cNvPr>
              <p:cNvSpPr txBox="1"/>
              <p:nvPr/>
            </p:nvSpPr>
            <p:spPr bwMode="auto">
              <a:xfrm>
                <a:off x="10681295" y="4226721"/>
                <a:ext cx="64993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dirty="0">
                    <a:solidFill>
                      <a:schemeClr val="bg1"/>
                    </a:solidFill>
                    <a:latin typeface="+mn-lt"/>
                  </a:rPr>
                  <a:t>FFA</a:t>
                </a:r>
              </a:p>
            </p:txBody>
          </p:sp>
          <p:sp>
            <p:nvSpPr>
              <p:cNvPr id="9525" name="TextBox 9524">
                <a:extLst>
                  <a:ext uri="{FF2B5EF4-FFF2-40B4-BE49-F238E27FC236}">
                    <a16:creationId xmlns:a16="http://schemas.microsoft.com/office/drawing/2014/main" id="{DB476B07-CAFA-B2F7-67C5-4CF3C1464B65}"/>
                  </a:ext>
                </a:extLst>
              </p:cNvPr>
              <p:cNvSpPr txBox="1"/>
              <p:nvPr/>
            </p:nvSpPr>
            <p:spPr bwMode="auto">
              <a:xfrm>
                <a:off x="8628547" y="4562043"/>
                <a:ext cx="1239085"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dirty="0">
                    <a:solidFill>
                      <a:schemeClr val="bg1"/>
                    </a:solidFill>
                    <a:latin typeface="+mn-lt"/>
                  </a:rPr>
                  <a:t>↑di-HOMEs</a:t>
                </a:r>
              </a:p>
              <a:p>
                <a:pPr algn="ctr">
                  <a:lnSpc>
                    <a:spcPct val="90000"/>
                  </a:lnSpc>
                  <a:spcBef>
                    <a:spcPts val="0"/>
                  </a:spcBef>
                  <a:spcAft>
                    <a:spcPct val="0"/>
                  </a:spcAft>
                  <a:buClrTx/>
                  <a:buFontTx/>
                  <a:buNone/>
                </a:pPr>
                <a:r>
                  <a:rPr lang="en-US" sz="1400" dirty="0">
                    <a:solidFill>
                      <a:schemeClr val="bg1"/>
                    </a:solidFill>
                    <a:latin typeface="+mn-lt"/>
                  </a:rPr>
                  <a:t>↓FAHFAs</a:t>
                </a:r>
              </a:p>
              <a:p>
                <a:pPr algn="ctr">
                  <a:lnSpc>
                    <a:spcPct val="90000"/>
                  </a:lnSpc>
                  <a:spcBef>
                    <a:spcPts val="0"/>
                  </a:spcBef>
                  <a:spcAft>
                    <a:spcPct val="0"/>
                  </a:spcAft>
                  <a:buClrTx/>
                  <a:buFontTx/>
                  <a:buNone/>
                </a:pPr>
                <a:r>
                  <a:rPr lang="en-US" sz="1400" dirty="0">
                    <a:solidFill>
                      <a:schemeClr val="bg1"/>
                    </a:solidFill>
                    <a:latin typeface="+mn-lt"/>
                  </a:rPr>
                  <a:t>∆ Exosomal miRNAs</a:t>
                </a:r>
              </a:p>
            </p:txBody>
          </p:sp>
          <p:sp>
            <p:nvSpPr>
              <p:cNvPr id="9526" name="TextBox 9525">
                <a:extLst>
                  <a:ext uri="{FF2B5EF4-FFF2-40B4-BE49-F238E27FC236}">
                    <a16:creationId xmlns:a16="http://schemas.microsoft.com/office/drawing/2014/main" id="{3C8C969C-F1F3-6641-691B-5A6003F6081E}"/>
                  </a:ext>
                </a:extLst>
              </p:cNvPr>
              <p:cNvSpPr txBox="1"/>
              <p:nvPr/>
            </p:nvSpPr>
            <p:spPr bwMode="auto">
              <a:xfrm>
                <a:off x="9785709" y="4565580"/>
                <a:ext cx="1416389"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dirty="0">
                    <a:solidFill>
                      <a:schemeClr val="bg1"/>
                    </a:solidFill>
                    <a:latin typeface="+mn-lt"/>
                  </a:rPr>
                  <a:t>↑Leptin</a:t>
                </a:r>
              </a:p>
              <a:p>
                <a:pPr algn="ctr">
                  <a:lnSpc>
                    <a:spcPct val="90000"/>
                  </a:lnSpc>
                  <a:spcBef>
                    <a:spcPts val="0"/>
                  </a:spcBef>
                  <a:spcAft>
                    <a:spcPct val="0"/>
                  </a:spcAft>
                  <a:buClrTx/>
                  <a:buFontTx/>
                  <a:buNone/>
                </a:pPr>
                <a:r>
                  <a:rPr lang="en-US" sz="1400" dirty="0">
                    <a:solidFill>
                      <a:schemeClr val="bg1"/>
                    </a:solidFill>
                    <a:latin typeface="+mn-lt"/>
                  </a:rPr>
                  <a:t>↓Adiponectin</a:t>
                </a:r>
              </a:p>
              <a:p>
                <a:pPr algn="ctr">
                  <a:lnSpc>
                    <a:spcPct val="90000"/>
                  </a:lnSpc>
                  <a:spcBef>
                    <a:spcPts val="0"/>
                  </a:spcBef>
                  <a:spcAft>
                    <a:spcPct val="0"/>
                  </a:spcAft>
                  <a:buClrTx/>
                  <a:buFontTx/>
                  <a:buNone/>
                </a:pPr>
                <a:r>
                  <a:rPr lang="en-US" sz="1400" dirty="0">
                    <a:solidFill>
                      <a:schemeClr val="bg1"/>
                    </a:solidFill>
                    <a:latin typeface="+mn-lt"/>
                  </a:rPr>
                  <a:t>∆ Other adipose hormones</a:t>
                </a:r>
              </a:p>
            </p:txBody>
          </p:sp>
          <p:sp>
            <p:nvSpPr>
              <p:cNvPr id="9527" name="TextBox 9526">
                <a:extLst>
                  <a:ext uri="{FF2B5EF4-FFF2-40B4-BE49-F238E27FC236}">
                    <a16:creationId xmlns:a16="http://schemas.microsoft.com/office/drawing/2014/main" id="{4784F321-B590-8599-539F-9F54E230EB2F}"/>
                  </a:ext>
                </a:extLst>
              </p:cNvPr>
              <p:cNvSpPr txBox="1"/>
              <p:nvPr/>
            </p:nvSpPr>
            <p:spPr bwMode="auto">
              <a:xfrm>
                <a:off x="11065861" y="4587918"/>
                <a:ext cx="84735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dirty="0">
                    <a:solidFill>
                      <a:schemeClr val="bg1"/>
                    </a:solidFill>
                    <a:latin typeface="+mn-lt"/>
                  </a:rPr>
                  <a:t>↑TNF-</a:t>
                </a:r>
                <a:r>
                  <a:rPr lang="el-GR" sz="1400" dirty="0">
                    <a:solidFill>
                      <a:schemeClr val="bg1"/>
                    </a:solidFill>
                    <a:latin typeface="+mn-lt"/>
                  </a:rPr>
                  <a:t>α</a:t>
                </a:r>
                <a:r>
                  <a:rPr lang="en-US" sz="1400" dirty="0">
                    <a:solidFill>
                      <a:schemeClr val="bg1"/>
                    </a:solidFill>
                    <a:latin typeface="+mn-lt"/>
                  </a:rPr>
                  <a:t>,</a:t>
                </a:r>
              </a:p>
              <a:p>
                <a:pPr algn="ctr">
                  <a:lnSpc>
                    <a:spcPct val="90000"/>
                  </a:lnSpc>
                  <a:spcBef>
                    <a:spcPts val="0"/>
                  </a:spcBef>
                  <a:spcAft>
                    <a:spcPct val="0"/>
                  </a:spcAft>
                  <a:buClrTx/>
                  <a:buFontTx/>
                  <a:buNone/>
                </a:pPr>
                <a:r>
                  <a:rPr lang="en-US" sz="1400" dirty="0">
                    <a:solidFill>
                      <a:schemeClr val="bg1"/>
                    </a:solidFill>
                    <a:latin typeface="+mn-lt"/>
                  </a:rPr>
                  <a:t>IL-1</a:t>
                </a:r>
                <a:r>
                  <a:rPr lang="el-GR" sz="1400" dirty="0">
                    <a:solidFill>
                      <a:schemeClr val="bg1"/>
                    </a:solidFill>
                    <a:latin typeface="+mn-lt"/>
                  </a:rPr>
                  <a:t>β</a:t>
                </a:r>
                <a:r>
                  <a:rPr lang="en-US" sz="1400" dirty="0">
                    <a:solidFill>
                      <a:schemeClr val="bg1"/>
                    </a:solidFill>
                    <a:latin typeface="+mn-lt"/>
                  </a:rPr>
                  <a:t>, etc</a:t>
                </a:r>
              </a:p>
            </p:txBody>
          </p:sp>
          <p:cxnSp>
            <p:nvCxnSpPr>
              <p:cNvPr id="9529" name="Straight Arrow Connector 9528">
                <a:extLst>
                  <a:ext uri="{FF2B5EF4-FFF2-40B4-BE49-F238E27FC236}">
                    <a16:creationId xmlns:a16="http://schemas.microsoft.com/office/drawing/2014/main" id="{5E58A403-05F8-A5E4-B5EB-60F5A7900CE3}"/>
                  </a:ext>
                </a:extLst>
              </p:cNvPr>
              <p:cNvCxnSpPr>
                <a:endCxn id="9526" idx="0"/>
              </p:cNvCxnSpPr>
              <p:nvPr/>
            </p:nvCxnSpPr>
            <p:spPr bwMode="auto">
              <a:xfrm>
                <a:off x="10493903" y="4174094"/>
                <a:ext cx="1" cy="391486"/>
              </a:xfrm>
              <a:prstGeom prst="straightConnector1">
                <a:avLst/>
              </a:prstGeom>
              <a:noFill/>
              <a:ln w="28575" cap="flat" cmpd="sng" algn="ctr">
                <a:solidFill>
                  <a:schemeClr val="bg1"/>
                </a:solidFill>
                <a:prstDash val="solid"/>
                <a:round/>
                <a:headEnd type="none" w="med" len="med"/>
                <a:tailEnd type="triangle"/>
              </a:ln>
              <a:effectLst/>
            </p:spPr>
          </p:cxnSp>
          <p:cxnSp>
            <p:nvCxnSpPr>
              <p:cNvPr id="9531" name="Straight Arrow Connector 9530">
                <a:extLst>
                  <a:ext uri="{FF2B5EF4-FFF2-40B4-BE49-F238E27FC236}">
                    <a16:creationId xmlns:a16="http://schemas.microsoft.com/office/drawing/2014/main" id="{9A8802C4-E4AA-573C-F355-C692500BE0E7}"/>
                  </a:ext>
                </a:extLst>
              </p:cNvPr>
              <p:cNvCxnSpPr/>
              <p:nvPr/>
            </p:nvCxnSpPr>
            <p:spPr bwMode="auto">
              <a:xfrm flipH="1">
                <a:off x="9411226" y="3841730"/>
                <a:ext cx="466081" cy="702969"/>
              </a:xfrm>
              <a:prstGeom prst="straightConnector1">
                <a:avLst/>
              </a:prstGeom>
              <a:noFill/>
              <a:ln w="28575" cap="flat" cmpd="sng" algn="ctr">
                <a:solidFill>
                  <a:schemeClr val="bg1"/>
                </a:solidFill>
                <a:prstDash val="solid"/>
                <a:round/>
                <a:headEnd type="none" w="med" len="med"/>
                <a:tailEnd type="triangle"/>
              </a:ln>
              <a:effectLst/>
            </p:spPr>
          </p:cxnSp>
          <p:cxnSp>
            <p:nvCxnSpPr>
              <p:cNvPr id="9532" name="Straight Arrow Connector 9531">
                <a:extLst>
                  <a:ext uri="{FF2B5EF4-FFF2-40B4-BE49-F238E27FC236}">
                    <a16:creationId xmlns:a16="http://schemas.microsoft.com/office/drawing/2014/main" id="{972C1370-3C5F-5A86-2F95-13846CE16509}"/>
                  </a:ext>
                </a:extLst>
              </p:cNvPr>
              <p:cNvCxnSpPr>
                <a:cxnSpLocks/>
              </p:cNvCxnSpPr>
              <p:nvPr/>
            </p:nvCxnSpPr>
            <p:spPr bwMode="auto">
              <a:xfrm>
                <a:off x="11281076" y="3944096"/>
                <a:ext cx="225124" cy="638876"/>
              </a:xfrm>
              <a:prstGeom prst="straightConnector1">
                <a:avLst/>
              </a:prstGeom>
              <a:noFill/>
              <a:ln w="28575" cap="flat" cmpd="sng" algn="ctr">
                <a:solidFill>
                  <a:schemeClr val="bg1"/>
                </a:solidFill>
                <a:prstDash val="solid"/>
                <a:round/>
                <a:headEnd type="none" w="med" len="med"/>
                <a:tailEnd type="triangle"/>
              </a:ln>
              <a:effectLst/>
            </p:spPr>
          </p:cxnSp>
          <p:sp>
            <p:nvSpPr>
              <p:cNvPr id="9544" name="Freeform: Shape 9543">
                <a:extLst>
                  <a:ext uri="{FF2B5EF4-FFF2-40B4-BE49-F238E27FC236}">
                    <a16:creationId xmlns:a16="http://schemas.microsoft.com/office/drawing/2014/main" id="{95C4C016-4787-00FB-A0AA-8E7D84194AEB}"/>
                  </a:ext>
                </a:extLst>
              </p:cNvPr>
              <p:cNvSpPr/>
              <p:nvPr/>
            </p:nvSpPr>
            <p:spPr bwMode="auto">
              <a:xfrm>
                <a:off x="10672233" y="3988594"/>
                <a:ext cx="157691" cy="321469"/>
              </a:xfrm>
              <a:custGeom>
                <a:avLst/>
                <a:gdLst>
                  <a:gd name="connsiteX0" fmla="*/ 0 w 154781"/>
                  <a:gd name="connsiteY0" fmla="*/ 0 h 321469"/>
                  <a:gd name="connsiteX1" fmla="*/ 154781 w 154781"/>
                  <a:gd name="connsiteY1" fmla="*/ 321469 h 321469"/>
                  <a:gd name="connsiteX0" fmla="*/ 2145 w 156926"/>
                  <a:gd name="connsiteY0" fmla="*/ 0 h 321469"/>
                  <a:gd name="connsiteX1" fmla="*/ 156926 w 156926"/>
                  <a:gd name="connsiteY1" fmla="*/ 321469 h 321469"/>
                  <a:gd name="connsiteX0" fmla="*/ 2910 w 157691"/>
                  <a:gd name="connsiteY0" fmla="*/ 0 h 321469"/>
                  <a:gd name="connsiteX1" fmla="*/ 157691 w 157691"/>
                  <a:gd name="connsiteY1" fmla="*/ 321469 h 321469"/>
                </a:gdLst>
                <a:ahLst/>
                <a:cxnLst>
                  <a:cxn ang="0">
                    <a:pos x="connsiteX0" y="connsiteY0"/>
                  </a:cxn>
                  <a:cxn ang="0">
                    <a:pos x="connsiteX1" y="connsiteY1"/>
                  </a:cxn>
                </a:cxnLst>
                <a:rect l="l" t="t" r="r" b="b"/>
                <a:pathLst>
                  <a:path w="157691" h="321469">
                    <a:moveTo>
                      <a:pt x="2910" y="0"/>
                    </a:moveTo>
                    <a:cubicBezTo>
                      <a:pt x="-16934" y="185737"/>
                      <a:pt x="67997" y="280988"/>
                      <a:pt x="157691" y="321469"/>
                    </a:cubicBezTo>
                  </a:path>
                </a:pathLst>
              </a:custGeom>
              <a:noFill/>
              <a:ln w="28575">
                <a:solidFill>
                  <a:schemeClr val="bg1"/>
                </a:solidFill>
                <a:miter lim="800000"/>
                <a:headEnd/>
                <a:tailEnd type="triangle"/>
              </a:ln>
            </p:spPr>
            <p:txBody>
              <a:bodyPr rtlCol="0" anchor="ctr"/>
              <a:lstStyle/>
              <a:p>
                <a:pPr algn="ctr"/>
                <a:endParaRPr lang="en-US" dirty="0"/>
              </a:p>
            </p:txBody>
          </p:sp>
          <p:sp>
            <p:nvSpPr>
              <p:cNvPr id="9545" name="Freeform: Shape 9544">
                <a:extLst>
                  <a:ext uri="{FF2B5EF4-FFF2-40B4-BE49-F238E27FC236}">
                    <a16:creationId xmlns:a16="http://schemas.microsoft.com/office/drawing/2014/main" id="{80EA82D4-A595-625F-3F0B-BA9B9BE31E43}"/>
                  </a:ext>
                </a:extLst>
              </p:cNvPr>
              <p:cNvSpPr/>
              <p:nvPr/>
            </p:nvSpPr>
            <p:spPr bwMode="auto">
              <a:xfrm rot="14400000">
                <a:off x="11089554" y="4061390"/>
                <a:ext cx="161704" cy="179531"/>
              </a:xfrm>
              <a:custGeom>
                <a:avLst/>
                <a:gdLst>
                  <a:gd name="connsiteX0" fmla="*/ 0 w 154781"/>
                  <a:gd name="connsiteY0" fmla="*/ 0 h 321469"/>
                  <a:gd name="connsiteX1" fmla="*/ 154781 w 154781"/>
                  <a:gd name="connsiteY1" fmla="*/ 321469 h 321469"/>
                  <a:gd name="connsiteX0" fmla="*/ 2145 w 156926"/>
                  <a:gd name="connsiteY0" fmla="*/ 0 h 321469"/>
                  <a:gd name="connsiteX1" fmla="*/ 156926 w 156926"/>
                  <a:gd name="connsiteY1" fmla="*/ 321469 h 321469"/>
                  <a:gd name="connsiteX0" fmla="*/ 2910 w 157691"/>
                  <a:gd name="connsiteY0" fmla="*/ 0 h 321469"/>
                  <a:gd name="connsiteX1" fmla="*/ 157691 w 157691"/>
                  <a:gd name="connsiteY1" fmla="*/ 321469 h 321469"/>
                  <a:gd name="connsiteX0" fmla="*/ 0 w 154781"/>
                  <a:gd name="connsiteY0" fmla="*/ 0 h 321469"/>
                  <a:gd name="connsiteX1" fmla="*/ 154781 w 154781"/>
                  <a:gd name="connsiteY1" fmla="*/ 321469 h 321469"/>
                  <a:gd name="connsiteX0" fmla="*/ 0 w 137627"/>
                  <a:gd name="connsiteY0" fmla="*/ 0 h 352620"/>
                  <a:gd name="connsiteX1" fmla="*/ 137627 w 137627"/>
                  <a:gd name="connsiteY1" fmla="*/ 352621 h 352620"/>
                  <a:gd name="connsiteX0" fmla="*/ 0 w 137627"/>
                  <a:gd name="connsiteY0" fmla="*/ 0 h 352622"/>
                  <a:gd name="connsiteX1" fmla="*/ 137627 w 137627"/>
                  <a:gd name="connsiteY1" fmla="*/ 352621 h 352622"/>
                </a:gdLst>
                <a:ahLst/>
                <a:cxnLst>
                  <a:cxn ang="0">
                    <a:pos x="connsiteX0" y="connsiteY0"/>
                  </a:cxn>
                  <a:cxn ang="0">
                    <a:pos x="connsiteX1" y="connsiteY1"/>
                  </a:cxn>
                </a:cxnLst>
                <a:rect l="l" t="t" r="r" b="b"/>
                <a:pathLst>
                  <a:path w="137627" h="352622">
                    <a:moveTo>
                      <a:pt x="0" y="0"/>
                    </a:moveTo>
                    <a:cubicBezTo>
                      <a:pt x="27003" y="269757"/>
                      <a:pt x="57598" y="254805"/>
                      <a:pt x="137627" y="352621"/>
                    </a:cubicBezTo>
                  </a:path>
                </a:pathLst>
              </a:custGeom>
              <a:noFill/>
              <a:ln w="28575">
                <a:solidFill>
                  <a:schemeClr val="bg1"/>
                </a:solidFill>
                <a:miter lim="800000"/>
                <a:headEnd/>
                <a:tailEnd type="triangle"/>
              </a:ln>
            </p:spPr>
            <p:txBody>
              <a:bodyPr rtlCol="0" anchor="ctr"/>
              <a:lstStyle/>
              <a:p>
                <a:pPr algn="ctr"/>
                <a:endParaRPr lang="en-US" dirty="0"/>
              </a:p>
            </p:txBody>
          </p:sp>
        </p:grpSp>
      </p:grpSp>
      <p:sp>
        <p:nvSpPr>
          <p:cNvPr id="2" name="TextBox 1">
            <a:extLst>
              <a:ext uri="{FF2B5EF4-FFF2-40B4-BE49-F238E27FC236}">
                <a16:creationId xmlns:a16="http://schemas.microsoft.com/office/drawing/2014/main" id="{017F1D12-7862-AEDA-6CED-E04257DE2ED3}"/>
              </a:ext>
            </a:extLst>
          </p:cNvPr>
          <p:cNvSpPr txBox="1"/>
          <p:nvPr/>
        </p:nvSpPr>
        <p:spPr bwMode="auto">
          <a:xfrm>
            <a:off x="1236306" y="3264595"/>
            <a:ext cx="204903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Different adipocyte populations and other adipocyte precursors</a:t>
            </a:r>
          </a:p>
        </p:txBody>
      </p:sp>
    </p:spTree>
    <p:extLst>
      <p:ext uri="{BB962C8B-B14F-4D97-AF65-F5344CB8AC3E}">
        <p14:creationId xmlns:p14="http://schemas.microsoft.com/office/powerpoint/2010/main" val="4265472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Stressed Adipose Tissue</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92300"/>
            <a:ext cx="82907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da-DK" altLang="en-US" sz="1200" b="0" dirty="0">
                <a:solidFill>
                  <a:schemeClr val="bg2"/>
                </a:solidFill>
                <a:latin typeface="Calibri" panose="020F0502020204030204" pitchFamily="34" charset="0"/>
              </a:rPr>
              <a:t>Kahn. J Clin Invest. 2019;129:3990. </a:t>
            </a:r>
            <a:r>
              <a:rPr lang="en-US" altLang="en-US" sz="1200" b="0" dirty="0">
                <a:solidFill>
                  <a:schemeClr val="bg2"/>
                </a:solidFill>
                <a:latin typeface="Calibri" panose="020F0502020204030204" pitchFamily="34" charset="0"/>
              </a:rPr>
              <a:t>Reproduced in accordance with https://creativecommons.org/licenses/by/4.0/. </a:t>
            </a:r>
            <a:r>
              <a:rPr lang="da-DK" altLang="en-US" sz="1200" b="0" dirty="0">
                <a:solidFill>
                  <a:schemeClr val="bg2"/>
                </a:solidFill>
                <a:latin typeface="Calibri" panose="020F0502020204030204" pitchFamily="34" charset="0"/>
              </a:rPr>
              <a:t> </a:t>
            </a:r>
          </a:p>
        </p:txBody>
      </p:sp>
      <p:grpSp>
        <p:nvGrpSpPr>
          <p:cNvPr id="5" name="Group 4">
            <a:extLst>
              <a:ext uri="{FF2B5EF4-FFF2-40B4-BE49-F238E27FC236}">
                <a16:creationId xmlns:a16="http://schemas.microsoft.com/office/drawing/2014/main" id="{34DFCAF5-1FD3-BC7D-2E90-D7E94342DAC1}"/>
              </a:ext>
            </a:extLst>
          </p:cNvPr>
          <p:cNvGrpSpPr/>
          <p:nvPr/>
        </p:nvGrpSpPr>
        <p:grpSpPr>
          <a:xfrm>
            <a:off x="637408" y="1258577"/>
            <a:ext cx="11275808" cy="4174933"/>
            <a:chOff x="637408" y="1258577"/>
            <a:chExt cx="11275808" cy="4174933"/>
          </a:xfrm>
        </p:grpSpPr>
        <p:grpSp>
          <p:nvGrpSpPr>
            <p:cNvPr id="6" name="Group 5">
              <a:extLst>
                <a:ext uri="{FF2B5EF4-FFF2-40B4-BE49-F238E27FC236}">
                  <a16:creationId xmlns:a16="http://schemas.microsoft.com/office/drawing/2014/main" id="{931B6B23-862D-D8FC-D3D2-E941A12A812A}"/>
                </a:ext>
              </a:extLst>
            </p:cNvPr>
            <p:cNvGrpSpPr/>
            <p:nvPr/>
          </p:nvGrpSpPr>
          <p:grpSpPr>
            <a:xfrm>
              <a:off x="637408" y="2505556"/>
              <a:ext cx="830955" cy="579287"/>
              <a:chOff x="637408" y="2505556"/>
              <a:chExt cx="830955" cy="579287"/>
            </a:xfrm>
          </p:grpSpPr>
          <p:grpSp>
            <p:nvGrpSpPr>
              <p:cNvPr id="9390" name="Group 9389">
                <a:extLst>
                  <a:ext uri="{FF2B5EF4-FFF2-40B4-BE49-F238E27FC236}">
                    <a16:creationId xmlns:a16="http://schemas.microsoft.com/office/drawing/2014/main" id="{CE3A418C-1A50-4501-291C-8016B694A1E9}"/>
                  </a:ext>
                </a:extLst>
              </p:cNvPr>
              <p:cNvGrpSpPr/>
              <p:nvPr/>
            </p:nvGrpSpPr>
            <p:grpSpPr>
              <a:xfrm rot="19508702">
                <a:off x="637408" y="2697928"/>
                <a:ext cx="398232" cy="156975"/>
                <a:chOff x="844727" y="4554855"/>
                <a:chExt cx="398232" cy="156975"/>
              </a:xfrm>
            </p:grpSpPr>
            <p:sp>
              <p:nvSpPr>
                <p:cNvPr id="9409" name="Freeform: Shape 9408">
                  <a:extLst>
                    <a:ext uri="{FF2B5EF4-FFF2-40B4-BE49-F238E27FC236}">
                      <a16:creationId xmlns:a16="http://schemas.microsoft.com/office/drawing/2014/main" id="{28D6A70A-FD3E-7679-CE41-D840DB62CA79}"/>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5"/>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10" name="Oval 9409">
                  <a:extLst>
                    <a:ext uri="{FF2B5EF4-FFF2-40B4-BE49-F238E27FC236}">
                      <a16:creationId xmlns:a16="http://schemas.microsoft.com/office/drawing/2014/main" id="{54DA9DDE-245F-2819-69AF-3DCFF6E7BF2A}"/>
                    </a:ext>
                  </a:extLst>
                </p:cNvPr>
                <p:cNvSpPr/>
                <p:nvPr/>
              </p:nvSpPr>
              <p:spPr bwMode="auto">
                <a:xfrm>
                  <a:off x="982366" y="4571677"/>
                  <a:ext cx="71002" cy="45720"/>
                </a:xfrm>
                <a:prstGeom prst="ellipse">
                  <a:avLst/>
                </a:prstGeom>
                <a:solidFill>
                  <a:schemeClr val="accent5">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91" name="Group 9390">
                <a:extLst>
                  <a:ext uri="{FF2B5EF4-FFF2-40B4-BE49-F238E27FC236}">
                    <a16:creationId xmlns:a16="http://schemas.microsoft.com/office/drawing/2014/main" id="{88FA0C1C-EDFC-A6AD-83D0-936560143399}"/>
                  </a:ext>
                </a:extLst>
              </p:cNvPr>
              <p:cNvGrpSpPr/>
              <p:nvPr/>
            </p:nvGrpSpPr>
            <p:grpSpPr>
              <a:xfrm rot="20732030">
                <a:off x="705402" y="2505556"/>
                <a:ext cx="398232" cy="156975"/>
                <a:chOff x="844727" y="4554855"/>
                <a:chExt cx="398232" cy="156975"/>
              </a:xfrm>
            </p:grpSpPr>
            <p:sp>
              <p:nvSpPr>
                <p:cNvPr id="9407" name="Freeform: Shape 9406">
                  <a:extLst>
                    <a:ext uri="{FF2B5EF4-FFF2-40B4-BE49-F238E27FC236}">
                      <a16:creationId xmlns:a16="http://schemas.microsoft.com/office/drawing/2014/main" id="{9F8CED01-7FEC-D4FF-14DA-27BA9836D97A}"/>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8" name="Oval 9407">
                  <a:extLst>
                    <a:ext uri="{FF2B5EF4-FFF2-40B4-BE49-F238E27FC236}">
                      <a16:creationId xmlns:a16="http://schemas.microsoft.com/office/drawing/2014/main" id="{805B394A-4AAF-B26A-2D5A-29DFFB0082CC}"/>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92" name="Group 9391">
                <a:extLst>
                  <a:ext uri="{FF2B5EF4-FFF2-40B4-BE49-F238E27FC236}">
                    <a16:creationId xmlns:a16="http://schemas.microsoft.com/office/drawing/2014/main" id="{81E26517-7DF7-F646-704C-D9C7D1492B45}"/>
                  </a:ext>
                </a:extLst>
              </p:cNvPr>
              <p:cNvGrpSpPr/>
              <p:nvPr/>
            </p:nvGrpSpPr>
            <p:grpSpPr>
              <a:xfrm rot="2053462">
                <a:off x="1070131" y="2694817"/>
                <a:ext cx="398232" cy="156975"/>
                <a:chOff x="844727" y="4554855"/>
                <a:chExt cx="398232" cy="156975"/>
              </a:xfrm>
            </p:grpSpPr>
            <p:sp>
              <p:nvSpPr>
                <p:cNvPr id="9405" name="Freeform: Shape 9404">
                  <a:extLst>
                    <a:ext uri="{FF2B5EF4-FFF2-40B4-BE49-F238E27FC236}">
                      <a16:creationId xmlns:a16="http://schemas.microsoft.com/office/drawing/2014/main" id="{BF59A1DB-4BC2-0306-E8E1-AA58B71CCB3B}"/>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6" name="Oval 9405">
                  <a:extLst>
                    <a:ext uri="{FF2B5EF4-FFF2-40B4-BE49-F238E27FC236}">
                      <a16:creationId xmlns:a16="http://schemas.microsoft.com/office/drawing/2014/main" id="{E10D243A-DBDF-E974-E51B-7882D3543429}"/>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93" name="Group 9392">
                <a:extLst>
                  <a:ext uri="{FF2B5EF4-FFF2-40B4-BE49-F238E27FC236}">
                    <a16:creationId xmlns:a16="http://schemas.microsoft.com/office/drawing/2014/main" id="{83505E71-43C5-5E55-E960-6D37DD26BE82}"/>
                  </a:ext>
                </a:extLst>
              </p:cNvPr>
              <p:cNvGrpSpPr/>
              <p:nvPr/>
            </p:nvGrpSpPr>
            <p:grpSpPr>
              <a:xfrm rot="1101368">
                <a:off x="1008730" y="2531578"/>
                <a:ext cx="398232" cy="156975"/>
                <a:chOff x="844727" y="4554855"/>
                <a:chExt cx="398232" cy="156975"/>
              </a:xfrm>
            </p:grpSpPr>
            <p:sp>
              <p:nvSpPr>
                <p:cNvPr id="9403" name="Freeform: Shape 9402">
                  <a:extLst>
                    <a:ext uri="{FF2B5EF4-FFF2-40B4-BE49-F238E27FC236}">
                      <a16:creationId xmlns:a16="http://schemas.microsoft.com/office/drawing/2014/main" id="{888825DF-56CD-105F-BA95-5B51C0C5F3AA}"/>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3"/>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4" name="Oval 9403">
                  <a:extLst>
                    <a:ext uri="{FF2B5EF4-FFF2-40B4-BE49-F238E27FC236}">
                      <a16:creationId xmlns:a16="http://schemas.microsoft.com/office/drawing/2014/main" id="{8ECBFAC7-6037-3246-91AD-A621442AA743}"/>
                    </a:ext>
                  </a:extLst>
                </p:cNvPr>
                <p:cNvSpPr/>
                <p:nvPr/>
              </p:nvSpPr>
              <p:spPr bwMode="auto">
                <a:xfrm>
                  <a:off x="982366" y="4571677"/>
                  <a:ext cx="71002" cy="45720"/>
                </a:xfrm>
                <a:prstGeom prst="ellipse">
                  <a:avLst/>
                </a:prstGeom>
                <a:solidFill>
                  <a:schemeClr val="accent3">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94" name="Group 9393">
                <a:extLst>
                  <a:ext uri="{FF2B5EF4-FFF2-40B4-BE49-F238E27FC236}">
                    <a16:creationId xmlns:a16="http://schemas.microsoft.com/office/drawing/2014/main" id="{8E88FDE9-F1DB-C7E0-4390-E3E0474BA9BB}"/>
                  </a:ext>
                </a:extLst>
              </p:cNvPr>
              <p:cNvGrpSpPr/>
              <p:nvPr/>
            </p:nvGrpSpPr>
            <p:grpSpPr>
              <a:xfrm rot="802235">
                <a:off x="946006" y="2877594"/>
                <a:ext cx="398232" cy="156975"/>
                <a:chOff x="844727" y="4554855"/>
                <a:chExt cx="398232" cy="156975"/>
              </a:xfrm>
            </p:grpSpPr>
            <p:sp>
              <p:nvSpPr>
                <p:cNvPr id="9401" name="Freeform: Shape 9400">
                  <a:extLst>
                    <a:ext uri="{FF2B5EF4-FFF2-40B4-BE49-F238E27FC236}">
                      <a16:creationId xmlns:a16="http://schemas.microsoft.com/office/drawing/2014/main" id="{A2A50EA5-1F97-B2F4-8C40-B8835F1E5D1E}"/>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5"/>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2" name="Oval 9401">
                  <a:extLst>
                    <a:ext uri="{FF2B5EF4-FFF2-40B4-BE49-F238E27FC236}">
                      <a16:creationId xmlns:a16="http://schemas.microsoft.com/office/drawing/2014/main" id="{5FB16596-89C8-5EF0-D1DA-C0861976F03F}"/>
                    </a:ext>
                  </a:extLst>
                </p:cNvPr>
                <p:cNvSpPr/>
                <p:nvPr/>
              </p:nvSpPr>
              <p:spPr bwMode="auto">
                <a:xfrm>
                  <a:off x="982366" y="4571677"/>
                  <a:ext cx="71002" cy="45720"/>
                </a:xfrm>
                <a:prstGeom prst="ellipse">
                  <a:avLst/>
                </a:prstGeom>
                <a:solidFill>
                  <a:schemeClr val="accent5">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95" name="Group 9394">
                <a:extLst>
                  <a:ext uri="{FF2B5EF4-FFF2-40B4-BE49-F238E27FC236}">
                    <a16:creationId xmlns:a16="http://schemas.microsoft.com/office/drawing/2014/main" id="{A7B685A3-8B77-F86F-0323-AD758DABF48B}"/>
                  </a:ext>
                </a:extLst>
              </p:cNvPr>
              <p:cNvGrpSpPr/>
              <p:nvPr/>
            </p:nvGrpSpPr>
            <p:grpSpPr>
              <a:xfrm rot="21420995">
                <a:off x="855626" y="2700694"/>
                <a:ext cx="398232" cy="156975"/>
                <a:chOff x="844727" y="4554855"/>
                <a:chExt cx="398232" cy="156975"/>
              </a:xfrm>
            </p:grpSpPr>
            <p:sp>
              <p:nvSpPr>
                <p:cNvPr id="9399" name="Freeform: Shape 9398">
                  <a:extLst>
                    <a:ext uri="{FF2B5EF4-FFF2-40B4-BE49-F238E27FC236}">
                      <a16:creationId xmlns:a16="http://schemas.microsoft.com/office/drawing/2014/main" id="{91D421D8-4A04-45E5-53A7-980A41C53E8E}"/>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3"/>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0" name="Oval 9399">
                  <a:extLst>
                    <a:ext uri="{FF2B5EF4-FFF2-40B4-BE49-F238E27FC236}">
                      <a16:creationId xmlns:a16="http://schemas.microsoft.com/office/drawing/2014/main" id="{343618DA-0866-7392-ED94-08359A00DF1E}"/>
                    </a:ext>
                  </a:extLst>
                </p:cNvPr>
                <p:cNvSpPr/>
                <p:nvPr/>
              </p:nvSpPr>
              <p:spPr bwMode="auto">
                <a:xfrm>
                  <a:off x="982366" y="4571677"/>
                  <a:ext cx="71002" cy="45720"/>
                </a:xfrm>
                <a:prstGeom prst="ellipse">
                  <a:avLst/>
                </a:prstGeom>
                <a:solidFill>
                  <a:schemeClr val="accent3">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96" name="Group 9395">
                <a:extLst>
                  <a:ext uri="{FF2B5EF4-FFF2-40B4-BE49-F238E27FC236}">
                    <a16:creationId xmlns:a16="http://schemas.microsoft.com/office/drawing/2014/main" id="{CA7F8E29-A5B8-5624-BDD0-BA2B92B20DB9}"/>
                  </a:ext>
                </a:extLst>
              </p:cNvPr>
              <p:cNvGrpSpPr/>
              <p:nvPr/>
            </p:nvGrpSpPr>
            <p:grpSpPr>
              <a:xfrm rot="12320070">
                <a:off x="745208" y="2927868"/>
                <a:ext cx="398232" cy="156975"/>
                <a:chOff x="844727" y="4554855"/>
                <a:chExt cx="398232" cy="156975"/>
              </a:xfrm>
            </p:grpSpPr>
            <p:sp>
              <p:nvSpPr>
                <p:cNvPr id="9397" name="Freeform: Shape 9396">
                  <a:extLst>
                    <a:ext uri="{FF2B5EF4-FFF2-40B4-BE49-F238E27FC236}">
                      <a16:creationId xmlns:a16="http://schemas.microsoft.com/office/drawing/2014/main" id="{A9F96E6C-CF52-C8FF-E8F2-2CA9D07AACBA}"/>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3"/>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98" name="Oval 9397">
                  <a:extLst>
                    <a:ext uri="{FF2B5EF4-FFF2-40B4-BE49-F238E27FC236}">
                      <a16:creationId xmlns:a16="http://schemas.microsoft.com/office/drawing/2014/main" id="{608C042D-9AB9-B685-4AE6-79E7F356A1A8}"/>
                    </a:ext>
                  </a:extLst>
                </p:cNvPr>
                <p:cNvSpPr/>
                <p:nvPr/>
              </p:nvSpPr>
              <p:spPr bwMode="auto">
                <a:xfrm>
                  <a:off x="982366" y="4571677"/>
                  <a:ext cx="71002" cy="45720"/>
                </a:xfrm>
                <a:prstGeom prst="ellipse">
                  <a:avLst/>
                </a:prstGeom>
                <a:solidFill>
                  <a:schemeClr val="accent3">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7" name="Group 6">
              <a:extLst>
                <a:ext uri="{FF2B5EF4-FFF2-40B4-BE49-F238E27FC236}">
                  <a16:creationId xmlns:a16="http://schemas.microsoft.com/office/drawing/2014/main" id="{8EFFA941-B4BF-711C-4AB8-1EE0A8567EA8}"/>
                </a:ext>
              </a:extLst>
            </p:cNvPr>
            <p:cNvGrpSpPr/>
            <p:nvPr/>
          </p:nvGrpSpPr>
          <p:grpSpPr>
            <a:xfrm>
              <a:off x="3137704" y="2352417"/>
              <a:ext cx="851782" cy="841774"/>
              <a:chOff x="3988772" y="2361802"/>
              <a:chExt cx="851782" cy="841774"/>
            </a:xfrm>
          </p:grpSpPr>
          <p:grpSp>
            <p:nvGrpSpPr>
              <p:cNvPr id="9352" name="Group 9351">
                <a:extLst>
                  <a:ext uri="{FF2B5EF4-FFF2-40B4-BE49-F238E27FC236}">
                    <a16:creationId xmlns:a16="http://schemas.microsoft.com/office/drawing/2014/main" id="{672B227D-7B9B-4195-4570-8EBA2E14B633}"/>
                  </a:ext>
                </a:extLst>
              </p:cNvPr>
              <p:cNvGrpSpPr/>
              <p:nvPr/>
            </p:nvGrpSpPr>
            <p:grpSpPr>
              <a:xfrm>
                <a:off x="4125305" y="2535014"/>
                <a:ext cx="445872" cy="442564"/>
                <a:chOff x="2076957" y="5153898"/>
                <a:chExt cx="602478" cy="546552"/>
              </a:xfrm>
            </p:grpSpPr>
            <p:sp>
              <p:nvSpPr>
                <p:cNvPr id="9388" name="Oval 16">
                  <a:extLst>
                    <a:ext uri="{FF2B5EF4-FFF2-40B4-BE49-F238E27FC236}">
                      <a16:creationId xmlns:a16="http://schemas.microsoft.com/office/drawing/2014/main" id="{5A26A4CF-E901-3A2C-97D6-39F5917E7CC2}"/>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3">
                        <a:lumMod val="20000"/>
                        <a:lumOff val="80000"/>
                      </a:schemeClr>
                    </a:gs>
                    <a:gs pos="100000">
                      <a:schemeClr val="accent3">
                        <a:lumMod val="60000"/>
                        <a:lumOff val="40000"/>
                      </a:schemeClr>
                    </a:gs>
                  </a:gsLst>
                  <a:lin ang="5400000" scaled="1"/>
                </a:gradFill>
                <a:ln w="9525">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9" name="Oval 9388">
                  <a:extLst>
                    <a:ext uri="{FF2B5EF4-FFF2-40B4-BE49-F238E27FC236}">
                      <a16:creationId xmlns:a16="http://schemas.microsoft.com/office/drawing/2014/main" id="{F8B3CA57-B617-03A0-30A5-6E9DA82BAD74}"/>
                    </a:ext>
                  </a:extLst>
                </p:cNvPr>
                <p:cNvSpPr/>
                <p:nvPr/>
              </p:nvSpPr>
              <p:spPr bwMode="auto">
                <a:xfrm rot="19058643">
                  <a:off x="2108891" y="5169659"/>
                  <a:ext cx="135182" cy="53393"/>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53" name="Group 9352">
                <a:extLst>
                  <a:ext uri="{FF2B5EF4-FFF2-40B4-BE49-F238E27FC236}">
                    <a16:creationId xmlns:a16="http://schemas.microsoft.com/office/drawing/2014/main" id="{FB574279-AB01-4245-BBE1-777ED5437CF9}"/>
                  </a:ext>
                </a:extLst>
              </p:cNvPr>
              <p:cNvGrpSpPr/>
              <p:nvPr/>
            </p:nvGrpSpPr>
            <p:grpSpPr>
              <a:xfrm>
                <a:off x="4348241" y="2778354"/>
                <a:ext cx="367793" cy="333652"/>
                <a:chOff x="2076957" y="5153898"/>
                <a:chExt cx="602478" cy="546552"/>
              </a:xfrm>
            </p:grpSpPr>
            <p:sp>
              <p:nvSpPr>
                <p:cNvPr id="9386" name="Oval 16">
                  <a:extLst>
                    <a:ext uri="{FF2B5EF4-FFF2-40B4-BE49-F238E27FC236}">
                      <a16:creationId xmlns:a16="http://schemas.microsoft.com/office/drawing/2014/main" id="{9A284856-9716-3851-9C79-50D859C1564E}"/>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40000"/>
                        <a:lumOff val="60000"/>
                      </a:schemeClr>
                    </a:gs>
                    <a:gs pos="100000">
                      <a:schemeClr val="accent3">
                        <a:lumMod val="60000"/>
                        <a:lumOff val="40000"/>
                      </a:schemeClr>
                    </a:gs>
                  </a:gsLst>
                  <a:lin ang="5400000" scaled="1"/>
                </a:gradFill>
                <a:ln w="952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7" name="Oval 9386">
                  <a:extLst>
                    <a:ext uri="{FF2B5EF4-FFF2-40B4-BE49-F238E27FC236}">
                      <a16:creationId xmlns:a16="http://schemas.microsoft.com/office/drawing/2014/main" id="{B3DA283D-58F8-C61E-B8B8-13ADE17DC7B6}"/>
                    </a:ext>
                  </a:extLst>
                </p:cNvPr>
                <p:cNvSpPr/>
                <p:nvPr/>
              </p:nvSpPr>
              <p:spPr bwMode="auto">
                <a:xfrm rot="19058643">
                  <a:off x="2108891" y="5169659"/>
                  <a:ext cx="135182" cy="53393"/>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54" name="Group 9353">
                <a:extLst>
                  <a:ext uri="{FF2B5EF4-FFF2-40B4-BE49-F238E27FC236}">
                    <a16:creationId xmlns:a16="http://schemas.microsoft.com/office/drawing/2014/main" id="{55511436-FC16-A235-7B53-6867DDEE387F}"/>
                  </a:ext>
                </a:extLst>
              </p:cNvPr>
              <p:cNvGrpSpPr/>
              <p:nvPr/>
            </p:nvGrpSpPr>
            <p:grpSpPr>
              <a:xfrm>
                <a:off x="4140265" y="2847698"/>
                <a:ext cx="280405" cy="284054"/>
                <a:chOff x="6221994" y="4837582"/>
                <a:chExt cx="597571" cy="531712"/>
              </a:xfrm>
            </p:grpSpPr>
            <p:sp>
              <p:nvSpPr>
                <p:cNvPr id="9384" name="Freeform 60">
                  <a:extLst>
                    <a:ext uri="{FF2B5EF4-FFF2-40B4-BE49-F238E27FC236}">
                      <a16:creationId xmlns:a16="http://schemas.microsoft.com/office/drawing/2014/main" id="{ABD8C16F-A47F-D5E4-E7F7-5074206114E0}"/>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3">
                    <a:lumMod val="50000"/>
                  </a:schemeClr>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385" name="Oval 42">
                  <a:extLst>
                    <a:ext uri="{FF2B5EF4-FFF2-40B4-BE49-F238E27FC236}">
                      <a16:creationId xmlns:a16="http://schemas.microsoft.com/office/drawing/2014/main" id="{B05FEE57-188F-D306-9541-E0AF19D32FD0}"/>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3"/>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55" name="Group 9354">
                <a:extLst>
                  <a:ext uri="{FF2B5EF4-FFF2-40B4-BE49-F238E27FC236}">
                    <a16:creationId xmlns:a16="http://schemas.microsoft.com/office/drawing/2014/main" id="{D292CA29-0031-6488-E36E-58D15AB03EAF}"/>
                  </a:ext>
                </a:extLst>
              </p:cNvPr>
              <p:cNvGrpSpPr/>
              <p:nvPr/>
            </p:nvGrpSpPr>
            <p:grpSpPr>
              <a:xfrm rot="20426183">
                <a:off x="4142899" y="2415733"/>
                <a:ext cx="275860" cy="144559"/>
                <a:chOff x="7391191" y="4819043"/>
                <a:chExt cx="275860" cy="144559"/>
              </a:xfrm>
            </p:grpSpPr>
            <p:sp>
              <p:nvSpPr>
                <p:cNvPr id="9382" name="Oval 38">
                  <a:extLst>
                    <a:ext uri="{FF2B5EF4-FFF2-40B4-BE49-F238E27FC236}">
                      <a16:creationId xmlns:a16="http://schemas.microsoft.com/office/drawing/2014/main" id="{23542409-93C9-752E-BAA3-ACEDBB2B2A46}"/>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3" name="Oval 9382">
                  <a:extLst>
                    <a:ext uri="{FF2B5EF4-FFF2-40B4-BE49-F238E27FC236}">
                      <a16:creationId xmlns:a16="http://schemas.microsoft.com/office/drawing/2014/main" id="{36985CCB-46C6-7B16-E82A-5B09EBAF475D}"/>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56" name="Group 9355">
                <a:extLst>
                  <a:ext uri="{FF2B5EF4-FFF2-40B4-BE49-F238E27FC236}">
                    <a16:creationId xmlns:a16="http://schemas.microsoft.com/office/drawing/2014/main" id="{020F9C85-1F3D-E44A-225B-C526BBB87206}"/>
                  </a:ext>
                </a:extLst>
              </p:cNvPr>
              <p:cNvGrpSpPr/>
              <p:nvPr/>
            </p:nvGrpSpPr>
            <p:grpSpPr>
              <a:xfrm rot="21276613">
                <a:off x="4358057" y="2443456"/>
                <a:ext cx="367793" cy="333652"/>
                <a:chOff x="2076957" y="5153898"/>
                <a:chExt cx="602478" cy="546552"/>
              </a:xfrm>
            </p:grpSpPr>
            <p:sp>
              <p:nvSpPr>
                <p:cNvPr id="9380" name="Oval 16">
                  <a:extLst>
                    <a:ext uri="{FF2B5EF4-FFF2-40B4-BE49-F238E27FC236}">
                      <a16:creationId xmlns:a16="http://schemas.microsoft.com/office/drawing/2014/main" id="{7A702719-3D10-BC2E-A6C7-4CD5DF71208B}"/>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20000"/>
                        <a:lumOff val="80000"/>
                      </a:schemeClr>
                    </a:gs>
                    <a:gs pos="100000">
                      <a:schemeClr val="accent5"/>
                    </a:gs>
                  </a:gsLst>
                  <a:lin ang="5400000" scaled="1"/>
                </a:gradFill>
                <a:ln w="9525">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1" name="Oval 9380">
                  <a:extLst>
                    <a:ext uri="{FF2B5EF4-FFF2-40B4-BE49-F238E27FC236}">
                      <a16:creationId xmlns:a16="http://schemas.microsoft.com/office/drawing/2014/main" id="{2485A2B0-1DCF-03E7-0D68-E3A2493F154F}"/>
                    </a:ext>
                  </a:extLst>
                </p:cNvPr>
                <p:cNvSpPr/>
                <p:nvPr/>
              </p:nvSpPr>
              <p:spPr bwMode="auto">
                <a:xfrm rot="19058643">
                  <a:off x="2108891" y="5169659"/>
                  <a:ext cx="135182" cy="53393"/>
                </a:xfrm>
                <a:prstGeom prst="ellipse">
                  <a:avLst/>
                </a:prstGeom>
                <a:solidFill>
                  <a:schemeClr val="accent5">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57" name="Group 9356">
                <a:extLst>
                  <a:ext uri="{FF2B5EF4-FFF2-40B4-BE49-F238E27FC236}">
                    <a16:creationId xmlns:a16="http://schemas.microsoft.com/office/drawing/2014/main" id="{BF28702B-2B44-DDC6-A613-C18C8BC9D3CA}"/>
                  </a:ext>
                </a:extLst>
              </p:cNvPr>
              <p:cNvGrpSpPr/>
              <p:nvPr/>
            </p:nvGrpSpPr>
            <p:grpSpPr>
              <a:xfrm rot="2024664">
                <a:off x="4500312" y="2706482"/>
                <a:ext cx="275860" cy="144559"/>
                <a:chOff x="7391191" y="4819043"/>
                <a:chExt cx="275860" cy="144559"/>
              </a:xfrm>
            </p:grpSpPr>
            <p:sp>
              <p:nvSpPr>
                <p:cNvPr id="9378" name="Oval 38">
                  <a:extLst>
                    <a:ext uri="{FF2B5EF4-FFF2-40B4-BE49-F238E27FC236}">
                      <a16:creationId xmlns:a16="http://schemas.microsoft.com/office/drawing/2014/main" id="{90E33263-9ED8-8CE8-2B19-C5289078F7C3}"/>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9" name="Oval 9378">
                  <a:extLst>
                    <a:ext uri="{FF2B5EF4-FFF2-40B4-BE49-F238E27FC236}">
                      <a16:creationId xmlns:a16="http://schemas.microsoft.com/office/drawing/2014/main" id="{A5281863-0418-2171-02A9-EB1A7C79C83F}"/>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58" name="Group 9357">
                <a:extLst>
                  <a:ext uri="{FF2B5EF4-FFF2-40B4-BE49-F238E27FC236}">
                    <a16:creationId xmlns:a16="http://schemas.microsoft.com/office/drawing/2014/main" id="{D69B77A5-DB89-F001-36C1-FCEBA658F098}"/>
                  </a:ext>
                </a:extLst>
              </p:cNvPr>
              <p:cNvGrpSpPr/>
              <p:nvPr/>
            </p:nvGrpSpPr>
            <p:grpSpPr>
              <a:xfrm rot="1015531">
                <a:off x="4371426" y="2361802"/>
                <a:ext cx="398232" cy="156975"/>
                <a:chOff x="844727" y="4554855"/>
                <a:chExt cx="398232" cy="156975"/>
              </a:xfrm>
            </p:grpSpPr>
            <p:sp>
              <p:nvSpPr>
                <p:cNvPr id="9376" name="Freeform: Shape 9375">
                  <a:extLst>
                    <a:ext uri="{FF2B5EF4-FFF2-40B4-BE49-F238E27FC236}">
                      <a16:creationId xmlns:a16="http://schemas.microsoft.com/office/drawing/2014/main" id="{38681D75-FFC9-A59F-DDBC-E950D55FC2DE}"/>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5"/>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7" name="Oval 9376">
                  <a:extLst>
                    <a:ext uri="{FF2B5EF4-FFF2-40B4-BE49-F238E27FC236}">
                      <a16:creationId xmlns:a16="http://schemas.microsoft.com/office/drawing/2014/main" id="{3AFEB54D-1E28-7209-A3B2-89196F02C294}"/>
                    </a:ext>
                  </a:extLst>
                </p:cNvPr>
                <p:cNvSpPr/>
                <p:nvPr/>
              </p:nvSpPr>
              <p:spPr bwMode="auto">
                <a:xfrm>
                  <a:off x="982366" y="4571677"/>
                  <a:ext cx="71002" cy="45720"/>
                </a:xfrm>
                <a:prstGeom prst="ellipse">
                  <a:avLst/>
                </a:prstGeom>
                <a:solidFill>
                  <a:schemeClr val="accent5">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59" name="Group 9358">
                <a:extLst>
                  <a:ext uri="{FF2B5EF4-FFF2-40B4-BE49-F238E27FC236}">
                    <a16:creationId xmlns:a16="http://schemas.microsoft.com/office/drawing/2014/main" id="{3F56A63F-0AC5-9E4C-AC17-78D9414CA6AE}"/>
                  </a:ext>
                </a:extLst>
              </p:cNvPr>
              <p:cNvGrpSpPr/>
              <p:nvPr/>
            </p:nvGrpSpPr>
            <p:grpSpPr>
              <a:xfrm rot="10800000">
                <a:off x="4263551" y="3046601"/>
                <a:ext cx="398232" cy="156975"/>
                <a:chOff x="844727" y="4554855"/>
                <a:chExt cx="398232" cy="156975"/>
              </a:xfrm>
            </p:grpSpPr>
            <p:sp>
              <p:nvSpPr>
                <p:cNvPr id="9374" name="Freeform: Shape 9373">
                  <a:extLst>
                    <a:ext uri="{FF2B5EF4-FFF2-40B4-BE49-F238E27FC236}">
                      <a16:creationId xmlns:a16="http://schemas.microsoft.com/office/drawing/2014/main" id="{29523F87-2C3F-BAA3-668E-4A379C21AF47}"/>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5" name="Oval 9374">
                  <a:extLst>
                    <a:ext uri="{FF2B5EF4-FFF2-40B4-BE49-F238E27FC236}">
                      <a16:creationId xmlns:a16="http://schemas.microsoft.com/office/drawing/2014/main" id="{4759AF22-8E83-EF99-3D09-7B9965CC6135}"/>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60" name="Group 9359">
                <a:extLst>
                  <a:ext uri="{FF2B5EF4-FFF2-40B4-BE49-F238E27FC236}">
                    <a16:creationId xmlns:a16="http://schemas.microsoft.com/office/drawing/2014/main" id="{1703FF6E-177A-EE76-651C-6D9B3BA0ECE7}"/>
                  </a:ext>
                </a:extLst>
              </p:cNvPr>
              <p:cNvGrpSpPr/>
              <p:nvPr/>
            </p:nvGrpSpPr>
            <p:grpSpPr>
              <a:xfrm rot="6631776">
                <a:off x="4681174" y="2941350"/>
                <a:ext cx="134099" cy="184661"/>
                <a:chOff x="8366919" y="4492436"/>
                <a:chExt cx="134099" cy="184661"/>
              </a:xfrm>
              <a:solidFill>
                <a:schemeClr val="accent6">
                  <a:lumMod val="40000"/>
                  <a:lumOff val="60000"/>
                </a:schemeClr>
              </a:solidFill>
            </p:grpSpPr>
            <p:grpSp>
              <p:nvGrpSpPr>
                <p:cNvPr id="9368" name="Group 9367">
                  <a:extLst>
                    <a:ext uri="{FF2B5EF4-FFF2-40B4-BE49-F238E27FC236}">
                      <a16:creationId xmlns:a16="http://schemas.microsoft.com/office/drawing/2014/main" id="{8D8A2829-30B3-8DD3-19DD-99C205465708}"/>
                    </a:ext>
                  </a:extLst>
                </p:cNvPr>
                <p:cNvGrpSpPr/>
                <p:nvPr/>
              </p:nvGrpSpPr>
              <p:grpSpPr>
                <a:xfrm>
                  <a:off x="8366919" y="4492436"/>
                  <a:ext cx="62428" cy="184661"/>
                  <a:chOff x="8366919" y="4492436"/>
                  <a:chExt cx="62428" cy="184661"/>
                </a:xfrm>
                <a:grpFill/>
              </p:grpSpPr>
              <p:sp>
                <p:nvSpPr>
                  <p:cNvPr id="9372" name="Rectangle 9371">
                    <a:extLst>
                      <a:ext uri="{FF2B5EF4-FFF2-40B4-BE49-F238E27FC236}">
                        <a16:creationId xmlns:a16="http://schemas.microsoft.com/office/drawing/2014/main" id="{CDB58484-7721-5A5B-8741-7DBFA1452AE4}"/>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3" name="Rectangle 9372">
                    <a:extLst>
                      <a:ext uri="{FF2B5EF4-FFF2-40B4-BE49-F238E27FC236}">
                        <a16:creationId xmlns:a16="http://schemas.microsoft.com/office/drawing/2014/main" id="{33A0A1B3-AC83-92C7-711A-08950795B00B}"/>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69" name="Group 9368">
                  <a:extLst>
                    <a:ext uri="{FF2B5EF4-FFF2-40B4-BE49-F238E27FC236}">
                      <a16:creationId xmlns:a16="http://schemas.microsoft.com/office/drawing/2014/main" id="{285C05A3-2129-9BEA-FECD-C7BA657366FC}"/>
                    </a:ext>
                  </a:extLst>
                </p:cNvPr>
                <p:cNvGrpSpPr/>
                <p:nvPr/>
              </p:nvGrpSpPr>
              <p:grpSpPr>
                <a:xfrm flipH="1">
                  <a:off x="8438590" y="4492436"/>
                  <a:ext cx="62428" cy="184661"/>
                  <a:chOff x="8366919" y="4492436"/>
                  <a:chExt cx="62428" cy="184661"/>
                </a:xfrm>
                <a:grpFill/>
              </p:grpSpPr>
              <p:sp>
                <p:nvSpPr>
                  <p:cNvPr id="9370" name="Rectangle 9369">
                    <a:extLst>
                      <a:ext uri="{FF2B5EF4-FFF2-40B4-BE49-F238E27FC236}">
                        <a16:creationId xmlns:a16="http://schemas.microsoft.com/office/drawing/2014/main" id="{679D70D0-C30E-FF29-77FE-BCE2E69DEC87}"/>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1" name="Rectangle 9370">
                    <a:extLst>
                      <a:ext uri="{FF2B5EF4-FFF2-40B4-BE49-F238E27FC236}">
                        <a16:creationId xmlns:a16="http://schemas.microsoft.com/office/drawing/2014/main" id="{917ECCE1-FF26-049A-B434-CF84871B0726}"/>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9361" name="Group 9360">
                <a:extLst>
                  <a:ext uri="{FF2B5EF4-FFF2-40B4-BE49-F238E27FC236}">
                    <a16:creationId xmlns:a16="http://schemas.microsoft.com/office/drawing/2014/main" id="{CBE42F4B-9DC4-6B99-6B9E-C8B23A5A83FE}"/>
                  </a:ext>
                </a:extLst>
              </p:cNvPr>
              <p:cNvGrpSpPr/>
              <p:nvPr/>
            </p:nvGrpSpPr>
            <p:grpSpPr>
              <a:xfrm rot="17574334">
                <a:off x="4014053" y="2550861"/>
                <a:ext cx="134099" cy="184661"/>
                <a:chOff x="8366919" y="4492436"/>
                <a:chExt cx="134099" cy="184661"/>
              </a:xfrm>
              <a:solidFill>
                <a:schemeClr val="accent6">
                  <a:lumMod val="40000"/>
                  <a:lumOff val="60000"/>
                </a:schemeClr>
              </a:solidFill>
            </p:grpSpPr>
            <p:grpSp>
              <p:nvGrpSpPr>
                <p:cNvPr id="9362" name="Group 9361">
                  <a:extLst>
                    <a:ext uri="{FF2B5EF4-FFF2-40B4-BE49-F238E27FC236}">
                      <a16:creationId xmlns:a16="http://schemas.microsoft.com/office/drawing/2014/main" id="{88C5F086-12BB-A029-D811-D766FA8F4871}"/>
                    </a:ext>
                  </a:extLst>
                </p:cNvPr>
                <p:cNvGrpSpPr/>
                <p:nvPr/>
              </p:nvGrpSpPr>
              <p:grpSpPr>
                <a:xfrm>
                  <a:off x="8366919" y="4492436"/>
                  <a:ext cx="62428" cy="184661"/>
                  <a:chOff x="8366919" y="4492436"/>
                  <a:chExt cx="62428" cy="184661"/>
                </a:xfrm>
                <a:grpFill/>
              </p:grpSpPr>
              <p:sp>
                <p:nvSpPr>
                  <p:cNvPr id="9366" name="Rectangle 9365">
                    <a:extLst>
                      <a:ext uri="{FF2B5EF4-FFF2-40B4-BE49-F238E27FC236}">
                        <a16:creationId xmlns:a16="http://schemas.microsoft.com/office/drawing/2014/main" id="{9A5CBBCC-EEA1-0C78-BD90-752B34C1AD88}"/>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7" name="Rectangle 9366">
                    <a:extLst>
                      <a:ext uri="{FF2B5EF4-FFF2-40B4-BE49-F238E27FC236}">
                        <a16:creationId xmlns:a16="http://schemas.microsoft.com/office/drawing/2014/main" id="{F08EFE32-4457-69AF-AF03-55393917909E}"/>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63" name="Group 9362">
                  <a:extLst>
                    <a:ext uri="{FF2B5EF4-FFF2-40B4-BE49-F238E27FC236}">
                      <a16:creationId xmlns:a16="http://schemas.microsoft.com/office/drawing/2014/main" id="{FB16A7D5-E02C-342C-42C3-D72278C4DD6D}"/>
                    </a:ext>
                  </a:extLst>
                </p:cNvPr>
                <p:cNvGrpSpPr/>
                <p:nvPr/>
              </p:nvGrpSpPr>
              <p:grpSpPr>
                <a:xfrm flipH="1">
                  <a:off x="8438590" y="4492436"/>
                  <a:ext cx="62428" cy="184661"/>
                  <a:chOff x="8366919" y="4492436"/>
                  <a:chExt cx="62428" cy="184661"/>
                </a:xfrm>
                <a:grpFill/>
              </p:grpSpPr>
              <p:sp>
                <p:nvSpPr>
                  <p:cNvPr id="9364" name="Rectangle 9363">
                    <a:extLst>
                      <a:ext uri="{FF2B5EF4-FFF2-40B4-BE49-F238E27FC236}">
                        <a16:creationId xmlns:a16="http://schemas.microsoft.com/office/drawing/2014/main" id="{9151B00B-42F9-A76B-7469-11C8AE056BD8}"/>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5" name="Rectangle 9364">
                    <a:extLst>
                      <a:ext uri="{FF2B5EF4-FFF2-40B4-BE49-F238E27FC236}">
                        <a16:creationId xmlns:a16="http://schemas.microsoft.com/office/drawing/2014/main" id="{BA831DD1-9C7E-4616-F4B5-78C703EDC3EF}"/>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grpSp>
          <p:nvGrpSpPr>
            <p:cNvPr id="8" name="Group 7">
              <a:extLst>
                <a:ext uri="{FF2B5EF4-FFF2-40B4-BE49-F238E27FC236}">
                  <a16:creationId xmlns:a16="http://schemas.microsoft.com/office/drawing/2014/main" id="{39F2EB54-11A6-1395-0A83-8141BE65D3E7}"/>
                </a:ext>
              </a:extLst>
            </p:cNvPr>
            <p:cNvGrpSpPr/>
            <p:nvPr/>
          </p:nvGrpSpPr>
          <p:grpSpPr>
            <a:xfrm>
              <a:off x="6003269" y="2293726"/>
              <a:ext cx="1365681" cy="1284138"/>
              <a:chOff x="7513997" y="2480792"/>
              <a:chExt cx="1365681" cy="1284138"/>
            </a:xfrm>
          </p:grpSpPr>
          <p:grpSp>
            <p:nvGrpSpPr>
              <p:cNvPr id="9280" name="Group 9279">
                <a:extLst>
                  <a:ext uri="{FF2B5EF4-FFF2-40B4-BE49-F238E27FC236}">
                    <a16:creationId xmlns:a16="http://schemas.microsoft.com/office/drawing/2014/main" id="{10F3BFFE-05F8-6897-6DEF-6933C72480F5}"/>
                  </a:ext>
                </a:extLst>
              </p:cNvPr>
              <p:cNvGrpSpPr/>
              <p:nvPr/>
            </p:nvGrpSpPr>
            <p:grpSpPr>
              <a:xfrm rot="10800000">
                <a:off x="7875815" y="2480792"/>
                <a:ext cx="766742" cy="695568"/>
                <a:chOff x="2076957" y="5153898"/>
                <a:chExt cx="602478" cy="546552"/>
              </a:xfrm>
            </p:grpSpPr>
            <p:sp>
              <p:nvSpPr>
                <p:cNvPr id="9350" name="Oval 16">
                  <a:extLst>
                    <a:ext uri="{FF2B5EF4-FFF2-40B4-BE49-F238E27FC236}">
                      <a16:creationId xmlns:a16="http://schemas.microsoft.com/office/drawing/2014/main" id="{264099EE-4500-0065-71AF-D5810034F0F9}"/>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20000"/>
                        <a:lumOff val="80000"/>
                      </a:schemeClr>
                    </a:gs>
                    <a:gs pos="100000">
                      <a:schemeClr val="accent5"/>
                    </a:gs>
                  </a:gsLst>
                  <a:lin ang="5400000" scaled="1"/>
                </a:gradFill>
                <a:ln w="9525">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1" name="Oval 9350">
                  <a:extLst>
                    <a:ext uri="{FF2B5EF4-FFF2-40B4-BE49-F238E27FC236}">
                      <a16:creationId xmlns:a16="http://schemas.microsoft.com/office/drawing/2014/main" id="{6220D1AD-FD82-A481-ABB0-B2D8B91EE9D5}"/>
                    </a:ext>
                  </a:extLst>
                </p:cNvPr>
                <p:cNvSpPr/>
                <p:nvPr/>
              </p:nvSpPr>
              <p:spPr bwMode="auto">
                <a:xfrm rot="19058643">
                  <a:off x="2108891" y="5169659"/>
                  <a:ext cx="135182" cy="53393"/>
                </a:xfrm>
                <a:prstGeom prst="ellipse">
                  <a:avLst/>
                </a:prstGeom>
                <a:solidFill>
                  <a:schemeClr val="accent5">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81" name="Group 9280">
                <a:extLst>
                  <a:ext uri="{FF2B5EF4-FFF2-40B4-BE49-F238E27FC236}">
                    <a16:creationId xmlns:a16="http://schemas.microsoft.com/office/drawing/2014/main" id="{95496322-8AD7-E86C-A7D1-507C1D4B7D87}"/>
                  </a:ext>
                </a:extLst>
              </p:cNvPr>
              <p:cNvGrpSpPr/>
              <p:nvPr/>
            </p:nvGrpSpPr>
            <p:grpSpPr>
              <a:xfrm>
                <a:off x="7980068" y="3111213"/>
                <a:ext cx="699459" cy="608675"/>
                <a:chOff x="2076957" y="5153898"/>
                <a:chExt cx="602478" cy="546552"/>
              </a:xfrm>
            </p:grpSpPr>
            <p:sp>
              <p:nvSpPr>
                <p:cNvPr id="9348" name="Oval 16">
                  <a:extLst>
                    <a:ext uri="{FF2B5EF4-FFF2-40B4-BE49-F238E27FC236}">
                      <a16:creationId xmlns:a16="http://schemas.microsoft.com/office/drawing/2014/main" id="{B8706F40-9E2B-B883-7AFF-349EA6104B5E}"/>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40000"/>
                        <a:lumOff val="60000"/>
                      </a:schemeClr>
                    </a:gs>
                    <a:gs pos="100000">
                      <a:schemeClr val="accent3">
                        <a:lumMod val="60000"/>
                        <a:lumOff val="40000"/>
                      </a:schemeClr>
                    </a:gs>
                  </a:gsLst>
                  <a:lin ang="5400000" scaled="1"/>
                </a:gradFill>
                <a:ln w="952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9" name="Oval 9348">
                  <a:extLst>
                    <a:ext uri="{FF2B5EF4-FFF2-40B4-BE49-F238E27FC236}">
                      <a16:creationId xmlns:a16="http://schemas.microsoft.com/office/drawing/2014/main" id="{F989CAFD-D85D-9903-10AE-3CF73AFE0114}"/>
                    </a:ext>
                  </a:extLst>
                </p:cNvPr>
                <p:cNvSpPr/>
                <p:nvPr/>
              </p:nvSpPr>
              <p:spPr bwMode="auto">
                <a:xfrm rot="19058643">
                  <a:off x="2108891" y="5169659"/>
                  <a:ext cx="135182" cy="53393"/>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82" name="Group 9281">
                <a:extLst>
                  <a:ext uri="{FF2B5EF4-FFF2-40B4-BE49-F238E27FC236}">
                    <a16:creationId xmlns:a16="http://schemas.microsoft.com/office/drawing/2014/main" id="{36BCA9BA-3275-0ACE-6B30-D13773CBF307}"/>
                  </a:ext>
                </a:extLst>
              </p:cNvPr>
              <p:cNvGrpSpPr/>
              <p:nvPr/>
            </p:nvGrpSpPr>
            <p:grpSpPr>
              <a:xfrm>
                <a:off x="7633269" y="2716667"/>
                <a:ext cx="655224" cy="676918"/>
                <a:chOff x="2076957" y="5153898"/>
                <a:chExt cx="602478" cy="546552"/>
              </a:xfrm>
            </p:grpSpPr>
            <p:sp>
              <p:nvSpPr>
                <p:cNvPr id="9346" name="Oval 16">
                  <a:extLst>
                    <a:ext uri="{FF2B5EF4-FFF2-40B4-BE49-F238E27FC236}">
                      <a16:creationId xmlns:a16="http://schemas.microsoft.com/office/drawing/2014/main" id="{9F79CC83-5C09-248D-B3E7-82DF60B2B017}"/>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3">
                        <a:lumMod val="20000"/>
                        <a:lumOff val="80000"/>
                      </a:schemeClr>
                    </a:gs>
                    <a:gs pos="100000">
                      <a:schemeClr val="accent3">
                        <a:lumMod val="60000"/>
                        <a:lumOff val="40000"/>
                      </a:schemeClr>
                    </a:gs>
                  </a:gsLst>
                  <a:lin ang="5400000" scaled="1"/>
                </a:gradFill>
                <a:ln w="9525">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7" name="Oval 9346">
                  <a:extLst>
                    <a:ext uri="{FF2B5EF4-FFF2-40B4-BE49-F238E27FC236}">
                      <a16:creationId xmlns:a16="http://schemas.microsoft.com/office/drawing/2014/main" id="{5BEBF4E7-D2B6-61CE-38A4-071DDB05558F}"/>
                    </a:ext>
                  </a:extLst>
                </p:cNvPr>
                <p:cNvSpPr/>
                <p:nvPr/>
              </p:nvSpPr>
              <p:spPr bwMode="auto">
                <a:xfrm rot="19058643">
                  <a:off x="2108891" y="5169659"/>
                  <a:ext cx="135182" cy="53393"/>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83" name="Group 9282">
                <a:extLst>
                  <a:ext uri="{FF2B5EF4-FFF2-40B4-BE49-F238E27FC236}">
                    <a16:creationId xmlns:a16="http://schemas.microsoft.com/office/drawing/2014/main" id="{9F979BC9-3114-2958-85C1-F71B9370E74B}"/>
                  </a:ext>
                </a:extLst>
              </p:cNvPr>
              <p:cNvGrpSpPr/>
              <p:nvPr/>
            </p:nvGrpSpPr>
            <p:grpSpPr>
              <a:xfrm rot="627868">
                <a:off x="7799807" y="2908292"/>
                <a:ext cx="651790" cy="567982"/>
                <a:chOff x="2076957" y="5153898"/>
                <a:chExt cx="602478" cy="546552"/>
              </a:xfrm>
            </p:grpSpPr>
            <p:sp>
              <p:nvSpPr>
                <p:cNvPr id="9344" name="Oval 16">
                  <a:extLst>
                    <a:ext uri="{FF2B5EF4-FFF2-40B4-BE49-F238E27FC236}">
                      <a16:creationId xmlns:a16="http://schemas.microsoft.com/office/drawing/2014/main" id="{28345C54-6815-E3EC-C359-439B486FC3E7}"/>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20000"/>
                        <a:lumOff val="80000"/>
                      </a:schemeClr>
                    </a:gs>
                    <a:gs pos="100000">
                      <a:schemeClr val="accent5"/>
                    </a:gs>
                  </a:gsLst>
                  <a:lin ang="5400000" scaled="1"/>
                </a:gradFill>
                <a:ln w="9525">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5" name="Oval 9344">
                  <a:extLst>
                    <a:ext uri="{FF2B5EF4-FFF2-40B4-BE49-F238E27FC236}">
                      <a16:creationId xmlns:a16="http://schemas.microsoft.com/office/drawing/2014/main" id="{AFDD4CF5-F317-4FBB-0D55-65CB7FCD1FFB}"/>
                    </a:ext>
                  </a:extLst>
                </p:cNvPr>
                <p:cNvSpPr/>
                <p:nvPr/>
              </p:nvSpPr>
              <p:spPr bwMode="auto">
                <a:xfrm rot="19058643">
                  <a:off x="2108891" y="5169659"/>
                  <a:ext cx="135182" cy="53393"/>
                </a:xfrm>
                <a:prstGeom prst="ellipse">
                  <a:avLst/>
                </a:prstGeom>
                <a:solidFill>
                  <a:schemeClr val="accent5">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84" name="Group 9283">
                <a:extLst>
                  <a:ext uri="{FF2B5EF4-FFF2-40B4-BE49-F238E27FC236}">
                    <a16:creationId xmlns:a16="http://schemas.microsoft.com/office/drawing/2014/main" id="{2C8F8088-377D-F00D-44A7-585F2FC80A5D}"/>
                  </a:ext>
                </a:extLst>
              </p:cNvPr>
              <p:cNvGrpSpPr/>
              <p:nvPr/>
            </p:nvGrpSpPr>
            <p:grpSpPr>
              <a:xfrm rot="19347354">
                <a:off x="7618592" y="2636843"/>
                <a:ext cx="398232" cy="156975"/>
                <a:chOff x="844727" y="4554855"/>
                <a:chExt cx="398232" cy="156975"/>
              </a:xfrm>
            </p:grpSpPr>
            <p:sp>
              <p:nvSpPr>
                <p:cNvPr id="9342" name="Freeform: Shape 9341">
                  <a:extLst>
                    <a:ext uri="{FF2B5EF4-FFF2-40B4-BE49-F238E27FC236}">
                      <a16:creationId xmlns:a16="http://schemas.microsoft.com/office/drawing/2014/main" id="{76336940-D28A-A421-CF38-8828D99421D9}"/>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5"/>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3" name="Oval 9342">
                  <a:extLst>
                    <a:ext uri="{FF2B5EF4-FFF2-40B4-BE49-F238E27FC236}">
                      <a16:creationId xmlns:a16="http://schemas.microsoft.com/office/drawing/2014/main" id="{39A16D16-B264-0E6E-4ED8-A5F47122B54A}"/>
                    </a:ext>
                  </a:extLst>
                </p:cNvPr>
                <p:cNvSpPr/>
                <p:nvPr/>
              </p:nvSpPr>
              <p:spPr bwMode="auto">
                <a:xfrm>
                  <a:off x="982366" y="4571677"/>
                  <a:ext cx="71002" cy="45720"/>
                </a:xfrm>
                <a:prstGeom prst="ellipse">
                  <a:avLst/>
                </a:prstGeom>
                <a:solidFill>
                  <a:schemeClr val="accent5">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85" name="Group 9284">
                <a:extLst>
                  <a:ext uri="{FF2B5EF4-FFF2-40B4-BE49-F238E27FC236}">
                    <a16:creationId xmlns:a16="http://schemas.microsoft.com/office/drawing/2014/main" id="{AE1ADF56-D8D5-36A3-175B-50C96239D143}"/>
                  </a:ext>
                </a:extLst>
              </p:cNvPr>
              <p:cNvGrpSpPr/>
              <p:nvPr/>
            </p:nvGrpSpPr>
            <p:grpSpPr>
              <a:xfrm rot="13914270">
                <a:off x="7520746" y="3129168"/>
                <a:ext cx="398232" cy="156975"/>
                <a:chOff x="844727" y="4554855"/>
                <a:chExt cx="398232" cy="156975"/>
              </a:xfrm>
            </p:grpSpPr>
            <p:sp>
              <p:nvSpPr>
                <p:cNvPr id="9340" name="Freeform: Shape 9339">
                  <a:extLst>
                    <a:ext uri="{FF2B5EF4-FFF2-40B4-BE49-F238E27FC236}">
                      <a16:creationId xmlns:a16="http://schemas.microsoft.com/office/drawing/2014/main" id="{30363A83-8FBA-0DE8-DA7A-E31A9D18E3B7}"/>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1" name="Oval 9340">
                  <a:extLst>
                    <a:ext uri="{FF2B5EF4-FFF2-40B4-BE49-F238E27FC236}">
                      <a16:creationId xmlns:a16="http://schemas.microsoft.com/office/drawing/2014/main" id="{1524FDA6-6C7D-872C-9737-EEA874DF758A}"/>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86" name="Group 9285">
                <a:extLst>
                  <a:ext uri="{FF2B5EF4-FFF2-40B4-BE49-F238E27FC236}">
                    <a16:creationId xmlns:a16="http://schemas.microsoft.com/office/drawing/2014/main" id="{5F043307-40A4-4932-E4E8-AF613117439C}"/>
                  </a:ext>
                </a:extLst>
              </p:cNvPr>
              <p:cNvGrpSpPr/>
              <p:nvPr/>
            </p:nvGrpSpPr>
            <p:grpSpPr>
              <a:xfrm rot="14529073">
                <a:off x="7674362" y="3072980"/>
                <a:ext cx="398232" cy="156975"/>
                <a:chOff x="844727" y="4554855"/>
                <a:chExt cx="398232" cy="156975"/>
              </a:xfrm>
            </p:grpSpPr>
            <p:sp>
              <p:nvSpPr>
                <p:cNvPr id="9338" name="Freeform: Shape 9337">
                  <a:extLst>
                    <a:ext uri="{FF2B5EF4-FFF2-40B4-BE49-F238E27FC236}">
                      <a16:creationId xmlns:a16="http://schemas.microsoft.com/office/drawing/2014/main" id="{9AB3829C-A62C-E26D-17A3-C599EE27B188}"/>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5"/>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9" name="Oval 9338">
                  <a:extLst>
                    <a:ext uri="{FF2B5EF4-FFF2-40B4-BE49-F238E27FC236}">
                      <a16:creationId xmlns:a16="http://schemas.microsoft.com/office/drawing/2014/main" id="{21CEE85A-086F-66F6-315E-2CE0D141C0D8}"/>
                    </a:ext>
                  </a:extLst>
                </p:cNvPr>
                <p:cNvSpPr/>
                <p:nvPr/>
              </p:nvSpPr>
              <p:spPr bwMode="auto">
                <a:xfrm>
                  <a:off x="982366" y="4571677"/>
                  <a:ext cx="71002" cy="45720"/>
                </a:xfrm>
                <a:prstGeom prst="ellipse">
                  <a:avLst/>
                </a:prstGeom>
                <a:solidFill>
                  <a:schemeClr val="accent5">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87" name="Group 9286">
                <a:extLst>
                  <a:ext uri="{FF2B5EF4-FFF2-40B4-BE49-F238E27FC236}">
                    <a16:creationId xmlns:a16="http://schemas.microsoft.com/office/drawing/2014/main" id="{8E33BAF3-9C19-5BCB-7329-497D09ABD758}"/>
                  </a:ext>
                </a:extLst>
              </p:cNvPr>
              <p:cNvGrpSpPr/>
              <p:nvPr/>
            </p:nvGrpSpPr>
            <p:grpSpPr>
              <a:xfrm>
                <a:off x="8353046" y="2862217"/>
                <a:ext cx="397509" cy="367457"/>
                <a:chOff x="2076957" y="5153898"/>
                <a:chExt cx="602478" cy="546552"/>
              </a:xfrm>
            </p:grpSpPr>
            <p:sp>
              <p:nvSpPr>
                <p:cNvPr id="9336" name="Oval 16">
                  <a:extLst>
                    <a:ext uri="{FF2B5EF4-FFF2-40B4-BE49-F238E27FC236}">
                      <a16:creationId xmlns:a16="http://schemas.microsoft.com/office/drawing/2014/main" id="{8A51F3A9-1F4C-3FA4-6D82-DA8553D392CD}"/>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40000"/>
                        <a:lumOff val="60000"/>
                      </a:schemeClr>
                    </a:gs>
                    <a:gs pos="100000">
                      <a:schemeClr val="accent3">
                        <a:lumMod val="60000"/>
                        <a:lumOff val="40000"/>
                      </a:schemeClr>
                    </a:gs>
                  </a:gsLst>
                  <a:lin ang="5400000" scaled="1"/>
                </a:gradFill>
                <a:ln w="952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7" name="Oval 9336">
                  <a:extLst>
                    <a:ext uri="{FF2B5EF4-FFF2-40B4-BE49-F238E27FC236}">
                      <a16:creationId xmlns:a16="http://schemas.microsoft.com/office/drawing/2014/main" id="{F52847D3-65EF-5D42-693C-ECD4A64480FD}"/>
                    </a:ext>
                  </a:extLst>
                </p:cNvPr>
                <p:cNvSpPr/>
                <p:nvPr/>
              </p:nvSpPr>
              <p:spPr bwMode="auto">
                <a:xfrm rot="19058643">
                  <a:off x="2108891" y="5169659"/>
                  <a:ext cx="135182" cy="53393"/>
                </a:xfrm>
                <a:prstGeom prst="ellipse">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88" name="Group 9287">
                <a:extLst>
                  <a:ext uri="{FF2B5EF4-FFF2-40B4-BE49-F238E27FC236}">
                    <a16:creationId xmlns:a16="http://schemas.microsoft.com/office/drawing/2014/main" id="{E0112147-303E-8D42-A46B-CDD6AEF3CD84}"/>
                  </a:ext>
                </a:extLst>
              </p:cNvPr>
              <p:cNvGrpSpPr/>
              <p:nvPr/>
            </p:nvGrpSpPr>
            <p:grpSpPr>
              <a:xfrm rot="7234190">
                <a:off x="8051432" y="2555618"/>
                <a:ext cx="326221" cy="447390"/>
                <a:chOff x="2073323" y="5147663"/>
                <a:chExt cx="534379" cy="545431"/>
              </a:xfrm>
            </p:grpSpPr>
            <p:sp>
              <p:nvSpPr>
                <p:cNvPr id="9334" name="Oval 16">
                  <a:extLst>
                    <a:ext uri="{FF2B5EF4-FFF2-40B4-BE49-F238E27FC236}">
                      <a16:creationId xmlns:a16="http://schemas.microsoft.com/office/drawing/2014/main" id="{D8CB45E7-50CD-B47C-5B3C-5276333A6612}"/>
                    </a:ext>
                  </a:extLst>
                </p:cNvPr>
                <p:cNvSpPr/>
                <p:nvPr/>
              </p:nvSpPr>
              <p:spPr bwMode="auto">
                <a:xfrm>
                  <a:off x="2073323" y="5147663"/>
                  <a:ext cx="534379" cy="545431"/>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 name="connsiteX0" fmla="*/ 7078 w 531606"/>
                    <a:gd name="connsiteY0" fmla="*/ 277158 h 533240"/>
                    <a:gd name="connsiteX1" fmla="*/ 126140 w 531606"/>
                    <a:gd name="connsiteY1" fmla="*/ 151 h 533240"/>
                    <a:gd name="connsiteX2" fmla="*/ 531159 w 531606"/>
                    <a:gd name="connsiteY2" fmla="*/ 315110 h 533240"/>
                    <a:gd name="connsiteX3" fmla="*/ 296002 w 531606"/>
                    <a:gd name="connsiteY3" fmla="*/ 532733 h 533240"/>
                    <a:gd name="connsiteX4" fmla="*/ 7078 w 531606"/>
                    <a:gd name="connsiteY4" fmla="*/ 277158 h 533240"/>
                    <a:gd name="connsiteX0" fmla="*/ 7080 w 532944"/>
                    <a:gd name="connsiteY0" fmla="*/ 277158 h 534298"/>
                    <a:gd name="connsiteX1" fmla="*/ 126142 w 532944"/>
                    <a:gd name="connsiteY1" fmla="*/ 151 h 534298"/>
                    <a:gd name="connsiteX2" fmla="*/ 531161 w 532944"/>
                    <a:gd name="connsiteY2" fmla="*/ 315110 h 534298"/>
                    <a:gd name="connsiteX3" fmla="*/ 296004 w 532944"/>
                    <a:gd name="connsiteY3" fmla="*/ 532733 h 534298"/>
                    <a:gd name="connsiteX4" fmla="*/ 7080 w 532944"/>
                    <a:gd name="connsiteY4" fmla="*/ 277158 h 534298"/>
                    <a:gd name="connsiteX0" fmla="*/ 6526 w 483660"/>
                    <a:gd name="connsiteY0" fmla="*/ 291067 h 546822"/>
                    <a:gd name="connsiteX1" fmla="*/ 125588 w 483660"/>
                    <a:gd name="connsiteY1" fmla="*/ 14060 h 546822"/>
                    <a:gd name="connsiteX2" fmla="*/ 481372 w 483660"/>
                    <a:gd name="connsiteY2" fmla="*/ 251761 h 546822"/>
                    <a:gd name="connsiteX3" fmla="*/ 295450 w 483660"/>
                    <a:gd name="connsiteY3" fmla="*/ 546642 h 546822"/>
                    <a:gd name="connsiteX4" fmla="*/ 6526 w 483660"/>
                    <a:gd name="connsiteY4" fmla="*/ 291067 h 546822"/>
                    <a:gd name="connsiteX0" fmla="*/ 6716 w 501342"/>
                    <a:gd name="connsiteY0" fmla="*/ 286161 h 541808"/>
                    <a:gd name="connsiteX1" fmla="*/ 125778 w 501342"/>
                    <a:gd name="connsiteY1" fmla="*/ 9154 h 541808"/>
                    <a:gd name="connsiteX2" fmla="*/ 499265 w 501342"/>
                    <a:gd name="connsiteY2" fmla="*/ 261551 h 541808"/>
                    <a:gd name="connsiteX3" fmla="*/ 295640 w 501342"/>
                    <a:gd name="connsiteY3" fmla="*/ 541736 h 541808"/>
                    <a:gd name="connsiteX4" fmla="*/ 6716 w 501342"/>
                    <a:gd name="connsiteY4" fmla="*/ 286161 h 541808"/>
                    <a:gd name="connsiteX0" fmla="*/ 6716 w 530664"/>
                    <a:gd name="connsiteY0" fmla="*/ 286161 h 541808"/>
                    <a:gd name="connsiteX1" fmla="*/ 125778 w 530664"/>
                    <a:gd name="connsiteY1" fmla="*/ 9154 h 541808"/>
                    <a:gd name="connsiteX2" fmla="*/ 499265 w 530664"/>
                    <a:gd name="connsiteY2" fmla="*/ 261551 h 541808"/>
                    <a:gd name="connsiteX3" fmla="*/ 295640 w 530664"/>
                    <a:gd name="connsiteY3" fmla="*/ 541736 h 541808"/>
                    <a:gd name="connsiteX4" fmla="*/ 6716 w 530664"/>
                    <a:gd name="connsiteY4" fmla="*/ 286161 h 541808"/>
                    <a:gd name="connsiteX0" fmla="*/ 8849 w 532795"/>
                    <a:gd name="connsiteY0" fmla="*/ 286161 h 541940"/>
                    <a:gd name="connsiteX1" fmla="*/ 127911 w 532795"/>
                    <a:gd name="connsiteY1" fmla="*/ 9154 h 541940"/>
                    <a:gd name="connsiteX2" fmla="*/ 501398 w 532795"/>
                    <a:gd name="connsiteY2" fmla="*/ 261551 h 541940"/>
                    <a:gd name="connsiteX3" fmla="*/ 297773 w 532795"/>
                    <a:gd name="connsiteY3" fmla="*/ 541736 h 541940"/>
                    <a:gd name="connsiteX4" fmla="*/ 8849 w 532795"/>
                    <a:gd name="connsiteY4" fmla="*/ 286161 h 541940"/>
                    <a:gd name="connsiteX0" fmla="*/ 22692 w 546640"/>
                    <a:gd name="connsiteY0" fmla="*/ 293614 h 549393"/>
                    <a:gd name="connsiteX1" fmla="*/ 141754 w 546640"/>
                    <a:gd name="connsiteY1" fmla="*/ 16607 h 549393"/>
                    <a:gd name="connsiteX2" fmla="*/ 515241 w 546640"/>
                    <a:gd name="connsiteY2" fmla="*/ 269004 h 549393"/>
                    <a:gd name="connsiteX3" fmla="*/ 311616 w 546640"/>
                    <a:gd name="connsiteY3" fmla="*/ 549189 h 549393"/>
                    <a:gd name="connsiteX4" fmla="*/ 22692 w 546640"/>
                    <a:gd name="connsiteY4" fmla="*/ 293614 h 549393"/>
                    <a:gd name="connsiteX0" fmla="*/ 10433 w 534379"/>
                    <a:gd name="connsiteY0" fmla="*/ 289652 h 545431"/>
                    <a:gd name="connsiteX1" fmla="*/ 129495 w 534379"/>
                    <a:gd name="connsiteY1" fmla="*/ 12645 h 545431"/>
                    <a:gd name="connsiteX2" fmla="*/ 502982 w 534379"/>
                    <a:gd name="connsiteY2" fmla="*/ 265042 h 545431"/>
                    <a:gd name="connsiteX3" fmla="*/ 299357 w 534379"/>
                    <a:gd name="connsiteY3" fmla="*/ 545227 h 545431"/>
                    <a:gd name="connsiteX4" fmla="*/ 10433 w 534379"/>
                    <a:gd name="connsiteY4" fmla="*/ 289652 h 5454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379" h="545431">
                      <a:moveTo>
                        <a:pt x="10433" y="289652"/>
                      </a:moveTo>
                      <a:cubicBezTo>
                        <a:pt x="-23958" y="86676"/>
                        <a:pt x="29492" y="24619"/>
                        <a:pt x="129495" y="12645"/>
                      </a:cubicBezTo>
                      <a:cubicBezTo>
                        <a:pt x="229498" y="671"/>
                        <a:pt x="517269" y="-62015"/>
                        <a:pt x="502982" y="265042"/>
                      </a:cubicBezTo>
                      <a:cubicBezTo>
                        <a:pt x="619182" y="507614"/>
                        <a:pt x="381449" y="541125"/>
                        <a:pt x="299357" y="545227"/>
                      </a:cubicBezTo>
                      <a:cubicBezTo>
                        <a:pt x="217266" y="549329"/>
                        <a:pt x="44824" y="492628"/>
                        <a:pt x="10433" y="289652"/>
                      </a:cubicBezTo>
                      <a:close/>
                    </a:path>
                  </a:pathLst>
                </a:custGeom>
                <a:gradFill>
                  <a:gsLst>
                    <a:gs pos="0">
                      <a:schemeClr val="accent3">
                        <a:lumMod val="20000"/>
                        <a:lumOff val="80000"/>
                      </a:schemeClr>
                    </a:gs>
                    <a:gs pos="100000">
                      <a:schemeClr val="accent3">
                        <a:lumMod val="60000"/>
                        <a:lumOff val="40000"/>
                      </a:schemeClr>
                    </a:gs>
                  </a:gsLst>
                  <a:lin ang="5400000" scaled="1"/>
                </a:gradFill>
                <a:ln w="9525">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5" name="Oval 9334">
                  <a:extLst>
                    <a:ext uri="{FF2B5EF4-FFF2-40B4-BE49-F238E27FC236}">
                      <a16:creationId xmlns:a16="http://schemas.microsoft.com/office/drawing/2014/main" id="{8411804A-1167-0DAE-0422-A31A4A94010B}"/>
                    </a:ext>
                  </a:extLst>
                </p:cNvPr>
                <p:cNvSpPr/>
                <p:nvPr/>
              </p:nvSpPr>
              <p:spPr bwMode="auto">
                <a:xfrm rot="15493712">
                  <a:off x="2054964" y="5447665"/>
                  <a:ext cx="153949" cy="7489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89" name="Group 9288">
                <a:extLst>
                  <a:ext uri="{FF2B5EF4-FFF2-40B4-BE49-F238E27FC236}">
                    <a16:creationId xmlns:a16="http://schemas.microsoft.com/office/drawing/2014/main" id="{4194B6A0-FDD0-44B8-3E83-6D9835B5F21C}"/>
                  </a:ext>
                </a:extLst>
              </p:cNvPr>
              <p:cNvGrpSpPr/>
              <p:nvPr/>
            </p:nvGrpSpPr>
            <p:grpSpPr>
              <a:xfrm rot="3431989">
                <a:off x="8439777" y="2742599"/>
                <a:ext cx="398232" cy="156975"/>
                <a:chOff x="844727" y="4554855"/>
                <a:chExt cx="398232" cy="156975"/>
              </a:xfrm>
            </p:grpSpPr>
            <p:sp>
              <p:nvSpPr>
                <p:cNvPr id="9332" name="Freeform: Shape 9331">
                  <a:extLst>
                    <a:ext uri="{FF2B5EF4-FFF2-40B4-BE49-F238E27FC236}">
                      <a16:creationId xmlns:a16="http://schemas.microsoft.com/office/drawing/2014/main" id="{3054D247-C682-FF16-4DB1-039E5C30A1E4}"/>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5"/>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3" name="Oval 9332">
                  <a:extLst>
                    <a:ext uri="{FF2B5EF4-FFF2-40B4-BE49-F238E27FC236}">
                      <a16:creationId xmlns:a16="http://schemas.microsoft.com/office/drawing/2014/main" id="{F6C7A021-DCE8-5257-C844-35103E33C040}"/>
                    </a:ext>
                  </a:extLst>
                </p:cNvPr>
                <p:cNvSpPr/>
                <p:nvPr/>
              </p:nvSpPr>
              <p:spPr bwMode="auto">
                <a:xfrm>
                  <a:off x="982366" y="4571677"/>
                  <a:ext cx="71002" cy="45720"/>
                </a:xfrm>
                <a:prstGeom prst="ellipse">
                  <a:avLst/>
                </a:prstGeom>
                <a:solidFill>
                  <a:schemeClr val="accent5">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90" name="Group 9289">
                <a:extLst>
                  <a:ext uri="{FF2B5EF4-FFF2-40B4-BE49-F238E27FC236}">
                    <a16:creationId xmlns:a16="http://schemas.microsoft.com/office/drawing/2014/main" id="{D7A93D6E-4699-4577-F33F-95D9D1E70178}"/>
                  </a:ext>
                </a:extLst>
              </p:cNvPr>
              <p:cNvGrpSpPr/>
              <p:nvPr/>
            </p:nvGrpSpPr>
            <p:grpSpPr>
              <a:xfrm>
                <a:off x="8305504" y="3077834"/>
                <a:ext cx="280405" cy="284054"/>
                <a:chOff x="6221994" y="4837582"/>
                <a:chExt cx="597571" cy="531712"/>
              </a:xfrm>
            </p:grpSpPr>
            <p:sp>
              <p:nvSpPr>
                <p:cNvPr id="9330" name="Freeform 60">
                  <a:extLst>
                    <a:ext uri="{FF2B5EF4-FFF2-40B4-BE49-F238E27FC236}">
                      <a16:creationId xmlns:a16="http://schemas.microsoft.com/office/drawing/2014/main" id="{FFDACDEC-D905-DCAE-F0BC-49BEF550858C}"/>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3">
                    <a:lumMod val="50000"/>
                  </a:schemeClr>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331" name="Oval 42">
                  <a:extLst>
                    <a:ext uri="{FF2B5EF4-FFF2-40B4-BE49-F238E27FC236}">
                      <a16:creationId xmlns:a16="http://schemas.microsoft.com/office/drawing/2014/main" id="{649C29E2-A75C-B5E5-5357-9C3BCC55D8FE}"/>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3"/>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91" name="Group 9290">
                <a:extLst>
                  <a:ext uri="{FF2B5EF4-FFF2-40B4-BE49-F238E27FC236}">
                    <a16:creationId xmlns:a16="http://schemas.microsoft.com/office/drawing/2014/main" id="{6F4A252E-A866-A513-7508-A04F7E4A3041}"/>
                  </a:ext>
                </a:extLst>
              </p:cNvPr>
              <p:cNvGrpSpPr/>
              <p:nvPr/>
            </p:nvGrpSpPr>
            <p:grpSpPr>
              <a:xfrm rot="4187996">
                <a:off x="8474180" y="3227763"/>
                <a:ext cx="398232" cy="156975"/>
                <a:chOff x="844727" y="4554855"/>
                <a:chExt cx="398232" cy="156975"/>
              </a:xfrm>
            </p:grpSpPr>
            <p:sp>
              <p:nvSpPr>
                <p:cNvPr id="9328" name="Freeform: Shape 9327">
                  <a:extLst>
                    <a:ext uri="{FF2B5EF4-FFF2-40B4-BE49-F238E27FC236}">
                      <a16:creationId xmlns:a16="http://schemas.microsoft.com/office/drawing/2014/main" id="{AA924B08-27D2-EAB7-3A50-C6A8A9D55E30}"/>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9" name="Oval 9328">
                  <a:extLst>
                    <a:ext uri="{FF2B5EF4-FFF2-40B4-BE49-F238E27FC236}">
                      <a16:creationId xmlns:a16="http://schemas.microsoft.com/office/drawing/2014/main" id="{FFB836C5-31B4-A6B8-9B99-1C68C355CDE5}"/>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92" name="Group 9291">
                <a:extLst>
                  <a:ext uri="{FF2B5EF4-FFF2-40B4-BE49-F238E27FC236}">
                    <a16:creationId xmlns:a16="http://schemas.microsoft.com/office/drawing/2014/main" id="{17291CE5-189E-A4F5-9695-EEE6F0F54693}"/>
                  </a:ext>
                </a:extLst>
              </p:cNvPr>
              <p:cNvGrpSpPr/>
              <p:nvPr/>
            </p:nvGrpSpPr>
            <p:grpSpPr>
              <a:xfrm rot="627868">
                <a:off x="7727903" y="3313713"/>
                <a:ext cx="374677" cy="295835"/>
                <a:chOff x="2076957" y="5153898"/>
                <a:chExt cx="602478" cy="546552"/>
              </a:xfrm>
            </p:grpSpPr>
            <p:sp>
              <p:nvSpPr>
                <p:cNvPr id="9326" name="Oval 16">
                  <a:extLst>
                    <a:ext uri="{FF2B5EF4-FFF2-40B4-BE49-F238E27FC236}">
                      <a16:creationId xmlns:a16="http://schemas.microsoft.com/office/drawing/2014/main" id="{1C9219C3-BF6E-36D5-8EE1-735664EE253B}"/>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20000"/>
                        <a:lumOff val="80000"/>
                      </a:schemeClr>
                    </a:gs>
                    <a:gs pos="100000">
                      <a:schemeClr val="accent5"/>
                    </a:gs>
                  </a:gsLst>
                  <a:lin ang="5400000" scaled="1"/>
                </a:gradFill>
                <a:ln w="9525">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7" name="Oval 9326">
                  <a:extLst>
                    <a:ext uri="{FF2B5EF4-FFF2-40B4-BE49-F238E27FC236}">
                      <a16:creationId xmlns:a16="http://schemas.microsoft.com/office/drawing/2014/main" id="{2CB96257-B7A3-69DF-4367-D24B1A5874CA}"/>
                    </a:ext>
                  </a:extLst>
                </p:cNvPr>
                <p:cNvSpPr/>
                <p:nvPr/>
              </p:nvSpPr>
              <p:spPr bwMode="auto">
                <a:xfrm rot="19058643">
                  <a:off x="2108891" y="5169659"/>
                  <a:ext cx="135182" cy="53393"/>
                </a:xfrm>
                <a:prstGeom prst="ellipse">
                  <a:avLst/>
                </a:prstGeom>
                <a:solidFill>
                  <a:schemeClr val="accent5">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93" name="Group 9292">
                <a:extLst>
                  <a:ext uri="{FF2B5EF4-FFF2-40B4-BE49-F238E27FC236}">
                    <a16:creationId xmlns:a16="http://schemas.microsoft.com/office/drawing/2014/main" id="{416DAFA8-3531-6163-EBDB-2D7B30C32702}"/>
                  </a:ext>
                </a:extLst>
              </p:cNvPr>
              <p:cNvGrpSpPr/>
              <p:nvPr/>
            </p:nvGrpSpPr>
            <p:grpSpPr>
              <a:xfrm rot="1551473">
                <a:off x="7966669" y="3608171"/>
                <a:ext cx="275860" cy="144559"/>
                <a:chOff x="7391191" y="4819043"/>
                <a:chExt cx="275860" cy="144559"/>
              </a:xfrm>
            </p:grpSpPr>
            <p:sp>
              <p:nvSpPr>
                <p:cNvPr id="9324" name="Oval 38">
                  <a:extLst>
                    <a:ext uri="{FF2B5EF4-FFF2-40B4-BE49-F238E27FC236}">
                      <a16:creationId xmlns:a16="http://schemas.microsoft.com/office/drawing/2014/main" id="{EB55DCED-A777-00D1-495B-3C2449565FDA}"/>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5" name="Oval 9324">
                  <a:extLst>
                    <a:ext uri="{FF2B5EF4-FFF2-40B4-BE49-F238E27FC236}">
                      <a16:creationId xmlns:a16="http://schemas.microsoft.com/office/drawing/2014/main" id="{499A8F09-6F99-43EA-1E96-1FBEFE05D01F}"/>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94" name="Group 9293">
                <a:extLst>
                  <a:ext uri="{FF2B5EF4-FFF2-40B4-BE49-F238E27FC236}">
                    <a16:creationId xmlns:a16="http://schemas.microsoft.com/office/drawing/2014/main" id="{5ED802E2-9058-A5DF-330D-C284ABC0C548}"/>
                  </a:ext>
                </a:extLst>
              </p:cNvPr>
              <p:cNvGrpSpPr/>
              <p:nvPr/>
            </p:nvGrpSpPr>
            <p:grpSpPr>
              <a:xfrm rot="1551473">
                <a:off x="8174919" y="3607653"/>
                <a:ext cx="275860" cy="144559"/>
                <a:chOff x="7391191" y="4819043"/>
                <a:chExt cx="275860" cy="144559"/>
              </a:xfrm>
            </p:grpSpPr>
            <p:sp>
              <p:nvSpPr>
                <p:cNvPr id="9322" name="Oval 38">
                  <a:extLst>
                    <a:ext uri="{FF2B5EF4-FFF2-40B4-BE49-F238E27FC236}">
                      <a16:creationId xmlns:a16="http://schemas.microsoft.com/office/drawing/2014/main" id="{14EB6462-27E3-78EC-13F5-97A072A34A1C}"/>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3" name="Oval 9322">
                  <a:extLst>
                    <a:ext uri="{FF2B5EF4-FFF2-40B4-BE49-F238E27FC236}">
                      <a16:creationId xmlns:a16="http://schemas.microsoft.com/office/drawing/2014/main" id="{B5B72032-0DB6-F843-5BB5-21EAC135829A}"/>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95" name="Group 9294">
                <a:extLst>
                  <a:ext uri="{FF2B5EF4-FFF2-40B4-BE49-F238E27FC236}">
                    <a16:creationId xmlns:a16="http://schemas.microsoft.com/office/drawing/2014/main" id="{7F295818-47F7-DDB0-7678-6A0EFC967860}"/>
                  </a:ext>
                </a:extLst>
              </p:cNvPr>
              <p:cNvGrpSpPr/>
              <p:nvPr/>
            </p:nvGrpSpPr>
            <p:grpSpPr>
              <a:xfrm rot="9984371">
                <a:off x="8069480" y="3468252"/>
                <a:ext cx="275860" cy="144559"/>
                <a:chOff x="7391191" y="4819043"/>
                <a:chExt cx="275860" cy="144559"/>
              </a:xfrm>
            </p:grpSpPr>
            <p:sp>
              <p:nvSpPr>
                <p:cNvPr id="9320" name="Oval 38">
                  <a:extLst>
                    <a:ext uri="{FF2B5EF4-FFF2-40B4-BE49-F238E27FC236}">
                      <a16:creationId xmlns:a16="http://schemas.microsoft.com/office/drawing/2014/main" id="{09F6B28B-AB68-675B-21F4-D5CEC7F0291A}"/>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1" name="Oval 9320">
                  <a:extLst>
                    <a:ext uri="{FF2B5EF4-FFF2-40B4-BE49-F238E27FC236}">
                      <a16:creationId xmlns:a16="http://schemas.microsoft.com/office/drawing/2014/main" id="{629C0BBF-063B-FBBE-016F-7DD05042B0F8}"/>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96" name="Group 9295">
                <a:extLst>
                  <a:ext uri="{FF2B5EF4-FFF2-40B4-BE49-F238E27FC236}">
                    <a16:creationId xmlns:a16="http://schemas.microsoft.com/office/drawing/2014/main" id="{81E102C5-906A-E73B-D55E-3A8863348430}"/>
                  </a:ext>
                </a:extLst>
              </p:cNvPr>
              <p:cNvGrpSpPr/>
              <p:nvPr/>
            </p:nvGrpSpPr>
            <p:grpSpPr>
              <a:xfrm rot="14788322">
                <a:off x="8227958" y="3487326"/>
                <a:ext cx="398232" cy="156975"/>
                <a:chOff x="844727" y="4554855"/>
                <a:chExt cx="398232" cy="156975"/>
              </a:xfrm>
            </p:grpSpPr>
            <p:sp>
              <p:nvSpPr>
                <p:cNvPr id="9318" name="Freeform: Shape 9317">
                  <a:extLst>
                    <a:ext uri="{FF2B5EF4-FFF2-40B4-BE49-F238E27FC236}">
                      <a16:creationId xmlns:a16="http://schemas.microsoft.com/office/drawing/2014/main" id="{CF19DCF4-4288-D6ED-F7DA-03E9BC099194}"/>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9" name="Oval 9318">
                  <a:extLst>
                    <a:ext uri="{FF2B5EF4-FFF2-40B4-BE49-F238E27FC236}">
                      <a16:creationId xmlns:a16="http://schemas.microsoft.com/office/drawing/2014/main" id="{01117D0F-52F5-CF23-5EED-C02D25A3A19B}"/>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97" name="Group 9296">
                <a:extLst>
                  <a:ext uri="{FF2B5EF4-FFF2-40B4-BE49-F238E27FC236}">
                    <a16:creationId xmlns:a16="http://schemas.microsoft.com/office/drawing/2014/main" id="{72912234-899C-0C25-E960-F17DFD0F3B24}"/>
                  </a:ext>
                </a:extLst>
              </p:cNvPr>
              <p:cNvGrpSpPr/>
              <p:nvPr/>
            </p:nvGrpSpPr>
            <p:grpSpPr>
              <a:xfrm rot="12728175">
                <a:off x="7721083" y="3497392"/>
                <a:ext cx="134099" cy="184661"/>
                <a:chOff x="8366919" y="4492436"/>
                <a:chExt cx="134099" cy="184661"/>
              </a:xfrm>
              <a:solidFill>
                <a:schemeClr val="accent6">
                  <a:lumMod val="40000"/>
                  <a:lumOff val="60000"/>
                </a:schemeClr>
              </a:solidFill>
            </p:grpSpPr>
            <p:grpSp>
              <p:nvGrpSpPr>
                <p:cNvPr id="9312" name="Group 9311">
                  <a:extLst>
                    <a:ext uri="{FF2B5EF4-FFF2-40B4-BE49-F238E27FC236}">
                      <a16:creationId xmlns:a16="http://schemas.microsoft.com/office/drawing/2014/main" id="{206DC9B4-FAB1-C0E5-EBFE-3D1ED51BC96C}"/>
                    </a:ext>
                  </a:extLst>
                </p:cNvPr>
                <p:cNvGrpSpPr/>
                <p:nvPr/>
              </p:nvGrpSpPr>
              <p:grpSpPr>
                <a:xfrm>
                  <a:off x="8366919" y="4492436"/>
                  <a:ext cx="62428" cy="184661"/>
                  <a:chOff x="8366919" y="4492436"/>
                  <a:chExt cx="62428" cy="184661"/>
                </a:xfrm>
                <a:grpFill/>
              </p:grpSpPr>
              <p:sp>
                <p:nvSpPr>
                  <p:cNvPr id="9316" name="Rectangle 9315">
                    <a:extLst>
                      <a:ext uri="{FF2B5EF4-FFF2-40B4-BE49-F238E27FC236}">
                        <a16:creationId xmlns:a16="http://schemas.microsoft.com/office/drawing/2014/main" id="{F3953120-6D0D-3376-3E3E-2129527ED400}"/>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7" name="Rectangle 9316">
                    <a:extLst>
                      <a:ext uri="{FF2B5EF4-FFF2-40B4-BE49-F238E27FC236}">
                        <a16:creationId xmlns:a16="http://schemas.microsoft.com/office/drawing/2014/main" id="{E3EAC07F-7609-E9AA-43F3-39DEBF275B6D}"/>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13" name="Group 9312">
                  <a:extLst>
                    <a:ext uri="{FF2B5EF4-FFF2-40B4-BE49-F238E27FC236}">
                      <a16:creationId xmlns:a16="http://schemas.microsoft.com/office/drawing/2014/main" id="{F9FA24DE-D68D-19C2-9505-F871CCF88047}"/>
                    </a:ext>
                  </a:extLst>
                </p:cNvPr>
                <p:cNvGrpSpPr/>
                <p:nvPr/>
              </p:nvGrpSpPr>
              <p:grpSpPr>
                <a:xfrm flipH="1">
                  <a:off x="8438590" y="4492436"/>
                  <a:ext cx="62428" cy="184661"/>
                  <a:chOff x="8366919" y="4492436"/>
                  <a:chExt cx="62428" cy="184661"/>
                </a:xfrm>
                <a:grpFill/>
              </p:grpSpPr>
              <p:sp>
                <p:nvSpPr>
                  <p:cNvPr id="9314" name="Rectangle 9313">
                    <a:extLst>
                      <a:ext uri="{FF2B5EF4-FFF2-40B4-BE49-F238E27FC236}">
                        <a16:creationId xmlns:a16="http://schemas.microsoft.com/office/drawing/2014/main" id="{AB3C2F7F-2BB8-5A87-C03A-59D36B1CFE43}"/>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5" name="Rectangle 9314">
                    <a:extLst>
                      <a:ext uri="{FF2B5EF4-FFF2-40B4-BE49-F238E27FC236}">
                        <a16:creationId xmlns:a16="http://schemas.microsoft.com/office/drawing/2014/main" id="{D6E5E9D8-3BA1-A54D-6424-2B58BD3DBE12}"/>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9298" name="Group 9297">
                <a:extLst>
                  <a:ext uri="{FF2B5EF4-FFF2-40B4-BE49-F238E27FC236}">
                    <a16:creationId xmlns:a16="http://schemas.microsoft.com/office/drawing/2014/main" id="{CEFEFAD4-EA94-BF7A-F7EC-4B52CB4244B8}"/>
                  </a:ext>
                </a:extLst>
              </p:cNvPr>
              <p:cNvGrpSpPr/>
              <p:nvPr/>
            </p:nvGrpSpPr>
            <p:grpSpPr>
              <a:xfrm rot="17009137">
                <a:off x="7539278" y="2835648"/>
                <a:ext cx="134099" cy="184661"/>
                <a:chOff x="8366919" y="4492436"/>
                <a:chExt cx="134099" cy="184661"/>
              </a:xfrm>
              <a:solidFill>
                <a:schemeClr val="accent6">
                  <a:lumMod val="40000"/>
                  <a:lumOff val="60000"/>
                </a:schemeClr>
              </a:solidFill>
            </p:grpSpPr>
            <p:grpSp>
              <p:nvGrpSpPr>
                <p:cNvPr id="9306" name="Group 9305">
                  <a:extLst>
                    <a:ext uri="{FF2B5EF4-FFF2-40B4-BE49-F238E27FC236}">
                      <a16:creationId xmlns:a16="http://schemas.microsoft.com/office/drawing/2014/main" id="{8DAA6B0A-2DC3-BD05-F37C-C9FEA9E8C021}"/>
                    </a:ext>
                  </a:extLst>
                </p:cNvPr>
                <p:cNvGrpSpPr/>
                <p:nvPr/>
              </p:nvGrpSpPr>
              <p:grpSpPr>
                <a:xfrm>
                  <a:off x="8366919" y="4492436"/>
                  <a:ext cx="62428" cy="184661"/>
                  <a:chOff x="8366919" y="4492436"/>
                  <a:chExt cx="62428" cy="184661"/>
                </a:xfrm>
                <a:grpFill/>
              </p:grpSpPr>
              <p:sp>
                <p:nvSpPr>
                  <p:cNvPr id="9310" name="Rectangle 9309">
                    <a:extLst>
                      <a:ext uri="{FF2B5EF4-FFF2-40B4-BE49-F238E27FC236}">
                        <a16:creationId xmlns:a16="http://schemas.microsoft.com/office/drawing/2014/main" id="{06612A3B-A7B7-3BD2-D118-756EDA8B7AA6}"/>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1" name="Rectangle 9310">
                    <a:extLst>
                      <a:ext uri="{FF2B5EF4-FFF2-40B4-BE49-F238E27FC236}">
                        <a16:creationId xmlns:a16="http://schemas.microsoft.com/office/drawing/2014/main" id="{17C44E16-860B-70C5-4112-703B98015E2C}"/>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07" name="Group 9306">
                  <a:extLst>
                    <a:ext uri="{FF2B5EF4-FFF2-40B4-BE49-F238E27FC236}">
                      <a16:creationId xmlns:a16="http://schemas.microsoft.com/office/drawing/2014/main" id="{90190C02-5BCA-0875-B878-14CCB95F8383}"/>
                    </a:ext>
                  </a:extLst>
                </p:cNvPr>
                <p:cNvGrpSpPr/>
                <p:nvPr/>
              </p:nvGrpSpPr>
              <p:grpSpPr>
                <a:xfrm flipH="1">
                  <a:off x="8438590" y="4492436"/>
                  <a:ext cx="62428" cy="184661"/>
                  <a:chOff x="8366919" y="4492436"/>
                  <a:chExt cx="62428" cy="184661"/>
                </a:xfrm>
                <a:grpFill/>
              </p:grpSpPr>
              <p:sp>
                <p:nvSpPr>
                  <p:cNvPr id="9308" name="Rectangle 9307">
                    <a:extLst>
                      <a:ext uri="{FF2B5EF4-FFF2-40B4-BE49-F238E27FC236}">
                        <a16:creationId xmlns:a16="http://schemas.microsoft.com/office/drawing/2014/main" id="{E0C05503-8C72-32A0-66E2-FF9F13317172}"/>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9" name="Rectangle 9308">
                    <a:extLst>
                      <a:ext uri="{FF2B5EF4-FFF2-40B4-BE49-F238E27FC236}">
                        <a16:creationId xmlns:a16="http://schemas.microsoft.com/office/drawing/2014/main" id="{41702BCC-0646-C1AE-9EFB-EEE5F42E313F}"/>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9299" name="Group 9298">
                <a:extLst>
                  <a:ext uri="{FF2B5EF4-FFF2-40B4-BE49-F238E27FC236}">
                    <a16:creationId xmlns:a16="http://schemas.microsoft.com/office/drawing/2014/main" id="{FC2F4825-2EA6-F4F6-A469-5FB43D93D5AF}"/>
                  </a:ext>
                </a:extLst>
              </p:cNvPr>
              <p:cNvGrpSpPr/>
              <p:nvPr/>
            </p:nvGrpSpPr>
            <p:grpSpPr>
              <a:xfrm rot="6362621">
                <a:off x="8720298" y="3024096"/>
                <a:ext cx="134099" cy="184661"/>
                <a:chOff x="8366919" y="4492436"/>
                <a:chExt cx="134099" cy="184661"/>
              </a:xfrm>
              <a:solidFill>
                <a:schemeClr val="accent6">
                  <a:lumMod val="40000"/>
                  <a:lumOff val="60000"/>
                </a:schemeClr>
              </a:solidFill>
            </p:grpSpPr>
            <p:grpSp>
              <p:nvGrpSpPr>
                <p:cNvPr id="9300" name="Group 9299">
                  <a:extLst>
                    <a:ext uri="{FF2B5EF4-FFF2-40B4-BE49-F238E27FC236}">
                      <a16:creationId xmlns:a16="http://schemas.microsoft.com/office/drawing/2014/main" id="{8D3910F9-C0D3-F6A9-FE03-3CBB36CE1E0D}"/>
                    </a:ext>
                  </a:extLst>
                </p:cNvPr>
                <p:cNvGrpSpPr/>
                <p:nvPr/>
              </p:nvGrpSpPr>
              <p:grpSpPr>
                <a:xfrm>
                  <a:off x="8366919" y="4492436"/>
                  <a:ext cx="62428" cy="184661"/>
                  <a:chOff x="8366919" y="4492436"/>
                  <a:chExt cx="62428" cy="184661"/>
                </a:xfrm>
                <a:grpFill/>
              </p:grpSpPr>
              <p:sp>
                <p:nvSpPr>
                  <p:cNvPr id="9304" name="Rectangle 9303">
                    <a:extLst>
                      <a:ext uri="{FF2B5EF4-FFF2-40B4-BE49-F238E27FC236}">
                        <a16:creationId xmlns:a16="http://schemas.microsoft.com/office/drawing/2014/main" id="{AA2DD618-C52A-026C-EBB4-B546E35981BA}"/>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5" name="Rectangle 9304">
                    <a:extLst>
                      <a:ext uri="{FF2B5EF4-FFF2-40B4-BE49-F238E27FC236}">
                        <a16:creationId xmlns:a16="http://schemas.microsoft.com/office/drawing/2014/main" id="{7CFBF97F-BE8E-CF39-ACA1-547918A16F38}"/>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01" name="Group 9300">
                  <a:extLst>
                    <a:ext uri="{FF2B5EF4-FFF2-40B4-BE49-F238E27FC236}">
                      <a16:creationId xmlns:a16="http://schemas.microsoft.com/office/drawing/2014/main" id="{5BB871D3-622C-37F1-E9B7-BF29F6CA1190}"/>
                    </a:ext>
                  </a:extLst>
                </p:cNvPr>
                <p:cNvGrpSpPr/>
                <p:nvPr/>
              </p:nvGrpSpPr>
              <p:grpSpPr>
                <a:xfrm flipH="1">
                  <a:off x="8438590" y="4492436"/>
                  <a:ext cx="62428" cy="184661"/>
                  <a:chOff x="8366919" y="4492436"/>
                  <a:chExt cx="62428" cy="184661"/>
                </a:xfrm>
                <a:grpFill/>
              </p:grpSpPr>
              <p:sp>
                <p:nvSpPr>
                  <p:cNvPr id="9302" name="Rectangle 9301">
                    <a:extLst>
                      <a:ext uri="{FF2B5EF4-FFF2-40B4-BE49-F238E27FC236}">
                        <a16:creationId xmlns:a16="http://schemas.microsoft.com/office/drawing/2014/main" id="{2C0D02D3-A099-E613-FDC5-301A69328EA8}"/>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3" name="Rectangle 9302">
                    <a:extLst>
                      <a:ext uri="{FF2B5EF4-FFF2-40B4-BE49-F238E27FC236}">
                        <a16:creationId xmlns:a16="http://schemas.microsoft.com/office/drawing/2014/main" id="{0128A575-19C4-7F19-EF7F-DBCFA252971B}"/>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grpSp>
          <p:nvGrpSpPr>
            <p:cNvPr id="9" name="Group 8">
              <a:extLst>
                <a:ext uri="{FF2B5EF4-FFF2-40B4-BE49-F238E27FC236}">
                  <a16:creationId xmlns:a16="http://schemas.microsoft.com/office/drawing/2014/main" id="{A7876827-510B-CBD6-D456-28B11BF3D4E0}"/>
                </a:ext>
              </a:extLst>
            </p:cNvPr>
            <p:cNvGrpSpPr/>
            <p:nvPr/>
          </p:nvGrpSpPr>
          <p:grpSpPr>
            <a:xfrm>
              <a:off x="9564576" y="2168952"/>
              <a:ext cx="1879538" cy="1882933"/>
              <a:chOff x="7678348" y="2250851"/>
              <a:chExt cx="1879538" cy="1882933"/>
            </a:xfrm>
          </p:grpSpPr>
          <p:grpSp>
            <p:nvGrpSpPr>
              <p:cNvPr id="35" name="Group 34">
                <a:extLst>
                  <a:ext uri="{FF2B5EF4-FFF2-40B4-BE49-F238E27FC236}">
                    <a16:creationId xmlns:a16="http://schemas.microsoft.com/office/drawing/2014/main" id="{42767079-D7B2-4797-B0E5-B796D8DC0DA8}"/>
                  </a:ext>
                </a:extLst>
              </p:cNvPr>
              <p:cNvGrpSpPr/>
              <p:nvPr/>
            </p:nvGrpSpPr>
            <p:grpSpPr>
              <a:xfrm rot="1811873">
                <a:off x="9254354" y="2868526"/>
                <a:ext cx="275860" cy="144559"/>
                <a:chOff x="7391191" y="4819043"/>
                <a:chExt cx="275860" cy="144559"/>
              </a:xfrm>
            </p:grpSpPr>
            <p:sp>
              <p:nvSpPr>
                <p:cNvPr id="9278" name="Oval 38">
                  <a:extLst>
                    <a:ext uri="{FF2B5EF4-FFF2-40B4-BE49-F238E27FC236}">
                      <a16:creationId xmlns:a16="http://schemas.microsoft.com/office/drawing/2014/main" id="{5324B2C2-4674-8567-ED19-1279ED29E323}"/>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9" name="Oval 9278">
                  <a:extLst>
                    <a:ext uri="{FF2B5EF4-FFF2-40B4-BE49-F238E27FC236}">
                      <a16:creationId xmlns:a16="http://schemas.microsoft.com/office/drawing/2014/main" id="{428A670E-5413-0CED-C10B-2EC417A30039}"/>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6" name="Group 35">
                <a:extLst>
                  <a:ext uri="{FF2B5EF4-FFF2-40B4-BE49-F238E27FC236}">
                    <a16:creationId xmlns:a16="http://schemas.microsoft.com/office/drawing/2014/main" id="{94BFD50A-A0FB-DD81-0C7E-BE8D1885F0B2}"/>
                  </a:ext>
                </a:extLst>
              </p:cNvPr>
              <p:cNvGrpSpPr/>
              <p:nvPr/>
            </p:nvGrpSpPr>
            <p:grpSpPr>
              <a:xfrm>
                <a:off x="8224878" y="2250851"/>
                <a:ext cx="280405" cy="284054"/>
                <a:chOff x="6221994" y="4837582"/>
                <a:chExt cx="597571" cy="531712"/>
              </a:xfrm>
            </p:grpSpPr>
            <p:sp>
              <p:nvSpPr>
                <p:cNvPr id="9276" name="Freeform 60">
                  <a:extLst>
                    <a:ext uri="{FF2B5EF4-FFF2-40B4-BE49-F238E27FC236}">
                      <a16:creationId xmlns:a16="http://schemas.microsoft.com/office/drawing/2014/main" id="{C8BA891F-19CF-0343-236F-E01FBA5E9DB2}"/>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4"/>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277" name="Oval 42">
                  <a:extLst>
                    <a:ext uri="{FF2B5EF4-FFF2-40B4-BE49-F238E27FC236}">
                      <a16:creationId xmlns:a16="http://schemas.microsoft.com/office/drawing/2014/main" id="{C73A4031-95C8-BA68-3E4C-EACE137EEA47}"/>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4">
                    <a:lumMod val="5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7" name="Group 36">
                <a:extLst>
                  <a:ext uri="{FF2B5EF4-FFF2-40B4-BE49-F238E27FC236}">
                    <a16:creationId xmlns:a16="http://schemas.microsoft.com/office/drawing/2014/main" id="{D924B369-1FAC-8FFD-C2EE-E48C3D262FCF}"/>
                  </a:ext>
                </a:extLst>
              </p:cNvPr>
              <p:cNvGrpSpPr/>
              <p:nvPr/>
            </p:nvGrpSpPr>
            <p:grpSpPr>
              <a:xfrm rot="1383414">
                <a:off x="9122878" y="2419691"/>
                <a:ext cx="280405" cy="284054"/>
                <a:chOff x="6221994" y="4837582"/>
                <a:chExt cx="597571" cy="531712"/>
              </a:xfrm>
            </p:grpSpPr>
            <p:sp>
              <p:nvSpPr>
                <p:cNvPr id="9274" name="Freeform 60">
                  <a:extLst>
                    <a:ext uri="{FF2B5EF4-FFF2-40B4-BE49-F238E27FC236}">
                      <a16:creationId xmlns:a16="http://schemas.microsoft.com/office/drawing/2014/main" id="{143727A1-8594-00AC-D8E7-379B033C0CDC}"/>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4"/>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275" name="Oval 42">
                  <a:extLst>
                    <a:ext uri="{FF2B5EF4-FFF2-40B4-BE49-F238E27FC236}">
                      <a16:creationId xmlns:a16="http://schemas.microsoft.com/office/drawing/2014/main" id="{DEB5F15A-A822-DF86-C199-0E171BF37290}"/>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4">
                    <a:lumMod val="5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8" name="Group 37">
                <a:extLst>
                  <a:ext uri="{FF2B5EF4-FFF2-40B4-BE49-F238E27FC236}">
                    <a16:creationId xmlns:a16="http://schemas.microsoft.com/office/drawing/2014/main" id="{BA152D5D-A674-AD2C-2AA1-09859F336A88}"/>
                  </a:ext>
                </a:extLst>
              </p:cNvPr>
              <p:cNvGrpSpPr/>
              <p:nvPr/>
            </p:nvGrpSpPr>
            <p:grpSpPr>
              <a:xfrm rot="17518074">
                <a:off x="7677055" y="3305154"/>
                <a:ext cx="275860" cy="144559"/>
                <a:chOff x="7391191" y="4819043"/>
                <a:chExt cx="275860" cy="144559"/>
              </a:xfrm>
            </p:grpSpPr>
            <p:sp>
              <p:nvSpPr>
                <p:cNvPr id="9272" name="Oval 38">
                  <a:extLst>
                    <a:ext uri="{FF2B5EF4-FFF2-40B4-BE49-F238E27FC236}">
                      <a16:creationId xmlns:a16="http://schemas.microsoft.com/office/drawing/2014/main" id="{2C45A061-6B0D-DAA6-E27E-61293CDEEEB2}"/>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3" name="Oval 9272">
                  <a:extLst>
                    <a:ext uri="{FF2B5EF4-FFF2-40B4-BE49-F238E27FC236}">
                      <a16:creationId xmlns:a16="http://schemas.microsoft.com/office/drawing/2014/main" id="{C4A382C0-A431-D496-B24A-484775363BC0}"/>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9" name="Group 38">
                <a:extLst>
                  <a:ext uri="{FF2B5EF4-FFF2-40B4-BE49-F238E27FC236}">
                    <a16:creationId xmlns:a16="http://schemas.microsoft.com/office/drawing/2014/main" id="{66D377FD-F047-13E4-66E1-859C714CFD89}"/>
                  </a:ext>
                </a:extLst>
              </p:cNvPr>
              <p:cNvGrpSpPr/>
              <p:nvPr/>
            </p:nvGrpSpPr>
            <p:grpSpPr>
              <a:xfrm>
                <a:off x="7678348" y="3454048"/>
                <a:ext cx="280405" cy="284054"/>
                <a:chOff x="6221994" y="4837582"/>
                <a:chExt cx="597571" cy="531712"/>
              </a:xfrm>
            </p:grpSpPr>
            <p:sp>
              <p:nvSpPr>
                <p:cNvPr id="9270" name="Freeform 60">
                  <a:extLst>
                    <a:ext uri="{FF2B5EF4-FFF2-40B4-BE49-F238E27FC236}">
                      <a16:creationId xmlns:a16="http://schemas.microsoft.com/office/drawing/2014/main" id="{12B592E0-1FFD-804E-69BF-92B3FF9F59C3}"/>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4"/>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271" name="Oval 42">
                  <a:extLst>
                    <a:ext uri="{FF2B5EF4-FFF2-40B4-BE49-F238E27FC236}">
                      <a16:creationId xmlns:a16="http://schemas.microsoft.com/office/drawing/2014/main" id="{A9DC74C0-01E8-A4C2-1809-A6DF84DB7B7D}"/>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4">
                    <a:lumMod val="5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0" name="Group 39">
                <a:extLst>
                  <a:ext uri="{FF2B5EF4-FFF2-40B4-BE49-F238E27FC236}">
                    <a16:creationId xmlns:a16="http://schemas.microsoft.com/office/drawing/2014/main" id="{DA45B279-A10D-8B8A-2E66-B275541D1E83}"/>
                  </a:ext>
                </a:extLst>
              </p:cNvPr>
              <p:cNvGrpSpPr/>
              <p:nvPr/>
            </p:nvGrpSpPr>
            <p:grpSpPr>
              <a:xfrm rot="2344440">
                <a:off x="9255135" y="3536784"/>
                <a:ext cx="280405" cy="284054"/>
                <a:chOff x="6221994" y="4837582"/>
                <a:chExt cx="597571" cy="531712"/>
              </a:xfrm>
            </p:grpSpPr>
            <p:sp>
              <p:nvSpPr>
                <p:cNvPr id="9268" name="Freeform 60">
                  <a:extLst>
                    <a:ext uri="{FF2B5EF4-FFF2-40B4-BE49-F238E27FC236}">
                      <a16:creationId xmlns:a16="http://schemas.microsoft.com/office/drawing/2014/main" id="{836EE1C6-49D6-BB4F-8318-A9BBEDEDA703}"/>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3">
                    <a:lumMod val="50000"/>
                  </a:schemeClr>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269" name="Oval 42">
                  <a:extLst>
                    <a:ext uri="{FF2B5EF4-FFF2-40B4-BE49-F238E27FC236}">
                      <a16:creationId xmlns:a16="http://schemas.microsoft.com/office/drawing/2014/main" id="{349C8E6F-07E2-FB6E-6608-2593E50D1A1F}"/>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3"/>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1" name="Group 40">
                <a:extLst>
                  <a:ext uri="{FF2B5EF4-FFF2-40B4-BE49-F238E27FC236}">
                    <a16:creationId xmlns:a16="http://schemas.microsoft.com/office/drawing/2014/main" id="{46C972F7-8AA1-8D95-100C-0EA5427FFAC0}"/>
                  </a:ext>
                </a:extLst>
              </p:cNvPr>
              <p:cNvGrpSpPr/>
              <p:nvPr/>
            </p:nvGrpSpPr>
            <p:grpSpPr>
              <a:xfrm>
                <a:off x="7824743" y="3184707"/>
                <a:ext cx="860703" cy="815872"/>
                <a:chOff x="2076957" y="5153898"/>
                <a:chExt cx="602478" cy="546552"/>
              </a:xfrm>
            </p:grpSpPr>
            <p:sp>
              <p:nvSpPr>
                <p:cNvPr id="9266" name="Oval 16">
                  <a:extLst>
                    <a:ext uri="{FF2B5EF4-FFF2-40B4-BE49-F238E27FC236}">
                      <a16:creationId xmlns:a16="http://schemas.microsoft.com/office/drawing/2014/main" id="{32A95C93-6613-A059-D640-B033F630F8A2}"/>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40000"/>
                        <a:lumOff val="60000"/>
                      </a:schemeClr>
                    </a:gs>
                    <a:gs pos="100000">
                      <a:schemeClr val="accent3">
                        <a:lumMod val="60000"/>
                        <a:lumOff val="40000"/>
                      </a:schemeClr>
                    </a:gs>
                  </a:gsLst>
                  <a:lin ang="5400000" scaled="1"/>
                </a:gradFill>
                <a:ln w="952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7" name="Oval 9266">
                  <a:extLst>
                    <a:ext uri="{FF2B5EF4-FFF2-40B4-BE49-F238E27FC236}">
                      <a16:creationId xmlns:a16="http://schemas.microsoft.com/office/drawing/2014/main" id="{EA6CDD06-6DAC-0B8D-59A1-CAB0F0E75B95}"/>
                    </a:ext>
                  </a:extLst>
                </p:cNvPr>
                <p:cNvSpPr/>
                <p:nvPr/>
              </p:nvSpPr>
              <p:spPr bwMode="auto">
                <a:xfrm rot="13800346">
                  <a:off x="2111797" y="5511026"/>
                  <a:ext cx="129372" cy="55791"/>
                </a:xfrm>
                <a:prstGeom prst="ellipse">
                  <a:avLst/>
                </a:prstGeom>
                <a:solidFill>
                  <a:schemeClr val="accent5"/>
                </a:solidFill>
                <a:ln w="0">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2" name="Group 41">
                <a:extLst>
                  <a:ext uri="{FF2B5EF4-FFF2-40B4-BE49-F238E27FC236}">
                    <a16:creationId xmlns:a16="http://schemas.microsoft.com/office/drawing/2014/main" id="{EF64AB9A-BE77-5F8B-1864-952B711A4D1E}"/>
                  </a:ext>
                </a:extLst>
              </p:cNvPr>
              <p:cNvGrpSpPr/>
              <p:nvPr/>
            </p:nvGrpSpPr>
            <p:grpSpPr>
              <a:xfrm rot="20494165">
                <a:off x="8713073" y="2415070"/>
                <a:ext cx="584308" cy="597914"/>
                <a:chOff x="2076957" y="5153898"/>
                <a:chExt cx="602478" cy="546552"/>
              </a:xfrm>
            </p:grpSpPr>
            <p:sp>
              <p:nvSpPr>
                <p:cNvPr id="9264" name="Oval 16">
                  <a:extLst>
                    <a:ext uri="{FF2B5EF4-FFF2-40B4-BE49-F238E27FC236}">
                      <a16:creationId xmlns:a16="http://schemas.microsoft.com/office/drawing/2014/main" id="{62CCCB5C-20A7-7549-9D04-04C6A1F60DB9}"/>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20000"/>
                        <a:lumOff val="80000"/>
                      </a:schemeClr>
                    </a:gs>
                    <a:gs pos="100000">
                      <a:schemeClr val="accent5"/>
                    </a:gs>
                  </a:gsLst>
                  <a:lin ang="5400000" scaled="1"/>
                </a:gradFill>
                <a:ln w="9525">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5" name="Oval 9264">
                  <a:extLst>
                    <a:ext uri="{FF2B5EF4-FFF2-40B4-BE49-F238E27FC236}">
                      <a16:creationId xmlns:a16="http://schemas.microsoft.com/office/drawing/2014/main" id="{890AE13C-FD5F-3C64-BD0A-7637A8869790}"/>
                    </a:ext>
                  </a:extLst>
                </p:cNvPr>
                <p:cNvSpPr/>
                <p:nvPr/>
              </p:nvSpPr>
              <p:spPr bwMode="auto">
                <a:xfrm rot="19058643">
                  <a:off x="2108891" y="5169659"/>
                  <a:ext cx="135182" cy="53393"/>
                </a:xfrm>
                <a:prstGeom prst="ellipse">
                  <a:avLst/>
                </a:prstGeom>
                <a:solidFill>
                  <a:schemeClr val="accent5">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3" name="Group 42">
                <a:extLst>
                  <a:ext uri="{FF2B5EF4-FFF2-40B4-BE49-F238E27FC236}">
                    <a16:creationId xmlns:a16="http://schemas.microsoft.com/office/drawing/2014/main" id="{0B65BA22-F546-02DB-55C0-6A66E472ED12}"/>
                  </a:ext>
                </a:extLst>
              </p:cNvPr>
              <p:cNvGrpSpPr/>
              <p:nvPr/>
            </p:nvGrpSpPr>
            <p:grpSpPr>
              <a:xfrm rot="16659408">
                <a:off x="7957928" y="2412892"/>
                <a:ext cx="777201" cy="805139"/>
                <a:chOff x="2076957" y="5153898"/>
                <a:chExt cx="602478" cy="546552"/>
              </a:xfrm>
            </p:grpSpPr>
            <p:sp>
              <p:nvSpPr>
                <p:cNvPr id="9262" name="Oval 16">
                  <a:extLst>
                    <a:ext uri="{FF2B5EF4-FFF2-40B4-BE49-F238E27FC236}">
                      <a16:creationId xmlns:a16="http://schemas.microsoft.com/office/drawing/2014/main" id="{5847F60D-0CB7-F8DC-B067-AB402DBC388B}"/>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20000"/>
                        <a:lumOff val="80000"/>
                      </a:schemeClr>
                    </a:gs>
                    <a:gs pos="100000">
                      <a:schemeClr val="accent5"/>
                    </a:gs>
                  </a:gsLst>
                  <a:lin ang="5400000" scaled="1"/>
                </a:gradFill>
                <a:ln w="9525">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3" name="Oval 9262">
                  <a:extLst>
                    <a:ext uri="{FF2B5EF4-FFF2-40B4-BE49-F238E27FC236}">
                      <a16:creationId xmlns:a16="http://schemas.microsoft.com/office/drawing/2014/main" id="{73B20906-9240-4A7C-EB4A-45949B70A379}"/>
                    </a:ext>
                  </a:extLst>
                </p:cNvPr>
                <p:cNvSpPr/>
                <p:nvPr/>
              </p:nvSpPr>
              <p:spPr bwMode="auto">
                <a:xfrm rot="19058643">
                  <a:off x="2108891" y="5169659"/>
                  <a:ext cx="135182" cy="53393"/>
                </a:xfrm>
                <a:prstGeom prst="ellipse">
                  <a:avLst/>
                </a:prstGeom>
                <a:solidFill>
                  <a:schemeClr val="accent5">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4" name="Group 43">
                <a:extLst>
                  <a:ext uri="{FF2B5EF4-FFF2-40B4-BE49-F238E27FC236}">
                    <a16:creationId xmlns:a16="http://schemas.microsoft.com/office/drawing/2014/main" id="{1751EC6B-4567-6C80-10E8-F10B5FD7FDC6}"/>
                  </a:ext>
                </a:extLst>
              </p:cNvPr>
              <p:cNvGrpSpPr/>
              <p:nvPr/>
            </p:nvGrpSpPr>
            <p:grpSpPr>
              <a:xfrm>
                <a:off x="8327155" y="3096093"/>
                <a:ext cx="1017143" cy="921878"/>
                <a:chOff x="2076957" y="5153898"/>
                <a:chExt cx="602478" cy="546552"/>
              </a:xfrm>
            </p:grpSpPr>
            <p:sp>
              <p:nvSpPr>
                <p:cNvPr id="9260" name="Oval 16">
                  <a:extLst>
                    <a:ext uri="{FF2B5EF4-FFF2-40B4-BE49-F238E27FC236}">
                      <a16:creationId xmlns:a16="http://schemas.microsoft.com/office/drawing/2014/main" id="{2F4112CD-1023-E7A4-8FA2-42C17E879556}"/>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40000"/>
                        <a:lumOff val="60000"/>
                      </a:schemeClr>
                    </a:gs>
                    <a:gs pos="100000">
                      <a:schemeClr val="accent3">
                        <a:lumMod val="60000"/>
                        <a:lumOff val="40000"/>
                      </a:schemeClr>
                    </a:gs>
                  </a:gsLst>
                  <a:lin ang="5400000" scaled="1"/>
                </a:gradFill>
                <a:ln w="952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1" name="Oval 9260">
                  <a:extLst>
                    <a:ext uri="{FF2B5EF4-FFF2-40B4-BE49-F238E27FC236}">
                      <a16:creationId xmlns:a16="http://schemas.microsoft.com/office/drawing/2014/main" id="{B14E6458-BD98-A8E9-9C36-4037C98AFA12}"/>
                    </a:ext>
                  </a:extLst>
                </p:cNvPr>
                <p:cNvSpPr/>
                <p:nvPr/>
              </p:nvSpPr>
              <p:spPr bwMode="auto">
                <a:xfrm rot="18618288">
                  <a:off x="2108782" y="5198359"/>
                  <a:ext cx="129372" cy="55791"/>
                </a:xfrm>
                <a:prstGeom prst="ellipse">
                  <a:avLst/>
                </a:prstGeom>
                <a:solidFill>
                  <a:schemeClr val="accent5"/>
                </a:solidFill>
                <a:ln w="0">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5" name="Group 44">
                <a:extLst>
                  <a:ext uri="{FF2B5EF4-FFF2-40B4-BE49-F238E27FC236}">
                    <a16:creationId xmlns:a16="http://schemas.microsoft.com/office/drawing/2014/main" id="{5E513653-6FCE-84FE-A51A-EE8C8B6E6F50}"/>
                  </a:ext>
                </a:extLst>
              </p:cNvPr>
              <p:cNvGrpSpPr/>
              <p:nvPr/>
            </p:nvGrpSpPr>
            <p:grpSpPr>
              <a:xfrm>
                <a:off x="8721264" y="2866348"/>
                <a:ext cx="836622" cy="778042"/>
                <a:chOff x="2076957" y="5153898"/>
                <a:chExt cx="602478" cy="546552"/>
              </a:xfrm>
            </p:grpSpPr>
            <p:sp>
              <p:nvSpPr>
                <p:cNvPr id="9258" name="Oval 16">
                  <a:extLst>
                    <a:ext uri="{FF2B5EF4-FFF2-40B4-BE49-F238E27FC236}">
                      <a16:creationId xmlns:a16="http://schemas.microsoft.com/office/drawing/2014/main" id="{41CF4610-5639-D781-CBD7-A5D85C61444A}"/>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40000"/>
                        <a:lumOff val="60000"/>
                      </a:schemeClr>
                    </a:gs>
                    <a:gs pos="100000">
                      <a:schemeClr val="accent3">
                        <a:lumMod val="60000"/>
                        <a:lumOff val="40000"/>
                      </a:schemeClr>
                    </a:gs>
                  </a:gsLst>
                  <a:lin ang="5400000" scaled="1"/>
                </a:gradFill>
                <a:ln w="952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9" name="Oval 9258">
                  <a:extLst>
                    <a:ext uri="{FF2B5EF4-FFF2-40B4-BE49-F238E27FC236}">
                      <a16:creationId xmlns:a16="http://schemas.microsoft.com/office/drawing/2014/main" id="{B6290351-4358-2D0B-7F4A-A2B65D90847F}"/>
                    </a:ext>
                  </a:extLst>
                </p:cNvPr>
                <p:cNvSpPr/>
                <p:nvPr/>
              </p:nvSpPr>
              <p:spPr bwMode="auto">
                <a:xfrm rot="18618288">
                  <a:off x="2108782" y="5198359"/>
                  <a:ext cx="129372" cy="55791"/>
                </a:xfrm>
                <a:prstGeom prst="ellipse">
                  <a:avLst/>
                </a:prstGeom>
                <a:solidFill>
                  <a:schemeClr val="accent5"/>
                </a:solidFill>
                <a:ln w="0">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6" name="Group 45">
                <a:extLst>
                  <a:ext uri="{FF2B5EF4-FFF2-40B4-BE49-F238E27FC236}">
                    <a16:creationId xmlns:a16="http://schemas.microsoft.com/office/drawing/2014/main" id="{A159A8D9-FD46-0DD8-A452-0DA112AA98F5}"/>
                  </a:ext>
                </a:extLst>
              </p:cNvPr>
              <p:cNvGrpSpPr/>
              <p:nvPr/>
            </p:nvGrpSpPr>
            <p:grpSpPr>
              <a:xfrm>
                <a:off x="7878708" y="2771726"/>
                <a:ext cx="763684" cy="774252"/>
                <a:chOff x="2076957" y="5153898"/>
                <a:chExt cx="602478" cy="546552"/>
              </a:xfrm>
            </p:grpSpPr>
            <p:sp>
              <p:nvSpPr>
                <p:cNvPr id="9256" name="Oval 16">
                  <a:extLst>
                    <a:ext uri="{FF2B5EF4-FFF2-40B4-BE49-F238E27FC236}">
                      <a16:creationId xmlns:a16="http://schemas.microsoft.com/office/drawing/2014/main" id="{A448B859-6723-B2C6-CDDD-FF3B4C834415}"/>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3">
                        <a:lumMod val="20000"/>
                        <a:lumOff val="80000"/>
                      </a:schemeClr>
                    </a:gs>
                    <a:gs pos="100000">
                      <a:schemeClr val="accent3">
                        <a:lumMod val="60000"/>
                        <a:lumOff val="40000"/>
                      </a:schemeClr>
                    </a:gs>
                  </a:gsLst>
                  <a:lin ang="5400000" scaled="1"/>
                </a:gradFill>
                <a:ln w="9525">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7" name="Oval 9256">
                  <a:extLst>
                    <a:ext uri="{FF2B5EF4-FFF2-40B4-BE49-F238E27FC236}">
                      <a16:creationId xmlns:a16="http://schemas.microsoft.com/office/drawing/2014/main" id="{2799B844-D668-8F7F-C641-5E10D982C77A}"/>
                    </a:ext>
                  </a:extLst>
                </p:cNvPr>
                <p:cNvSpPr/>
                <p:nvPr/>
              </p:nvSpPr>
              <p:spPr bwMode="auto">
                <a:xfrm rot="15374722">
                  <a:off x="2052444" y="5413256"/>
                  <a:ext cx="120960" cy="5967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7" name="Group 46">
                <a:extLst>
                  <a:ext uri="{FF2B5EF4-FFF2-40B4-BE49-F238E27FC236}">
                    <a16:creationId xmlns:a16="http://schemas.microsoft.com/office/drawing/2014/main" id="{C3EB9136-2ACC-EE70-F6D9-AD7F54044712}"/>
                  </a:ext>
                </a:extLst>
              </p:cNvPr>
              <p:cNvGrpSpPr/>
              <p:nvPr/>
            </p:nvGrpSpPr>
            <p:grpSpPr>
              <a:xfrm rot="11382475">
                <a:off x="8247731" y="2525633"/>
                <a:ext cx="852472" cy="707499"/>
                <a:chOff x="2074806" y="5159991"/>
                <a:chExt cx="661833" cy="534227"/>
              </a:xfrm>
            </p:grpSpPr>
            <p:sp>
              <p:nvSpPr>
                <p:cNvPr id="9254" name="Oval 16">
                  <a:extLst>
                    <a:ext uri="{FF2B5EF4-FFF2-40B4-BE49-F238E27FC236}">
                      <a16:creationId xmlns:a16="http://schemas.microsoft.com/office/drawing/2014/main" id="{BA297B0E-8C9F-BA5E-8385-8EC2517DD44F}"/>
                    </a:ext>
                  </a:extLst>
                </p:cNvPr>
                <p:cNvSpPr/>
                <p:nvPr/>
              </p:nvSpPr>
              <p:spPr bwMode="auto">
                <a:xfrm>
                  <a:off x="2074806" y="5159991"/>
                  <a:ext cx="661833" cy="534227"/>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 name="connsiteX0" fmla="*/ 8951 w 661833"/>
                    <a:gd name="connsiteY0" fmla="*/ 277325 h 534227"/>
                    <a:gd name="connsiteX1" fmla="*/ 128013 w 661833"/>
                    <a:gd name="connsiteY1" fmla="*/ 318 h 534227"/>
                    <a:gd name="connsiteX2" fmla="*/ 661493 w 661833"/>
                    <a:gd name="connsiteY2" fmla="*/ 333131 h 534227"/>
                    <a:gd name="connsiteX3" fmla="*/ 297875 w 661833"/>
                    <a:gd name="connsiteY3" fmla="*/ 532900 h 534227"/>
                    <a:gd name="connsiteX4" fmla="*/ 8951 w 661833"/>
                    <a:gd name="connsiteY4" fmla="*/ 277325 h 5342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1833" h="534227">
                      <a:moveTo>
                        <a:pt x="8951" y="277325"/>
                      </a:moveTo>
                      <a:cubicBezTo>
                        <a:pt x="-19359" y="188561"/>
                        <a:pt x="19256" y="-8983"/>
                        <a:pt x="128013" y="318"/>
                      </a:cubicBezTo>
                      <a:cubicBezTo>
                        <a:pt x="236770" y="9619"/>
                        <a:pt x="675780" y="6074"/>
                        <a:pt x="661493" y="333131"/>
                      </a:cubicBezTo>
                      <a:cubicBezTo>
                        <a:pt x="661493" y="505406"/>
                        <a:pt x="406632" y="542201"/>
                        <a:pt x="297875" y="532900"/>
                      </a:cubicBezTo>
                      <a:cubicBezTo>
                        <a:pt x="189118" y="523599"/>
                        <a:pt x="37261" y="366089"/>
                        <a:pt x="8951" y="277325"/>
                      </a:cubicBezTo>
                      <a:close/>
                    </a:path>
                  </a:pathLst>
                </a:custGeom>
                <a:gradFill>
                  <a:gsLst>
                    <a:gs pos="0">
                      <a:schemeClr val="accent3">
                        <a:lumMod val="20000"/>
                        <a:lumOff val="80000"/>
                      </a:schemeClr>
                    </a:gs>
                    <a:gs pos="100000">
                      <a:schemeClr val="accent3">
                        <a:lumMod val="60000"/>
                        <a:lumOff val="40000"/>
                      </a:schemeClr>
                    </a:gs>
                  </a:gsLst>
                  <a:lin ang="5400000" scaled="1"/>
                </a:gradFill>
                <a:ln w="9525">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5" name="Oval 9254">
                  <a:extLst>
                    <a:ext uri="{FF2B5EF4-FFF2-40B4-BE49-F238E27FC236}">
                      <a16:creationId xmlns:a16="http://schemas.microsoft.com/office/drawing/2014/main" id="{618CCCDC-F05F-5B7E-9CCA-2E10CADA43E6}"/>
                    </a:ext>
                  </a:extLst>
                </p:cNvPr>
                <p:cNvSpPr/>
                <p:nvPr/>
              </p:nvSpPr>
              <p:spPr bwMode="auto">
                <a:xfrm rot="15374722">
                  <a:off x="2052444" y="5413256"/>
                  <a:ext cx="120960" cy="5967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8" name="Group 47">
                <a:extLst>
                  <a:ext uri="{FF2B5EF4-FFF2-40B4-BE49-F238E27FC236}">
                    <a16:creationId xmlns:a16="http://schemas.microsoft.com/office/drawing/2014/main" id="{38F35553-45F9-D3E0-438F-BED19C9242E4}"/>
                  </a:ext>
                </a:extLst>
              </p:cNvPr>
              <p:cNvGrpSpPr/>
              <p:nvPr/>
            </p:nvGrpSpPr>
            <p:grpSpPr>
              <a:xfrm rot="636374">
                <a:off x="8071833" y="2866060"/>
                <a:ext cx="866900" cy="797450"/>
                <a:chOff x="2076957" y="5153898"/>
                <a:chExt cx="602478" cy="546552"/>
              </a:xfrm>
            </p:grpSpPr>
            <p:sp>
              <p:nvSpPr>
                <p:cNvPr id="9252" name="Oval 16">
                  <a:extLst>
                    <a:ext uri="{FF2B5EF4-FFF2-40B4-BE49-F238E27FC236}">
                      <a16:creationId xmlns:a16="http://schemas.microsoft.com/office/drawing/2014/main" id="{B383649B-733C-FFE2-3E25-9E9572BBCC24}"/>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5">
                        <a:lumMod val="20000"/>
                        <a:lumOff val="80000"/>
                      </a:schemeClr>
                    </a:gs>
                    <a:gs pos="100000">
                      <a:schemeClr val="accent5"/>
                    </a:gs>
                  </a:gsLst>
                  <a:lin ang="5400000" scaled="1"/>
                </a:gradFill>
                <a:ln w="9525">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3" name="Oval 9252">
                  <a:extLst>
                    <a:ext uri="{FF2B5EF4-FFF2-40B4-BE49-F238E27FC236}">
                      <a16:creationId xmlns:a16="http://schemas.microsoft.com/office/drawing/2014/main" id="{0EC0B43D-035C-6A13-BE0E-0056950DF96C}"/>
                    </a:ext>
                  </a:extLst>
                </p:cNvPr>
                <p:cNvSpPr/>
                <p:nvPr/>
              </p:nvSpPr>
              <p:spPr bwMode="auto">
                <a:xfrm rot="19058643">
                  <a:off x="2108891" y="5169659"/>
                  <a:ext cx="135182" cy="53393"/>
                </a:xfrm>
                <a:prstGeom prst="ellipse">
                  <a:avLst/>
                </a:prstGeom>
                <a:solidFill>
                  <a:schemeClr val="accent5">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9" name="Group 48">
                <a:extLst>
                  <a:ext uri="{FF2B5EF4-FFF2-40B4-BE49-F238E27FC236}">
                    <a16:creationId xmlns:a16="http://schemas.microsoft.com/office/drawing/2014/main" id="{B07CB33D-4B7D-BC3A-7163-44E722101308}"/>
                  </a:ext>
                </a:extLst>
              </p:cNvPr>
              <p:cNvGrpSpPr/>
              <p:nvPr/>
            </p:nvGrpSpPr>
            <p:grpSpPr>
              <a:xfrm>
                <a:off x="8458228" y="2437170"/>
                <a:ext cx="398232" cy="156975"/>
                <a:chOff x="844727" y="4554855"/>
                <a:chExt cx="398232" cy="156975"/>
              </a:xfrm>
            </p:grpSpPr>
            <p:sp>
              <p:nvSpPr>
                <p:cNvPr id="9250" name="Freeform: Shape 9249">
                  <a:extLst>
                    <a:ext uri="{FF2B5EF4-FFF2-40B4-BE49-F238E27FC236}">
                      <a16:creationId xmlns:a16="http://schemas.microsoft.com/office/drawing/2014/main" id="{87FC47A2-A569-7FDC-B0F3-C41231B6F5BA}"/>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5"/>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1" name="Oval 9250">
                  <a:extLst>
                    <a:ext uri="{FF2B5EF4-FFF2-40B4-BE49-F238E27FC236}">
                      <a16:creationId xmlns:a16="http://schemas.microsoft.com/office/drawing/2014/main" id="{CCA84C5F-B07B-0DC7-9D69-9CDEA4F0E915}"/>
                    </a:ext>
                  </a:extLst>
                </p:cNvPr>
                <p:cNvSpPr/>
                <p:nvPr/>
              </p:nvSpPr>
              <p:spPr bwMode="auto">
                <a:xfrm>
                  <a:off x="982366" y="4571677"/>
                  <a:ext cx="71002" cy="45720"/>
                </a:xfrm>
                <a:prstGeom prst="ellipse">
                  <a:avLst/>
                </a:prstGeom>
                <a:solidFill>
                  <a:schemeClr val="accent5">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0" name="Group 49">
                <a:extLst>
                  <a:ext uri="{FF2B5EF4-FFF2-40B4-BE49-F238E27FC236}">
                    <a16:creationId xmlns:a16="http://schemas.microsoft.com/office/drawing/2014/main" id="{10B96A90-00EA-5ED7-21E9-80880D8B0373}"/>
                  </a:ext>
                </a:extLst>
              </p:cNvPr>
              <p:cNvGrpSpPr/>
              <p:nvPr/>
            </p:nvGrpSpPr>
            <p:grpSpPr>
              <a:xfrm>
                <a:off x="9075413" y="2716852"/>
                <a:ext cx="280405" cy="284054"/>
                <a:chOff x="6221994" y="4837582"/>
                <a:chExt cx="597571" cy="531712"/>
              </a:xfrm>
            </p:grpSpPr>
            <p:sp>
              <p:nvSpPr>
                <p:cNvPr id="9248" name="Freeform 60">
                  <a:extLst>
                    <a:ext uri="{FF2B5EF4-FFF2-40B4-BE49-F238E27FC236}">
                      <a16:creationId xmlns:a16="http://schemas.microsoft.com/office/drawing/2014/main" id="{0D59E55A-92D6-4C03-9736-B76805D00E0A}"/>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4"/>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249" name="Oval 42">
                  <a:extLst>
                    <a:ext uri="{FF2B5EF4-FFF2-40B4-BE49-F238E27FC236}">
                      <a16:creationId xmlns:a16="http://schemas.microsoft.com/office/drawing/2014/main" id="{D6AC73E5-CD0C-0404-E15B-B2FC3ADDF2C3}"/>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4">
                    <a:lumMod val="5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1" name="Group 50">
                <a:extLst>
                  <a:ext uri="{FF2B5EF4-FFF2-40B4-BE49-F238E27FC236}">
                    <a16:creationId xmlns:a16="http://schemas.microsoft.com/office/drawing/2014/main" id="{0B312736-3ABF-1DCF-28C6-CC603FB26243}"/>
                  </a:ext>
                </a:extLst>
              </p:cNvPr>
              <p:cNvGrpSpPr/>
              <p:nvPr/>
            </p:nvGrpSpPr>
            <p:grpSpPr>
              <a:xfrm rot="3532312">
                <a:off x="8810396" y="2697405"/>
                <a:ext cx="398232" cy="156975"/>
                <a:chOff x="844727" y="4554855"/>
                <a:chExt cx="398232" cy="156975"/>
              </a:xfrm>
            </p:grpSpPr>
            <p:sp>
              <p:nvSpPr>
                <p:cNvPr id="9246" name="Freeform: Shape 9245">
                  <a:extLst>
                    <a:ext uri="{FF2B5EF4-FFF2-40B4-BE49-F238E27FC236}">
                      <a16:creationId xmlns:a16="http://schemas.microsoft.com/office/drawing/2014/main" id="{DBBB9EC0-2FF9-9156-986E-897AE2B57370}"/>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7" name="Oval 9246">
                  <a:extLst>
                    <a:ext uri="{FF2B5EF4-FFF2-40B4-BE49-F238E27FC236}">
                      <a16:creationId xmlns:a16="http://schemas.microsoft.com/office/drawing/2014/main" id="{2E85E3D7-604F-408E-D2A0-EE89679CD7E8}"/>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2" name="Group 51">
                <a:extLst>
                  <a:ext uri="{FF2B5EF4-FFF2-40B4-BE49-F238E27FC236}">
                    <a16:creationId xmlns:a16="http://schemas.microsoft.com/office/drawing/2014/main" id="{E7E276B8-76EF-474E-3A75-7B019F0DC177}"/>
                  </a:ext>
                </a:extLst>
              </p:cNvPr>
              <p:cNvGrpSpPr/>
              <p:nvPr/>
            </p:nvGrpSpPr>
            <p:grpSpPr>
              <a:xfrm>
                <a:off x="8251113" y="2733472"/>
                <a:ext cx="275860" cy="144559"/>
                <a:chOff x="7391191" y="4819043"/>
                <a:chExt cx="275860" cy="144559"/>
              </a:xfrm>
            </p:grpSpPr>
            <p:sp>
              <p:nvSpPr>
                <p:cNvPr id="9244" name="Oval 38">
                  <a:extLst>
                    <a:ext uri="{FF2B5EF4-FFF2-40B4-BE49-F238E27FC236}">
                      <a16:creationId xmlns:a16="http://schemas.microsoft.com/office/drawing/2014/main" id="{95CEDB5E-4BB4-3276-3D6C-C203F72DF5EC}"/>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5" name="Oval 9244">
                  <a:extLst>
                    <a:ext uri="{FF2B5EF4-FFF2-40B4-BE49-F238E27FC236}">
                      <a16:creationId xmlns:a16="http://schemas.microsoft.com/office/drawing/2014/main" id="{1282431F-5F30-6DD3-C31D-38F245B94144}"/>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3" name="Group 52">
                <a:extLst>
                  <a:ext uri="{FF2B5EF4-FFF2-40B4-BE49-F238E27FC236}">
                    <a16:creationId xmlns:a16="http://schemas.microsoft.com/office/drawing/2014/main" id="{9E4031CC-6688-7A24-9F0D-F1CD7451F006}"/>
                  </a:ext>
                </a:extLst>
              </p:cNvPr>
              <p:cNvGrpSpPr/>
              <p:nvPr/>
            </p:nvGrpSpPr>
            <p:grpSpPr>
              <a:xfrm>
                <a:off x="8017949" y="2520795"/>
                <a:ext cx="280405" cy="284054"/>
                <a:chOff x="6221994" y="4837582"/>
                <a:chExt cx="597571" cy="531712"/>
              </a:xfrm>
            </p:grpSpPr>
            <p:sp>
              <p:nvSpPr>
                <p:cNvPr id="9242" name="Freeform 60">
                  <a:extLst>
                    <a:ext uri="{FF2B5EF4-FFF2-40B4-BE49-F238E27FC236}">
                      <a16:creationId xmlns:a16="http://schemas.microsoft.com/office/drawing/2014/main" id="{616D4B77-4BAE-8746-13EA-B80EC675AB47}"/>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3">
                    <a:lumMod val="50000"/>
                  </a:schemeClr>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243" name="Oval 42">
                  <a:extLst>
                    <a:ext uri="{FF2B5EF4-FFF2-40B4-BE49-F238E27FC236}">
                      <a16:creationId xmlns:a16="http://schemas.microsoft.com/office/drawing/2014/main" id="{C833B100-5815-ABDB-C666-DF2B9D9C970F}"/>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3"/>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4" name="Group 53">
                <a:extLst>
                  <a:ext uri="{FF2B5EF4-FFF2-40B4-BE49-F238E27FC236}">
                    <a16:creationId xmlns:a16="http://schemas.microsoft.com/office/drawing/2014/main" id="{E80BCB0D-6E8C-1886-6C5C-48F16BAE5E61}"/>
                  </a:ext>
                </a:extLst>
              </p:cNvPr>
              <p:cNvGrpSpPr/>
              <p:nvPr/>
            </p:nvGrpSpPr>
            <p:grpSpPr>
              <a:xfrm rot="15759064">
                <a:off x="7974615" y="3279369"/>
                <a:ext cx="398232" cy="156975"/>
                <a:chOff x="844727" y="4554855"/>
                <a:chExt cx="398232" cy="156975"/>
              </a:xfrm>
            </p:grpSpPr>
            <p:sp>
              <p:nvSpPr>
                <p:cNvPr id="9240" name="Freeform: Shape 9239">
                  <a:extLst>
                    <a:ext uri="{FF2B5EF4-FFF2-40B4-BE49-F238E27FC236}">
                      <a16:creationId xmlns:a16="http://schemas.microsoft.com/office/drawing/2014/main" id="{85A8A466-D8CB-662D-828D-33C218C68B48}"/>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5"/>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1" name="Oval 9240">
                  <a:extLst>
                    <a:ext uri="{FF2B5EF4-FFF2-40B4-BE49-F238E27FC236}">
                      <a16:creationId xmlns:a16="http://schemas.microsoft.com/office/drawing/2014/main" id="{7D67FFEF-F294-C107-C286-7AA980737254}"/>
                    </a:ext>
                  </a:extLst>
                </p:cNvPr>
                <p:cNvSpPr/>
                <p:nvPr/>
              </p:nvSpPr>
              <p:spPr bwMode="auto">
                <a:xfrm>
                  <a:off x="982366" y="4571677"/>
                  <a:ext cx="71002" cy="45720"/>
                </a:xfrm>
                <a:prstGeom prst="ellipse">
                  <a:avLst/>
                </a:prstGeom>
                <a:solidFill>
                  <a:schemeClr val="accent5">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5" name="Group 54">
                <a:extLst>
                  <a:ext uri="{FF2B5EF4-FFF2-40B4-BE49-F238E27FC236}">
                    <a16:creationId xmlns:a16="http://schemas.microsoft.com/office/drawing/2014/main" id="{9298A8A1-EFDC-3241-2159-9D2E1C5CA0CB}"/>
                  </a:ext>
                </a:extLst>
              </p:cNvPr>
              <p:cNvGrpSpPr/>
              <p:nvPr/>
            </p:nvGrpSpPr>
            <p:grpSpPr>
              <a:xfrm rot="14412386">
                <a:off x="7726205" y="3158263"/>
                <a:ext cx="398232" cy="156975"/>
                <a:chOff x="844727" y="4554855"/>
                <a:chExt cx="398232" cy="156975"/>
              </a:xfrm>
            </p:grpSpPr>
            <p:sp>
              <p:nvSpPr>
                <p:cNvPr id="9238" name="Freeform: Shape 9237">
                  <a:extLst>
                    <a:ext uri="{FF2B5EF4-FFF2-40B4-BE49-F238E27FC236}">
                      <a16:creationId xmlns:a16="http://schemas.microsoft.com/office/drawing/2014/main" id="{EA3A0EAB-60D2-3F6F-D914-575B402BBF9D}"/>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9" name="Oval 9238">
                  <a:extLst>
                    <a:ext uri="{FF2B5EF4-FFF2-40B4-BE49-F238E27FC236}">
                      <a16:creationId xmlns:a16="http://schemas.microsoft.com/office/drawing/2014/main" id="{155EC0AE-C6DD-93C4-607F-CC152068D61B}"/>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6" name="Group 55">
                <a:extLst>
                  <a:ext uri="{FF2B5EF4-FFF2-40B4-BE49-F238E27FC236}">
                    <a16:creationId xmlns:a16="http://schemas.microsoft.com/office/drawing/2014/main" id="{982DDC01-65FC-7266-EE44-646515B28397}"/>
                  </a:ext>
                </a:extLst>
              </p:cNvPr>
              <p:cNvGrpSpPr/>
              <p:nvPr/>
            </p:nvGrpSpPr>
            <p:grpSpPr>
              <a:xfrm>
                <a:off x="8394189" y="3507248"/>
                <a:ext cx="280405" cy="284054"/>
                <a:chOff x="6221994" y="4837582"/>
                <a:chExt cx="597571" cy="531712"/>
              </a:xfrm>
            </p:grpSpPr>
            <p:sp>
              <p:nvSpPr>
                <p:cNvPr id="9236" name="Freeform 60">
                  <a:extLst>
                    <a:ext uri="{FF2B5EF4-FFF2-40B4-BE49-F238E27FC236}">
                      <a16:creationId xmlns:a16="http://schemas.microsoft.com/office/drawing/2014/main" id="{A495479B-9091-4618-021A-590F56EF08C4}"/>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4"/>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237" name="Oval 42">
                  <a:extLst>
                    <a:ext uri="{FF2B5EF4-FFF2-40B4-BE49-F238E27FC236}">
                      <a16:creationId xmlns:a16="http://schemas.microsoft.com/office/drawing/2014/main" id="{5ECC9FBC-8F60-3549-7908-523C05D0DC6E}"/>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4">
                    <a:lumMod val="5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7" name="Group 56">
                <a:extLst>
                  <a:ext uri="{FF2B5EF4-FFF2-40B4-BE49-F238E27FC236}">
                    <a16:creationId xmlns:a16="http://schemas.microsoft.com/office/drawing/2014/main" id="{0A4D816F-1FB2-AA79-E626-A22A5175CD94}"/>
                  </a:ext>
                </a:extLst>
              </p:cNvPr>
              <p:cNvGrpSpPr/>
              <p:nvPr/>
            </p:nvGrpSpPr>
            <p:grpSpPr>
              <a:xfrm rot="3653605">
                <a:off x="8648631" y="3059115"/>
                <a:ext cx="398232" cy="156975"/>
                <a:chOff x="844727" y="4554855"/>
                <a:chExt cx="398232" cy="156975"/>
              </a:xfrm>
            </p:grpSpPr>
            <p:sp>
              <p:nvSpPr>
                <p:cNvPr id="9234" name="Freeform: Shape 9233">
                  <a:extLst>
                    <a:ext uri="{FF2B5EF4-FFF2-40B4-BE49-F238E27FC236}">
                      <a16:creationId xmlns:a16="http://schemas.microsoft.com/office/drawing/2014/main" id="{7E0DB791-B990-DB7D-DF51-517A0E43F6BF}"/>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5" name="Oval 9234">
                  <a:extLst>
                    <a:ext uri="{FF2B5EF4-FFF2-40B4-BE49-F238E27FC236}">
                      <a16:creationId xmlns:a16="http://schemas.microsoft.com/office/drawing/2014/main" id="{A03945D7-E762-C0ED-3D76-C963F43D3DC8}"/>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8" name="Group 57">
                <a:extLst>
                  <a:ext uri="{FF2B5EF4-FFF2-40B4-BE49-F238E27FC236}">
                    <a16:creationId xmlns:a16="http://schemas.microsoft.com/office/drawing/2014/main" id="{F41477EE-5804-960C-CBF5-DDA7591587B3}"/>
                  </a:ext>
                </a:extLst>
              </p:cNvPr>
              <p:cNvGrpSpPr/>
              <p:nvPr/>
            </p:nvGrpSpPr>
            <p:grpSpPr>
              <a:xfrm rot="1462116">
                <a:off x="8928571" y="3471880"/>
                <a:ext cx="398232" cy="156975"/>
                <a:chOff x="844727" y="4554855"/>
                <a:chExt cx="398232" cy="156975"/>
              </a:xfrm>
            </p:grpSpPr>
            <p:sp>
              <p:nvSpPr>
                <p:cNvPr id="9232" name="Freeform: Shape 9231">
                  <a:extLst>
                    <a:ext uri="{FF2B5EF4-FFF2-40B4-BE49-F238E27FC236}">
                      <a16:creationId xmlns:a16="http://schemas.microsoft.com/office/drawing/2014/main" id="{7A7789D2-D519-E7DA-50C1-5EC8091BF12E}"/>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3" name="Oval 9232">
                  <a:extLst>
                    <a:ext uri="{FF2B5EF4-FFF2-40B4-BE49-F238E27FC236}">
                      <a16:creationId xmlns:a16="http://schemas.microsoft.com/office/drawing/2014/main" id="{682E5C22-539F-337C-5A82-3C1664BF2255}"/>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9" name="Group 58">
                <a:extLst>
                  <a:ext uri="{FF2B5EF4-FFF2-40B4-BE49-F238E27FC236}">
                    <a16:creationId xmlns:a16="http://schemas.microsoft.com/office/drawing/2014/main" id="{7C2C46F3-01E9-1034-B015-C7ECF4A212DE}"/>
                  </a:ext>
                </a:extLst>
              </p:cNvPr>
              <p:cNvGrpSpPr/>
              <p:nvPr/>
            </p:nvGrpSpPr>
            <p:grpSpPr>
              <a:xfrm rot="1512473">
                <a:off x="9119888" y="3826937"/>
                <a:ext cx="280405" cy="284054"/>
                <a:chOff x="6221994" y="4837582"/>
                <a:chExt cx="597571" cy="531712"/>
              </a:xfrm>
            </p:grpSpPr>
            <p:sp>
              <p:nvSpPr>
                <p:cNvPr id="9230" name="Freeform 60">
                  <a:extLst>
                    <a:ext uri="{FF2B5EF4-FFF2-40B4-BE49-F238E27FC236}">
                      <a16:creationId xmlns:a16="http://schemas.microsoft.com/office/drawing/2014/main" id="{FE83CC9A-B4BC-0842-44A1-5A9E367BFEF1}"/>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4"/>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231" name="Oval 42">
                  <a:extLst>
                    <a:ext uri="{FF2B5EF4-FFF2-40B4-BE49-F238E27FC236}">
                      <a16:creationId xmlns:a16="http://schemas.microsoft.com/office/drawing/2014/main" id="{A1D75298-EA60-979B-010E-AFCDF7788CD1}"/>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4">
                    <a:lumMod val="5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0" name="Group 59">
                <a:extLst>
                  <a:ext uri="{FF2B5EF4-FFF2-40B4-BE49-F238E27FC236}">
                    <a16:creationId xmlns:a16="http://schemas.microsoft.com/office/drawing/2014/main" id="{789980D8-A39E-6BE6-3AD0-6CE8306FCDBA}"/>
                  </a:ext>
                </a:extLst>
              </p:cNvPr>
              <p:cNvGrpSpPr/>
              <p:nvPr/>
            </p:nvGrpSpPr>
            <p:grpSpPr>
              <a:xfrm rot="11357420">
                <a:off x="8404779" y="3963515"/>
                <a:ext cx="349008" cy="170269"/>
                <a:chOff x="7391191" y="4819043"/>
                <a:chExt cx="275860" cy="144559"/>
              </a:xfrm>
            </p:grpSpPr>
            <p:sp>
              <p:nvSpPr>
                <p:cNvPr id="9228" name="Oval 38">
                  <a:extLst>
                    <a:ext uri="{FF2B5EF4-FFF2-40B4-BE49-F238E27FC236}">
                      <a16:creationId xmlns:a16="http://schemas.microsoft.com/office/drawing/2014/main" id="{14223FF0-3CD8-95C1-9D16-D596311601FD}"/>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9" name="Oval 9228">
                  <a:extLst>
                    <a:ext uri="{FF2B5EF4-FFF2-40B4-BE49-F238E27FC236}">
                      <a16:creationId xmlns:a16="http://schemas.microsoft.com/office/drawing/2014/main" id="{26A4BC6D-651B-F0F5-DE12-4135EF847C9B}"/>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1" name="Group 60">
                <a:extLst>
                  <a:ext uri="{FF2B5EF4-FFF2-40B4-BE49-F238E27FC236}">
                    <a16:creationId xmlns:a16="http://schemas.microsoft.com/office/drawing/2014/main" id="{4AF4BC34-D9D1-6C76-9099-3D85F1BFD52C}"/>
                  </a:ext>
                </a:extLst>
              </p:cNvPr>
              <p:cNvGrpSpPr/>
              <p:nvPr/>
            </p:nvGrpSpPr>
            <p:grpSpPr>
              <a:xfrm rot="13270192">
                <a:off x="8367870" y="3866684"/>
                <a:ext cx="275860" cy="144559"/>
                <a:chOff x="7391191" y="4819043"/>
                <a:chExt cx="275860" cy="144559"/>
              </a:xfrm>
            </p:grpSpPr>
            <p:sp>
              <p:nvSpPr>
                <p:cNvPr id="9226" name="Oval 38">
                  <a:extLst>
                    <a:ext uri="{FF2B5EF4-FFF2-40B4-BE49-F238E27FC236}">
                      <a16:creationId xmlns:a16="http://schemas.microsoft.com/office/drawing/2014/main" id="{E91ADE40-0538-D0F1-D322-1BF4B44B68E5}"/>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7" name="Oval 9226">
                  <a:extLst>
                    <a:ext uri="{FF2B5EF4-FFF2-40B4-BE49-F238E27FC236}">
                      <a16:creationId xmlns:a16="http://schemas.microsoft.com/office/drawing/2014/main" id="{32C00E49-DA18-111C-A513-A378881D7BCC}"/>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2" name="Group 61">
                <a:extLst>
                  <a:ext uri="{FF2B5EF4-FFF2-40B4-BE49-F238E27FC236}">
                    <a16:creationId xmlns:a16="http://schemas.microsoft.com/office/drawing/2014/main" id="{1C82CB48-D995-84A7-76CC-8DF042033777}"/>
                  </a:ext>
                </a:extLst>
              </p:cNvPr>
              <p:cNvGrpSpPr/>
              <p:nvPr/>
            </p:nvGrpSpPr>
            <p:grpSpPr>
              <a:xfrm rot="8741131">
                <a:off x="8599085" y="3829998"/>
                <a:ext cx="275860" cy="144559"/>
                <a:chOff x="7391191" y="4819043"/>
                <a:chExt cx="275860" cy="144559"/>
              </a:xfrm>
            </p:grpSpPr>
            <p:sp>
              <p:nvSpPr>
                <p:cNvPr id="9224" name="Oval 38">
                  <a:extLst>
                    <a:ext uri="{FF2B5EF4-FFF2-40B4-BE49-F238E27FC236}">
                      <a16:creationId xmlns:a16="http://schemas.microsoft.com/office/drawing/2014/main" id="{2BABA452-2167-C530-4E06-5A342AFCB35B}"/>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5" name="Oval 9224">
                  <a:extLst>
                    <a:ext uri="{FF2B5EF4-FFF2-40B4-BE49-F238E27FC236}">
                      <a16:creationId xmlns:a16="http://schemas.microsoft.com/office/drawing/2014/main" id="{EA6885C2-BBA9-E18B-04BF-7B23AACE8350}"/>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3" name="Group 62">
                <a:extLst>
                  <a:ext uri="{FF2B5EF4-FFF2-40B4-BE49-F238E27FC236}">
                    <a16:creationId xmlns:a16="http://schemas.microsoft.com/office/drawing/2014/main" id="{F36FF35C-189C-ECD1-965A-7A7D576A082F}"/>
                  </a:ext>
                </a:extLst>
              </p:cNvPr>
              <p:cNvGrpSpPr/>
              <p:nvPr/>
            </p:nvGrpSpPr>
            <p:grpSpPr>
              <a:xfrm rot="17554923">
                <a:off x="7810221" y="2824272"/>
                <a:ext cx="134099" cy="184661"/>
                <a:chOff x="8366919" y="4492436"/>
                <a:chExt cx="134099" cy="184661"/>
              </a:xfrm>
              <a:solidFill>
                <a:schemeClr val="accent6">
                  <a:lumMod val="40000"/>
                  <a:lumOff val="60000"/>
                </a:schemeClr>
              </a:solidFill>
            </p:grpSpPr>
            <p:grpSp>
              <p:nvGrpSpPr>
                <p:cNvPr id="9216" name="Group 9215">
                  <a:extLst>
                    <a:ext uri="{FF2B5EF4-FFF2-40B4-BE49-F238E27FC236}">
                      <a16:creationId xmlns:a16="http://schemas.microsoft.com/office/drawing/2014/main" id="{89B40D45-9D2F-0C4C-F041-4FE7201DDEDE}"/>
                    </a:ext>
                  </a:extLst>
                </p:cNvPr>
                <p:cNvGrpSpPr/>
                <p:nvPr/>
              </p:nvGrpSpPr>
              <p:grpSpPr>
                <a:xfrm>
                  <a:off x="8366919" y="4492436"/>
                  <a:ext cx="62428" cy="184661"/>
                  <a:chOff x="8366919" y="4492436"/>
                  <a:chExt cx="62428" cy="184661"/>
                </a:xfrm>
                <a:grpFill/>
              </p:grpSpPr>
              <p:sp>
                <p:nvSpPr>
                  <p:cNvPr id="9222" name="Rectangle 9221">
                    <a:extLst>
                      <a:ext uri="{FF2B5EF4-FFF2-40B4-BE49-F238E27FC236}">
                        <a16:creationId xmlns:a16="http://schemas.microsoft.com/office/drawing/2014/main" id="{93FE171A-4CC1-76CC-C8F1-A7987F9D4AC0}"/>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3" name="Rectangle 9222">
                    <a:extLst>
                      <a:ext uri="{FF2B5EF4-FFF2-40B4-BE49-F238E27FC236}">
                        <a16:creationId xmlns:a16="http://schemas.microsoft.com/office/drawing/2014/main" id="{DA12E884-0164-DC74-C127-BD8B663A96E8}"/>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17" name="Group 9216">
                  <a:extLst>
                    <a:ext uri="{FF2B5EF4-FFF2-40B4-BE49-F238E27FC236}">
                      <a16:creationId xmlns:a16="http://schemas.microsoft.com/office/drawing/2014/main" id="{2A249861-523C-592A-046C-D5279A6C3983}"/>
                    </a:ext>
                  </a:extLst>
                </p:cNvPr>
                <p:cNvGrpSpPr/>
                <p:nvPr/>
              </p:nvGrpSpPr>
              <p:grpSpPr>
                <a:xfrm flipH="1">
                  <a:off x="8438590" y="4492436"/>
                  <a:ext cx="62428" cy="184661"/>
                  <a:chOff x="8366919" y="4492436"/>
                  <a:chExt cx="62428" cy="184661"/>
                </a:xfrm>
                <a:grpFill/>
              </p:grpSpPr>
              <p:sp>
                <p:nvSpPr>
                  <p:cNvPr id="9219" name="Rectangle 9218">
                    <a:extLst>
                      <a:ext uri="{FF2B5EF4-FFF2-40B4-BE49-F238E27FC236}">
                        <a16:creationId xmlns:a16="http://schemas.microsoft.com/office/drawing/2014/main" id="{550F8C7B-3A72-6306-5FF1-7651574D72CE}"/>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0" name="Rectangle 9219">
                    <a:extLst>
                      <a:ext uri="{FF2B5EF4-FFF2-40B4-BE49-F238E27FC236}">
                        <a16:creationId xmlns:a16="http://schemas.microsoft.com/office/drawing/2014/main" id="{4D90D92D-4DED-A900-E61D-8861107AE1F2}"/>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sp>
          <p:nvSpPr>
            <p:cNvPr id="10" name="TextBox 9">
              <a:extLst>
                <a:ext uri="{FF2B5EF4-FFF2-40B4-BE49-F238E27FC236}">
                  <a16:creationId xmlns:a16="http://schemas.microsoft.com/office/drawing/2014/main" id="{C9699A7E-E569-57B9-6DC9-03C4785EE9E2}"/>
                </a:ext>
              </a:extLst>
            </p:cNvPr>
            <p:cNvSpPr txBox="1"/>
            <p:nvPr/>
          </p:nvSpPr>
          <p:spPr bwMode="auto">
            <a:xfrm>
              <a:off x="959026" y="1258577"/>
              <a:ext cx="2710935" cy="338554"/>
            </a:xfrm>
            <a:prstGeom prst="rect">
              <a:avLst/>
            </a:prstGeom>
            <a:solidFill>
              <a:schemeClr val="accent1"/>
            </a:solidFill>
            <a:ln>
              <a:noFill/>
            </a:ln>
          </p:spPr>
          <p:txBody>
            <a:bodyPr wrap="none" rtlCol="0">
              <a:spAutoFit/>
            </a:bodyPr>
            <a:lstStyle/>
            <a:p>
              <a:pPr algn="ctr">
                <a:lnSpc>
                  <a:spcPct val="100000"/>
                </a:lnSpc>
                <a:spcBef>
                  <a:spcPct val="50000"/>
                </a:spcBef>
                <a:spcAft>
                  <a:spcPct val="0"/>
                </a:spcAft>
                <a:buClrTx/>
                <a:buFontTx/>
                <a:buNone/>
              </a:pPr>
              <a:r>
                <a:rPr lang="en-US" sz="1600" dirty="0">
                  <a:latin typeface="Calibri" panose="020F0502020204030204" pitchFamily="34" charset="0"/>
                </a:rPr>
                <a:t>Normal adipose development</a:t>
              </a:r>
            </a:p>
          </p:txBody>
        </p:sp>
        <p:sp>
          <p:nvSpPr>
            <p:cNvPr id="11" name="TextBox 10">
              <a:extLst>
                <a:ext uri="{FF2B5EF4-FFF2-40B4-BE49-F238E27FC236}">
                  <a16:creationId xmlns:a16="http://schemas.microsoft.com/office/drawing/2014/main" id="{456280C3-89D3-37DB-53C2-C32B57B31BE0}"/>
                </a:ext>
              </a:extLst>
            </p:cNvPr>
            <p:cNvSpPr txBox="1"/>
            <p:nvPr/>
          </p:nvSpPr>
          <p:spPr bwMode="auto">
            <a:xfrm>
              <a:off x="1283826" y="1588440"/>
              <a:ext cx="206133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dirty="0">
                  <a:solidFill>
                    <a:schemeClr val="accent1"/>
                  </a:solidFill>
                  <a:latin typeface="Calibri" panose="020F0502020204030204" pitchFamily="34" charset="0"/>
                </a:rPr>
                <a:t>Normal nutrition</a:t>
              </a:r>
            </a:p>
            <a:p>
              <a:pPr algn="ctr">
                <a:lnSpc>
                  <a:spcPct val="90000"/>
                </a:lnSpc>
                <a:spcBef>
                  <a:spcPts val="0"/>
                </a:spcBef>
                <a:spcAft>
                  <a:spcPct val="0"/>
                </a:spcAft>
                <a:buClrTx/>
                <a:buFontTx/>
                <a:buNone/>
              </a:pPr>
              <a:r>
                <a:rPr lang="en-US" sz="1400" dirty="0">
                  <a:solidFill>
                    <a:schemeClr val="accent1"/>
                  </a:solidFill>
                  <a:latin typeface="Calibri" panose="020F0502020204030204" pitchFamily="34" charset="0"/>
                </a:rPr>
                <a:t>Normal microbiome</a:t>
              </a:r>
            </a:p>
            <a:p>
              <a:pPr algn="ctr">
                <a:lnSpc>
                  <a:spcPct val="90000"/>
                </a:lnSpc>
                <a:spcBef>
                  <a:spcPts val="0"/>
                </a:spcBef>
                <a:spcAft>
                  <a:spcPct val="0"/>
                </a:spcAft>
                <a:buClrTx/>
                <a:buFontTx/>
                <a:buNone/>
              </a:pPr>
              <a:r>
                <a:rPr lang="en-US" sz="1400" dirty="0">
                  <a:solidFill>
                    <a:schemeClr val="accent1"/>
                  </a:solidFill>
                  <a:latin typeface="Calibri" panose="020F0502020204030204" pitchFamily="34" charset="0"/>
                </a:rPr>
                <a:t>Adipocyte growth factors</a:t>
              </a:r>
            </a:p>
          </p:txBody>
        </p:sp>
        <p:sp>
          <p:nvSpPr>
            <p:cNvPr id="12" name="TextBox 11">
              <a:extLst>
                <a:ext uri="{FF2B5EF4-FFF2-40B4-BE49-F238E27FC236}">
                  <a16:creationId xmlns:a16="http://schemas.microsoft.com/office/drawing/2014/main" id="{750B720E-7D15-02C9-EB65-986E8ECB6447}"/>
                </a:ext>
              </a:extLst>
            </p:cNvPr>
            <p:cNvSpPr txBox="1"/>
            <p:nvPr/>
          </p:nvSpPr>
          <p:spPr bwMode="auto">
            <a:xfrm>
              <a:off x="5440092" y="1258577"/>
              <a:ext cx="2471639" cy="338554"/>
            </a:xfrm>
            <a:prstGeom prst="rect">
              <a:avLst/>
            </a:prstGeom>
            <a:solidFill>
              <a:schemeClr val="accent4"/>
            </a:solidFill>
            <a:ln>
              <a:noFill/>
            </a:ln>
          </p:spPr>
          <p:txBody>
            <a:bodyPr wrap="none" rtlCol="0">
              <a:spAutoFit/>
            </a:bodyPr>
            <a:lstStyle/>
            <a:p>
              <a:pPr algn="ctr">
                <a:lnSpc>
                  <a:spcPct val="100000"/>
                </a:lnSpc>
                <a:spcBef>
                  <a:spcPct val="50000"/>
                </a:spcBef>
                <a:spcAft>
                  <a:spcPct val="0"/>
                </a:spcAft>
                <a:buClrTx/>
                <a:buFontTx/>
                <a:buNone/>
              </a:pPr>
              <a:r>
                <a:rPr lang="en-US" sz="1600" dirty="0">
                  <a:latin typeface="Calibri" panose="020F0502020204030204" pitchFamily="34" charset="0"/>
                </a:rPr>
                <a:t>Healthy adipose expansion</a:t>
              </a:r>
            </a:p>
          </p:txBody>
        </p:sp>
        <p:sp>
          <p:nvSpPr>
            <p:cNvPr id="13" name="TextBox 12">
              <a:extLst>
                <a:ext uri="{FF2B5EF4-FFF2-40B4-BE49-F238E27FC236}">
                  <a16:creationId xmlns:a16="http://schemas.microsoft.com/office/drawing/2014/main" id="{0A3B8A58-D6A2-292F-0250-6AFDA63B1CE9}"/>
                </a:ext>
              </a:extLst>
            </p:cNvPr>
            <p:cNvSpPr txBox="1"/>
            <p:nvPr/>
          </p:nvSpPr>
          <p:spPr bwMode="auto">
            <a:xfrm>
              <a:off x="5647538" y="1588440"/>
              <a:ext cx="205674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dirty="0">
                  <a:solidFill>
                    <a:schemeClr val="accent4"/>
                  </a:solidFill>
                  <a:latin typeface="Calibri" panose="020F0502020204030204" pitchFamily="34" charset="0"/>
                </a:rPr>
                <a:t>Increased number of small adipocytes</a:t>
              </a:r>
            </a:p>
            <a:p>
              <a:pPr algn="ctr">
                <a:lnSpc>
                  <a:spcPct val="90000"/>
                </a:lnSpc>
                <a:spcBef>
                  <a:spcPts val="0"/>
                </a:spcBef>
                <a:spcAft>
                  <a:spcPct val="0"/>
                </a:spcAft>
                <a:buClrTx/>
                <a:buFontTx/>
                <a:buNone/>
              </a:pPr>
              <a:r>
                <a:rPr lang="en-US" sz="1400" dirty="0">
                  <a:solidFill>
                    <a:schemeClr val="accent4"/>
                  </a:solidFill>
                  <a:latin typeface="Calibri" panose="020F0502020204030204" pitchFamily="34" charset="0"/>
                </a:rPr>
                <a:t>Low inflammation</a:t>
              </a:r>
            </a:p>
          </p:txBody>
        </p:sp>
        <p:sp>
          <p:nvSpPr>
            <p:cNvPr id="14" name="TextBox 13">
              <a:extLst>
                <a:ext uri="{FF2B5EF4-FFF2-40B4-BE49-F238E27FC236}">
                  <a16:creationId xmlns:a16="http://schemas.microsoft.com/office/drawing/2014/main" id="{5A04445F-E845-DED3-61DB-800F34DA8EBA}"/>
                </a:ext>
              </a:extLst>
            </p:cNvPr>
            <p:cNvSpPr txBox="1"/>
            <p:nvPr/>
          </p:nvSpPr>
          <p:spPr bwMode="auto">
            <a:xfrm>
              <a:off x="8945033" y="1258577"/>
              <a:ext cx="2915863" cy="338554"/>
            </a:xfrm>
            <a:prstGeom prst="rect">
              <a:avLst/>
            </a:prstGeom>
            <a:solidFill>
              <a:schemeClr val="accent3"/>
            </a:solidFill>
            <a:ln>
              <a:noFill/>
            </a:ln>
          </p:spPr>
          <p:txBody>
            <a:bodyPr wrap="none" rtlCol="0">
              <a:spAutoFit/>
            </a:bodyPr>
            <a:lstStyle/>
            <a:p>
              <a:pPr algn="ctr">
                <a:lnSpc>
                  <a:spcPct val="100000"/>
                </a:lnSpc>
                <a:spcBef>
                  <a:spcPct val="50000"/>
                </a:spcBef>
                <a:spcAft>
                  <a:spcPct val="0"/>
                </a:spcAft>
                <a:buClrTx/>
                <a:buFontTx/>
                <a:buNone/>
              </a:pPr>
              <a:r>
                <a:rPr lang="en-US" sz="1600" dirty="0">
                  <a:latin typeface="Calibri" panose="020F0502020204030204" pitchFamily="34" charset="0"/>
                </a:rPr>
                <a:t>Metabolically unhealthy obesity</a:t>
              </a:r>
            </a:p>
          </p:txBody>
        </p:sp>
        <p:sp>
          <p:nvSpPr>
            <p:cNvPr id="15" name="TextBox 14">
              <a:extLst>
                <a:ext uri="{FF2B5EF4-FFF2-40B4-BE49-F238E27FC236}">
                  <a16:creationId xmlns:a16="http://schemas.microsoft.com/office/drawing/2014/main" id="{E58AD0D2-C5F2-791E-EF39-9C67800CF601}"/>
                </a:ext>
              </a:extLst>
            </p:cNvPr>
            <p:cNvSpPr txBox="1"/>
            <p:nvPr/>
          </p:nvSpPr>
          <p:spPr bwMode="auto">
            <a:xfrm>
              <a:off x="9374586" y="1588440"/>
              <a:ext cx="205674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dirty="0">
                  <a:solidFill>
                    <a:schemeClr val="accent3"/>
                  </a:solidFill>
                  <a:latin typeface="Calibri" panose="020F0502020204030204" pitchFamily="34" charset="0"/>
                </a:rPr>
                <a:t>Insulin resistance</a:t>
              </a:r>
            </a:p>
            <a:p>
              <a:pPr algn="ctr">
                <a:lnSpc>
                  <a:spcPct val="90000"/>
                </a:lnSpc>
                <a:spcBef>
                  <a:spcPts val="0"/>
                </a:spcBef>
                <a:spcAft>
                  <a:spcPct val="0"/>
                </a:spcAft>
                <a:buClrTx/>
                <a:buFontTx/>
                <a:buNone/>
              </a:pPr>
              <a:r>
                <a:rPr lang="en-US" sz="1400" dirty="0">
                  <a:solidFill>
                    <a:schemeClr val="accent3"/>
                  </a:solidFill>
                  <a:latin typeface="Calibri" panose="020F0502020204030204" pitchFamily="34" charset="0"/>
                </a:rPr>
                <a:t>Ectopic fat deposits</a:t>
              </a:r>
            </a:p>
            <a:p>
              <a:pPr algn="ctr">
                <a:lnSpc>
                  <a:spcPct val="90000"/>
                </a:lnSpc>
                <a:spcBef>
                  <a:spcPts val="0"/>
                </a:spcBef>
                <a:spcAft>
                  <a:spcPct val="0"/>
                </a:spcAft>
                <a:buClrTx/>
                <a:buFontTx/>
                <a:buNone/>
              </a:pPr>
              <a:r>
                <a:rPr lang="en-US" sz="1400" dirty="0">
                  <a:solidFill>
                    <a:schemeClr val="accent3"/>
                  </a:solidFill>
                  <a:latin typeface="Calibri" panose="020F0502020204030204" pitchFamily="34" charset="0"/>
                </a:rPr>
                <a:t>Metabolic syndrome</a:t>
              </a:r>
            </a:p>
          </p:txBody>
        </p:sp>
        <p:sp>
          <p:nvSpPr>
            <p:cNvPr id="16" name="TextBox 15">
              <a:extLst>
                <a:ext uri="{FF2B5EF4-FFF2-40B4-BE49-F238E27FC236}">
                  <a16:creationId xmlns:a16="http://schemas.microsoft.com/office/drawing/2014/main" id="{1F3078FD-EECE-D6FA-D430-76C5B4C2807A}"/>
                </a:ext>
              </a:extLst>
            </p:cNvPr>
            <p:cNvSpPr txBox="1"/>
            <p:nvPr/>
          </p:nvSpPr>
          <p:spPr bwMode="auto">
            <a:xfrm>
              <a:off x="1433639" y="2781873"/>
              <a:ext cx="1676387" cy="584775"/>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accent1"/>
                  </a:solidFill>
                  <a:latin typeface="Calibri" panose="020F0502020204030204" pitchFamily="34" charset="0"/>
                </a:rPr>
                <a:t>Normal adipose development</a:t>
              </a:r>
            </a:p>
          </p:txBody>
        </p:sp>
        <p:sp>
          <p:nvSpPr>
            <p:cNvPr id="17" name="TextBox 16">
              <a:extLst>
                <a:ext uri="{FF2B5EF4-FFF2-40B4-BE49-F238E27FC236}">
                  <a16:creationId xmlns:a16="http://schemas.microsoft.com/office/drawing/2014/main" id="{EF2DCE37-39AD-3323-2E61-FD82D7ADC798}"/>
                </a:ext>
              </a:extLst>
            </p:cNvPr>
            <p:cNvSpPr txBox="1"/>
            <p:nvPr/>
          </p:nvSpPr>
          <p:spPr bwMode="auto">
            <a:xfrm>
              <a:off x="4326494" y="2781872"/>
              <a:ext cx="1292888" cy="584775"/>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accent4"/>
                  </a:solidFill>
                  <a:latin typeface="Calibri" panose="020F0502020204030204" pitchFamily="34" charset="0"/>
                </a:rPr>
                <a:t>Adipose expansion</a:t>
              </a:r>
            </a:p>
          </p:txBody>
        </p:sp>
        <p:sp>
          <p:nvSpPr>
            <p:cNvPr id="18" name="TextBox 17">
              <a:extLst>
                <a:ext uri="{FF2B5EF4-FFF2-40B4-BE49-F238E27FC236}">
                  <a16:creationId xmlns:a16="http://schemas.microsoft.com/office/drawing/2014/main" id="{51A3BCC8-6D41-6FCC-576A-9DDFAD6DCD08}"/>
                </a:ext>
              </a:extLst>
            </p:cNvPr>
            <p:cNvSpPr txBox="1"/>
            <p:nvPr/>
          </p:nvSpPr>
          <p:spPr bwMode="auto">
            <a:xfrm>
              <a:off x="7685966" y="2781873"/>
              <a:ext cx="1460140" cy="58477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accent3"/>
                  </a:solidFill>
                  <a:latin typeface="Calibri" panose="020F0502020204030204" pitchFamily="34" charset="0"/>
                </a:rPr>
                <a:t>Adipose remodeling</a:t>
              </a:r>
            </a:p>
          </p:txBody>
        </p:sp>
        <p:sp>
          <p:nvSpPr>
            <p:cNvPr id="19" name="TextBox 18">
              <a:extLst>
                <a:ext uri="{FF2B5EF4-FFF2-40B4-BE49-F238E27FC236}">
                  <a16:creationId xmlns:a16="http://schemas.microsoft.com/office/drawing/2014/main" id="{BB5DF9DB-811F-8F62-6436-FD65594445B9}"/>
                </a:ext>
              </a:extLst>
            </p:cNvPr>
            <p:cNvSpPr txBox="1"/>
            <p:nvPr/>
          </p:nvSpPr>
          <p:spPr bwMode="auto">
            <a:xfrm>
              <a:off x="7271885" y="3264595"/>
              <a:ext cx="2288303"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More adipocyte hyperplasia and hypertrophy</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Changing adipose hormones Inflammation</a:t>
              </a:r>
            </a:p>
          </p:txBody>
        </p:sp>
        <p:sp>
          <p:nvSpPr>
            <p:cNvPr id="20" name="TextBox 19">
              <a:extLst>
                <a:ext uri="{FF2B5EF4-FFF2-40B4-BE49-F238E27FC236}">
                  <a16:creationId xmlns:a16="http://schemas.microsoft.com/office/drawing/2014/main" id="{13B090E0-110B-9858-6771-61A094F702D9}"/>
                </a:ext>
              </a:extLst>
            </p:cNvPr>
            <p:cNvSpPr txBox="1"/>
            <p:nvPr/>
          </p:nvSpPr>
          <p:spPr bwMode="auto">
            <a:xfrm>
              <a:off x="3828787" y="3264595"/>
              <a:ext cx="2288303"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Preadipocyte proliferation</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Adipocyte hyperplasia</a:t>
              </a:r>
            </a:p>
          </p:txBody>
        </p:sp>
        <p:cxnSp>
          <p:nvCxnSpPr>
            <p:cNvPr id="22" name="Straight Arrow Connector 21">
              <a:extLst>
                <a:ext uri="{FF2B5EF4-FFF2-40B4-BE49-F238E27FC236}">
                  <a16:creationId xmlns:a16="http://schemas.microsoft.com/office/drawing/2014/main" id="{0EE7CC27-A57F-B2B6-FBD2-C8C6D2CB196B}"/>
                </a:ext>
              </a:extLst>
            </p:cNvPr>
            <p:cNvCxnSpPr/>
            <p:nvPr/>
          </p:nvCxnSpPr>
          <p:spPr bwMode="auto">
            <a:xfrm>
              <a:off x="1451717" y="2812245"/>
              <a:ext cx="1708686" cy="0"/>
            </a:xfrm>
            <a:prstGeom prst="straightConnector1">
              <a:avLst/>
            </a:prstGeom>
            <a:noFill/>
            <a:ln w="28575" cap="flat" cmpd="sng" algn="ctr">
              <a:solidFill>
                <a:schemeClr val="bg1"/>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FF6D5ACD-9F27-526B-DA1E-0C9A54760E6F}"/>
                </a:ext>
              </a:extLst>
            </p:cNvPr>
            <p:cNvCxnSpPr>
              <a:cxnSpLocks/>
            </p:cNvCxnSpPr>
            <p:nvPr/>
          </p:nvCxnSpPr>
          <p:spPr bwMode="auto">
            <a:xfrm>
              <a:off x="4007136" y="2812245"/>
              <a:ext cx="1911762" cy="0"/>
            </a:xfrm>
            <a:prstGeom prst="straightConnector1">
              <a:avLst/>
            </a:prstGeom>
            <a:noFill/>
            <a:ln w="28575" cap="flat" cmpd="sng" algn="ctr">
              <a:solidFill>
                <a:schemeClr val="bg1"/>
              </a:solidFill>
              <a:prstDash val="solid"/>
              <a:round/>
              <a:headEnd type="none" w="med" len="med"/>
              <a:tailEnd type="triangle"/>
            </a:ln>
            <a:effectLst/>
          </p:spPr>
        </p:cxnSp>
        <p:cxnSp>
          <p:nvCxnSpPr>
            <p:cNvPr id="24" name="Straight Arrow Connector 23">
              <a:extLst>
                <a:ext uri="{FF2B5EF4-FFF2-40B4-BE49-F238E27FC236}">
                  <a16:creationId xmlns:a16="http://schemas.microsoft.com/office/drawing/2014/main" id="{B56D5048-E4A5-9B67-B37B-E2B0701AECA1}"/>
                </a:ext>
              </a:extLst>
            </p:cNvPr>
            <p:cNvCxnSpPr>
              <a:cxnSpLocks/>
            </p:cNvCxnSpPr>
            <p:nvPr/>
          </p:nvCxnSpPr>
          <p:spPr bwMode="auto">
            <a:xfrm>
              <a:off x="7440375" y="2812245"/>
              <a:ext cx="1999460" cy="0"/>
            </a:xfrm>
            <a:prstGeom prst="straightConnector1">
              <a:avLst/>
            </a:prstGeom>
            <a:noFill/>
            <a:ln w="28575" cap="flat" cmpd="sng" algn="ctr">
              <a:solidFill>
                <a:schemeClr val="bg1"/>
              </a:solidFill>
              <a:prstDash val="solid"/>
              <a:round/>
              <a:headEnd type="none" w="med" len="med"/>
              <a:tailEnd type="triangle"/>
            </a:ln>
            <a:effectLst/>
          </p:spPr>
        </p:cxnSp>
        <p:sp>
          <p:nvSpPr>
            <p:cNvPr id="25" name="TextBox 24">
              <a:extLst>
                <a:ext uri="{FF2B5EF4-FFF2-40B4-BE49-F238E27FC236}">
                  <a16:creationId xmlns:a16="http://schemas.microsoft.com/office/drawing/2014/main" id="{AA53A26B-3E4A-99E0-94D6-C7BC91942061}"/>
                </a:ext>
              </a:extLst>
            </p:cNvPr>
            <p:cNvSpPr txBox="1"/>
            <p:nvPr/>
          </p:nvSpPr>
          <p:spPr bwMode="auto">
            <a:xfrm>
              <a:off x="7941039" y="2539590"/>
              <a:ext cx="84451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dirty="0">
                  <a:solidFill>
                    <a:schemeClr val="bg1"/>
                  </a:solidFill>
                  <a:latin typeface="+mn-lt"/>
                </a:rPr>
                <a:t>↑MCP-1</a:t>
              </a:r>
            </a:p>
          </p:txBody>
        </p:sp>
        <p:sp>
          <p:nvSpPr>
            <p:cNvPr id="26" name="TextBox 25">
              <a:extLst>
                <a:ext uri="{FF2B5EF4-FFF2-40B4-BE49-F238E27FC236}">
                  <a16:creationId xmlns:a16="http://schemas.microsoft.com/office/drawing/2014/main" id="{1B25F22D-38C6-4BDF-C4BD-62A14C7C917C}"/>
                </a:ext>
              </a:extLst>
            </p:cNvPr>
            <p:cNvSpPr txBox="1"/>
            <p:nvPr/>
          </p:nvSpPr>
          <p:spPr bwMode="auto">
            <a:xfrm>
              <a:off x="10681295" y="4226721"/>
              <a:ext cx="64993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dirty="0">
                  <a:solidFill>
                    <a:schemeClr val="bg1"/>
                  </a:solidFill>
                  <a:latin typeface="+mn-lt"/>
                </a:rPr>
                <a:t>FFA</a:t>
              </a:r>
            </a:p>
          </p:txBody>
        </p:sp>
        <p:sp>
          <p:nvSpPr>
            <p:cNvPr id="27" name="TextBox 26">
              <a:extLst>
                <a:ext uri="{FF2B5EF4-FFF2-40B4-BE49-F238E27FC236}">
                  <a16:creationId xmlns:a16="http://schemas.microsoft.com/office/drawing/2014/main" id="{79083566-41C1-B2CF-7BF7-26FB28BD2648}"/>
                </a:ext>
              </a:extLst>
            </p:cNvPr>
            <p:cNvSpPr txBox="1"/>
            <p:nvPr/>
          </p:nvSpPr>
          <p:spPr bwMode="auto">
            <a:xfrm>
              <a:off x="8628547" y="4562043"/>
              <a:ext cx="1239085"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dirty="0">
                  <a:solidFill>
                    <a:schemeClr val="bg1"/>
                  </a:solidFill>
                  <a:latin typeface="+mn-lt"/>
                </a:rPr>
                <a:t>↑di-HOMEs</a:t>
              </a:r>
            </a:p>
            <a:p>
              <a:pPr algn="ctr">
                <a:lnSpc>
                  <a:spcPct val="90000"/>
                </a:lnSpc>
                <a:spcBef>
                  <a:spcPts val="0"/>
                </a:spcBef>
                <a:spcAft>
                  <a:spcPct val="0"/>
                </a:spcAft>
                <a:buClrTx/>
                <a:buFontTx/>
                <a:buNone/>
              </a:pPr>
              <a:r>
                <a:rPr lang="en-US" sz="1400" dirty="0">
                  <a:solidFill>
                    <a:schemeClr val="bg1"/>
                  </a:solidFill>
                  <a:latin typeface="+mn-lt"/>
                </a:rPr>
                <a:t>↓FAHFAs</a:t>
              </a:r>
            </a:p>
            <a:p>
              <a:pPr algn="ctr">
                <a:lnSpc>
                  <a:spcPct val="90000"/>
                </a:lnSpc>
                <a:spcBef>
                  <a:spcPts val="0"/>
                </a:spcBef>
                <a:spcAft>
                  <a:spcPct val="0"/>
                </a:spcAft>
                <a:buClrTx/>
                <a:buFontTx/>
                <a:buNone/>
              </a:pPr>
              <a:r>
                <a:rPr lang="en-US" sz="1400" dirty="0">
                  <a:solidFill>
                    <a:schemeClr val="bg1"/>
                  </a:solidFill>
                  <a:latin typeface="+mn-lt"/>
                </a:rPr>
                <a:t>∆ Exosomal miRNAs</a:t>
              </a:r>
            </a:p>
          </p:txBody>
        </p:sp>
        <p:sp>
          <p:nvSpPr>
            <p:cNvPr id="28" name="TextBox 27">
              <a:extLst>
                <a:ext uri="{FF2B5EF4-FFF2-40B4-BE49-F238E27FC236}">
                  <a16:creationId xmlns:a16="http://schemas.microsoft.com/office/drawing/2014/main" id="{A0D1B385-F4C9-701D-74E0-DDE939584A86}"/>
                </a:ext>
              </a:extLst>
            </p:cNvPr>
            <p:cNvSpPr txBox="1"/>
            <p:nvPr/>
          </p:nvSpPr>
          <p:spPr bwMode="auto">
            <a:xfrm>
              <a:off x="9785709" y="4565580"/>
              <a:ext cx="1416389"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dirty="0">
                  <a:solidFill>
                    <a:schemeClr val="bg1"/>
                  </a:solidFill>
                  <a:latin typeface="+mn-lt"/>
                </a:rPr>
                <a:t>↑Leptin</a:t>
              </a:r>
            </a:p>
            <a:p>
              <a:pPr algn="ctr">
                <a:lnSpc>
                  <a:spcPct val="90000"/>
                </a:lnSpc>
                <a:spcBef>
                  <a:spcPts val="0"/>
                </a:spcBef>
                <a:spcAft>
                  <a:spcPct val="0"/>
                </a:spcAft>
                <a:buClrTx/>
                <a:buFontTx/>
                <a:buNone/>
              </a:pPr>
              <a:r>
                <a:rPr lang="en-US" sz="1400" dirty="0">
                  <a:solidFill>
                    <a:schemeClr val="bg1"/>
                  </a:solidFill>
                  <a:latin typeface="+mn-lt"/>
                </a:rPr>
                <a:t>↓Adiponectin</a:t>
              </a:r>
            </a:p>
            <a:p>
              <a:pPr algn="ctr">
                <a:lnSpc>
                  <a:spcPct val="90000"/>
                </a:lnSpc>
                <a:spcBef>
                  <a:spcPts val="0"/>
                </a:spcBef>
                <a:spcAft>
                  <a:spcPct val="0"/>
                </a:spcAft>
                <a:buClrTx/>
                <a:buFontTx/>
                <a:buNone/>
              </a:pPr>
              <a:r>
                <a:rPr lang="en-US" sz="1400" dirty="0">
                  <a:solidFill>
                    <a:schemeClr val="bg1"/>
                  </a:solidFill>
                  <a:latin typeface="+mn-lt"/>
                </a:rPr>
                <a:t>∆ Other adipose hormones</a:t>
              </a:r>
            </a:p>
          </p:txBody>
        </p:sp>
        <p:sp>
          <p:nvSpPr>
            <p:cNvPr id="29" name="TextBox 28">
              <a:extLst>
                <a:ext uri="{FF2B5EF4-FFF2-40B4-BE49-F238E27FC236}">
                  <a16:creationId xmlns:a16="http://schemas.microsoft.com/office/drawing/2014/main" id="{A823C036-D8C5-F04B-827B-F4ECD0B92CEA}"/>
                </a:ext>
              </a:extLst>
            </p:cNvPr>
            <p:cNvSpPr txBox="1"/>
            <p:nvPr/>
          </p:nvSpPr>
          <p:spPr bwMode="auto">
            <a:xfrm>
              <a:off x="11065861" y="4587918"/>
              <a:ext cx="84735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dirty="0">
                  <a:solidFill>
                    <a:schemeClr val="bg1"/>
                  </a:solidFill>
                  <a:latin typeface="+mn-lt"/>
                </a:rPr>
                <a:t>↑TNF-</a:t>
              </a:r>
              <a:r>
                <a:rPr lang="el-GR" sz="1400" dirty="0">
                  <a:solidFill>
                    <a:schemeClr val="bg1"/>
                  </a:solidFill>
                  <a:latin typeface="+mn-lt"/>
                </a:rPr>
                <a:t>α</a:t>
              </a:r>
              <a:r>
                <a:rPr lang="en-US" sz="1400" dirty="0">
                  <a:solidFill>
                    <a:schemeClr val="bg1"/>
                  </a:solidFill>
                  <a:latin typeface="+mn-lt"/>
                </a:rPr>
                <a:t>,</a:t>
              </a:r>
            </a:p>
            <a:p>
              <a:pPr algn="ctr">
                <a:lnSpc>
                  <a:spcPct val="90000"/>
                </a:lnSpc>
                <a:spcBef>
                  <a:spcPts val="0"/>
                </a:spcBef>
                <a:spcAft>
                  <a:spcPct val="0"/>
                </a:spcAft>
                <a:buClrTx/>
                <a:buFontTx/>
                <a:buNone/>
              </a:pPr>
              <a:r>
                <a:rPr lang="en-US" sz="1400" dirty="0">
                  <a:solidFill>
                    <a:schemeClr val="bg1"/>
                  </a:solidFill>
                  <a:latin typeface="+mn-lt"/>
                </a:rPr>
                <a:t>IL-1</a:t>
              </a:r>
              <a:r>
                <a:rPr lang="el-GR" sz="1400" dirty="0">
                  <a:solidFill>
                    <a:schemeClr val="bg1"/>
                  </a:solidFill>
                  <a:latin typeface="+mn-lt"/>
                </a:rPr>
                <a:t>β</a:t>
              </a:r>
              <a:r>
                <a:rPr lang="en-US" sz="1400" dirty="0">
                  <a:solidFill>
                    <a:schemeClr val="bg1"/>
                  </a:solidFill>
                  <a:latin typeface="+mn-lt"/>
                </a:rPr>
                <a:t>, etc</a:t>
              </a:r>
            </a:p>
          </p:txBody>
        </p:sp>
        <p:cxnSp>
          <p:nvCxnSpPr>
            <p:cNvPr id="30" name="Straight Arrow Connector 29">
              <a:extLst>
                <a:ext uri="{FF2B5EF4-FFF2-40B4-BE49-F238E27FC236}">
                  <a16:creationId xmlns:a16="http://schemas.microsoft.com/office/drawing/2014/main" id="{44DA56F1-614A-1820-C5F1-4B5DFC8E38C7}"/>
                </a:ext>
              </a:extLst>
            </p:cNvPr>
            <p:cNvCxnSpPr>
              <a:endCxn id="28" idx="0"/>
            </p:cNvCxnSpPr>
            <p:nvPr/>
          </p:nvCxnSpPr>
          <p:spPr bwMode="auto">
            <a:xfrm>
              <a:off x="10493903" y="4174094"/>
              <a:ext cx="1" cy="391486"/>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A80571DA-299A-C2C1-4DF7-C82CD4667294}"/>
                </a:ext>
              </a:extLst>
            </p:cNvPr>
            <p:cNvCxnSpPr/>
            <p:nvPr/>
          </p:nvCxnSpPr>
          <p:spPr bwMode="auto">
            <a:xfrm flipH="1">
              <a:off x="9411226" y="3841730"/>
              <a:ext cx="466081" cy="702969"/>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8D51A243-5FEA-15E8-D5EA-85232CC1FD50}"/>
                </a:ext>
              </a:extLst>
            </p:cNvPr>
            <p:cNvCxnSpPr>
              <a:cxnSpLocks/>
            </p:cNvCxnSpPr>
            <p:nvPr/>
          </p:nvCxnSpPr>
          <p:spPr bwMode="auto">
            <a:xfrm>
              <a:off x="11281076" y="3944096"/>
              <a:ext cx="225124" cy="638876"/>
            </a:xfrm>
            <a:prstGeom prst="straightConnector1">
              <a:avLst/>
            </a:prstGeom>
            <a:noFill/>
            <a:ln w="28575" cap="flat" cmpd="sng" algn="ctr">
              <a:solidFill>
                <a:schemeClr val="bg1"/>
              </a:solidFill>
              <a:prstDash val="solid"/>
              <a:round/>
              <a:headEnd type="none" w="med" len="med"/>
              <a:tailEnd type="triangle"/>
            </a:ln>
            <a:effectLst/>
          </p:spPr>
        </p:cxnSp>
        <p:sp>
          <p:nvSpPr>
            <p:cNvPr id="33" name="Freeform: Shape 32">
              <a:extLst>
                <a:ext uri="{FF2B5EF4-FFF2-40B4-BE49-F238E27FC236}">
                  <a16:creationId xmlns:a16="http://schemas.microsoft.com/office/drawing/2014/main" id="{38458218-6F21-A491-E314-8A540C709C81}"/>
                </a:ext>
              </a:extLst>
            </p:cNvPr>
            <p:cNvSpPr/>
            <p:nvPr/>
          </p:nvSpPr>
          <p:spPr bwMode="auto">
            <a:xfrm>
              <a:off x="10672233" y="3988594"/>
              <a:ext cx="157691" cy="321469"/>
            </a:xfrm>
            <a:custGeom>
              <a:avLst/>
              <a:gdLst>
                <a:gd name="connsiteX0" fmla="*/ 0 w 154781"/>
                <a:gd name="connsiteY0" fmla="*/ 0 h 321469"/>
                <a:gd name="connsiteX1" fmla="*/ 154781 w 154781"/>
                <a:gd name="connsiteY1" fmla="*/ 321469 h 321469"/>
                <a:gd name="connsiteX0" fmla="*/ 2145 w 156926"/>
                <a:gd name="connsiteY0" fmla="*/ 0 h 321469"/>
                <a:gd name="connsiteX1" fmla="*/ 156926 w 156926"/>
                <a:gd name="connsiteY1" fmla="*/ 321469 h 321469"/>
                <a:gd name="connsiteX0" fmla="*/ 2910 w 157691"/>
                <a:gd name="connsiteY0" fmla="*/ 0 h 321469"/>
                <a:gd name="connsiteX1" fmla="*/ 157691 w 157691"/>
                <a:gd name="connsiteY1" fmla="*/ 321469 h 321469"/>
              </a:gdLst>
              <a:ahLst/>
              <a:cxnLst>
                <a:cxn ang="0">
                  <a:pos x="connsiteX0" y="connsiteY0"/>
                </a:cxn>
                <a:cxn ang="0">
                  <a:pos x="connsiteX1" y="connsiteY1"/>
                </a:cxn>
              </a:cxnLst>
              <a:rect l="l" t="t" r="r" b="b"/>
              <a:pathLst>
                <a:path w="157691" h="321469">
                  <a:moveTo>
                    <a:pt x="2910" y="0"/>
                  </a:moveTo>
                  <a:cubicBezTo>
                    <a:pt x="-16934" y="185737"/>
                    <a:pt x="67997" y="280988"/>
                    <a:pt x="157691" y="321469"/>
                  </a:cubicBezTo>
                </a:path>
              </a:pathLst>
            </a:custGeom>
            <a:noFill/>
            <a:ln w="28575">
              <a:solidFill>
                <a:schemeClr val="bg1"/>
              </a:solidFill>
              <a:miter lim="800000"/>
              <a:headEnd/>
              <a:tailEnd type="triangle"/>
            </a:ln>
          </p:spPr>
          <p:txBody>
            <a:bodyPr rtlCol="0" anchor="ctr"/>
            <a:lstStyle/>
            <a:p>
              <a:pPr algn="ctr"/>
              <a:endParaRPr lang="en-US" dirty="0"/>
            </a:p>
          </p:txBody>
        </p:sp>
        <p:sp>
          <p:nvSpPr>
            <p:cNvPr id="34" name="Freeform: Shape 33">
              <a:extLst>
                <a:ext uri="{FF2B5EF4-FFF2-40B4-BE49-F238E27FC236}">
                  <a16:creationId xmlns:a16="http://schemas.microsoft.com/office/drawing/2014/main" id="{BA2B1275-8636-F1A1-B945-5CD56DB0FB96}"/>
                </a:ext>
              </a:extLst>
            </p:cNvPr>
            <p:cNvSpPr/>
            <p:nvPr/>
          </p:nvSpPr>
          <p:spPr bwMode="auto">
            <a:xfrm rot="14400000">
              <a:off x="11089554" y="4061390"/>
              <a:ext cx="161704" cy="179531"/>
            </a:xfrm>
            <a:custGeom>
              <a:avLst/>
              <a:gdLst>
                <a:gd name="connsiteX0" fmla="*/ 0 w 154781"/>
                <a:gd name="connsiteY0" fmla="*/ 0 h 321469"/>
                <a:gd name="connsiteX1" fmla="*/ 154781 w 154781"/>
                <a:gd name="connsiteY1" fmla="*/ 321469 h 321469"/>
                <a:gd name="connsiteX0" fmla="*/ 2145 w 156926"/>
                <a:gd name="connsiteY0" fmla="*/ 0 h 321469"/>
                <a:gd name="connsiteX1" fmla="*/ 156926 w 156926"/>
                <a:gd name="connsiteY1" fmla="*/ 321469 h 321469"/>
                <a:gd name="connsiteX0" fmla="*/ 2910 w 157691"/>
                <a:gd name="connsiteY0" fmla="*/ 0 h 321469"/>
                <a:gd name="connsiteX1" fmla="*/ 157691 w 157691"/>
                <a:gd name="connsiteY1" fmla="*/ 321469 h 321469"/>
                <a:gd name="connsiteX0" fmla="*/ 0 w 154781"/>
                <a:gd name="connsiteY0" fmla="*/ 0 h 321469"/>
                <a:gd name="connsiteX1" fmla="*/ 154781 w 154781"/>
                <a:gd name="connsiteY1" fmla="*/ 321469 h 321469"/>
                <a:gd name="connsiteX0" fmla="*/ 0 w 137627"/>
                <a:gd name="connsiteY0" fmla="*/ 0 h 352620"/>
                <a:gd name="connsiteX1" fmla="*/ 137627 w 137627"/>
                <a:gd name="connsiteY1" fmla="*/ 352621 h 352620"/>
                <a:gd name="connsiteX0" fmla="*/ 0 w 137627"/>
                <a:gd name="connsiteY0" fmla="*/ 0 h 352622"/>
                <a:gd name="connsiteX1" fmla="*/ 137627 w 137627"/>
                <a:gd name="connsiteY1" fmla="*/ 352621 h 352622"/>
              </a:gdLst>
              <a:ahLst/>
              <a:cxnLst>
                <a:cxn ang="0">
                  <a:pos x="connsiteX0" y="connsiteY0"/>
                </a:cxn>
                <a:cxn ang="0">
                  <a:pos x="connsiteX1" y="connsiteY1"/>
                </a:cxn>
              </a:cxnLst>
              <a:rect l="l" t="t" r="r" b="b"/>
              <a:pathLst>
                <a:path w="137627" h="352622">
                  <a:moveTo>
                    <a:pt x="0" y="0"/>
                  </a:moveTo>
                  <a:cubicBezTo>
                    <a:pt x="27003" y="269757"/>
                    <a:pt x="57598" y="254805"/>
                    <a:pt x="137627" y="352621"/>
                  </a:cubicBezTo>
                </a:path>
              </a:pathLst>
            </a:custGeom>
            <a:noFill/>
            <a:ln w="28575">
              <a:solidFill>
                <a:schemeClr val="bg1"/>
              </a:solidFill>
              <a:miter lim="800000"/>
              <a:headEnd/>
              <a:tailEnd type="triangle"/>
            </a:ln>
          </p:spPr>
          <p:txBody>
            <a:bodyPr rtlCol="0" anchor="ctr"/>
            <a:lstStyle/>
            <a:p>
              <a:pPr algn="ctr"/>
              <a:endParaRPr lang="en-US" dirty="0"/>
            </a:p>
          </p:txBody>
        </p:sp>
      </p:grpSp>
      <p:sp>
        <p:nvSpPr>
          <p:cNvPr id="9461" name="TextBox 9460">
            <a:extLst>
              <a:ext uri="{FF2B5EF4-FFF2-40B4-BE49-F238E27FC236}">
                <a16:creationId xmlns:a16="http://schemas.microsoft.com/office/drawing/2014/main" id="{AFDD74B4-FB9E-E02F-1E42-7A691758FD0F}"/>
              </a:ext>
            </a:extLst>
          </p:cNvPr>
          <p:cNvSpPr txBox="1"/>
          <p:nvPr/>
        </p:nvSpPr>
        <p:spPr bwMode="auto">
          <a:xfrm>
            <a:off x="3101279" y="4155821"/>
            <a:ext cx="1396344" cy="338554"/>
          </a:xfrm>
          <a:prstGeom prst="rect">
            <a:avLst/>
          </a:prstGeom>
          <a:solidFill>
            <a:schemeClr val="accent6"/>
          </a:solidFill>
          <a:ln>
            <a:noFill/>
          </a:ln>
        </p:spPr>
        <p:txBody>
          <a:bodyPr wrap="none" rtlCol="0">
            <a:spAutoFit/>
          </a:bodyPr>
          <a:lstStyle/>
          <a:p>
            <a:pPr algn="ctr">
              <a:lnSpc>
                <a:spcPct val="100000"/>
              </a:lnSpc>
              <a:spcBef>
                <a:spcPct val="50000"/>
              </a:spcBef>
              <a:spcAft>
                <a:spcPct val="0"/>
              </a:spcAft>
              <a:buClrTx/>
              <a:buFontTx/>
              <a:buNone/>
            </a:pPr>
            <a:r>
              <a:rPr lang="en-US" sz="1600" dirty="0">
                <a:latin typeface="Calibri" panose="020F0502020204030204" pitchFamily="34" charset="0"/>
              </a:rPr>
              <a:t>Lipodystrophy</a:t>
            </a:r>
          </a:p>
        </p:txBody>
      </p:sp>
      <p:sp>
        <p:nvSpPr>
          <p:cNvPr id="9462" name="TextBox 9461">
            <a:extLst>
              <a:ext uri="{FF2B5EF4-FFF2-40B4-BE49-F238E27FC236}">
                <a16:creationId xmlns:a16="http://schemas.microsoft.com/office/drawing/2014/main" id="{98B36F5C-BF99-86CE-C84A-48E4E9D3D6CE}"/>
              </a:ext>
            </a:extLst>
          </p:cNvPr>
          <p:cNvSpPr txBox="1"/>
          <p:nvPr/>
        </p:nvSpPr>
        <p:spPr bwMode="auto">
          <a:xfrm>
            <a:off x="2940786" y="4485684"/>
            <a:ext cx="1717330"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dirty="0">
                <a:solidFill>
                  <a:schemeClr val="accent6"/>
                </a:solidFill>
                <a:latin typeface="Calibri" panose="020F0502020204030204" pitchFamily="34" charset="0"/>
              </a:rPr>
              <a:t>Insulin resistance</a:t>
            </a:r>
          </a:p>
          <a:p>
            <a:pPr algn="ctr">
              <a:lnSpc>
                <a:spcPct val="90000"/>
              </a:lnSpc>
              <a:spcBef>
                <a:spcPts val="0"/>
              </a:spcBef>
              <a:spcAft>
                <a:spcPct val="0"/>
              </a:spcAft>
              <a:buClrTx/>
              <a:buFontTx/>
              <a:buNone/>
            </a:pPr>
            <a:r>
              <a:rPr lang="en-US" sz="1400" dirty="0">
                <a:solidFill>
                  <a:schemeClr val="accent6"/>
                </a:solidFill>
                <a:latin typeface="Calibri" panose="020F0502020204030204" pitchFamily="34" charset="0"/>
              </a:rPr>
              <a:t>Ectopic fat deposits</a:t>
            </a:r>
          </a:p>
          <a:p>
            <a:pPr algn="ctr">
              <a:lnSpc>
                <a:spcPct val="90000"/>
              </a:lnSpc>
              <a:spcBef>
                <a:spcPts val="0"/>
              </a:spcBef>
              <a:spcAft>
                <a:spcPct val="0"/>
              </a:spcAft>
              <a:buClrTx/>
              <a:buFontTx/>
              <a:buNone/>
            </a:pPr>
            <a:r>
              <a:rPr lang="en-US" sz="1400" dirty="0">
                <a:solidFill>
                  <a:schemeClr val="accent6"/>
                </a:solidFill>
                <a:latin typeface="Calibri" panose="020F0502020204030204" pitchFamily="34" charset="0"/>
              </a:rPr>
              <a:t>Metabolic syndrome</a:t>
            </a:r>
          </a:p>
        </p:txBody>
      </p:sp>
      <p:sp>
        <p:nvSpPr>
          <p:cNvPr id="9463" name="TextBox 9462">
            <a:extLst>
              <a:ext uri="{FF2B5EF4-FFF2-40B4-BE49-F238E27FC236}">
                <a16:creationId xmlns:a16="http://schemas.microsoft.com/office/drawing/2014/main" id="{5BB75F1D-44CA-325C-E9B5-817FBD0EEE92}"/>
              </a:ext>
            </a:extLst>
          </p:cNvPr>
          <p:cNvSpPr txBox="1"/>
          <p:nvPr/>
        </p:nvSpPr>
        <p:spPr bwMode="auto">
          <a:xfrm>
            <a:off x="1054742" y="5218553"/>
            <a:ext cx="2107527"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Genetic</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Acquired/HIV</a:t>
            </a:r>
          </a:p>
        </p:txBody>
      </p:sp>
      <p:sp>
        <p:nvSpPr>
          <p:cNvPr id="9464" name="TextBox 9463">
            <a:extLst>
              <a:ext uri="{FF2B5EF4-FFF2-40B4-BE49-F238E27FC236}">
                <a16:creationId xmlns:a16="http://schemas.microsoft.com/office/drawing/2014/main" id="{9140B79C-D667-E214-C9AB-78A463BB18FC}"/>
              </a:ext>
            </a:extLst>
          </p:cNvPr>
          <p:cNvSpPr txBox="1"/>
          <p:nvPr/>
        </p:nvSpPr>
        <p:spPr bwMode="auto">
          <a:xfrm>
            <a:off x="4568431" y="5218553"/>
            <a:ext cx="216761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Genetic</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Acquired/HIV</a:t>
            </a:r>
          </a:p>
        </p:txBody>
      </p:sp>
      <p:sp>
        <p:nvSpPr>
          <p:cNvPr id="9465" name="TextBox 9464">
            <a:extLst>
              <a:ext uri="{FF2B5EF4-FFF2-40B4-BE49-F238E27FC236}">
                <a16:creationId xmlns:a16="http://schemas.microsoft.com/office/drawing/2014/main" id="{6A06C5D8-D7A1-7B3A-404E-EEA67BFB991A}"/>
              </a:ext>
            </a:extLst>
          </p:cNvPr>
          <p:cNvSpPr txBox="1"/>
          <p:nvPr/>
        </p:nvSpPr>
        <p:spPr bwMode="auto">
          <a:xfrm>
            <a:off x="2172301" y="5822613"/>
            <a:ext cx="1416389"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dirty="0">
                <a:solidFill>
                  <a:schemeClr val="bg1"/>
                </a:solidFill>
                <a:latin typeface="+mn-lt"/>
              </a:rPr>
              <a:t>↑Leptin</a:t>
            </a:r>
          </a:p>
          <a:p>
            <a:pPr algn="ctr">
              <a:lnSpc>
                <a:spcPct val="90000"/>
              </a:lnSpc>
              <a:spcBef>
                <a:spcPts val="0"/>
              </a:spcBef>
              <a:spcAft>
                <a:spcPct val="0"/>
              </a:spcAft>
              <a:buClrTx/>
              <a:buFontTx/>
              <a:buNone/>
            </a:pPr>
            <a:r>
              <a:rPr lang="en-US" sz="1400" dirty="0">
                <a:solidFill>
                  <a:schemeClr val="bg1"/>
                </a:solidFill>
                <a:latin typeface="+mn-lt"/>
              </a:rPr>
              <a:t>↓Adiponectin</a:t>
            </a:r>
          </a:p>
        </p:txBody>
      </p:sp>
      <p:grpSp>
        <p:nvGrpSpPr>
          <p:cNvPr id="9505" name="Group 9504">
            <a:extLst>
              <a:ext uri="{FF2B5EF4-FFF2-40B4-BE49-F238E27FC236}">
                <a16:creationId xmlns:a16="http://schemas.microsoft.com/office/drawing/2014/main" id="{D5D3DD7C-1CA8-18AC-1D59-1FEFAB3E1205}"/>
              </a:ext>
            </a:extLst>
          </p:cNvPr>
          <p:cNvGrpSpPr/>
          <p:nvPr/>
        </p:nvGrpSpPr>
        <p:grpSpPr>
          <a:xfrm>
            <a:off x="3244775" y="5250380"/>
            <a:ext cx="1154725" cy="978258"/>
            <a:chOff x="-7569438" y="5308180"/>
            <a:chExt cx="929447" cy="787407"/>
          </a:xfrm>
        </p:grpSpPr>
        <p:grpSp>
          <p:nvGrpSpPr>
            <p:cNvPr id="9418" name="Group 9417">
              <a:extLst>
                <a:ext uri="{FF2B5EF4-FFF2-40B4-BE49-F238E27FC236}">
                  <a16:creationId xmlns:a16="http://schemas.microsoft.com/office/drawing/2014/main" id="{C0066A47-1ED6-B6AD-0695-90FDD12C18E8}"/>
                </a:ext>
              </a:extLst>
            </p:cNvPr>
            <p:cNvGrpSpPr/>
            <p:nvPr/>
          </p:nvGrpSpPr>
          <p:grpSpPr>
            <a:xfrm>
              <a:off x="-7360145" y="5313363"/>
              <a:ext cx="275860" cy="144559"/>
              <a:chOff x="7391191" y="4819043"/>
              <a:chExt cx="275860" cy="144559"/>
            </a:xfrm>
          </p:grpSpPr>
          <p:sp>
            <p:nvSpPr>
              <p:cNvPr id="9443" name="Oval 38">
                <a:extLst>
                  <a:ext uri="{FF2B5EF4-FFF2-40B4-BE49-F238E27FC236}">
                    <a16:creationId xmlns:a16="http://schemas.microsoft.com/office/drawing/2014/main" id="{4A20F632-B542-13D8-77F2-B9CE0D73933F}"/>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44" name="Oval 9443">
                <a:extLst>
                  <a:ext uri="{FF2B5EF4-FFF2-40B4-BE49-F238E27FC236}">
                    <a16:creationId xmlns:a16="http://schemas.microsoft.com/office/drawing/2014/main" id="{7790A629-A71D-E478-10F4-CAA33C4D38D0}"/>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19" name="Group 9418">
              <a:extLst>
                <a:ext uri="{FF2B5EF4-FFF2-40B4-BE49-F238E27FC236}">
                  <a16:creationId xmlns:a16="http://schemas.microsoft.com/office/drawing/2014/main" id="{065C712B-895E-0775-3996-2665113F554D}"/>
                </a:ext>
              </a:extLst>
            </p:cNvPr>
            <p:cNvGrpSpPr/>
            <p:nvPr/>
          </p:nvGrpSpPr>
          <p:grpSpPr>
            <a:xfrm>
              <a:off x="-6920396" y="5434990"/>
              <a:ext cx="280405" cy="284054"/>
              <a:chOff x="6221994" y="4837582"/>
              <a:chExt cx="597571" cy="531712"/>
            </a:xfrm>
          </p:grpSpPr>
          <p:sp>
            <p:nvSpPr>
              <p:cNvPr id="9441" name="Freeform 60">
                <a:extLst>
                  <a:ext uri="{FF2B5EF4-FFF2-40B4-BE49-F238E27FC236}">
                    <a16:creationId xmlns:a16="http://schemas.microsoft.com/office/drawing/2014/main" id="{B6D6F841-3E8E-5DE0-3DDF-1F052C4DFD91}"/>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1"/>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442" name="Oval 42">
                <a:extLst>
                  <a:ext uri="{FF2B5EF4-FFF2-40B4-BE49-F238E27FC236}">
                    <a16:creationId xmlns:a16="http://schemas.microsoft.com/office/drawing/2014/main" id="{6C46A1E7-35D1-BD61-3B36-85FB2018C08E}"/>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2">
                  <a:lumMod val="60000"/>
                  <a:lumOff val="4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66" name="Group 9465">
              <a:extLst>
                <a:ext uri="{FF2B5EF4-FFF2-40B4-BE49-F238E27FC236}">
                  <a16:creationId xmlns:a16="http://schemas.microsoft.com/office/drawing/2014/main" id="{C3677B85-36FA-634B-1239-842098A09ECD}"/>
                </a:ext>
              </a:extLst>
            </p:cNvPr>
            <p:cNvGrpSpPr/>
            <p:nvPr/>
          </p:nvGrpSpPr>
          <p:grpSpPr>
            <a:xfrm>
              <a:off x="-7467378" y="5423176"/>
              <a:ext cx="380359" cy="474955"/>
              <a:chOff x="2184964" y="4469379"/>
              <a:chExt cx="385983" cy="353366"/>
            </a:xfrm>
          </p:grpSpPr>
          <p:grpSp>
            <p:nvGrpSpPr>
              <p:cNvPr id="9467" name="Group 9466">
                <a:extLst>
                  <a:ext uri="{FF2B5EF4-FFF2-40B4-BE49-F238E27FC236}">
                    <a16:creationId xmlns:a16="http://schemas.microsoft.com/office/drawing/2014/main" id="{120EC97C-BC49-FED3-4ACC-D2D9D57C1F3C}"/>
                  </a:ext>
                </a:extLst>
              </p:cNvPr>
              <p:cNvGrpSpPr/>
              <p:nvPr/>
            </p:nvGrpSpPr>
            <p:grpSpPr>
              <a:xfrm>
                <a:off x="2184964" y="4469379"/>
                <a:ext cx="385983" cy="353366"/>
                <a:chOff x="2047348" y="5121604"/>
                <a:chExt cx="632275" cy="578845"/>
              </a:xfrm>
            </p:grpSpPr>
            <p:sp>
              <p:nvSpPr>
                <p:cNvPr id="9469" name="Oval 16">
                  <a:extLst>
                    <a:ext uri="{FF2B5EF4-FFF2-40B4-BE49-F238E27FC236}">
                      <a16:creationId xmlns:a16="http://schemas.microsoft.com/office/drawing/2014/main" id="{17DAFA43-E78F-920A-4395-82565A03F6C0}"/>
                    </a:ext>
                  </a:extLst>
                </p:cNvPr>
                <p:cNvSpPr/>
                <p:nvPr/>
              </p:nvSpPr>
              <p:spPr bwMode="auto">
                <a:xfrm>
                  <a:off x="2047348" y="5121604"/>
                  <a:ext cx="632275" cy="578845"/>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 name="connsiteX0" fmla="*/ 36409 w 632275"/>
                    <a:gd name="connsiteY0" fmla="*/ 315710 h 578845"/>
                    <a:gd name="connsiteX1" fmla="*/ 155471 w 632275"/>
                    <a:gd name="connsiteY1" fmla="*/ 38703 h 578845"/>
                    <a:gd name="connsiteX2" fmla="*/ 631721 w 632275"/>
                    <a:gd name="connsiteY2" fmla="*/ 367303 h 578845"/>
                    <a:gd name="connsiteX3" fmla="*/ 325333 w 632275"/>
                    <a:gd name="connsiteY3" fmla="*/ 571285 h 578845"/>
                    <a:gd name="connsiteX4" fmla="*/ 36409 w 632275"/>
                    <a:gd name="connsiteY4" fmla="*/ 315710 h 578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275" h="578845">
                      <a:moveTo>
                        <a:pt x="36409" y="315710"/>
                      </a:moveTo>
                      <a:cubicBezTo>
                        <a:pt x="8099" y="226946"/>
                        <a:pt x="-70375" y="143113"/>
                        <a:pt x="155471" y="38703"/>
                      </a:cubicBezTo>
                      <a:cubicBezTo>
                        <a:pt x="381317" y="-65707"/>
                        <a:pt x="646008" y="40246"/>
                        <a:pt x="631721" y="367303"/>
                      </a:cubicBezTo>
                      <a:cubicBezTo>
                        <a:pt x="631721" y="539578"/>
                        <a:pt x="484877" y="602109"/>
                        <a:pt x="325333" y="571285"/>
                      </a:cubicBezTo>
                      <a:cubicBezTo>
                        <a:pt x="165789" y="540461"/>
                        <a:pt x="64719" y="404474"/>
                        <a:pt x="36409" y="315710"/>
                      </a:cubicBezTo>
                      <a:close/>
                    </a:path>
                  </a:pathLst>
                </a:custGeom>
                <a:gradFill>
                  <a:gsLst>
                    <a:gs pos="0">
                      <a:schemeClr val="accent6">
                        <a:lumMod val="60000"/>
                        <a:lumOff val="40000"/>
                      </a:schemeClr>
                    </a:gs>
                    <a:gs pos="100000">
                      <a:schemeClr val="accent6"/>
                    </a:gs>
                  </a:gsLst>
                  <a:lin ang="5400000" scaled="1"/>
                </a:gradFill>
                <a:ln w="9525">
                  <a:solidFill>
                    <a:schemeClr val="accent6">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70" name="Oval 9469">
                  <a:extLst>
                    <a:ext uri="{FF2B5EF4-FFF2-40B4-BE49-F238E27FC236}">
                      <a16:creationId xmlns:a16="http://schemas.microsoft.com/office/drawing/2014/main" id="{11CE6188-F289-78CC-8ABD-0F234697150A}"/>
                    </a:ext>
                  </a:extLst>
                </p:cNvPr>
                <p:cNvSpPr/>
                <p:nvPr/>
              </p:nvSpPr>
              <p:spPr bwMode="auto">
                <a:xfrm rot="14824669">
                  <a:off x="2048776" y="5449385"/>
                  <a:ext cx="210844" cy="82662"/>
                </a:xfrm>
                <a:prstGeom prst="ellipse">
                  <a:avLst/>
                </a:prstGeom>
                <a:solidFill>
                  <a:schemeClr val="accent6">
                    <a:lumMod val="20000"/>
                    <a:lumOff val="80000"/>
                  </a:schemeClr>
                </a:solidFill>
                <a:ln w="9525">
                  <a:solidFill>
                    <a:schemeClr val="accent6">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468" name="Oval 9467">
                <a:extLst>
                  <a:ext uri="{FF2B5EF4-FFF2-40B4-BE49-F238E27FC236}">
                    <a16:creationId xmlns:a16="http://schemas.microsoft.com/office/drawing/2014/main" id="{F366417A-3A84-A1E6-84A5-2FEB47A0348B}"/>
                  </a:ext>
                </a:extLst>
              </p:cNvPr>
              <p:cNvSpPr/>
              <p:nvPr/>
            </p:nvSpPr>
            <p:spPr bwMode="auto">
              <a:xfrm rot="19900119">
                <a:off x="2281680" y="4547968"/>
                <a:ext cx="169426" cy="86834"/>
              </a:xfrm>
              <a:prstGeom prst="ellipse">
                <a:avLst/>
              </a:prstGeom>
              <a:solidFill>
                <a:schemeClr val="accent5"/>
              </a:solidFill>
              <a:ln w="9525">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71" name="Group 9470">
              <a:extLst>
                <a:ext uri="{FF2B5EF4-FFF2-40B4-BE49-F238E27FC236}">
                  <a16:creationId xmlns:a16="http://schemas.microsoft.com/office/drawing/2014/main" id="{A2F606CB-A393-6784-C324-18755F270CB3}"/>
                </a:ext>
              </a:extLst>
            </p:cNvPr>
            <p:cNvGrpSpPr/>
            <p:nvPr/>
          </p:nvGrpSpPr>
          <p:grpSpPr>
            <a:xfrm>
              <a:off x="-7180682" y="5362902"/>
              <a:ext cx="385426" cy="455536"/>
              <a:chOff x="2179854" y="4483820"/>
              <a:chExt cx="391125" cy="338918"/>
            </a:xfrm>
          </p:grpSpPr>
          <p:grpSp>
            <p:nvGrpSpPr>
              <p:cNvPr id="9472" name="Group 9471">
                <a:extLst>
                  <a:ext uri="{FF2B5EF4-FFF2-40B4-BE49-F238E27FC236}">
                    <a16:creationId xmlns:a16="http://schemas.microsoft.com/office/drawing/2014/main" id="{B3F71AE4-00AC-B689-AA74-3AA833B5E9FB}"/>
                  </a:ext>
                </a:extLst>
              </p:cNvPr>
              <p:cNvGrpSpPr/>
              <p:nvPr/>
            </p:nvGrpSpPr>
            <p:grpSpPr>
              <a:xfrm>
                <a:off x="2179854" y="4483820"/>
                <a:ext cx="391125" cy="338918"/>
                <a:chOff x="2038977" y="5145269"/>
                <a:chExt cx="640698" cy="555179"/>
              </a:xfrm>
            </p:grpSpPr>
            <p:sp>
              <p:nvSpPr>
                <p:cNvPr id="9474" name="Oval 16">
                  <a:extLst>
                    <a:ext uri="{FF2B5EF4-FFF2-40B4-BE49-F238E27FC236}">
                      <a16:creationId xmlns:a16="http://schemas.microsoft.com/office/drawing/2014/main" id="{F18E7681-FE8C-7F94-8598-9C7FBB0CF6F9}"/>
                    </a:ext>
                  </a:extLst>
                </p:cNvPr>
                <p:cNvSpPr/>
                <p:nvPr/>
              </p:nvSpPr>
              <p:spPr bwMode="auto">
                <a:xfrm>
                  <a:off x="2038977" y="5145269"/>
                  <a:ext cx="640698" cy="555179"/>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 name="connsiteX0" fmla="*/ 44780 w 640698"/>
                    <a:gd name="connsiteY0" fmla="*/ 292044 h 555179"/>
                    <a:gd name="connsiteX1" fmla="*/ 163842 w 640698"/>
                    <a:gd name="connsiteY1" fmla="*/ 15037 h 555179"/>
                    <a:gd name="connsiteX2" fmla="*/ 640092 w 640698"/>
                    <a:gd name="connsiteY2" fmla="*/ 343637 h 555179"/>
                    <a:gd name="connsiteX3" fmla="*/ 333704 w 640698"/>
                    <a:gd name="connsiteY3" fmla="*/ 547619 h 555179"/>
                    <a:gd name="connsiteX4" fmla="*/ 44780 w 640698"/>
                    <a:gd name="connsiteY4" fmla="*/ 292044 h 555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698" h="555179">
                      <a:moveTo>
                        <a:pt x="44780" y="292044"/>
                      </a:moveTo>
                      <a:cubicBezTo>
                        <a:pt x="16470" y="203280"/>
                        <a:pt x="-85754" y="61404"/>
                        <a:pt x="163842" y="15037"/>
                      </a:cubicBezTo>
                      <a:cubicBezTo>
                        <a:pt x="413438" y="-31330"/>
                        <a:pt x="654379" y="16580"/>
                        <a:pt x="640092" y="343637"/>
                      </a:cubicBezTo>
                      <a:cubicBezTo>
                        <a:pt x="640092" y="515912"/>
                        <a:pt x="493248" y="578443"/>
                        <a:pt x="333704" y="547619"/>
                      </a:cubicBezTo>
                      <a:cubicBezTo>
                        <a:pt x="174160" y="516795"/>
                        <a:pt x="73090" y="380808"/>
                        <a:pt x="44780" y="292044"/>
                      </a:cubicBezTo>
                      <a:close/>
                    </a:path>
                  </a:pathLst>
                </a:custGeom>
                <a:gradFill>
                  <a:gsLst>
                    <a:gs pos="0">
                      <a:schemeClr val="accent6">
                        <a:lumMod val="60000"/>
                        <a:lumOff val="40000"/>
                      </a:schemeClr>
                    </a:gs>
                    <a:gs pos="100000">
                      <a:schemeClr val="accent6"/>
                    </a:gs>
                  </a:gsLst>
                  <a:lin ang="5400000" scaled="1"/>
                </a:gradFill>
                <a:ln w="9525">
                  <a:solidFill>
                    <a:schemeClr val="accent6">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75" name="Oval 9474">
                  <a:extLst>
                    <a:ext uri="{FF2B5EF4-FFF2-40B4-BE49-F238E27FC236}">
                      <a16:creationId xmlns:a16="http://schemas.microsoft.com/office/drawing/2014/main" id="{CAE03601-2C27-A1AC-C3D3-1F738B1EBB4D}"/>
                    </a:ext>
                  </a:extLst>
                </p:cNvPr>
                <p:cNvSpPr/>
                <p:nvPr/>
              </p:nvSpPr>
              <p:spPr bwMode="auto">
                <a:xfrm rot="14824669">
                  <a:off x="2048776" y="5449385"/>
                  <a:ext cx="210844" cy="82662"/>
                </a:xfrm>
                <a:prstGeom prst="ellipse">
                  <a:avLst/>
                </a:prstGeom>
                <a:solidFill>
                  <a:schemeClr val="accent6">
                    <a:lumMod val="20000"/>
                    <a:lumOff val="80000"/>
                  </a:schemeClr>
                </a:solidFill>
                <a:ln w="9525">
                  <a:solidFill>
                    <a:schemeClr val="accent6">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473" name="Oval 9472">
                <a:extLst>
                  <a:ext uri="{FF2B5EF4-FFF2-40B4-BE49-F238E27FC236}">
                    <a16:creationId xmlns:a16="http://schemas.microsoft.com/office/drawing/2014/main" id="{44D6F7ED-994A-36F1-9140-EB50216AA71F}"/>
                  </a:ext>
                </a:extLst>
              </p:cNvPr>
              <p:cNvSpPr/>
              <p:nvPr/>
            </p:nvSpPr>
            <p:spPr bwMode="auto">
              <a:xfrm rot="19900119">
                <a:off x="2364383" y="4637215"/>
                <a:ext cx="169426" cy="86834"/>
              </a:xfrm>
              <a:prstGeom prst="ellipse">
                <a:avLst/>
              </a:prstGeom>
              <a:solidFill>
                <a:schemeClr val="accent5"/>
              </a:solidFill>
              <a:ln w="9525">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14" name="Group 9413">
              <a:extLst>
                <a:ext uri="{FF2B5EF4-FFF2-40B4-BE49-F238E27FC236}">
                  <a16:creationId xmlns:a16="http://schemas.microsoft.com/office/drawing/2014/main" id="{F9B09191-A6D6-A154-4368-3A6FB559BBA9}"/>
                </a:ext>
              </a:extLst>
            </p:cNvPr>
            <p:cNvGrpSpPr/>
            <p:nvPr/>
          </p:nvGrpSpPr>
          <p:grpSpPr>
            <a:xfrm>
              <a:off x="-7259975" y="5619751"/>
              <a:ext cx="416543" cy="414338"/>
              <a:chOff x="2203040" y="4489092"/>
              <a:chExt cx="367793" cy="333652"/>
            </a:xfrm>
          </p:grpSpPr>
          <p:grpSp>
            <p:nvGrpSpPr>
              <p:cNvPr id="9451" name="Group 9450">
                <a:extLst>
                  <a:ext uri="{FF2B5EF4-FFF2-40B4-BE49-F238E27FC236}">
                    <a16:creationId xmlns:a16="http://schemas.microsoft.com/office/drawing/2014/main" id="{15A308CA-547E-26A1-2A00-CD5EC37A1F39}"/>
                  </a:ext>
                </a:extLst>
              </p:cNvPr>
              <p:cNvGrpSpPr/>
              <p:nvPr/>
            </p:nvGrpSpPr>
            <p:grpSpPr>
              <a:xfrm>
                <a:off x="2203040" y="4489092"/>
                <a:ext cx="367793" cy="333652"/>
                <a:chOff x="2076957" y="5153898"/>
                <a:chExt cx="602478" cy="546552"/>
              </a:xfrm>
            </p:grpSpPr>
            <p:sp>
              <p:nvSpPr>
                <p:cNvPr id="9453" name="Oval 16">
                  <a:extLst>
                    <a:ext uri="{FF2B5EF4-FFF2-40B4-BE49-F238E27FC236}">
                      <a16:creationId xmlns:a16="http://schemas.microsoft.com/office/drawing/2014/main" id="{A560D2B3-515C-5354-08F0-A9F8FB332853}"/>
                    </a:ext>
                  </a:extLst>
                </p:cNvPr>
                <p:cNvSpPr/>
                <p:nvPr/>
              </p:nvSpPr>
              <p:spPr bwMode="auto">
                <a:xfrm>
                  <a:off x="2076957" y="5153898"/>
                  <a:ext cx="602478" cy="546552"/>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9336 w 605045"/>
                    <a:gd name="connsiteY0" fmla="*/ 277401 h 555972"/>
                    <a:gd name="connsiteX1" fmla="*/ 144273 w 605045"/>
                    <a:gd name="connsiteY1" fmla="*/ 394 h 555972"/>
                    <a:gd name="connsiteX2" fmla="*/ 604648 w 605045"/>
                    <a:gd name="connsiteY2" fmla="*/ 328994 h 555972"/>
                    <a:gd name="connsiteX3" fmla="*/ 301435 w 605045"/>
                    <a:gd name="connsiteY3" fmla="*/ 555201 h 555972"/>
                    <a:gd name="connsiteX4" fmla="*/ 9336 w 605045"/>
                    <a:gd name="connsiteY4" fmla="*/ 277401 h 555972"/>
                    <a:gd name="connsiteX0" fmla="*/ 5496 w 601205"/>
                    <a:gd name="connsiteY0" fmla="*/ 277275 h 509318"/>
                    <a:gd name="connsiteX1" fmla="*/ 140433 w 601205"/>
                    <a:gd name="connsiteY1" fmla="*/ 268 h 509318"/>
                    <a:gd name="connsiteX2" fmla="*/ 600808 w 601205"/>
                    <a:gd name="connsiteY2" fmla="*/ 328868 h 509318"/>
                    <a:gd name="connsiteX3" fmla="*/ 288070 w 601205"/>
                    <a:gd name="connsiteY3" fmla="*/ 507450 h 509318"/>
                    <a:gd name="connsiteX4" fmla="*/ 5496 w 601205"/>
                    <a:gd name="connsiteY4" fmla="*/ 277275 h 509318"/>
                    <a:gd name="connsiteX0" fmla="*/ 5843 w 601552"/>
                    <a:gd name="connsiteY0" fmla="*/ 277279 h 533937"/>
                    <a:gd name="connsiteX1" fmla="*/ 140780 w 601552"/>
                    <a:gd name="connsiteY1" fmla="*/ 272 h 533937"/>
                    <a:gd name="connsiteX2" fmla="*/ 601155 w 601552"/>
                    <a:gd name="connsiteY2" fmla="*/ 328872 h 533937"/>
                    <a:gd name="connsiteX3" fmla="*/ 294767 w 601552"/>
                    <a:gd name="connsiteY3" fmla="*/ 532854 h 533937"/>
                    <a:gd name="connsiteX4" fmla="*/ 5843 w 601552"/>
                    <a:gd name="connsiteY4" fmla="*/ 277279 h 533937"/>
                    <a:gd name="connsiteX0" fmla="*/ 5843 w 601552"/>
                    <a:gd name="connsiteY0" fmla="*/ 277279 h 539343"/>
                    <a:gd name="connsiteX1" fmla="*/ 140780 w 601552"/>
                    <a:gd name="connsiteY1" fmla="*/ 272 h 539343"/>
                    <a:gd name="connsiteX2" fmla="*/ 601155 w 601552"/>
                    <a:gd name="connsiteY2" fmla="*/ 328872 h 539343"/>
                    <a:gd name="connsiteX3" fmla="*/ 294767 w 601552"/>
                    <a:gd name="connsiteY3" fmla="*/ 532854 h 539343"/>
                    <a:gd name="connsiteX4" fmla="*/ 5843 w 601552"/>
                    <a:gd name="connsiteY4" fmla="*/ 277279 h 539343"/>
                    <a:gd name="connsiteX0" fmla="*/ 5843 w 601552"/>
                    <a:gd name="connsiteY0" fmla="*/ 277279 h 532926"/>
                    <a:gd name="connsiteX1" fmla="*/ 140780 w 601552"/>
                    <a:gd name="connsiteY1" fmla="*/ 272 h 532926"/>
                    <a:gd name="connsiteX2" fmla="*/ 601155 w 601552"/>
                    <a:gd name="connsiteY2" fmla="*/ 328872 h 532926"/>
                    <a:gd name="connsiteX3" fmla="*/ 294767 w 601552"/>
                    <a:gd name="connsiteY3" fmla="*/ 532854 h 532926"/>
                    <a:gd name="connsiteX4" fmla="*/ 5843 w 601552"/>
                    <a:gd name="connsiteY4" fmla="*/ 277279 h 532926"/>
                    <a:gd name="connsiteX0" fmla="*/ 5843 w 601552"/>
                    <a:gd name="connsiteY0" fmla="*/ 277279 h 540414"/>
                    <a:gd name="connsiteX1" fmla="*/ 140780 w 601552"/>
                    <a:gd name="connsiteY1" fmla="*/ 272 h 540414"/>
                    <a:gd name="connsiteX2" fmla="*/ 601155 w 601552"/>
                    <a:gd name="connsiteY2" fmla="*/ 328872 h 540414"/>
                    <a:gd name="connsiteX3" fmla="*/ 294767 w 601552"/>
                    <a:gd name="connsiteY3" fmla="*/ 532854 h 540414"/>
                    <a:gd name="connsiteX4" fmla="*/ 5843 w 601552"/>
                    <a:gd name="connsiteY4" fmla="*/ 277279 h 540414"/>
                    <a:gd name="connsiteX0" fmla="*/ 5007 w 600700"/>
                    <a:gd name="connsiteY0" fmla="*/ 283417 h 546552"/>
                    <a:gd name="connsiteX1" fmla="*/ 139944 w 600700"/>
                    <a:gd name="connsiteY1" fmla="*/ 6410 h 546552"/>
                    <a:gd name="connsiteX2" fmla="*/ 600319 w 600700"/>
                    <a:gd name="connsiteY2" fmla="*/ 335010 h 546552"/>
                    <a:gd name="connsiteX3" fmla="*/ 293931 w 600700"/>
                    <a:gd name="connsiteY3" fmla="*/ 538992 h 546552"/>
                    <a:gd name="connsiteX4" fmla="*/ 5007 w 600700"/>
                    <a:gd name="connsiteY4" fmla="*/ 283417 h 546552"/>
                    <a:gd name="connsiteX0" fmla="*/ 6800 w 602478"/>
                    <a:gd name="connsiteY0" fmla="*/ 283417 h 546552"/>
                    <a:gd name="connsiteX1" fmla="*/ 125862 w 602478"/>
                    <a:gd name="connsiteY1" fmla="*/ 6410 h 546552"/>
                    <a:gd name="connsiteX2" fmla="*/ 602112 w 602478"/>
                    <a:gd name="connsiteY2" fmla="*/ 335010 h 546552"/>
                    <a:gd name="connsiteX3" fmla="*/ 295724 w 602478"/>
                    <a:gd name="connsiteY3" fmla="*/ 538992 h 546552"/>
                    <a:gd name="connsiteX4" fmla="*/ 6800 w 602478"/>
                    <a:gd name="connsiteY4" fmla="*/ 283417 h 546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78" h="546552">
                      <a:moveTo>
                        <a:pt x="6800" y="283417"/>
                      </a:moveTo>
                      <a:cubicBezTo>
                        <a:pt x="-21510" y="194653"/>
                        <a:pt x="42518" y="29561"/>
                        <a:pt x="125862" y="6410"/>
                      </a:cubicBezTo>
                      <a:cubicBezTo>
                        <a:pt x="209206" y="-16741"/>
                        <a:pt x="616399" y="7953"/>
                        <a:pt x="602112" y="335010"/>
                      </a:cubicBezTo>
                      <a:cubicBezTo>
                        <a:pt x="602112" y="507285"/>
                        <a:pt x="455268" y="569816"/>
                        <a:pt x="295724" y="538992"/>
                      </a:cubicBezTo>
                      <a:cubicBezTo>
                        <a:pt x="136180" y="508168"/>
                        <a:pt x="35110" y="372181"/>
                        <a:pt x="6800" y="283417"/>
                      </a:cubicBezTo>
                      <a:close/>
                    </a:path>
                  </a:pathLst>
                </a:custGeom>
                <a:gradFill>
                  <a:gsLst>
                    <a:gs pos="0">
                      <a:schemeClr val="accent6">
                        <a:lumMod val="60000"/>
                        <a:lumOff val="40000"/>
                      </a:schemeClr>
                    </a:gs>
                    <a:gs pos="100000">
                      <a:schemeClr val="accent6"/>
                    </a:gs>
                  </a:gsLst>
                  <a:lin ang="5400000" scaled="1"/>
                </a:gradFill>
                <a:ln w="9525">
                  <a:solidFill>
                    <a:schemeClr val="accent6">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54" name="Oval 9453">
                  <a:extLst>
                    <a:ext uri="{FF2B5EF4-FFF2-40B4-BE49-F238E27FC236}">
                      <a16:creationId xmlns:a16="http://schemas.microsoft.com/office/drawing/2014/main" id="{C58D335B-1B99-87F5-44BB-AD53511E20E7}"/>
                    </a:ext>
                  </a:extLst>
                </p:cNvPr>
                <p:cNvSpPr/>
                <p:nvPr/>
              </p:nvSpPr>
              <p:spPr bwMode="auto">
                <a:xfrm rot="19058643">
                  <a:off x="2108891" y="5169659"/>
                  <a:ext cx="135182" cy="53393"/>
                </a:xfrm>
                <a:prstGeom prst="ellipse">
                  <a:avLst/>
                </a:prstGeom>
                <a:solidFill>
                  <a:schemeClr val="accent6">
                    <a:lumMod val="20000"/>
                    <a:lumOff val="80000"/>
                  </a:schemeClr>
                </a:solidFill>
                <a:ln w="9525">
                  <a:solidFill>
                    <a:schemeClr val="accent6">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452" name="Oval 9451">
                <a:extLst>
                  <a:ext uri="{FF2B5EF4-FFF2-40B4-BE49-F238E27FC236}">
                    <a16:creationId xmlns:a16="http://schemas.microsoft.com/office/drawing/2014/main" id="{8829FF74-A06F-E0F3-2746-08555C5C72D5}"/>
                  </a:ext>
                </a:extLst>
              </p:cNvPr>
              <p:cNvSpPr/>
              <p:nvPr/>
            </p:nvSpPr>
            <p:spPr bwMode="auto">
              <a:xfrm>
                <a:off x="2336800" y="4667250"/>
                <a:ext cx="150551" cy="107950"/>
              </a:xfrm>
              <a:prstGeom prst="ellipse">
                <a:avLst/>
              </a:prstGeom>
              <a:solidFill>
                <a:schemeClr val="accent5"/>
              </a:solidFill>
              <a:ln w="9525">
                <a:solidFill>
                  <a:schemeClr val="accent5">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76" name="Group 9475">
              <a:extLst>
                <a:ext uri="{FF2B5EF4-FFF2-40B4-BE49-F238E27FC236}">
                  <a16:creationId xmlns:a16="http://schemas.microsoft.com/office/drawing/2014/main" id="{C4633188-81B8-CB6A-8B89-5D08DAD41C28}"/>
                </a:ext>
              </a:extLst>
            </p:cNvPr>
            <p:cNvGrpSpPr/>
            <p:nvPr/>
          </p:nvGrpSpPr>
          <p:grpSpPr>
            <a:xfrm rot="1090420">
              <a:off x="-7158171" y="5308180"/>
              <a:ext cx="398232" cy="156975"/>
              <a:chOff x="844727" y="4554855"/>
              <a:chExt cx="398232" cy="156975"/>
            </a:xfrm>
          </p:grpSpPr>
          <p:sp>
            <p:nvSpPr>
              <p:cNvPr id="9477" name="Freeform: Shape 9476">
                <a:extLst>
                  <a:ext uri="{FF2B5EF4-FFF2-40B4-BE49-F238E27FC236}">
                    <a16:creationId xmlns:a16="http://schemas.microsoft.com/office/drawing/2014/main" id="{C04DDDAF-F76E-9D97-20AD-A6A119F1652F}"/>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5"/>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78" name="Oval 9477">
                <a:extLst>
                  <a:ext uri="{FF2B5EF4-FFF2-40B4-BE49-F238E27FC236}">
                    <a16:creationId xmlns:a16="http://schemas.microsoft.com/office/drawing/2014/main" id="{D5C06898-6ED0-BE56-B20D-BA522B37F1E1}"/>
                  </a:ext>
                </a:extLst>
              </p:cNvPr>
              <p:cNvSpPr/>
              <p:nvPr/>
            </p:nvSpPr>
            <p:spPr bwMode="auto">
              <a:xfrm>
                <a:off x="982366" y="4571677"/>
                <a:ext cx="71002" cy="45720"/>
              </a:xfrm>
              <a:prstGeom prst="ellipse">
                <a:avLst/>
              </a:prstGeom>
              <a:solidFill>
                <a:schemeClr val="accent5">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79" name="Group 9478">
              <a:extLst>
                <a:ext uri="{FF2B5EF4-FFF2-40B4-BE49-F238E27FC236}">
                  <a16:creationId xmlns:a16="http://schemas.microsoft.com/office/drawing/2014/main" id="{3C71199C-58AB-C10E-5DA8-81F18DD686AD}"/>
                </a:ext>
              </a:extLst>
            </p:cNvPr>
            <p:cNvGrpSpPr/>
            <p:nvPr/>
          </p:nvGrpSpPr>
          <p:grpSpPr>
            <a:xfrm rot="1371030">
              <a:off x="-6984343" y="5639097"/>
              <a:ext cx="275860" cy="144559"/>
              <a:chOff x="7391191" y="4819043"/>
              <a:chExt cx="275860" cy="144559"/>
            </a:xfrm>
          </p:grpSpPr>
          <p:sp>
            <p:nvSpPr>
              <p:cNvPr id="9480" name="Oval 38">
                <a:extLst>
                  <a:ext uri="{FF2B5EF4-FFF2-40B4-BE49-F238E27FC236}">
                    <a16:creationId xmlns:a16="http://schemas.microsoft.com/office/drawing/2014/main" id="{AE7F71D0-34A4-5CD3-8F11-BDEEEA4AD3BD}"/>
                  </a:ext>
                </a:extLst>
              </p:cNvPr>
              <p:cNvSpPr/>
              <p:nvPr/>
            </p:nvSpPr>
            <p:spPr bwMode="auto">
              <a:xfrm>
                <a:off x="7391191" y="4819043"/>
                <a:ext cx="275860" cy="144559"/>
              </a:xfrm>
              <a:custGeom>
                <a:avLst/>
                <a:gdLst>
                  <a:gd name="connsiteX0" fmla="*/ 0 w 284973"/>
                  <a:gd name="connsiteY0" fmla="*/ 76120 h 152239"/>
                  <a:gd name="connsiteX1" fmla="*/ 142487 w 284973"/>
                  <a:gd name="connsiteY1" fmla="*/ 0 h 152239"/>
                  <a:gd name="connsiteX2" fmla="*/ 284974 w 284973"/>
                  <a:gd name="connsiteY2" fmla="*/ 76120 h 152239"/>
                  <a:gd name="connsiteX3" fmla="*/ 142487 w 284973"/>
                  <a:gd name="connsiteY3" fmla="*/ 152240 h 152239"/>
                  <a:gd name="connsiteX4" fmla="*/ 0 w 284973"/>
                  <a:gd name="connsiteY4" fmla="*/ 76120 h 152239"/>
                  <a:gd name="connsiteX0" fmla="*/ 0 w 281799"/>
                  <a:gd name="connsiteY0" fmla="*/ 101840 h 153322"/>
                  <a:gd name="connsiteX1" fmla="*/ 139312 w 281799"/>
                  <a:gd name="connsiteY1" fmla="*/ 320 h 153322"/>
                  <a:gd name="connsiteX2" fmla="*/ 281799 w 281799"/>
                  <a:gd name="connsiteY2" fmla="*/ 76440 h 153322"/>
                  <a:gd name="connsiteX3" fmla="*/ 139312 w 281799"/>
                  <a:gd name="connsiteY3" fmla="*/ 152560 h 153322"/>
                  <a:gd name="connsiteX4" fmla="*/ 0 w 281799"/>
                  <a:gd name="connsiteY4" fmla="*/ 101840 h 153322"/>
                  <a:gd name="connsiteX0" fmla="*/ 0 w 278624"/>
                  <a:gd name="connsiteY0" fmla="*/ 101524 h 152274"/>
                  <a:gd name="connsiteX1" fmla="*/ 139312 w 278624"/>
                  <a:gd name="connsiteY1" fmla="*/ 4 h 152274"/>
                  <a:gd name="connsiteX2" fmla="*/ 278624 w 278624"/>
                  <a:gd name="connsiteY2" fmla="*/ 104699 h 152274"/>
                  <a:gd name="connsiteX3" fmla="*/ 139312 w 278624"/>
                  <a:gd name="connsiteY3" fmla="*/ 152244 h 152274"/>
                  <a:gd name="connsiteX4" fmla="*/ 0 w 278624"/>
                  <a:gd name="connsiteY4" fmla="*/ 101524 h 152274"/>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0 w 278624"/>
                  <a:gd name="connsiteY0" fmla="*/ 114248 h 152960"/>
                  <a:gd name="connsiteX1" fmla="*/ 139312 w 278624"/>
                  <a:gd name="connsiteY1" fmla="*/ 28 h 152960"/>
                  <a:gd name="connsiteX2" fmla="*/ 278624 w 278624"/>
                  <a:gd name="connsiteY2" fmla="*/ 104723 h 152960"/>
                  <a:gd name="connsiteX3" fmla="*/ 139312 w 278624"/>
                  <a:gd name="connsiteY3" fmla="*/ 152268 h 152960"/>
                  <a:gd name="connsiteX4" fmla="*/ 0 w 278624"/>
                  <a:gd name="connsiteY4" fmla="*/ 114248 h 152960"/>
                  <a:gd name="connsiteX0" fmla="*/ 48 w 278672"/>
                  <a:gd name="connsiteY0" fmla="*/ 114248 h 142973"/>
                  <a:gd name="connsiteX1" fmla="*/ 139360 w 278672"/>
                  <a:gd name="connsiteY1" fmla="*/ 28 h 142973"/>
                  <a:gd name="connsiteX2" fmla="*/ 278672 w 278672"/>
                  <a:gd name="connsiteY2" fmla="*/ 104723 h 142973"/>
                  <a:gd name="connsiteX3" fmla="*/ 142535 w 278672"/>
                  <a:gd name="connsiteY3" fmla="*/ 142743 h 142973"/>
                  <a:gd name="connsiteX4" fmla="*/ 48 w 278672"/>
                  <a:gd name="connsiteY4" fmla="*/ 114248 h 142973"/>
                  <a:gd name="connsiteX0" fmla="*/ 133 w 278757"/>
                  <a:gd name="connsiteY0" fmla="*/ 114248 h 139889"/>
                  <a:gd name="connsiteX1" fmla="*/ 139445 w 278757"/>
                  <a:gd name="connsiteY1" fmla="*/ 28 h 139889"/>
                  <a:gd name="connsiteX2" fmla="*/ 278757 w 278757"/>
                  <a:gd name="connsiteY2" fmla="*/ 104723 h 139889"/>
                  <a:gd name="connsiteX3" fmla="*/ 145795 w 278757"/>
                  <a:gd name="connsiteY3" fmla="*/ 139568 h 139889"/>
                  <a:gd name="connsiteX4" fmla="*/ 133 w 278757"/>
                  <a:gd name="connsiteY4" fmla="*/ 114248 h 139889"/>
                  <a:gd name="connsiteX0" fmla="*/ 9 w 281808"/>
                  <a:gd name="connsiteY0" fmla="*/ 114545 h 141293"/>
                  <a:gd name="connsiteX1" fmla="*/ 139321 w 281808"/>
                  <a:gd name="connsiteY1" fmla="*/ 325 h 141293"/>
                  <a:gd name="connsiteX2" fmla="*/ 281808 w 281808"/>
                  <a:gd name="connsiteY2" fmla="*/ 85970 h 141293"/>
                  <a:gd name="connsiteX3" fmla="*/ 145671 w 281808"/>
                  <a:gd name="connsiteY3" fmla="*/ 139865 h 141293"/>
                  <a:gd name="connsiteX4" fmla="*/ 9 w 281808"/>
                  <a:gd name="connsiteY4" fmla="*/ 114545 h 141293"/>
                  <a:gd name="connsiteX0" fmla="*/ 10 w 275459"/>
                  <a:gd name="connsiteY0" fmla="*/ 101629 h 139915"/>
                  <a:gd name="connsiteX1" fmla="*/ 132972 w 275459"/>
                  <a:gd name="connsiteY1" fmla="*/ 109 h 139915"/>
                  <a:gd name="connsiteX2" fmla="*/ 275459 w 275459"/>
                  <a:gd name="connsiteY2" fmla="*/ 85754 h 139915"/>
                  <a:gd name="connsiteX3" fmla="*/ 139322 w 275459"/>
                  <a:gd name="connsiteY3" fmla="*/ 139649 h 139915"/>
                  <a:gd name="connsiteX4" fmla="*/ 10 w 275459"/>
                  <a:gd name="connsiteY4" fmla="*/ 101629 h 139915"/>
                  <a:gd name="connsiteX0" fmla="*/ 411 w 275860"/>
                  <a:gd name="connsiteY0" fmla="*/ 101629 h 141234"/>
                  <a:gd name="connsiteX1" fmla="*/ 133373 w 275860"/>
                  <a:gd name="connsiteY1" fmla="*/ 109 h 141234"/>
                  <a:gd name="connsiteX2" fmla="*/ 275860 w 275860"/>
                  <a:gd name="connsiteY2" fmla="*/ 85754 h 141234"/>
                  <a:gd name="connsiteX3" fmla="*/ 139723 w 275860"/>
                  <a:gd name="connsiteY3" fmla="*/ 139649 h 141234"/>
                  <a:gd name="connsiteX4" fmla="*/ 411 w 275860"/>
                  <a:gd name="connsiteY4" fmla="*/ 101629 h 141234"/>
                  <a:gd name="connsiteX0" fmla="*/ 411 w 275860"/>
                  <a:gd name="connsiteY0" fmla="*/ 101629 h 144165"/>
                  <a:gd name="connsiteX1" fmla="*/ 133373 w 275860"/>
                  <a:gd name="connsiteY1" fmla="*/ 109 h 144165"/>
                  <a:gd name="connsiteX2" fmla="*/ 275860 w 275860"/>
                  <a:gd name="connsiteY2" fmla="*/ 85754 h 144165"/>
                  <a:gd name="connsiteX3" fmla="*/ 139723 w 275860"/>
                  <a:gd name="connsiteY3" fmla="*/ 139649 h 144165"/>
                  <a:gd name="connsiteX4" fmla="*/ 411 w 275860"/>
                  <a:gd name="connsiteY4" fmla="*/ 101629 h 144165"/>
                  <a:gd name="connsiteX0" fmla="*/ 411 w 275860"/>
                  <a:gd name="connsiteY0" fmla="*/ 101739 h 144275"/>
                  <a:gd name="connsiteX1" fmla="*/ 133373 w 275860"/>
                  <a:gd name="connsiteY1" fmla="*/ 219 h 144275"/>
                  <a:gd name="connsiteX2" fmla="*/ 275860 w 275860"/>
                  <a:gd name="connsiteY2" fmla="*/ 85864 h 144275"/>
                  <a:gd name="connsiteX3" fmla="*/ 139723 w 275860"/>
                  <a:gd name="connsiteY3" fmla="*/ 139759 h 144275"/>
                  <a:gd name="connsiteX4" fmla="*/ 411 w 275860"/>
                  <a:gd name="connsiteY4" fmla="*/ 101739 h 144275"/>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 name="connsiteX0" fmla="*/ 411 w 275860"/>
                  <a:gd name="connsiteY0" fmla="*/ 102023 h 141845"/>
                  <a:gd name="connsiteX1" fmla="*/ 133373 w 275860"/>
                  <a:gd name="connsiteY1" fmla="*/ 503 h 141845"/>
                  <a:gd name="connsiteX2" fmla="*/ 275860 w 275860"/>
                  <a:gd name="connsiteY2" fmla="*/ 86148 h 141845"/>
                  <a:gd name="connsiteX3" fmla="*/ 139723 w 275860"/>
                  <a:gd name="connsiteY3" fmla="*/ 140043 h 141845"/>
                  <a:gd name="connsiteX4" fmla="*/ 411 w 275860"/>
                  <a:gd name="connsiteY4" fmla="*/ 102023 h 141845"/>
                  <a:gd name="connsiteX0" fmla="*/ 411 w 275860"/>
                  <a:gd name="connsiteY0" fmla="*/ 102023 h 145934"/>
                  <a:gd name="connsiteX1" fmla="*/ 133373 w 275860"/>
                  <a:gd name="connsiteY1" fmla="*/ 503 h 145934"/>
                  <a:gd name="connsiteX2" fmla="*/ 275860 w 275860"/>
                  <a:gd name="connsiteY2" fmla="*/ 86148 h 145934"/>
                  <a:gd name="connsiteX3" fmla="*/ 139723 w 275860"/>
                  <a:gd name="connsiteY3" fmla="*/ 140043 h 145934"/>
                  <a:gd name="connsiteX4" fmla="*/ 411 w 275860"/>
                  <a:gd name="connsiteY4" fmla="*/ 102023 h 145934"/>
                  <a:gd name="connsiteX0" fmla="*/ 411 w 275860"/>
                  <a:gd name="connsiteY0" fmla="*/ 102023 h 144559"/>
                  <a:gd name="connsiteX1" fmla="*/ 133373 w 275860"/>
                  <a:gd name="connsiteY1" fmla="*/ 503 h 144559"/>
                  <a:gd name="connsiteX2" fmla="*/ 275860 w 275860"/>
                  <a:gd name="connsiteY2" fmla="*/ 86148 h 144559"/>
                  <a:gd name="connsiteX3" fmla="*/ 139723 w 275860"/>
                  <a:gd name="connsiteY3" fmla="*/ 140043 h 144559"/>
                  <a:gd name="connsiteX4" fmla="*/ 411 w 275860"/>
                  <a:gd name="connsiteY4" fmla="*/ 102023 h 144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60" h="144559">
                    <a:moveTo>
                      <a:pt x="411" y="102023"/>
                    </a:moveTo>
                    <a:cubicBezTo>
                      <a:pt x="-6997" y="43841"/>
                      <a:pt x="87465" y="3149"/>
                      <a:pt x="133373" y="503"/>
                    </a:cubicBezTo>
                    <a:cubicBezTo>
                      <a:pt x="179281" y="-2143"/>
                      <a:pt x="275860" y="2833"/>
                      <a:pt x="275860" y="86148"/>
                    </a:cubicBezTo>
                    <a:cubicBezTo>
                      <a:pt x="275860" y="128188"/>
                      <a:pt x="230081" y="137397"/>
                      <a:pt x="139723" y="140043"/>
                    </a:cubicBezTo>
                    <a:cubicBezTo>
                      <a:pt x="49365" y="142689"/>
                      <a:pt x="7819" y="160205"/>
                      <a:pt x="411" y="102023"/>
                    </a:cubicBezTo>
                    <a:close/>
                  </a:path>
                </a:pathLst>
              </a:custGeom>
              <a:solidFill>
                <a:schemeClr val="bg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81" name="Oval 9480">
                <a:extLst>
                  <a:ext uri="{FF2B5EF4-FFF2-40B4-BE49-F238E27FC236}">
                    <a16:creationId xmlns:a16="http://schemas.microsoft.com/office/drawing/2014/main" id="{E3762C85-FF4D-35AD-4772-5966550AF8D6}"/>
                  </a:ext>
                </a:extLst>
              </p:cNvPr>
              <p:cNvSpPr/>
              <p:nvPr/>
            </p:nvSpPr>
            <p:spPr bwMode="auto">
              <a:xfrm>
                <a:off x="7477117" y="4854637"/>
                <a:ext cx="114300" cy="68576"/>
              </a:xfrm>
              <a:prstGeom prst="ellipse">
                <a:avLst/>
              </a:prstGeom>
              <a:solidFill>
                <a:schemeClr val="bg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82" name="Group 9481">
              <a:extLst>
                <a:ext uri="{FF2B5EF4-FFF2-40B4-BE49-F238E27FC236}">
                  <a16:creationId xmlns:a16="http://schemas.microsoft.com/office/drawing/2014/main" id="{1D4FAE41-419E-BD53-FEAB-78062A5D7A81}"/>
                </a:ext>
              </a:extLst>
            </p:cNvPr>
            <p:cNvGrpSpPr/>
            <p:nvPr/>
          </p:nvGrpSpPr>
          <p:grpSpPr>
            <a:xfrm>
              <a:off x="-7405848" y="5772818"/>
              <a:ext cx="280405" cy="284054"/>
              <a:chOff x="6221994" y="4837582"/>
              <a:chExt cx="597571" cy="531712"/>
            </a:xfrm>
          </p:grpSpPr>
          <p:sp>
            <p:nvSpPr>
              <p:cNvPr id="9483" name="Freeform 60">
                <a:extLst>
                  <a:ext uri="{FF2B5EF4-FFF2-40B4-BE49-F238E27FC236}">
                    <a16:creationId xmlns:a16="http://schemas.microsoft.com/office/drawing/2014/main" id="{E4404B89-0441-9ACF-1536-9E10C7028170}"/>
                  </a:ext>
                </a:extLst>
              </p:cNvPr>
              <p:cNvSpPr/>
              <p:nvPr/>
            </p:nvSpPr>
            <p:spPr bwMode="auto">
              <a:xfrm>
                <a:off x="6221994" y="483758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1"/>
              </a:solidFill>
              <a:ln w="6350" cap="flat" cmpd="sng" algn="ctr">
                <a:solidFill>
                  <a:schemeClr val="bg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itchFamily="34" charset="0"/>
                </a:endParaRPr>
              </a:p>
            </p:txBody>
          </p:sp>
          <p:sp>
            <p:nvSpPr>
              <p:cNvPr id="9484" name="Oval 42">
                <a:extLst>
                  <a:ext uri="{FF2B5EF4-FFF2-40B4-BE49-F238E27FC236}">
                    <a16:creationId xmlns:a16="http://schemas.microsoft.com/office/drawing/2014/main" id="{9EA0613E-EF5A-0846-2EA6-88C9AD2951D0}"/>
                  </a:ext>
                </a:extLst>
              </p:cNvPr>
              <p:cNvSpPr/>
              <p:nvPr/>
            </p:nvSpPr>
            <p:spPr bwMode="auto">
              <a:xfrm>
                <a:off x="6336019" y="4976931"/>
                <a:ext cx="401007" cy="176385"/>
              </a:xfrm>
              <a:custGeom>
                <a:avLst/>
                <a:gdLst>
                  <a:gd name="connsiteX0" fmla="*/ 0 w 393700"/>
                  <a:gd name="connsiteY0" fmla="*/ 83665 h 167330"/>
                  <a:gd name="connsiteX1" fmla="*/ 196850 w 393700"/>
                  <a:gd name="connsiteY1" fmla="*/ 0 h 167330"/>
                  <a:gd name="connsiteX2" fmla="*/ 393700 w 393700"/>
                  <a:gd name="connsiteY2" fmla="*/ 83665 h 167330"/>
                  <a:gd name="connsiteX3" fmla="*/ 196850 w 393700"/>
                  <a:gd name="connsiteY3" fmla="*/ 167330 h 167330"/>
                  <a:gd name="connsiteX4" fmla="*/ 0 w 393700"/>
                  <a:gd name="connsiteY4" fmla="*/ 83665 h 167330"/>
                  <a:gd name="connsiteX0" fmla="*/ 0 w 393700"/>
                  <a:gd name="connsiteY0" fmla="*/ 96446 h 167527"/>
                  <a:gd name="connsiteX1" fmla="*/ 196850 w 393700"/>
                  <a:gd name="connsiteY1" fmla="*/ 81 h 167527"/>
                  <a:gd name="connsiteX2" fmla="*/ 393700 w 393700"/>
                  <a:gd name="connsiteY2" fmla="*/ 83746 h 167527"/>
                  <a:gd name="connsiteX3" fmla="*/ 196850 w 393700"/>
                  <a:gd name="connsiteY3" fmla="*/ 167411 h 167527"/>
                  <a:gd name="connsiteX4" fmla="*/ 0 w 393700"/>
                  <a:gd name="connsiteY4" fmla="*/ 96446 h 167527"/>
                  <a:gd name="connsiteX0" fmla="*/ 0 w 393700"/>
                  <a:gd name="connsiteY0" fmla="*/ 96370 h 167343"/>
                  <a:gd name="connsiteX1" fmla="*/ 196850 w 393700"/>
                  <a:gd name="connsiteY1" fmla="*/ 5 h 167343"/>
                  <a:gd name="connsiteX2" fmla="*/ 393700 w 393700"/>
                  <a:gd name="connsiteY2" fmla="*/ 93195 h 167343"/>
                  <a:gd name="connsiteX3" fmla="*/ 196850 w 393700"/>
                  <a:gd name="connsiteY3" fmla="*/ 167335 h 167343"/>
                  <a:gd name="connsiteX4" fmla="*/ 0 w 393700"/>
                  <a:gd name="connsiteY4" fmla="*/ 96370 h 167343"/>
                  <a:gd name="connsiteX0" fmla="*/ 0 w 387350"/>
                  <a:gd name="connsiteY0" fmla="*/ 118835 h 168645"/>
                  <a:gd name="connsiteX1" fmla="*/ 190500 w 387350"/>
                  <a:gd name="connsiteY1" fmla="*/ 245 h 168645"/>
                  <a:gd name="connsiteX2" fmla="*/ 387350 w 387350"/>
                  <a:gd name="connsiteY2" fmla="*/ 93435 h 168645"/>
                  <a:gd name="connsiteX3" fmla="*/ 190500 w 387350"/>
                  <a:gd name="connsiteY3" fmla="*/ 167575 h 168645"/>
                  <a:gd name="connsiteX4" fmla="*/ 0 w 387350"/>
                  <a:gd name="connsiteY4" fmla="*/ 118835 h 168645"/>
                  <a:gd name="connsiteX0" fmla="*/ 0 w 400050"/>
                  <a:gd name="connsiteY0" fmla="*/ 118603 h 167488"/>
                  <a:gd name="connsiteX1" fmla="*/ 190500 w 400050"/>
                  <a:gd name="connsiteY1" fmla="*/ 13 h 167488"/>
                  <a:gd name="connsiteX2" fmla="*/ 400050 w 400050"/>
                  <a:gd name="connsiteY2" fmla="*/ 112253 h 167488"/>
                  <a:gd name="connsiteX3" fmla="*/ 190500 w 400050"/>
                  <a:gd name="connsiteY3" fmla="*/ 167343 h 167488"/>
                  <a:gd name="connsiteX4" fmla="*/ 0 w 400050"/>
                  <a:gd name="connsiteY4" fmla="*/ 118603 h 167488"/>
                  <a:gd name="connsiteX0" fmla="*/ 0 w 400783"/>
                  <a:gd name="connsiteY0" fmla="*/ 118678 h 167563"/>
                  <a:gd name="connsiteX1" fmla="*/ 190500 w 400783"/>
                  <a:gd name="connsiteY1" fmla="*/ 88 h 167563"/>
                  <a:gd name="connsiteX2" fmla="*/ 400050 w 400783"/>
                  <a:gd name="connsiteY2" fmla="*/ 112328 h 167563"/>
                  <a:gd name="connsiteX3" fmla="*/ 190500 w 400783"/>
                  <a:gd name="connsiteY3" fmla="*/ 167418 h 167563"/>
                  <a:gd name="connsiteX4" fmla="*/ 0 w 400783"/>
                  <a:gd name="connsiteY4" fmla="*/ 118678 h 167563"/>
                  <a:gd name="connsiteX0" fmla="*/ 224 w 401007"/>
                  <a:gd name="connsiteY0" fmla="*/ 118678 h 181015"/>
                  <a:gd name="connsiteX1" fmla="*/ 190724 w 401007"/>
                  <a:gd name="connsiteY1" fmla="*/ 88 h 181015"/>
                  <a:gd name="connsiteX2" fmla="*/ 400274 w 401007"/>
                  <a:gd name="connsiteY2" fmla="*/ 112328 h 181015"/>
                  <a:gd name="connsiteX3" fmla="*/ 190724 w 401007"/>
                  <a:gd name="connsiteY3" fmla="*/ 167418 h 181015"/>
                  <a:gd name="connsiteX4" fmla="*/ 224 w 401007"/>
                  <a:gd name="connsiteY4" fmla="*/ 118678 h 181015"/>
                  <a:gd name="connsiteX0" fmla="*/ 224 w 401007"/>
                  <a:gd name="connsiteY0" fmla="*/ 118678 h 176385"/>
                  <a:gd name="connsiteX1" fmla="*/ 190724 w 401007"/>
                  <a:gd name="connsiteY1" fmla="*/ 88 h 176385"/>
                  <a:gd name="connsiteX2" fmla="*/ 400274 w 401007"/>
                  <a:gd name="connsiteY2" fmla="*/ 112328 h 176385"/>
                  <a:gd name="connsiteX3" fmla="*/ 190724 w 401007"/>
                  <a:gd name="connsiteY3" fmla="*/ 167418 h 176385"/>
                  <a:gd name="connsiteX4" fmla="*/ 224 w 401007"/>
                  <a:gd name="connsiteY4" fmla="*/ 118678 h 176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007" h="176385">
                    <a:moveTo>
                      <a:pt x="224" y="118678"/>
                    </a:moveTo>
                    <a:cubicBezTo>
                      <a:pt x="-6126" y="31196"/>
                      <a:pt x="124049" y="1146"/>
                      <a:pt x="190724" y="88"/>
                    </a:cubicBezTo>
                    <a:cubicBezTo>
                      <a:pt x="257399" y="-970"/>
                      <a:pt x="412974" y="5796"/>
                      <a:pt x="400274" y="112328"/>
                    </a:cubicBezTo>
                    <a:cubicBezTo>
                      <a:pt x="400274" y="158535"/>
                      <a:pt x="257399" y="166360"/>
                      <a:pt x="190724" y="167418"/>
                    </a:cubicBezTo>
                    <a:cubicBezTo>
                      <a:pt x="124049" y="168476"/>
                      <a:pt x="6574" y="206160"/>
                      <a:pt x="224" y="118678"/>
                    </a:cubicBezTo>
                    <a:close/>
                  </a:path>
                </a:pathLst>
              </a:custGeom>
              <a:solidFill>
                <a:schemeClr val="accent2">
                  <a:lumMod val="60000"/>
                  <a:lumOff val="4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88" name="Group 9487">
              <a:extLst>
                <a:ext uri="{FF2B5EF4-FFF2-40B4-BE49-F238E27FC236}">
                  <a16:creationId xmlns:a16="http://schemas.microsoft.com/office/drawing/2014/main" id="{DC69D878-AC63-BA5A-499A-F3F82A2BCBA1}"/>
                </a:ext>
              </a:extLst>
            </p:cNvPr>
            <p:cNvGrpSpPr/>
            <p:nvPr/>
          </p:nvGrpSpPr>
          <p:grpSpPr>
            <a:xfrm rot="11017254">
              <a:off x="-7261859" y="5938612"/>
              <a:ext cx="398232" cy="156975"/>
              <a:chOff x="844727" y="4554855"/>
              <a:chExt cx="398232" cy="156975"/>
            </a:xfrm>
          </p:grpSpPr>
          <p:sp>
            <p:nvSpPr>
              <p:cNvPr id="9489" name="Freeform: Shape 9488">
                <a:extLst>
                  <a:ext uri="{FF2B5EF4-FFF2-40B4-BE49-F238E27FC236}">
                    <a16:creationId xmlns:a16="http://schemas.microsoft.com/office/drawing/2014/main" id="{DB41A9F6-21CA-BA98-F272-8244701C3122}"/>
                  </a:ext>
                </a:extLst>
              </p:cNvPr>
              <p:cNvSpPr/>
              <p:nvPr/>
            </p:nvSpPr>
            <p:spPr bwMode="auto">
              <a:xfrm>
                <a:off x="844727" y="4554855"/>
                <a:ext cx="398232" cy="156975"/>
              </a:xfrm>
              <a:custGeom>
                <a:avLst/>
                <a:gdLst>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0 w 347662"/>
                  <a:gd name="connsiteY0" fmla="*/ 111919 h 135731"/>
                  <a:gd name="connsiteX1" fmla="*/ 166687 w 347662"/>
                  <a:gd name="connsiteY1" fmla="*/ 0 h 135731"/>
                  <a:gd name="connsiteX2" fmla="*/ 250031 w 347662"/>
                  <a:gd name="connsiteY2" fmla="*/ 28575 h 135731"/>
                  <a:gd name="connsiteX3" fmla="*/ 347662 w 347662"/>
                  <a:gd name="connsiteY3" fmla="*/ 107156 h 135731"/>
                  <a:gd name="connsiteX4" fmla="*/ 240506 w 347662"/>
                  <a:gd name="connsiteY4" fmla="*/ 92869 h 135731"/>
                  <a:gd name="connsiteX5" fmla="*/ 259556 w 347662"/>
                  <a:gd name="connsiteY5" fmla="*/ 135731 h 135731"/>
                  <a:gd name="connsiteX6" fmla="*/ 135731 w 347662"/>
                  <a:gd name="connsiteY6" fmla="*/ 95250 h 135731"/>
                  <a:gd name="connsiteX7" fmla="*/ 126206 w 347662"/>
                  <a:gd name="connsiteY7" fmla="*/ 130969 h 135731"/>
                  <a:gd name="connsiteX8" fmla="*/ 85725 w 347662"/>
                  <a:gd name="connsiteY8" fmla="*/ 104775 h 135731"/>
                  <a:gd name="connsiteX9" fmla="*/ 0 w 347662"/>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5244 w 352906"/>
                  <a:gd name="connsiteY0" fmla="*/ 111919 h 135731"/>
                  <a:gd name="connsiteX1" fmla="*/ 171931 w 352906"/>
                  <a:gd name="connsiteY1" fmla="*/ 0 h 135731"/>
                  <a:gd name="connsiteX2" fmla="*/ 255275 w 352906"/>
                  <a:gd name="connsiteY2" fmla="*/ 28575 h 135731"/>
                  <a:gd name="connsiteX3" fmla="*/ 352906 w 352906"/>
                  <a:gd name="connsiteY3" fmla="*/ 107156 h 135731"/>
                  <a:gd name="connsiteX4" fmla="*/ 245750 w 352906"/>
                  <a:gd name="connsiteY4" fmla="*/ 92869 h 135731"/>
                  <a:gd name="connsiteX5" fmla="*/ 264800 w 352906"/>
                  <a:gd name="connsiteY5" fmla="*/ 135731 h 135731"/>
                  <a:gd name="connsiteX6" fmla="*/ 140975 w 352906"/>
                  <a:gd name="connsiteY6" fmla="*/ 95250 h 135731"/>
                  <a:gd name="connsiteX7" fmla="*/ 131450 w 352906"/>
                  <a:gd name="connsiteY7" fmla="*/ 130969 h 135731"/>
                  <a:gd name="connsiteX8" fmla="*/ 90969 w 352906"/>
                  <a:gd name="connsiteY8" fmla="*/ 104775 h 135731"/>
                  <a:gd name="connsiteX9" fmla="*/ 5244 w 352906"/>
                  <a:gd name="connsiteY9" fmla="*/ 111919 h 135731"/>
                  <a:gd name="connsiteX0" fmla="*/ 4451 w 352113"/>
                  <a:gd name="connsiteY0" fmla="*/ 111988 h 135800"/>
                  <a:gd name="connsiteX1" fmla="*/ 171138 w 352113"/>
                  <a:gd name="connsiteY1" fmla="*/ 69 h 135800"/>
                  <a:gd name="connsiteX2" fmla="*/ 254482 w 352113"/>
                  <a:gd name="connsiteY2" fmla="*/ 28644 h 135800"/>
                  <a:gd name="connsiteX3" fmla="*/ 352113 w 352113"/>
                  <a:gd name="connsiteY3" fmla="*/ 107225 h 135800"/>
                  <a:gd name="connsiteX4" fmla="*/ 244957 w 352113"/>
                  <a:gd name="connsiteY4" fmla="*/ 92938 h 135800"/>
                  <a:gd name="connsiteX5" fmla="*/ 264007 w 352113"/>
                  <a:gd name="connsiteY5" fmla="*/ 135800 h 135800"/>
                  <a:gd name="connsiteX6" fmla="*/ 140182 w 352113"/>
                  <a:gd name="connsiteY6" fmla="*/ 95319 h 135800"/>
                  <a:gd name="connsiteX7" fmla="*/ 130657 w 352113"/>
                  <a:gd name="connsiteY7" fmla="*/ 131038 h 135800"/>
                  <a:gd name="connsiteX8" fmla="*/ 90176 w 352113"/>
                  <a:gd name="connsiteY8" fmla="*/ 104844 h 135800"/>
                  <a:gd name="connsiteX9" fmla="*/ 4451 w 352113"/>
                  <a:gd name="connsiteY9" fmla="*/ 111988 h 135800"/>
                  <a:gd name="connsiteX0" fmla="*/ 5737 w 353399"/>
                  <a:gd name="connsiteY0" fmla="*/ 112001 h 135813"/>
                  <a:gd name="connsiteX1" fmla="*/ 172424 w 353399"/>
                  <a:gd name="connsiteY1" fmla="*/ 82 h 135813"/>
                  <a:gd name="connsiteX2" fmla="*/ 255768 w 353399"/>
                  <a:gd name="connsiteY2" fmla="*/ 28657 h 135813"/>
                  <a:gd name="connsiteX3" fmla="*/ 353399 w 353399"/>
                  <a:gd name="connsiteY3" fmla="*/ 107238 h 135813"/>
                  <a:gd name="connsiteX4" fmla="*/ 246243 w 353399"/>
                  <a:gd name="connsiteY4" fmla="*/ 92951 h 135813"/>
                  <a:gd name="connsiteX5" fmla="*/ 265293 w 353399"/>
                  <a:gd name="connsiteY5" fmla="*/ 135813 h 135813"/>
                  <a:gd name="connsiteX6" fmla="*/ 141468 w 353399"/>
                  <a:gd name="connsiteY6" fmla="*/ 95332 h 135813"/>
                  <a:gd name="connsiteX7" fmla="*/ 131943 w 353399"/>
                  <a:gd name="connsiteY7" fmla="*/ 131051 h 135813"/>
                  <a:gd name="connsiteX8" fmla="*/ 91462 w 353399"/>
                  <a:gd name="connsiteY8" fmla="*/ 104857 h 135813"/>
                  <a:gd name="connsiteX9" fmla="*/ 5737 w 353399"/>
                  <a:gd name="connsiteY9" fmla="*/ 112001 h 135813"/>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54904 w 352535"/>
                  <a:gd name="connsiteY2" fmla="*/ 29341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2535"/>
                  <a:gd name="connsiteY0" fmla="*/ 112685 h 136497"/>
                  <a:gd name="connsiteX1" fmla="*/ 171560 w 352535"/>
                  <a:gd name="connsiteY1" fmla="*/ 766 h 136497"/>
                  <a:gd name="connsiteX2" fmla="*/ 276335 w 352535"/>
                  <a:gd name="connsiteY2" fmla="*/ 38866 h 136497"/>
                  <a:gd name="connsiteX3" fmla="*/ 352535 w 352535"/>
                  <a:gd name="connsiteY3" fmla="*/ 107922 h 136497"/>
                  <a:gd name="connsiteX4" fmla="*/ 245379 w 352535"/>
                  <a:gd name="connsiteY4" fmla="*/ 93635 h 136497"/>
                  <a:gd name="connsiteX5" fmla="*/ 264429 w 352535"/>
                  <a:gd name="connsiteY5" fmla="*/ 136497 h 136497"/>
                  <a:gd name="connsiteX6" fmla="*/ 140604 w 352535"/>
                  <a:gd name="connsiteY6" fmla="*/ 96016 h 136497"/>
                  <a:gd name="connsiteX7" fmla="*/ 131079 w 352535"/>
                  <a:gd name="connsiteY7" fmla="*/ 131735 h 136497"/>
                  <a:gd name="connsiteX8" fmla="*/ 90598 w 352535"/>
                  <a:gd name="connsiteY8" fmla="*/ 105541 h 136497"/>
                  <a:gd name="connsiteX9" fmla="*/ 4873 w 352535"/>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497"/>
                  <a:gd name="connsiteX1" fmla="*/ 171560 w 354643"/>
                  <a:gd name="connsiteY1" fmla="*/ 766 h 136497"/>
                  <a:gd name="connsiteX2" fmla="*/ 276335 w 354643"/>
                  <a:gd name="connsiteY2" fmla="*/ 38866 h 136497"/>
                  <a:gd name="connsiteX3" fmla="*/ 352535 w 354643"/>
                  <a:gd name="connsiteY3" fmla="*/ 107922 h 136497"/>
                  <a:gd name="connsiteX4" fmla="*/ 245379 w 354643"/>
                  <a:gd name="connsiteY4" fmla="*/ 93635 h 136497"/>
                  <a:gd name="connsiteX5" fmla="*/ 264429 w 354643"/>
                  <a:gd name="connsiteY5" fmla="*/ 136497 h 136497"/>
                  <a:gd name="connsiteX6" fmla="*/ 140604 w 354643"/>
                  <a:gd name="connsiteY6" fmla="*/ 96016 h 136497"/>
                  <a:gd name="connsiteX7" fmla="*/ 131079 w 354643"/>
                  <a:gd name="connsiteY7" fmla="*/ 131735 h 136497"/>
                  <a:gd name="connsiteX8" fmla="*/ 90598 w 354643"/>
                  <a:gd name="connsiteY8" fmla="*/ 105541 h 136497"/>
                  <a:gd name="connsiteX9" fmla="*/ 4873 w 354643"/>
                  <a:gd name="connsiteY9" fmla="*/ 112685 h 136497"/>
                  <a:gd name="connsiteX0" fmla="*/ 4873 w 354643"/>
                  <a:gd name="connsiteY0" fmla="*/ 112685 h 136513"/>
                  <a:gd name="connsiteX1" fmla="*/ 171560 w 354643"/>
                  <a:gd name="connsiteY1" fmla="*/ 766 h 136513"/>
                  <a:gd name="connsiteX2" fmla="*/ 276335 w 354643"/>
                  <a:gd name="connsiteY2" fmla="*/ 38866 h 136513"/>
                  <a:gd name="connsiteX3" fmla="*/ 352535 w 354643"/>
                  <a:gd name="connsiteY3" fmla="*/ 107922 h 136513"/>
                  <a:gd name="connsiteX4" fmla="*/ 245379 w 354643"/>
                  <a:gd name="connsiteY4" fmla="*/ 93635 h 136513"/>
                  <a:gd name="connsiteX5" fmla="*/ 264429 w 354643"/>
                  <a:gd name="connsiteY5" fmla="*/ 136497 h 136513"/>
                  <a:gd name="connsiteX6" fmla="*/ 140604 w 354643"/>
                  <a:gd name="connsiteY6" fmla="*/ 96016 h 136513"/>
                  <a:gd name="connsiteX7" fmla="*/ 131079 w 354643"/>
                  <a:gd name="connsiteY7" fmla="*/ 131735 h 136513"/>
                  <a:gd name="connsiteX8" fmla="*/ 90598 w 354643"/>
                  <a:gd name="connsiteY8" fmla="*/ 105541 h 136513"/>
                  <a:gd name="connsiteX9" fmla="*/ 4873 w 354643"/>
                  <a:gd name="connsiteY9" fmla="*/ 112685 h 136513"/>
                  <a:gd name="connsiteX0" fmla="*/ 4873 w 354643"/>
                  <a:gd name="connsiteY0" fmla="*/ 112685 h 145785"/>
                  <a:gd name="connsiteX1" fmla="*/ 171560 w 354643"/>
                  <a:gd name="connsiteY1" fmla="*/ 766 h 145785"/>
                  <a:gd name="connsiteX2" fmla="*/ 276335 w 354643"/>
                  <a:gd name="connsiteY2" fmla="*/ 38866 h 145785"/>
                  <a:gd name="connsiteX3" fmla="*/ 352535 w 354643"/>
                  <a:gd name="connsiteY3" fmla="*/ 107922 h 145785"/>
                  <a:gd name="connsiteX4" fmla="*/ 245379 w 354643"/>
                  <a:gd name="connsiteY4" fmla="*/ 93635 h 145785"/>
                  <a:gd name="connsiteX5" fmla="*/ 264429 w 354643"/>
                  <a:gd name="connsiteY5" fmla="*/ 136497 h 145785"/>
                  <a:gd name="connsiteX6" fmla="*/ 140604 w 354643"/>
                  <a:gd name="connsiteY6" fmla="*/ 96016 h 145785"/>
                  <a:gd name="connsiteX7" fmla="*/ 131079 w 354643"/>
                  <a:gd name="connsiteY7" fmla="*/ 131735 h 145785"/>
                  <a:gd name="connsiteX8" fmla="*/ 90598 w 354643"/>
                  <a:gd name="connsiteY8" fmla="*/ 105541 h 145785"/>
                  <a:gd name="connsiteX9" fmla="*/ 4873 w 354643"/>
                  <a:gd name="connsiteY9" fmla="*/ 112685 h 14578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3055"/>
                  <a:gd name="connsiteX1" fmla="*/ 171560 w 354643"/>
                  <a:gd name="connsiteY1" fmla="*/ 766 h 143055"/>
                  <a:gd name="connsiteX2" fmla="*/ 276335 w 354643"/>
                  <a:gd name="connsiteY2" fmla="*/ 38866 h 143055"/>
                  <a:gd name="connsiteX3" fmla="*/ 352535 w 354643"/>
                  <a:gd name="connsiteY3" fmla="*/ 107922 h 143055"/>
                  <a:gd name="connsiteX4" fmla="*/ 245379 w 354643"/>
                  <a:gd name="connsiteY4" fmla="*/ 93635 h 143055"/>
                  <a:gd name="connsiteX5" fmla="*/ 264429 w 354643"/>
                  <a:gd name="connsiteY5" fmla="*/ 136497 h 143055"/>
                  <a:gd name="connsiteX6" fmla="*/ 140604 w 354643"/>
                  <a:gd name="connsiteY6" fmla="*/ 96016 h 143055"/>
                  <a:gd name="connsiteX7" fmla="*/ 131079 w 354643"/>
                  <a:gd name="connsiteY7" fmla="*/ 131735 h 143055"/>
                  <a:gd name="connsiteX8" fmla="*/ 90598 w 354643"/>
                  <a:gd name="connsiteY8" fmla="*/ 105541 h 143055"/>
                  <a:gd name="connsiteX9" fmla="*/ 4873 w 354643"/>
                  <a:gd name="connsiteY9" fmla="*/ 112685 h 143055"/>
                  <a:gd name="connsiteX0" fmla="*/ 4873 w 354643"/>
                  <a:gd name="connsiteY0" fmla="*/ 112685 h 141647"/>
                  <a:gd name="connsiteX1" fmla="*/ 171560 w 354643"/>
                  <a:gd name="connsiteY1" fmla="*/ 766 h 141647"/>
                  <a:gd name="connsiteX2" fmla="*/ 276335 w 354643"/>
                  <a:gd name="connsiteY2" fmla="*/ 38866 h 141647"/>
                  <a:gd name="connsiteX3" fmla="*/ 352535 w 354643"/>
                  <a:gd name="connsiteY3" fmla="*/ 107922 h 141647"/>
                  <a:gd name="connsiteX4" fmla="*/ 245379 w 354643"/>
                  <a:gd name="connsiteY4" fmla="*/ 93635 h 141647"/>
                  <a:gd name="connsiteX5" fmla="*/ 264429 w 354643"/>
                  <a:gd name="connsiteY5" fmla="*/ 136497 h 141647"/>
                  <a:gd name="connsiteX6" fmla="*/ 140604 w 354643"/>
                  <a:gd name="connsiteY6" fmla="*/ 96016 h 141647"/>
                  <a:gd name="connsiteX7" fmla="*/ 131079 w 354643"/>
                  <a:gd name="connsiteY7" fmla="*/ 131735 h 141647"/>
                  <a:gd name="connsiteX8" fmla="*/ 90598 w 354643"/>
                  <a:gd name="connsiteY8" fmla="*/ 105541 h 141647"/>
                  <a:gd name="connsiteX9" fmla="*/ 4873 w 354643"/>
                  <a:gd name="connsiteY9" fmla="*/ 112685 h 141647"/>
                  <a:gd name="connsiteX0" fmla="*/ 7196 w 356966"/>
                  <a:gd name="connsiteY0" fmla="*/ 111919 h 140881"/>
                  <a:gd name="connsiteX1" fmla="*/ 173883 w 356966"/>
                  <a:gd name="connsiteY1" fmla="*/ 0 h 140881"/>
                  <a:gd name="connsiteX2" fmla="*/ 278658 w 356966"/>
                  <a:gd name="connsiteY2" fmla="*/ 38100 h 140881"/>
                  <a:gd name="connsiteX3" fmla="*/ 354858 w 356966"/>
                  <a:gd name="connsiteY3" fmla="*/ 107156 h 140881"/>
                  <a:gd name="connsiteX4" fmla="*/ 247702 w 356966"/>
                  <a:gd name="connsiteY4" fmla="*/ 92869 h 140881"/>
                  <a:gd name="connsiteX5" fmla="*/ 266752 w 356966"/>
                  <a:gd name="connsiteY5" fmla="*/ 135731 h 140881"/>
                  <a:gd name="connsiteX6" fmla="*/ 142927 w 356966"/>
                  <a:gd name="connsiteY6" fmla="*/ 95250 h 140881"/>
                  <a:gd name="connsiteX7" fmla="*/ 133402 w 356966"/>
                  <a:gd name="connsiteY7" fmla="*/ 130969 h 140881"/>
                  <a:gd name="connsiteX8" fmla="*/ 92921 w 356966"/>
                  <a:gd name="connsiteY8" fmla="*/ 104775 h 140881"/>
                  <a:gd name="connsiteX9" fmla="*/ 7196 w 356966"/>
                  <a:gd name="connsiteY9" fmla="*/ 111919 h 140881"/>
                  <a:gd name="connsiteX0" fmla="*/ 6589 w 356359"/>
                  <a:gd name="connsiteY0" fmla="*/ 111919 h 140881"/>
                  <a:gd name="connsiteX1" fmla="*/ 173276 w 356359"/>
                  <a:gd name="connsiteY1" fmla="*/ 0 h 140881"/>
                  <a:gd name="connsiteX2" fmla="*/ 278051 w 356359"/>
                  <a:gd name="connsiteY2" fmla="*/ 38100 h 140881"/>
                  <a:gd name="connsiteX3" fmla="*/ 354251 w 356359"/>
                  <a:gd name="connsiteY3" fmla="*/ 107156 h 140881"/>
                  <a:gd name="connsiteX4" fmla="*/ 247095 w 356359"/>
                  <a:gd name="connsiteY4" fmla="*/ 92869 h 140881"/>
                  <a:gd name="connsiteX5" fmla="*/ 266145 w 356359"/>
                  <a:gd name="connsiteY5" fmla="*/ 135731 h 140881"/>
                  <a:gd name="connsiteX6" fmla="*/ 142320 w 356359"/>
                  <a:gd name="connsiteY6" fmla="*/ 95250 h 140881"/>
                  <a:gd name="connsiteX7" fmla="*/ 132795 w 356359"/>
                  <a:gd name="connsiteY7" fmla="*/ 130969 h 140881"/>
                  <a:gd name="connsiteX8" fmla="*/ 92314 w 356359"/>
                  <a:gd name="connsiteY8" fmla="*/ 104775 h 140881"/>
                  <a:gd name="connsiteX9" fmla="*/ 6589 w 356359"/>
                  <a:gd name="connsiteY9" fmla="*/ 111919 h 140881"/>
                  <a:gd name="connsiteX0" fmla="*/ 6589 w 356062"/>
                  <a:gd name="connsiteY0" fmla="*/ 111919 h 140881"/>
                  <a:gd name="connsiteX1" fmla="*/ 173276 w 356062"/>
                  <a:gd name="connsiteY1" fmla="*/ 0 h 140881"/>
                  <a:gd name="connsiteX2" fmla="*/ 260260 w 356062"/>
                  <a:gd name="connsiteY2" fmla="*/ 34288 h 140881"/>
                  <a:gd name="connsiteX3" fmla="*/ 354251 w 356062"/>
                  <a:gd name="connsiteY3" fmla="*/ 107156 h 140881"/>
                  <a:gd name="connsiteX4" fmla="*/ 247095 w 356062"/>
                  <a:gd name="connsiteY4" fmla="*/ 92869 h 140881"/>
                  <a:gd name="connsiteX5" fmla="*/ 266145 w 356062"/>
                  <a:gd name="connsiteY5" fmla="*/ 135731 h 140881"/>
                  <a:gd name="connsiteX6" fmla="*/ 142320 w 356062"/>
                  <a:gd name="connsiteY6" fmla="*/ 95250 h 140881"/>
                  <a:gd name="connsiteX7" fmla="*/ 132795 w 356062"/>
                  <a:gd name="connsiteY7" fmla="*/ 130969 h 140881"/>
                  <a:gd name="connsiteX8" fmla="*/ 92314 w 356062"/>
                  <a:gd name="connsiteY8" fmla="*/ 104775 h 140881"/>
                  <a:gd name="connsiteX9" fmla="*/ 6589 w 356062"/>
                  <a:gd name="connsiteY9" fmla="*/ 111919 h 140881"/>
                  <a:gd name="connsiteX0" fmla="*/ 6589 w 357155"/>
                  <a:gd name="connsiteY0" fmla="*/ 111919 h 140881"/>
                  <a:gd name="connsiteX1" fmla="*/ 173276 w 357155"/>
                  <a:gd name="connsiteY1" fmla="*/ 0 h 140881"/>
                  <a:gd name="connsiteX2" fmla="*/ 260260 w 357155"/>
                  <a:gd name="connsiteY2" fmla="*/ 34288 h 140881"/>
                  <a:gd name="connsiteX3" fmla="*/ 354251 w 357155"/>
                  <a:gd name="connsiteY3" fmla="*/ 107156 h 140881"/>
                  <a:gd name="connsiteX4" fmla="*/ 247095 w 357155"/>
                  <a:gd name="connsiteY4" fmla="*/ 92869 h 140881"/>
                  <a:gd name="connsiteX5" fmla="*/ 266145 w 357155"/>
                  <a:gd name="connsiteY5" fmla="*/ 135731 h 140881"/>
                  <a:gd name="connsiteX6" fmla="*/ 142320 w 357155"/>
                  <a:gd name="connsiteY6" fmla="*/ 95250 h 140881"/>
                  <a:gd name="connsiteX7" fmla="*/ 132795 w 357155"/>
                  <a:gd name="connsiteY7" fmla="*/ 130969 h 140881"/>
                  <a:gd name="connsiteX8" fmla="*/ 92314 w 357155"/>
                  <a:gd name="connsiteY8" fmla="*/ 104775 h 140881"/>
                  <a:gd name="connsiteX9" fmla="*/ 6589 w 357155"/>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 name="connsiteX0" fmla="*/ 6589 w 357402"/>
                  <a:gd name="connsiteY0" fmla="*/ 111919 h 140881"/>
                  <a:gd name="connsiteX1" fmla="*/ 173276 w 357402"/>
                  <a:gd name="connsiteY1" fmla="*/ 0 h 140881"/>
                  <a:gd name="connsiteX2" fmla="*/ 266614 w 357402"/>
                  <a:gd name="connsiteY2" fmla="*/ 38100 h 140881"/>
                  <a:gd name="connsiteX3" fmla="*/ 354251 w 357402"/>
                  <a:gd name="connsiteY3" fmla="*/ 107156 h 140881"/>
                  <a:gd name="connsiteX4" fmla="*/ 247095 w 357402"/>
                  <a:gd name="connsiteY4" fmla="*/ 92869 h 140881"/>
                  <a:gd name="connsiteX5" fmla="*/ 266145 w 357402"/>
                  <a:gd name="connsiteY5" fmla="*/ 135731 h 140881"/>
                  <a:gd name="connsiteX6" fmla="*/ 142320 w 357402"/>
                  <a:gd name="connsiteY6" fmla="*/ 95250 h 140881"/>
                  <a:gd name="connsiteX7" fmla="*/ 132795 w 357402"/>
                  <a:gd name="connsiteY7" fmla="*/ 130969 h 140881"/>
                  <a:gd name="connsiteX8" fmla="*/ 92314 w 357402"/>
                  <a:gd name="connsiteY8" fmla="*/ 104775 h 140881"/>
                  <a:gd name="connsiteX9" fmla="*/ 6589 w 357402"/>
                  <a:gd name="connsiteY9" fmla="*/ 111919 h 140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7402" h="140881">
                    <a:moveTo>
                      <a:pt x="6589" y="111919"/>
                    </a:moveTo>
                    <a:cubicBezTo>
                      <a:pt x="-25955" y="86520"/>
                      <a:pt x="67203" y="4929"/>
                      <a:pt x="173276" y="0"/>
                    </a:cubicBezTo>
                    <a:cubicBezTo>
                      <a:pt x="236776" y="0"/>
                      <a:pt x="242806" y="12226"/>
                      <a:pt x="266614" y="38100"/>
                    </a:cubicBezTo>
                    <a:cubicBezTo>
                      <a:pt x="312999" y="75086"/>
                      <a:pt x="371714" y="84137"/>
                      <a:pt x="354251" y="107156"/>
                    </a:cubicBezTo>
                    <a:cubicBezTo>
                      <a:pt x="337582" y="142876"/>
                      <a:pt x="282814" y="97631"/>
                      <a:pt x="247095" y="92869"/>
                    </a:cubicBezTo>
                    <a:cubicBezTo>
                      <a:pt x="253445" y="107156"/>
                      <a:pt x="290752" y="130969"/>
                      <a:pt x="266145" y="135731"/>
                    </a:cubicBezTo>
                    <a:cubicBezTo>
                      <a:pt x="234395" y="160338"/>
                      <a:pt x="181053" y="88412"/>
                      <a:pt x="142320" y="95250"/>
                    </a:cubicBezTo>
                    <a:cubicBezTo>
                      <a:pt x="150570" y="116361"/>
                      <a:pt x="152490" y="125417"/>
                      <a:pt x="132795" y="130969"/>
                    </a:cubicBezTo>
                    <a:cubicBezTo>
                      <a:pt x="93897" y="125088"/>
                      <a:pt x="119306" y="117330"/>
                      <a:pt x="92314" y="104775"/>
                    </a:cubicBezTo>
                    <a:cubicBezTo>
                      <a:pt x="37053" y="99531"/>
                      <a:pt x="33562" y="123505"/>
                      <a:pt x="6589" y="111919"/>
                    </a:cubicBezTo>
                    <a:close/>
                  </a:path>
                </a:pathLst>
              </a:custGeom>
              <a:solidFill>
                <a:schemeClr val="accent2"/>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90" name="Oval 9489">
                <a:extLst>
                  <a:ext uri="{FF2B5EF4-FFF2-40B4-BE49-F238E27FC236}">
                    <a16:creationId xmlns:a16="http://schemas.microsoft.com/office/drawing/2014/main" id="{A9FCA1C5-2F1A-1AA5-CBD4-3C2CCDB4B581}"/>
                  </a:ext>
                </a:extLst>
              </p:cNvPr>
              <p:cNvSpPr/>
              <p:nvPr/>
            </p:nvSpPr>
            <p:spPr bwMode="auto">
              <a:xfrm>
                <a:off x="982366" y="4571677"/>
                <a:ext cx="71002" cy="45720"/>
              </a:xfrm>
              <a:prstGeom prst="ellipse">
                <a:avLst/>
              </a:prstGeom>
              <a:solidFill>
                <a:schemeClr val="accent2">
                  <a:lumMod val="40000"/>
                  <a:lumOff val="60000"/>
                </a:schemeClr>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91" name="Group 9490">
              <a:extLst>
                <a:ext uri="{FF2B5EF4-FFF2-40B4-BE49-F238E27FC236}">
                  <a16:creationId xmlns:a16="http://schemas.microsoft.com/office/drawing/2014/main" id="{E81C7455-5D3E-0B10-63BE-0C39D3C939E1}"/>
                </a:ext>
              </a:extLst>
            </p:cNvPr>
            <p:cNvGrpSpPr/>
            <p:nvPr/>
          </p:nvGrpSpPr>
          <p:grpSpPr>
            <a:xfrm rot="6788354">
              <a:off x="-6863280" y="5819859"/>
              <a:ext cx="134099" cy="184661"/>
              <a:chOff x="8366919" y="4492436"/>
              <a:chExt cx="134099" cy="184661"/>
            </a:xfrm>
            <a:solidFill>
              <a:schemeClr val="accent6">
                <a:lumMod val="40000"/>
                <a:lumOff val="60000"/>
              </a:schemeClr>
            </a:solidFill>
          </p:grpSpPr>
          <p:grpSp>
            <p:nvGrpSpPr>
              <p:cNvPr id="9492" name="Group 9491">
                <a:extLst>
                  <a:ext uri="{FF2B5EF4-FFF2-40B4-BE49-F238E27FC236}">
                    <a16:creationId xmlns:a16="http://schemas.microsoft.com/office/drawing/2014/main" id="{BACC540A-2DCF-9A95-D364-FEB3006782FA}"/>
                  </a:ext>
                </a:extLst>
              </p:cNvPr>
              <p:cNvGrpSpPr/>
              <p:nvPr/>
            </p:nvGrpSpPr>
            <p:grpSpPr>
              <a:xfrm>
                <a:off x="8366919" y="4492436"/>
                <a:ext cx="62428" cy="184661"/>
                <a:chOff x="8366919" y="4492436"/>
                <a:chExt cx="62428" cy="184661"/>
              </a:xfrm>
              <a:grpFill/>
            </p:grpSpPr>
            <p:sp>
              <p:nvSpPr>
                <p:cNvPr id="9496" name="Rectangle 9495">
                  <a:extLst>
                    <a:ext uri="{FF2B5EF4-FFF2-40B4-BE49-F238E27FC236}">
                      <a16:creationId xmlns:a16="http://schemas.microsoft.com/office/drawing/2014/main" id="{99B2CC9A-5FCF-A8EE-0F35-A10AB0C1001D}"/>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97" name="Rectangle 9496">
                  <a:extLst>
                    <a:ext uri="{FF2B5EF4-FFF2-40B4-BE49-F238E27FC236}">
                      <a16:creationId xmlns:a16="http://schemas.microsoft.com/office/drawing/2014/main" id="{DE3A9B9C-7A87-2B65-0BCC-CE3A06644435}"/>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493" name="Group 9492">
                <a:extLst>
                  <a:ext uri="{FF2B5EF4-FFF2-40B4-BE49-F238E27FC236}">
                    <a16:creationId xmlns:a16="http://schemas.microsoft.com/office/drawing/2014/main" id="{A4E4FD48-4F50-9ECA-10CF-AC0B094031F5}"/>
                  </a:ext>
                </a:extLst>
              </p:cNvPr>
              <p:cNvGrpSpPr/>
              <p:nvPr/>
            </p:nvGrpSpPr>
            <p:grpSpPr>
              <a:xfrm flipH="1">
                <a:off x="8438590" y="4492436"/>
                <a:ext cx="62428" cy="184661"/>
                <a:chOff x="8366919" y="4492436"/>
                <a:chExt cx="62428" cy="184661"/>
              </a:xfrm>
              <a:grpFill/>
            </p:grpSpPr>
            <p:sp>
              <p:nvSpPr>
                <p:cNvPr id="9494" name="Rectangle 9493">
                  <a:extLst>
                    <a:ext uri="{FF2B5EF4-FFF2-40B4-BE49-F238E27FC236}">
                      <a16:creationId xmlns:a16="http://schemas.microsoft.com/office/drawing/2014/main" id="{67FB1353-7BE7-E0E9-84BC-3C01FD2F5606}"/>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95" name="Rectangle 9494">
                  <a:extLst>
                    <a:ext uri="{FF2B5EF4-FFF2-40B4-BE49-F238E27FC236}">
                      <a16:creationId xmlns:a16="http://schemas.microsoft.com/office/drawing/2014/main" id="{98C0D112-E2AE-0357-1BD9-7CA1400D41D5}"/>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9498" name="Group 9497">
              <a:extLst>
                <a:ext uri="{FF2B5EF4-FFF2-40B4-BE49-F238E27FC236}">
                  <a16:creationId xmlns:a16="http://schemas.microsoft.com/office/drawing/2014/main" id="{E91E9FFA-4200-8A07-E7DE-B2CCE2EC7EA0}"/>
                </a:ext>
              </a:extLst>
            </p:cNvPr>
            <p:cNvGrpSpPr/>
            <p:nvPr/>
          </p:nvGrpSpPr>
          <p:grpSpPr>
            <a:xfrm rot="17460188">
              <a:off x="-7544157" y="5415645"/>
              <a:ext cx="134099" cy="184661"/>
              <a:chOff x="8366919" y="4492436"/>
              <a:chExt cx="134099" cy="184661"/>
            </a:xfrm>
            <a:solidFill>
              <a:schemeClr val="accent6">
                <a:lumMod val="40000"/>
                <a:lumOff val="60000"/>
              </a:schemeClr>
            </a:solidFill>
          </p:grpSpPr>
          <p:grpSp>
            <p:nvGrpSpPr>
              <p:cNvPr id="9499" name="Group 9498">
                <a:extLst>
                  <a:ext uri="{FF2B5EF4-FFF2-40B4-BE49-F238E27FC236}">
                    <a16:creationId xmlns:a16="http://schemas.microsoft.com/office/drawing/2014/main" id="{0CA1FAA5-06B0-FA6B-91EE-734D8E464191}"/>
                  </a:ext>
                </a:extLst>
              </p:cNvPr>
              <p:cNvGrpSpPr/>
              <p:nvPr/>
            </p:nvGrpSpPr>
            <p:grpSpPr>
              <a:xfrm>
                <a:off x="8366919" y="4492436"/>
                <a:ext cx="62428" cy="184661"/>
                <a:chOff x="8366919" y="4492436"/>
                <a:chExt cx="62428" cy="184661"/>
              </a:xfrm>
              <a:grpFill/>
            </p:grpSpPr>
            <p:sp>
              <p:nvSpPr>
                <p:cNvPr id="9503" name="Rectangle 9502">
                  <a:extLst>
                    <a:ext uri="{FF2B5EF4-FFF2-40B4-BE49-F238E27FC236}">
                      <a16:creationId xmlns:a16="http://schemas.microsoft.com/office/drawing/2014/main" id="{B2EB4E68-B722-7BC9-E2E9-AE95E8D04A2E}"/>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04" name="Rectangle 9503">
                  <a:extLst>
                    <a:ext uri="{FF2B5EF4-FFF2-40B4-BE49-F238E27FC236}">
                      <a16:creationId xmlns:a16="http://schemas.microsoft.com/office/drawing/2014/main" id="{B5AEE129-4E49-3FB9-15A1-656D2CE6E425}"/>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500" name="Group 9499">
                <a:extLst>
                  <a:ext uri="{FF2B5EF4-FFF2-40B4-BE49-F238E27FC236}">
                    <a16:creationId xmlns:a16="http://schemas.microsoft.com/office/drawing/2014/main" id="{1F9728C3-0405-2E1E-5C2A-EB0D42F303C5}"/>
                  </a:ext>
                </a:extLst>
              </p:cNvPr>
              <p:cNvGrpSpPr/>
              <p:nvPr/>
            </p:nvGrpSpPr>
            <p:grpSpPr>
              <a:xfrm flipH="1">
                <a:off x="8438590" y="4492436"/>
                <a:ext cx="62428" cy="184661"/>
                <a:chOff x="8366919" y="4492436"/>
                <a:chExt cx="62428" cy="184661"/>
              </a:xfrm>
              <a:grpFill/>
            </p:grpSpPr>
            <p:sp>
              <p:nvSpPr>
                <p:cNvPr id="9501" name="Rectangle 9500">
                  <a:extLst>
                    <a:ext uri="{FF2B5EF4-FFF2-40B4-BE49-F238E27FC236}">
                      <a16:creationId xmlns:a16="http://schemas.microsoft.com/office/drawing/2014/main" id="{84117EEC-49BD-7359-6785-F6053343D33E}"/>
                    </a:ext>
                  </a:extLst>
                </p:cNvPr>
                <p:cNvSpPr/>
                <p:nvPr/>
              </p:nvSpPr>
              <p:spPr bwMode="auto">
                <a:xfrm>
                  <a:off x="8366919" y="4492436"/>
                  <a:ext cx="27432" cy="104526"/>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02" name="Rectangle 9501">
                  <a:extLst>
                    <a:ext uri="{FF2B5EF4-FFF2-40B4-BE49-F238E27FC236}">
                      <a16:creationId xmlns:a16="http://schemas.microsoft.com/office/drawing/2014/main" id="{2701BBA4-8D24-B99A-32E3-2E6BF77FF419}"/>
                    </a:ext>
                  </a:extLst>
                </p:cNvPr>
                <p:cNvSpPr/>
                <p:nvPr/>
              </p:nvSpPr>
              <p:spPr bwMode="auto">
                <a:xfrm>
                  <a:off x="8401915" y="4539937"/>
                  <a:ext cx="27432" cy="137160"/>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sp>
        <p:nvSpPr>
          <p:cNvPr id="9506" name="Freeform: Shape 9505">
            <a:extLst>
              <a:ext uri="{FF2B5EF4-FFF2-40B4-BE49-F238E27FC236}">
                <a16:creationId xmlns:a16="http://schemas.microsoft.com/office/drawing/2014/main" id="{7995496C-07F8-C238-0794-651561F77F89}"/>
              </a:ext>
            </a:extLst>
          </p:cNvPr>
          <p:cNvSpPr/>
          <p:nvPr/>
        </p:nvSpPr>
        <p:spPr bwMode="auto">
          <a:xfrm>
            <a:off x="1041932" y="3162497"/>
            <a:ext cx="2167611" cy="2557005"/>
          </a:xfrm>
          <a:custGeom>
            <a:avLst/>
            <a:gdLst>
              <a:gd name="connsiteX0" fmla="*/ 0 w 2286000"/>
              <a:gd name="connsiteY0" fmla="*/ 0 h 2249424"/>
              <a:gd name="connsiteX1" fmla="*/ 0 w 2286000"/>
              <a:gd name="connsiteY1" fmla="*/ 2249424 h 2249424"/>
              <a:gd name="connsiteX2" fmla="*/ 2286000 w 2286000"/>
              <a:gd name="connsiteY2" fmla="*/ 2249424 h 2249424"/>
            </a:gdLst>
            <a:ahLst/>
            <a:cxnLst>
              <a:cxn ang="0">
                <a:pos x="connsiteX0" y="connsiteY0"/>
              </a:cxn>
              <a:cxn ang="0">
                <a:pos x="connsiteX1" y="connsiteY1"/>
              </a:cxn>
              <a:cxn ang="0">
                <a:pos x="connsiteX2" y="connsiteY2"/>
              </a:cxn>
            </a:cxnLst>
            <a:rect l="l" t="t" r="r" b="b"/>
            <a:pathLst>
              <a:path w="2286000" h="2249424">
                <a:moveTo>
                  <a:pt x="0" y="0"/>
                </a:moveTo>
                <a:lnTo>
                  <a:pt x="0" y="2249424"/>
                </a:lnTo>
                <a:lnTo>
                  <a:pt x="2286000" y="2249424"/>
                </a:ln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sp>
        <p:nvSpPr>
          <p:cNvPr id="9507" name="Freeform: Shape 9506">
            <a:extLst>
              <a:ext uri="{FF2B5EF4-FFF2-40B4-BE49-F238E27FC236}">
                <a16:creationId xmlns:a16="http://schemas.microsoft.com/office/drawing/2014/main" id="{D6171FEC-73F8-0535-BA39-B1235ED052EE}"/>
              </a:ext>
            </a:extLst>
          </p:cNvPr>
          <p:cNvSpPr/>
          <p:nvPr/>
        </p:nvSpPr>
        <p:spPr bwMode="auto">
          <a:xfrm flipH="1">
            <a:off x="4554183" y="3682922"/>
            <a:ext cx="2167611" cy="2036580"/>
          </a:xfrm>
          <a:custGeom>
            <a:avLst/>
            <a:gdLst>
              <a:gd name="connsiteX0" fmla="*/ 0 w 2286000"/>
              <a:gd name="connsiteY0" fmla="*/ 0 h 2249424"/>
              <a:gd name="connsiteX1" fmla="*/ 0 w 2286000"/>
              <a:gd name="connsiteY1" fmla="*/ 2249424 h 2249424"/>
              <a:gd name="connsiteX2" fmla="*/ 2286000 w 2286000"/>
              <a:gd name="connsiteY2" fmla="*/ 2249424 h 2249424"/>
            </a:gdLst>
            <a:ahLst/>
            <a:cxnLst>
              <a:cxn ang="0">
                <a:pos x="connsiteX0" y="connsiteY0"/>
              </a:cxn>
              <a:cxn ang="0">
                <a:pos x="connsiteX1" y="connsiteY1"/>
              </a:cxn>
              <a:cxn ang="0">
                <a:pos x="connsiteX2" y="connsiteY2"/>
              </a:cxn>
            </a:cxnLst>
            <a:rect l="l" t="t" r="r" b="b"/>
            <a:pathLst>
              <a:path w="2286000" h="2249424">
                <a:moveTo>
                  <a:pt x="0" y="0"/>
                </a:moveTo>
                <a:lnTo>
                  <a:pt x="0" y="2249424"/>
                </a:lnTo>
                <a:lnTo>
                  <a:pt x="2286000" y="2249424"/>
                </a:ln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sp>
        <p:nvSpPr>
          <p:cNvPr id="2" name="TextBox 1">
            <a:extLst>
              <a:ext uri="{FF2B5EF4-FFF2-40B4-BE49-F238E27FC236}">
                <a16:creationId xmlns:a16="http://schemas.microsoft.com/office/drawing/2014/main" id="{6CE2FF9C-B890-C9CD-AD8C-6AC59E6EAF76}"/>
              </a:ext>
            </a:extLst>
          </p:cNvPr>
          <p:cNvSpPr txBox="1"/>
          <p:nvPr/>
        </p:nvSpPr>
        <p:spPr bwMode="auto">
          <a:xfrm>
            <a:off x="1236306" y="3264595"/>
            <a:ext cx="204903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Different adipocyte populations and other adipocyte precursors</a:t>
            </a:r>
          </a:p>
        </p:txBody>
      </p:sp>
    </p:spTree>
    <p:extLst>
      <p:ext uri="{BB962C8B-B14F-4D97-AF65-F5344CB8AC3E}">
        <p14:creationId xmlns:p14="http://schemas.microsoft.com/office/powerpoint/2010/main" val="181238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Genetic Factors in MASLD/MASH</a:t>
            </a:r>
          </a:p>
        </p:txBody>
      </p:sp>
      <p:sp>
        <p:nvSpPr>
          <p:cNvPr id="3" name="Rectangle 3">
            <a:extLst>
              <a:ext uri="{FF2B5EF4-FFF2-40B4-BE49-F238E27FC236}">
                <a16:creationId xmlns:a16="http://schemas.microsoft.com/office/drawing/2014/main" id="{7BC4B4D3-B0AA-8F89-B2F6-530BE828176D}"/>
              </a:ext>
            </a:extLst>
          </p:cNvPr>
          <p:cNvSpPr>
            <a:spLocks noGrp="1" noChangeArrowheads="1"/>
          </p:cNvSpPr>
          <p:nvPr>
            <p:ph idx="1"/>
          </p:nvPr>
        </p:nvSpPr>
        <p:spPr/>
        <p:txBody>
          <a:bodyPr/>
          <a:lstStyle/>
          <a:p>
            <a:r>
              <a:rPr lang="en-US" altLang="en-US" sz="2600" dirty="0"/>
              <a:t>Predisposing</a:t>
            </a:r>
          </a:p>
          <a:p>
            <a:pPr lvl="1"/>
            <a:r>
              <a:rPr lang="en-US" altLang="en-US" sz="2400" i="1" dirty="0"/>
              <a:t>PNPLA3</a:t>
            </a:r>
            <a:r>
              <a:rPr lang="en-US" altLang="en-US" sz="2400" dirty="0"/>
              <a:t> I148M</a:t>
            </a:r>
          </a:p>
          <a:p>
            <a:pPr lvl="1"/>
            <a:r>
              <a:rPr lang="en-US" altLang="en-US" sz="2400" i="1" dirty="0"/>
              <a:t>TM6SF2</a:t>
            </a:r>
            <a:r>
              <a:rPr lang="en-US" altLang="en-US" sz="2400" dirty="0"/>
              <a:t> E167K</a:t>
            </a:r>
          </a:p>
          <a:p>
            <a:pPr lvl="1"/>
            <a:r>
              <a:rPr lang="en-US" altLang="en-US" sz="2400" i="1" dirty="0"/>
              <a:t>MBOAT7</a:t>
            </a:r>
          </a:p>
          <a:p>
            <a:pPr lvl="1"/>
            <a:r>
              <a:rPr lang="en-US" altLang="en-US" sz="2400" i="1" dirty="0"/>
              <a:t>GCKR</a:t>
            </a:r>
            <a:r>
              <a:rPr lang="en-US" altLang="en-US" sz="2400" dirty="0"/>
              <a:t> </a:t>
            </a:r>
          </a:p>
          <a:p>
            <a:r>
              <a:rPr lang="en-US" altLang="en-US" sz="2600" dirty="0"/>
              <a:t>Protective</a:t>
            </a:r>
          </a:p>
          <a:p>
            <a:pPr lvl="1"/>
            <a:r>
              <a:rPr lang="en-US" altLang="en-US" sz="2400" i="1" dirty="0"/>
              <a:t>HSD17B13</a:t>
            </a:r>
          </a:p>
          <a:p>
            <a:pPr lvl="1"/>
            <a:r>
              <a:rPr lang="en-US" altLang="en-US" sz="2400" i="1" dirty="0"/>
              <a:t>MARC1</a:t>
            </a:r>
          </a:p>
          <a:p>
            <a:pPr lvl="1"/>
            <a:r>
              <a:rPr lang="en-US" altLang="en-US" sz="2400" i="1" dirty="0"/>
              <a:t>CIDEB</a:t>
            </a:r>
            <a:r>
              <a:rPr lang="en-US" altLang="en-US" sz="2400" dirty="0"/>
              <a:t> (loss of function mutations)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9191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Pennisi. Hepatol Commun. 2022;6:1032.</a:t>
            </a:r>
          </a:p>
        </p:txBody>
      </p:sp>
    </p:spTree>
    <p:extLst>
      <p:ext uri="{BB962C8B-B14F-4D97-AF65-F5344CB8AC3E}">
        <p14:creationId xmlns:p14="http://schemas.microsoft.com/office/powerpoint/2010/main" val="18254412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Genetics vs Role of Metabolic Comorbidities</a:t>
            </a:r>
          </a:p>
        </p:txBody>
      </p:sp>
      <p:sp>
        <p:nvSpPr>
          <p:cNvPr id="20" name="Content Placeholder 19">
            <a:extLst>
              <a:ext uri="{FF2B5EF4-FFF2-40B4-BE49-F238E27FC236}">
                <a16:creationId xmlns:a16="http://schemas.microsoft.com/office/drawing/2014/main" id="{5D04F177-4AAC-E1A3-8707-E5CE91989E8E}"/>
              </a:ext>
            </a:extLst>
          </p:cNvPr>
          <p:cNvSpPr>
            <a:spLocks noGrp="1"/>
          </p:cNvSpPr>
          <p:nvPr>
            <p:ph idx="1"/>
          </p:nvPr>
        </p:nvSpPr>
        <p:spPr>
          <a:xfrm>
            <a:off x="604675" y="1513047"/>
            <a:ext cx="10877529" cy="1007731"/>
          </a:xfrm>
        </p:spPr>
        <p:txBody>
          <a:bodyPr>
            <a:noAutofit/>
          </a:bodyPr>
          <a:lstStyle/>
          <a:p>
            <a:r>
              <a:rPr lang="en-US" sz="2200" dirty="0"/>
              <a:t>UK BioBank subjects (n = 266,687 with median follow-up of 9 yr)</a:t>
            </a:r>
          </a:p>
          <a:p>
            <a:r>
              <a:rPr lang="en-US" sz="2200" dirty="0"/>
              <a:t>Risk of liver-related events based on polygenic risk score‒hepatic fat content (PRS-HFC*)</a:t>
            </a:r>
          </a:p>
        </p:txBody>
      </p:sp>
      <p:grpSp>
        <p:nvGrpSpPr>
          <p:cNvPr id="18" name="Group 17">
            <a:extLst>
              <a:ext uri="{FF2B5EF4-FFF2-40B4-BE49-F238E27FC236}">
                <a16:creationId xmlns:a16="http://schemas.microsoft.com/office/drawing/2014/main" id="{8F965DAC-6AE5-C0E6-C78E-3F6470200C94}"/>
              </a:ext>
            </a:extLst>
          </p:cNvPr>
          <p:cNvGrpSpPr/>
          <p:nvPr/>
        </p:nvGrpSpPr>
        <p:grpSpPr>
          <a:xfrm>
            <a:off x="401982" y="2364392"/>
            <a:ext cx="11581034" cy="3753041"/>
            <a:chOff x="227344" y="1876521"/>
            <a:chExt cx="11835283" cy="3803261"/>
          </a:xfrm>
        </p:grpSpPr>
        <p:pic>
          <p:nvPicPr>
            <p:cNvPr id="10" name="Picture 9">
              <a:extLst>
                <a:ext uri="{FF2B5EF4-FFF2-40B4-BE49-F238E27FC236}">
                  <a16:creationId xmlns:a16="http://schemas.microsoft.com/office/drawing/2014/main" id="{608C593F-94B8-439C-0CB6-13D14CB080FF}"/>
                </a:ext>
              </a:extLst>
            </p:cNvPr>
            <p:cNvPicPr>
              <a:picLocks noChangeAspect="1"/>
            </p:cNvPicPr>
            <p:nvPr/>
          </p:nvPicPr>
          <p:blipFill rotWithShape="1">
            <a:blip r:embed="rId3"/>
            <a:srcRect b="6890"/>
            <a:stretch/>
          </p:blipFill>
          <p:spPr>
            <a:xfrm>
              <a:off x="227344" y="1876521"/>
              <a:ext cx="3696020" cy="3803261"/>
            </a:xfrm>
            <a:prstGeom prst="rect">
              <a:avLst/>
            </a:prstGeom>
          </p:spPr>
        </p:pic>
        <p:pic>
          <p:nvPicPr>
            <p:cNvPr id="12" name="Picture 11">
              <a:extLst>
                <a:ext uri="{FF2B5EF4-FFF2-40B4-BE49-F238E27FC236}">
                  <a16:creationId xmlns:a16="http://schemas.microsoft.com/office/drawing/2014/main" id="{3E38DD4B-42FB-A09D-FB6B-A8BF603D6C56}"/>
                </a:ext>
              </a:extLst>
            </p:cNvPr>
            <p:cNvPicPr>
              <a:picLocks noChangeAspect="1"/>
            </p:cNvPicPr>
            <p:nvPr/>
          </p:nvPicPr>
          <p:blipFill>
            <a:blip r:embed="rId4"/>
            <a:stretch>
              <a:fillRect/>
            </a:stretch>
          </p:blipFill>
          <p:spPr>
            <a:xfrm>
              <a:off x="4328754" y="1951104"/>
              <a:ext cx="3779848" cy="3696020"/>
            </a:xfrm>
            <a:prstGeom prst="rect">
              <a:avLst/>
            </a:prstGeom>
          </p:spPr>
        </p:pic>
        <p:pic>
          <p:nvPicPr>
            <p:cNvPr id="14" name="Picture 13">
              <a:extLst>
                <a:ext uri="{FF2B5EF4-FFF2-40B4-BE49-F238E27FC236}">
                  <a16:creationId xmlns:a16="http://schemas.microsoft.com/office/drawing/2014/main" id="{A149EF69-4B47-3F93-3C41-266D884A3A27}"/>
                </a:ext>
              </a:extLst>
            </p:cNvPr>
            <p:cNvPicPr>
              <a:picLocks noChangeAspect="1"/>
            </p:cNvPicPr>
            <p:nvPr/>
          </p:nvPicPr>
          <p:blipFill>
            <a:blip r:embed="rId5"/>
            <a:stretch>
              <a:fillRect/>
            </a:stretch>
          </p:blipFill>
          <p:spPr>
            <a:xfrm>
              <a:off x="8206573" y="1981586"/>
              <a:ext cx="3856054" cy="3665538"/>
            </a:xfrm>
            <a:prstGeom prst="rect">
              <a:avLst/>
            </a:prstGeom>
          </p:spPr>
        </p:pic>
      </p:grpSp>
      <p:sp>
        <p:nvSpPr>
          <p:cNvPr id="15" name="Text Box 11">
            <a:extLst>
              <a:ext uri="{FF2B5EF4-FFF2-40B4-BE49-F238E27FC236}">
                <a16:creationId xmlns:a16="http://schemas.microsoft.com/office/drawing/2014/main" id="{E809C20B-F68E-F81B-E933-C408B2FD11F8}"/>
              </a:ext>
            </a:extLst>
          </p:cNvPr>
          <p:cNvSpPr txBox="1">
            <a:spLocks noChangeArrowheads="1"/>
          </p:cNvSpPr>
          <p:nvPr/>
        </p:nvSpPr>
        <p:spPr bwMode="auto">
          <a:xfrm>
            <a:off x="401982" y="639191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De Vincentis. Clin Gastroenterol Hepatol. 2022;20:658.</a:t>
            </a:r>
          </a:p>
        </p:txBody>
      </p:sp>
      <p:sp>
        <p:nvSpPr>
          <p:cNvPr id="2" name="TextBox 1">
            <a:extLst>
              <a:ext uri="{FF2B5EF4-FFF2-40B4-BE49-F238E27FC236}">
                <a16:creationId xmlns:a16="http://schemas.microsoft.com/office/drawing/2014/main" id="{141EFC98-76BC-A0F5-2C8B-EE437C9C99CD}"/>
              </a:ext>
            </a:extLst>
          </p:cNvPr>
          <p:cNvSpPr txBox="1"/>
          <p:nvPr/>
        </p:nvSpPr>
        <p:spPr bwMode="auto">
          <a:xfrm>
            <a:off x="495300" y="6131506"/>
            <a:ext cx="5094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Weighted</a:t>
            </a:r>
            <a:r>
              <a:rPr lang="en-US" sz="1400" b="0" dirty="0">
                <a:solidFill>
                  <a:schemeClr val="bg1"/>
                </a:solidFill>
                <a:latin typeface="Calibri" panose="020F0502020204030204" pitchFamily="34" charset="0"/>
              </a:rPr>
              <a:t> scored based on PNPLA3, TM6SF2, GCKR, and MBOAT7.  </a:t>
            </a:r>
          </a:p>
        </p:txBody>
      </p:sp>
    </p:spTree>
    <p:extLst>
      <p:ext uri="{BB962C8B-B14F-4D97-AF65-F5344CB8AC3E}">
        <p14:creationId xmlns:p14="http://schemas.microsoft.com/office/powerpoint/2010/main" val="1046541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MASH Pathogenesis: Role of Metabolic Comorbidities</a:t>
            </a:r>
          </a:p>
        </p:txBody>
      </p:sp>
      <p:sp>
        <p:nvSpPr>
          <p:cNvPr id="3" name="Freeform: Shape 2">
            <a:extLst>
              <a:ext uri="{FF2B5EF4-FFF2-40B4-BE49-F238E27FC236}">
                <a16:creationId xmlns:a16="http://schemas.microsoft.com/office/drawing/2014/main" id="{8A12E807-1C37-2063-A4C9-06ACA635B191}"/>
              </a:ext>
            </a:extLst>
          </p:cNvPr>
          <p:cNvSpPr/>
          <p:nvPr/>
        </p:nvSpPr>
        <p:spPr bwMode="auto">
          <a:xfrm>
            <a:off x="5029202" y="3294889"/>
            <a:ext cx="2009775" cy="1781175"/>
          </a:xfrm>
          <a:custGeom>
            <a:avLst/>
            <a:gdLst>
              <a:gd name="connsiteX0" fmla="*/ 0 w 1947859"/>
              <a:gd name="connsiteY0" fmla="*/ 890537 h 1781074"/>
              <a:gd name="connsiteX1" fmla="*/ 973930 w 1947859"/>
              <a:gd name="connsiteY1" fmla="*/ 0 h 1781074"/>
              <a:gd name="connsiteX2" fmla="*/ 1947860 w 1947859"/>
              <a:gd name="connsiteY2" fmla="*/ 890537 h 1781074"/>
              <a:gd name="connsiteX3" fmla="*/ 973930 w 1947859"/>
              <a:gd name="connsiteY3" fmla="*/ 1781074 h 1781074"/>
              <a:gd name="connsiteX4" fmla="*/ 0 w 1947859"/>
              <a:gd name="connsiteY4" fmla="*/ 890537 h 1781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7859" h="1781074">
                <a:moveTo>
                  <a:pt x="0" y="890537"/>
                </a:moveTo>
                <a:cubicBezTo>
                  <a:pt x="0" y="398707"/>
                  <a:pt x="436043" y="0"/>
                  <a:pt x="973930" y="0"/>
                </a:cubicBezTo>
                <a:cubicBezTo>
                  <a:pt x="1511817" y="0"/>
                  <a:pt x="1947860" y="398707"/>
                  <a:pt x="1947860" y="890537"/>
                </a:cubicBezTo>
                <a:cubicBezTo>
                  <a:pt x="1947860" y="1382367"/>
                  <a:pt x="1511817" y="1781074"/>
                  <a:pt x="973930" y="1781074"/>
                </a:cubicBezTo>
                <a:cubicBezTo>
                  <a:pt x="436043" y="1781074"/>
                  <a:pt x="0" y="1382367"/>
                  <a:pt x="0" y="890537"/>
                </a:cubicBezTo>
                <a:close/>
              </a:path>
            </a:pathLst>
          </a:custGeom>
          <a:solidFill>
            <a:schemeClr val="accent1"/>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305497" tIns="281079" rIns="305497" bIns="281079" spcCol="1270" anchor="ctr"/>
          <a:lstStyle/>
          <a:p>
            <a:pPr marL="0" marR="0" lvl="0" indent="0" algn="ctr" defTabSz="710987" rtl="0" eaLnBrk="0" fontAlgn="base" latinLnBrk="0" hangingPunct="0">
              <a:lnSpc>
                <a:spcPct val="90000"/>
              </a:lnSpc>
              <a:spcBef>
                <a:spcPct val="0"/>
              </a:spcBef>
              <a:spcAft>
                <a:spcPct val="35000"/>
              </a:spcAft>
              <a:buClrTx/>
              <a:buSzTx/>
              <a:buFontTx/>
              <a:buNone/>
              <a:tabLst/>
              <a:defRPr/>
            </a:pPr>
            <a:r>
              <a:rPr lang="en-GB" sz="2800" dirty="0">
                <a:solidFill>
                  <a:srgbClr val="FFFFFF"/>
                </a:solidFill>
                <a:latin typeface="Calibri" panose="020F0502020204030204" pitchFamily="34" charset="0"/>
                <a:cs typeface="Calibri" panose="020F0502020204030204" pitchFamily="34" charset="0"/>
              </a:rPr>
              <a:t>M</a:t>
            </a:r>
            <a:r>
              <a:rPr kumimoji="0" lang="en-GB" sz="2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ASLD</a:t>
            </a:r>
          </a:p>
        </p:txBody>
      </p:sp>
      <p:sp>
        <p:nvSpPr>
          <p:cNvPr id="4" name="Freeform: Shape 3">
            <a:extLst>
              <a:ext uri="{FF2B5EF4-FFF2-40B4-BE49-F238E27FC236}">
                <a16:creationId xmlns:a16="http://schemas.microsoft.com/office/drawing/2014/main" id="{E1AB88EB-7ED7-3420-92F9-4782C2CA6898}"/>
              </a:ext>
            </a:extLst>
          </p:cNvPr>
          <p:cNvSpPr/>
          <p:nvPr/>
        </p:nvSpPr>
        <p:spPr bwMode="auto">
          <a:xfrm>
            <a:off x="4708213" y="1002963"/>
            <a:ext cx="2715724" cy="1609663"/>
          </a:xfrm>
          <a:custGeom>
            <a:avLst/>
            <a:gdLst>
              <a:gd name="connsiteX0" fmla="*/ 0 w 1147762"/>
              <a:gd name="connsiteY0" fmla="*/ 573881 h 1147762"/>
              <a:gd name="connsiteX1" fmla="*/ 573881 w 1147762"/>
              <a:gd name="connsiteY1" fmla="*/ 0 h 1147762"/>
              <a:gd name="connsiteX2" fmla="*/ 1147762 w 1147762"/>
              <a:gd name="connsiteY2" fmla="*/ 573881 h 1147762"/>
              <a:gd name="connsiteX3" fmla="*/ 573881 w 1147762"/>
              <a:gd name="connsiteY3" fmla="*/ 1147762 h 1147762"/>
              <a:gd name="connsiteX4" fmla="*/ 0 w 1147762"/>
              <a:gd name="connsiteY4" fmla="*/ 573881 h 1147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7762" h="1147762">
                <a:moveTo>
                  <a:pt x="0" y="573881"/>
                </a:moveTo>
                <a:cubicBezTo>
                  <a:pt x="0" y="256935"/>
                  <a:pt x="256935" y="0"/>
                  <a:pt x="573881" y="0"/>
                </a:cubicBezTo>
                <a:cubicBezTo>
                  <a:pt x="890827" y="0"/>
                  <a:pt x="1147762" y="256935"/>
                  <a:pt x="1147762" y="573881"/>
                </a:cubicBezTo>
                <a:cubicBezTo>
                  <a:pt x="1147762" y="890827"/>
                  <a:pt x="890827" y="1147762"/>
                  <a:pt x="573881" y="1147762"/>
                </a:cubicBezTo>
                <a:cubicBezTo>
                  <a:pt x="256935" y="1147762"/>
                  <a:pt x="0" y="890827"/>
                  <a:pt x="0" y="573881"/>
                </a:cubicBezTo>
                <a:close/>
              </a:path>
            </a:pathLst>
          </a:custGeom>
          <a:solidFill>
            <a:schemeClr val="accent3"/>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188357" tIns="188357" rIns="188357" bIns="188357" spcCol="1270" anchor="ctr"/>
          <a:lstStyle/>
          <a:p>
            <a:pPr marL="0" marR="0" lvl="0" indent="0" algn="ctr" defTabSz="710987" rtl="0" eaLnBrk="0" fontAlgn="base" latinLnBrk="0" hangingPunct="0">
              <a:lnSpc>
                <a:spcPct val="90000"/>
              </a:lnSpc>
              <a:spcBef>
                <a:spcPct val="0"/>
              </a:spcBef>
              <a:spcAft>
                <a:spcPct val="35000"/>
              </a:spcAft>
              <a:buClrTx/>
              <a:buSzTx/>
              <a:buFontTx/>
              <a:buNone/>
              <a:tabLst/>
              <a:defRPr/>
            </a:pPr>
            <a:r>
              <a:rPr kumimoji="0" lang="en-GB" sz="20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Fat supply exceeds adipose storage capacity</a:t>
            </a:r>
          </a:p>
        </p:txBody>
      </p:sp>
      <p:sp>
        <p:nvSpPr>
          <p:cNvPr id="5" name="Arrow: Down 25">
            <a:extLst>
              <a:ext uri="{FF2B5EF4-FFF2-40B4-BE49-F238E27FC236}">
                <a16:creationId xmlns:a16="http://schemas.microsoft.com/office/drawing/2014/main" id="{77A2804F-074D-033C-C407-3182B69BDFB5}"/>
              </a:ext>
            </a:extLst>
          </p:cNvPr>
          <p:cNvSpPr>
            <a:spLocks noChangeArrowheads="1"/>
          </p:cNvSpPr>
          <p:nvPr/>
        </p:nvSpPr>
        <p:spPr bwMode="auto">
          <a:xfrm>
            <a:off x="5743577" y="2783714"/>
            <a:ext cx="579437" cy="409575"/>
          </a:xfrm>
          <a:prstGeom prst="downArrow">
            <a:avLst>
              <a:gd name="adj1" fmla="val 50000"/>
              <a:gd name="adj2" fmla="val 50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ts val="1000"/>
              </a:spcBef>
              <a:spcAft>
                <a:spcPts val="700"/>
              </a:spcAft>
              <a:buClrTx/>
              <a:buSzTx/>
              <a:buFont typeface="Wingdings" panose="05000000000000000000" pitchFamily="2" charset="2"/>
              <a:buNone/>
              <a:tabLst/>
              <a:defRPr/>
            </a:pP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6" name="Freeform: Shape 5">
            <a:extLst>
              <a:ext uri="{FF2B5EF4-FFF2-40B4-BE49-F238E27FC236}">
                <a16:creationId xmlns:a16="http://schemas.microsoft.com/office/drawing/2014/main" id="{E0159E8E-72C0-1FFF-188F-8AF644ECA8F6}"/>
              </a:ext>
            </a:extLst>
          </p:cNvPr>
          <p:cNvSpPr/>
          <p:nvPr/>
        </p:nvSpPr>
        <p:spPr bwMode="auto">
          <a:xfrm>
            <a:off x="7261227" y="2274539"/>
            <a:ext cx="2450572" cy="1427924"/>
          </a:xfrm>
          <a:custGeom>
            <a:avLst/>
            <a:gdLst>
              <a:gd name="connsiteX0" fmla="*/ 0 w 1569806"/>
              <a:gd name="connsiteY0" fmla="*/ 739263 h 1478525"/>
              <a:gd name="connsiteX1" fmla="*/ 784903 w 1569806"/>
              <a:gd name="connsiteY1" fmla="*/ 0 h 1478525"/>
              <a:gd name="connsiteX2" fmla="*/ 1569806 w 1569806"/>
              <a:gd name="connsiteY2" fmla="*/ 739263 h 1478525"/>
              <a:gd name="connsiteX3" fmla="*/ 784903 w 1569806"/>
              <a:gd name="connsiteY3" fmla="*/ 1478526 h 1478525"/>
              <a:gd name="connsiteX4" fmla="*/ 0 w 1569806"/>
              <a:gd name="connsiteY4" fmla="*/ 739263 h 1478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9806" h="1478525">
                <a:moveTo>
                  <a:pt x="0" y="739263"/>
                </a:moveTo>
                <a:cubicBezTo>
                  <a:pt x="0" y="330979"/>
                  <a:pt x="351413" y="0"/>
                  <a:pt x="784903" y="0"/>
                </a:cubicBezTo>
                <a:cubicBezTo>
                  <a:pt x="1218393" y="0"/>
                  <a:pt x="1569806" y="330979"/>
                  <a:pt x="1569806" y="739263"/>
                </a:cubicBezTo>
                <a:cubicBezTo>
                  <a:pt x="1569806" y="1147547"/>
                  <a:pt x="1218393" y="1478526"/>
                  <a:pt x="784903" y="1478526"/>
                </a:cubicBezTo>
                <a:cubicBezTo>
                  <a:pt x="351413" y="1478526"/>
                  <a:pt x="0" y="1147547"/>
                  <a:pt x="0" y="739263"/>
                </a:cubicBezTo>
                <a:close/>
              </a:path>
            </a:pathLst>
          </a:custGeom>
          <a:solidFill>
            <a:schemeClr val="accent3"/>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50148" tIns="236783" rIns="250148" bIns="236783" spcCol="1270" anchor="ctr"/>
          <a:lstStyle/>
          <a:p>
            <a:pPr marL="0" marR="0" lvl="0" indent="0" algn="ctr" defTabSz="710987" rtl="0" eaLnBrk="0" fontAlgn="base" latinLnBrk="0" hangingPunct="0">
              <a:lnSpc>
                <a:spcPct val="90000"/>
              </a:lnSpc>
              <a:spcBef>
                <a:spcPct val="0"/>
              </a:spcBef>
              <a:spcAft>
                <a:spcPct val="35000"/>
              </a:spcAft>
              <a:buClrTx/>
              <a:buSzTx/>
              <a:buFontTx/>
              <a:buNone/>
              <a:tabLst/>
              <a:defRPr/>
            </a:pPr>
            <a:r>
              <a:rPr lang="en-GB" sz="2000" dirty="0">
                <a:solidFill>
                  <a:schemeClr val="tx1"/>
                </a:solidFill>
                <a:latin typeface="Calibri" panose="020F0502020204030204" pitchFamily="34" charset="0"/>
                <a:cs typeface="Calibri" panose="020F0502020204030204" pitchFamily="34" charset="0"/>
              </a:rPr>
              <a:t>Genetic contributors</a:t>
            </a:r>
            <a:endParaRPr kumimoji="0" lang="en-GB" sz="20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7" name="Arrow: Down 25">
            <a:extLst>
              <a:ext uri="{FF2B5EF4-FFF2-40B4-BE49-F238E27FC236}">
                <a16:creationId xmlns:a16="http://schemas.microsoft.com/office/drawing/2014/main" id="{18A93C37-8172-5530-E563-CD2D5E69BCEE}"/>
              </a:ext>
            </a:extLst>
          </p:cNvPr>
          <p:cNvSpPr>
            <a:spLocks noChangeArrowheads="1"/>
          </p:cNvSpPr>
          <p:nvPr/>
        </p:nvSpPr>
        <p:spPr bwMode="auto">
          <a:xfrm rot="2976404">
            <a:off x="6860385" y="3334339"/>
            <a:ext cx="579437" cy="409575"/>
          </a:xfrm>
          <a:prstGeom prst="downArrow">
            <a:avLst>
              <a:gd name="adj1" fmla="val 50000"/>
              <a:gd name="adj2" fmla="val 50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ts val="1000"/>
              </a:spcBef>
              <a:spcAft>
                <a:spcPts val="700"/>
              </a:spcAft>
              <a:buClrTx/>
              <a:buSzTx/>
              <a:buFont typeface="Wingdings" panose="05000000000000000000" pitchFamily="2" charset="2"/>
              <a:buNone/>
              <a:tabLst/>
              <a:defRPr/>
            </a:pP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2" name="Freeform: Shape 1">
            <a:extLst>
              <a:ext uri="{FF2B5EF4-FFF2-40B4-BE49-F238E27FC236}">
                <a16:creationId xmlns:a16="http://schemas.microsoft.com/office/drawing/2014/main" id="{D8440DDA-D0A0-66BF-082F-777CD1ADB1ED}"/>
              </a:ext>
            </a:extLst>
          </p:cNvPr>
          <p:cNvSpPr/>
          <p:nvPr/>
        </p:nvSpPr>
        <p:spPr bwMode="auto">
          <a:xfrm>
            <a:off x="2358716" y="2274539"/>
            <a:ext cx="2450572" cy="1427924"/>
          </a:xfrm>
          <a:custGeom>
            <a:avLst/>
            <a:gdLst>
              <a:gd name="connsiteX0" fmla="*/ 0 w 1569806"/>
              <a:gd name="connsiteY0" fmla="*/ 739263 h 1478525"/>
              <a:gd name="connsiteX1" fmla="*/ 784903 w 1569806"/>
              <a:gd name="connsiteY1" fmla="*/ 0 h 1478525"/>
              <a:gd name="connsiteX2" fmla="*/ 1569806 w 1569806"/>
              <a:gd name="connsiteY2" fmla="*/ 739263 h 1478525"/>
              <a:gd name="connsiteX3" fmla="*/ 784903 w 1569806"/>
              <a:gd name="connsiteY3" fmla="*/ 1478526 h 1478525"/>
              <a:gd name="connsiteX4" fmla="*/ 0 w 1569806"/>
              <a:gd name="connsiteY4" fmla="*/ 739263 h 1478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9806" h="1478525">
                <a:moveTo>
                  <a:pt x="0" y="739263"/>
                </a:moveTo>
                <a:cubicBezTo>
                  <a:pt x="0" y="330979"/>
                  <a:pt x="351413" y="0"/>
                  <a:pt x="784903" y="0"/>
                </a:cubicBezTo>
                <a:cubicBezTo>
                  <a:pt x="1218393" y="0"/>
                  <a:pt x="1569806" y="330979"/>
                  <a:pt x="1569806" y="739263"/>
                </a:cubicBezTo>
                <a:cubicBezTo>
                  <a:pt x="1569806" y="1147547"/>
                  <a:pt x="1218393" y="1478526"/>
                  <a:pt x="784903" y="1478526"/>
                </a:cubicBezTo>
                <a:cubicBezTo>
                  <a:pt x="351413" y="1478526"/>
                  <a:pt x="0" y="1147547"/>
                  <a:pt x="0" y="739263"/>
                </a:cubicBezTo>
                <a:close/>
              </a:path>
            </a:pathLst>
          </a:custGeom>
          <a:solidFill>
            <a:schemeClr val="accent3"/>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50148" tIns="236783" rIns="250148" bIns="236783" spcCol="1270" anchor="ctr"/>
          <a:lstStyle/>
          <a:p>
            <a:pPr marL="0" marR="0" lvl="0" indent="0" algn="ctr" defTabSz="710987" rtl="0" eaLnBrk="0" fontAlgn="base" latinLnBrk="0" hangingPunct="0">
              <a:lnSpc>
                <a:spcPct val="90000"/>
              </a:lnSpc>
              <a:spcBef>
                <a:spcPct val="0"/>
              </a:spcBef>
              <a:spcAft>
                <a:spcPct val="35000"/>
              </a:spcAft>
              <a:buClrTx/>
              <a:buSzTx/>
              <a:buFontTx/>
              <a:buNone/>
              <a:tabLst/>
              <a:defRPr/>
            </a:pPr>
            <a:r>
              <a:rPr lang="en-GB" sz="2000" dirty="0">
                <a:solidFill>
                  <a:schemeClr val="tx1"/>
                </a:solidFill>
                <a:latin typeface="Calibri" panose="020F0502020204030204" pitchFamily="34" charset="0"/>
                <a:cs typeface="Calibri" panose="020F0502020204030204" pitchFamily="34" charset="0"/>
              </a:rPr>
              <a:t>Dietary/</a:t>
            </a:r>
            <a:br>
              <a:rPr lang="en-GB" sz="2000" dirty="0">
                <a:solidFill>
                  <a:schemeClr val="tx1"/>
                </a:solidFill>
                <a:latin typeface="Calibri" panose="020F0502020204030204" pitchFamily="34" charset="0"/>
                <a:cs typeface="Calibri" panose="020F0502020204030204" pitchFamily="34" charset="0"/>
              </a:rPr>
            </a:br>
            <a:r>
              <a:rPr lang="en-GB" sz="2000" dirty="0">
                <a:solidFill>
                  <a:schemeClr val="tx1"/>
                </a:solidFill>
                <a:latin typeface="Calibri" panose="020F0502020204030204" pitchFamily="34" charset="0"/>
                <a:cs typeface="Calibri" panose="020F0502020204030204" pitchFamily="34" charset="0"/>
              </a:rPr>
              <a:t>environmental contributors</a:t>
            </a:r>
            <a:endParaRPr kumimoji="0" lang="en-GB" sz="20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8" name="Arrow: Down 25">
            <a:extLst>
              <a:ext uri="{FF2B5EF4-FFF2-40B4-BE49-F238E27FC236}">
                <a16:creationId xmlns:a16="http://schemas.microsoft.com/office/drawing/2014/main" id="{3991BB85-52FF-9858-97BF-EB2F822F7BA6}"/>
              </a:ext>
            </a:extLst>
          </p:cNvPr>
          <p:cNvSpPr>
            <a:spLocks noChangeArrowheads="1"/>
          </p:cNvSpPr>
          <p:nvPr/>
        </p:nvSpPr>
        <p:spPr bwMode="auto">
          <a:xfrm rot="18197732">
            <a:off x="4668802" y="3334339"/>
            <a:ext cx="579437" cy="409575"/>
          </a:xfrm>
          <a:prstGeom prst="downArrow">
            <a:avLst>
              <a:gd name="adj1" fmla="val 50000"/>
              <a:gd name="adj2" fmla="val 50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ts val="1000"/>
              </a:spcBef>
              <a:spcAft>
                <a:spcPts val="700"/>
              </a:spcAft>
              <a:buClrTx/>
              <a:buSzTx/>
              <a:buFont typeface="Wingdings" panose="05000000000000000000" pitchFamily="2" charset="2"/>
              <a:buNone/>
              <a:tabLst/>
              <a:defRPr/>
            </a:pP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10" name="Text Box 15">
            <a:extLst>
              <a:ext uri="{FF2B5EF4-FFF2-40B4-BE49-F238E27FC236}">
                <a16:creationId xmlns:a16="http://schemas.microsoft.com/office/drawing/2014/main" id="{832C97D3-6EB2-15FE-17EC-A40CC27BB4B4}"/>
              </a:ext>
            </a:extLst>
          </p:cNvPr>
          <p:cNvSpPr txBox="1">
            <a:spLocks noChangeArrowheads="1"/>
          </p:cNvSpPr>
          <p:nvPr/>
        </p:nvSpPr>
        <p:spPr bwMode="auto">
          <a:xfrm>
            <a:off x="412751" y="638273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Neuschwander-Tetri. Hepatology. 2010;52:774. </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7451855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MASH Pathogenesis: Role of Metabolic Comorbidities</a:t>
            </a:r>
          </a:p>
        </p:txBody>
      </p:sp>
      <p:grpSp>
        <p:nvGrpSpPr>
          <p:cNvPr id="2" name="Group 22">
            <a:extLst>
              <a:ext uri="{FF2B5EF4-FFF2-40B4-BE49-F238E27FC236}">
                <a16:creationId xmlns:a16="http://schemas.microsoft.com/office/drawing/2014/main" id="{ACD7E93B-F41A-79FB-0341-A2B6F2AFCAF2}"/>
              </a:ext>
            </a:extLst>
          </p:cNvPr>
          <p:cNvGrpSpPr>
            <a:grpSpLocks/>
          </p:cNvGrpSpPr>
          <p:nvPr/>
        </p:nvGrpSpPr>
        <p:grpSpPr bwMode="auto">
          <a:xfrm>
            <a:off x="2414589" y="1002963"/>
            <a:ext cx="7402513" cy="5689176"/>
            <a:chOff x="2413593" y="704598"/>
            <a:chExt cx="7402290" cy="5689300"/>
          </a:xfrm>
        </p:grpSpPr>
        <p:sp>
          <p:nvSpPr>
            <p:cNvPr id="3" name="Freeform: Shape 2">
              <a:extLst>
                <a:ext uri="{FF2B5EF4-FFF2-40B4-BE49-F238E27FC236}">
                  <a16:creationId xmlns:a16="http://schemas.microsoft.com/office/drawing/2014/main" id="{4492832D-268C-0E5B-01F5-618A548710B4}"/>
                </a:ext>
              </a:extLst>
            </p:cNvPr>
            <p:cNvSpPr/>
            <p:nvPr/>
          </p:nvSpPr>
          <p:spPr>
            <a:xfrm>
              <a:off x="5028127" y="2996574"/>
              <a:ext cx="2009714" cy="1781214"/>
            </a:xfrm>
            <a:custGeom>
              <a:avLst/>
              <a:gdLst>
                <a:gd name="connsiteX0" fmla="*/ 0 w 1947859"/>
                <a:gd name="connsiteY0" fmla="*/ 890537 h 1781074"/>
                <a:gd name="connsiteX1" fmla="*/ 973930 w 1947859"/>
                <a:gd name="connsiteY1" fmla="*/ 0 h 1781074"/>
                <a:gd name="connsiteX2" fmla="*/ 1947860 w 1947859"/>
                <a:gd name="connsiteY2" fmla="*/ 890537 h 1781074"/>
                <a:gd name="connsiteX3" fmla="*/ 973930 w 1947859"/>
                <a:gd name="connsiteY3" fmla="*/ 1781074 h 1781074"/>
                <a:gd name="connsiteX4" fmla="*/ 0 w 1947859"/>
                <a:gd name="connsiteY4" fmla="*/ 890537 h 1781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7859" h="1781074">
                  <a:moveTo>
                    <a:pt x="0" y="890537"/>
                  </a:moveTo>
                  <a:cubicBezTo>
                    <a:pt x="0" y="398707"/>
                    <a:pt x="436043" y="0"/>
                    <a:pt x="973930" y="0"/>
                  </a:cubicBezTo>
                  <a:cubicBezTo>
                    <a:pt x="1511817" y="0"/>
                    <a:pt x="1947860" y="398707"/>
                    <a:pt x="1947860" y="890537"/>
                  </a:cubicBezTo>
                  <a:cubicBezTo>
                    <a:pt x="1947860" y="1382367"/>
                    <a:pt x="1511817" y="1781074"/>
                    <a:pt x="973930" y="1781074"/>
                  </a:cubicBezTo>
                  <a:cubicBezTo>
                    <a:pt x="436043" y="1781074"/>
                    <a:pt x="0" y="1382367"/>
                    <a:pt x="0" y="890537"/>
                  </a:cubicBezTo>
                  <a:close/>
                </a:path>
              </a:pathLst>
            </a:custGeom>
            <a:solidFill>
              <a:schemeClr val="accent1"/>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305497" tIns="281079" rIns="305497" bIns="281079" spcCol="1270" anchor="ctr"/>
            <a:lstStyle/>
            <a:p>
              <a:pPr marL="0" marR="0" lvl="0" indent="0" algn="ctr" defTabSz="710987" rtl="0" eaLnBrk="0" fontAlgn="base" latinLnBrk="0" hangingPunct="0">
                <a:lnSpc>
                  <a:spcPct val="90000"/>
                </a:lnSpc>
                <a:spcBef>
                  <a:spcPct val="0"/>
                </a:spcBef>
                <a:spcAft>
                  <a:spcPct val="35000"/>
                </a:spcAft>
                <a:buClrTx/>
                <a:buSzTx/>
                <a:buFontTx/>
                <a:buNone/>
                <a:tabLst/>
                <a:defRPr/>
              </a:pPr>
              <a:r>
                <a:rPr lang="en-GB" sz="2800" dirty="0">
                  <a:solidFill>
                    <a:schemeClr val="tx1"/>
                  </a:solidFill>
                  <a:latin typeface="Calibri" panose="020F0502020204030204" pitchFamily="34" charset="0"/>
                  <a:cs typeface="Calibri" panose="020F0502020204030204" pitchFamily="34" charset="0"/>
                </a:rPr>
                <a:t>M</a:t>
              </a:r>
              <a:r>
                <a:rPr kumimoji="0" lang="en-GB" sz="28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ASLD</a:t>
              </a:r>
            </a:p>
          </p:txBody>
        </p:sp>
        <p:sp>
          <p:nvSpPr>
            <p:cNvPr id="4" name="Freeform: Shape 3">
              <a:extLst>
                <a:ext uri="{FF2B5EF4-FFF2-40B4-BE49-F238E27FC236}">
                  <a16:creationId xmlns:a16="http://schemas.microsoft.com/office/drawing/2014/main" id="{CC52AA3A-BDB9-9ED9-CA28-2AE8C5A57BDE}"/>
                </a:ext>
              </a:extLst>
            </p:cNvPr>
            <p:cNvSpPr/>
            <p:nvPr/>
          </p:nvSpPr>
          <p:spPr>
            <a:xfrm>
              <a:off x="4707148" y="704598"/>
              <a:ext cx="2715642" cy="1609698"/>
            </a:xfrm>
            <a:custGeom>
              <a:avLst/>
              <a:gdLst>
                <a:gd name="connsiteX0" fmla="*/ 0 w 1147762"/>
                <a:gd name="connsiteY0" fmla="*/ 573881 h 1147762"/>
                <a:gd name="connsiteX1" fmla="*/ 573881 w 1147762"/>
                <a:gd name="connsiteY1" fmla="*/ 0 h 1147762"/>
                <a:gd name="connsiteX2" fmla="*/ 1147762 w 1147762"/>
                <a:gd name="connsiteY2" fmla="*/ 573881 h 1147762"/>
                <a:gd name="connsiteX3" fmla="*/ 573881 w 1147762"/>
                <a:gd name="connsiteY3" fmla="*/ 1147762 h 1147762"/>
                <a:gd name="connsiteX4" fmla="*/ 0 w 1147762"/>
                <a:gd name="connsiteY4" fmla="*/ 573881 h 1147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7762" h="1147762">
                  <a:moveTo>
                    <a:pt x="0" y="573881"/>
                  </a:moveTo>
                  <a:cubicBezTo>
                    <a:pt x="0" y="256935"/>
                    <a:pt x="256935" y="0"/>
                    <a:pt x="573881" y="0"/>
                  </a:cubicBezTo>
                  <a:cubicBezTo>
                    <a:pt x="890827" y="0"/>
                    <a:pt x="1147762" y="256935"/>
                    <a:pt x="1147762" y="573881"/>
                  </a:cubicBezTo>
                  <a:cubicBezTo>
                    <a:pt x="1147762" y="890827"/>
                    <a:pt x="890827" y="1147762"/>
                    <a:pt x="573881" y="1147762"/>
                  </a:cubicBezTo>
                  <a:cubicBezTo>
                    <a:pt x="256935" y="1147762"/>
                    <a:pt x="0" y="890827"/>
                    <a:pt x="0" y="573881"/>
                  </a:cubicBezTo>
                  <a:close/>
                </a:path>
              </a:pathLst>
            </a:custGeom>
            <a:solidFill>
              <a:schemeClr val="accent3"/>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188357" tIns="188357" rIns="188357" bIns="188357" spcCol="1270" anchor="ctr"/>
            <a:lstStyle/>
            <a:p>
              <a:pPr marL="0" marR="0" lvl="0" indent="0" algn="ctr" defTabSz="710987" rtl="0" eaLnBrk="0" fontAlgn="base" latinLnBrk="0" hangingPunct="0">
                <a:lnSpc>
                  <a:spcPct val="90000"/>
                </a:lnSpc>
                <a:spcBef>
                  <a:spcPct val="0"/>
                </a:spcBef>
                <a:spcAft>
                  <a:spcPct val="35000"/>
                </a:spcAft>
                <a:buClrTx/>
                <a:buSzTx/>
                <a:buFontTx/>
                <a:buNone/>
                <a:tabLst/>
                <a:defRPr/>
              </a:pPr>
              <a:r>
                <a:rPr kumimoji="0" lang="en-GB" sz="20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Fat supply exceeds adipose storage capacity</a:t>
              </a:r>
            </a:p>
          </p:txBody>
        </p:sp>
        <p:sp>
          <p:nvSpPr>
            <p:cNvPr id="5" name="Freeform: Shape 4">
              <a:extLst>
                <a:ext uri="{FF2B5EF4-FFF2-40B4-BE49-F238E27FC236}">
                  <a16:creationId xmlns:a16="http://schemas.microsoft.com/office/drawing/2014/main" id="{B234CDD4-E8C0-30EE-8E7D-14B6016104C2}"/>
                </a:ext>
              </a:extLst>
            </p:cNvPr>
            <p:cNvSpPr/>
            <p:nvPr/>
          </p:nvSpPr>
          <p:spPr>
            <a:xfrm>
              <a:off x="6998155" y="1721784"/>
              <a:ext cx="1750960" cy="1277965"/>
            </a:xfrm>
            <a:custGeom>
              <a:avLst/>
              <a:gdLst>
                <a:gd name="connsiteX0" fmla="*/ 0 w 1431042"/>
                <a:gd name="connsiteY0" fmla="*/ 639189 h 1278378"/>
                <a:gd name="connsiteX1" fmla="*/ 715521 w 1431042"/>
                <a:gd name="connsiteY1" fmla="*/ 0 h 1278378"/>
                <a:gd name="connsiteX2" fmla="*/ 1431042 w 1431042"/>
                <a:gd name="connsiteY2" fmla="*/ 639189 h 1278378"/>
                <a:gd name="connsiteX3" fmla="*/ 715521 w 1431042"/>
                <a:gd name="connsiteY3" fmla="*/ 1278378 h 1278378"/>
                <a:gd name="connsiteX4" fmla="*/ 0 w 1431042"/>
                <a:gd name="connsiteY4" fmla="*/ 639189 h 12783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1042" h="1278378">
                  <a:moveTo>
                    <a:pt x="0" y="639189"/>
                  </a:moveTo>
                  <a:cubicBezTo>
                    <a:pt x="0" y="286175"/>
                    <a:pt x="320350" y="0"/>
                    <a:pt x="715521" y="0"/>
                  </a:cubicBezTo>
                  <a:cubicBezTo>
                    <a:pt x="1110692" y="0"/>
                    <a:pt x="1431042" y="286175"/>
                    <a:pt x="1431042" y="639189"/>
                  </a:cubicBezTo>
                  <a:cubicBezTo>
                    <a:pt x="1431042" y="992203"/>
                    <a:pt x="1110692" y="1278378"/>
                    <a:pt x="715521" y="1278378"/>
                  </a:cubicBezTo>
                  <a:cubicBezTo>
                    <a:pt x="320350" y="1278378"/>
                    <a:pt x="0" y="992203"/>
                    <a:pt x="0" y="639189"/>
                  </a:cubicBezTo>
                  <a:close/>
                </a:path>
              </a:pathLst>
            </a:custGeom>
            <a:solidFill>
              <a:schemeClr val="accent2"/>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24752" tIns="202401" rIns="224752" bIns="202401" anchor="ctr"/>
            <a:lstStyle>
              <a:lvl1pPr defTabSz="531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531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531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531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531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531813" rtl="0" eaLnBrk="0" fontAlgn="base" latinLnBrk="0" hangingPunct="0">
                <a:lnSpc>
                  <a:spcPct val="90000"/>
                </a:lnSpc>
                <a:spcBef>
                  <a:spcPct val="0"/>
                </a:spcBef>
                <a:spcAft>
                  <a:spcPct val="35000"/>
                </a:spcAft>
                <a:buClrTx/>
                <a:buSzTx/>
                <a:buFontTx/>
                <a:buNone/>
                <a:tabLst/>
                <a:defRPr/>
              </a:pPr>
              <a:r>
                <a:rPr kumimoji="0" lang="en-GB" altLang="en-US"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Hypertension</a:t>
              </a:r>
              <a:endParaRPr kumimoji="0" lang="en-GB" altLang="en-US" sz="11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6" name="Freeform: Shape 5">
              <a:extLst>
                <a:ext uri="{FF2B5EF4-FFF2-40B4-BE49-F238E27FC236}">
                  <a16:creationId xmlns:a16="http://schemas.microsoft.com/office/drawing/2014/main" id="{8F2B0011-D204-DD86-C946-2FED0015B709}"/>
                </a:ext>
              </a:extLst>
            </p:cNvPr>
            <p:cNvSpPr/>
            <p:nvPr/>
          </p:nvSpPr>
          <p:spPr>
            <a:xfrm>
              <a:off x="7717271" y="3160090"/>
              <a:ext cx="2098612" cy="1454182"/>
            </a:xfrm>
            <a:custGeom>
              <a:avLst/>
              <a:gdLst>
                <a:gd name="connsiteX0" fmla="*/ 0 w 1815474"/>
                <a:gd name="connsiteY0" fmla="*/ 726930 h 1453859"/>
                <a:gd name="connsiteX1" fmla="*/ 907737 w 1815474"/>
                <a:gd name="connsiteY1" fmla="*/ 0 h 1453859"/>
                <a:gd name="connsiteX2" fmla="*/ 1815474 w 1815474"/>
                <a:gd name="connsiteY2" fmla="*/ 726930 h 1453859"/>
                <a:gd name="connsiteX3" fmla="*/ 907737 w 1815474"/>
                <a:gd name="connsiteY3" fmla="*/ 1453860 h 1453859"/>
                <a:gd name="connsiteX4" fmla="*/ 0 w 1815474"/>
                <a:gd name="connsiteY4" fmla="*/ 726930 h 1453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5474" h="1453859">
                  <a:moveTo>
                    <a:pt x="0" y="726930"/>
                  </a:moveTo>
                  <a:cubicBezTo>
                    <a:pt x="0" y="325458"/>
                    <a:pt x="406408" y="0"/>
                    <a:pt x="907737" y="0"/>
                  </a:cubicBezTo>
                  <a:cubicBezTo>
                    <a:pt x="1409066" y="0"/>
                    <a:pt x="1815474" y="325458"/>
                    <a:pt x="1815474" y="726930"/>
                  </a:cubicBezTo>
                  <a:cubicBezTo>
                    <a:pt x="1815474" y="1128402"/>
                    <a:pt x="1409066" y="1453860"/>
                    <a:pt x="907737" y="1453860"/>
                  </a:cubicBezTo>
                  <a:cubicBezTo>
                    <a:pt x="406408" y="1453860"/>
                    <a:pt x="0" y="1128402"/>
                    <a:pt x="0" y="726930"/>
                  </a:cubicBezTo>
                  <a:close/>
                </a:path>
              </a:pathLst>
            </a:custGeom>
            <a:solidFill>
              <a:schemeClr val="accent2"/>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81037" tIns="228094" rIns="281037" bIns="228094" anchor="ctr"/>
            <a:lstStyle>
              <a:lvl1pPr defTabSz="531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531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531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531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531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531813" rtl="0" eaLnBrk="0" fontAlgn="base" latinLnBrk="0" hangingPunct="0">
                <a:lnSpc>
                  <a:spcPct val="90000"/>
                </a:lnSpc>
                <a:spcBef>
                  <a:spcPct val="0"/>
                </a:spcBef>
                <a:spcAft>
                  <a:spcPct val="35000"/>
                </a:spcAft>
                <a:buClrTx/>
                <a:buSzTx/>
                <a:buFontTx/>
                <a:buNone/>
                <a:tabLst/>
                <a:defRPr/>
              </a:pPr>
              <a:r>
                <a:rPr kumimoji="0" lang="en-GB" altLang="en-US"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Hyperuricemia</a:t>
              </a:r>
              <a:endParaRPr kumimoji="0" lang="en-GB" alt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7" name="Freeform: Shape 6">
              <a:extLst>
                <a:ext uri="{FF2B5EF4-FFF2-40B4-BE49-F238E27FC236}">
                  <a16:creationId xmlns:a16="http://schemas.microsoft.com/office/drawing/2014/main" id="{1260CBEE-5CD0-9B54-885C-7493B5601519}"/>
                </a:ext>
              </a:extLst>
            </p:cNvPr>
            <p:cNvSpPr/>
            <p:nvPr/>
          </p:nvSpPr>
          <p:spPr>
            <a:xfrm>
              <a:off x="7053716" y="4680949"/>
              <a:ext cx="1714448" cy="1322416"/>
            </a:xfrm>
            <a:custGeom>
              <a:avLst/>
              <a:gdLst>
                <a:gd name="connsiteX0" fmla="*/ 0 w 1415008"/>
                <a:gd name="connsiteY0" fmla="*/ 661203 h 1322406"/>
                <a:gd name="connsiteX1" fmla="*/ 707504 w 1415008"/>
                <a:gd name="connsiteY1" fmla="*/ 0 h 1322406"/>
                <a:gd name="connsiteX2" fmla="*/ 1415008 w 1415008"/>
                <a:gd name="connsiteY2" fmla="*/ 661203 h 1322406"/>
                <a:gd name="connsiteX3" fmla="*/ 707504 w 1415008"/>
                <a:gd name="connsiteY3" fmla="*/ 1322406 h 1322406"/>
                <a:gd name="connsiteX4" fmla="*/ 0 w 1415008"/>
                <a:gd name="connsiteY4" fmla="*/ 661203 h 1322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5008" h="1322406">
                  <a:moveTo>
                    <a:pt x="0" y="661203"/>
                  </a:moveTo>
                  <a:cubicBezTo>
                    <a:pt x="0" y="296031"/>
                    <a:pt x="316760" y="0"/>
                    <a:pt x="707504" y="0"/>
                  </a:cubicBezTo>
                  <a:cubicBezTo>
                    <a:pt x="1098248" y="0"/>
                    <a:pt x="1415008" y="296031"/>
                    <a:pt x="1415008" y="661203"/>
                  </a:cubicBezTo>
                  <a:cubicBezTo>
                    <a:pt x="1415008" y="1026375"/>
                    <a:pt x="1098248" y="1322406"/>
                    <a:pt x="707504" y="1322406"/>
                  </a:cubicBezTo>
                  <a:cubicBezTo>
                    <a:pt x="316760" y="1322406"/>
                    <a:pt x="0" y="1026375"/>
                    <a:pt x="0" y="661203"/>
                  </a:cubicBezTo>
                  <a:close/>
                </a:path>
              </a:pathLst>
            </a:custGeom>
            <a:solidFill>
              <a:schemeClr val="accent2"/>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22405" tIns="208848" rIns="222405" bIns="208848" spcCol="1270" anchor="ctr"/>
            <a:lstStyle/>
            <a:p>
              <a:pPr marL="0" marR="0" lvl="0" indent="0" algn="ctr" defTabSz="533240" rtl="0" eaLnBrk="0" fontAlgn="base" latinLnBrk="0" hangingPunct="0">
                <a:lnSpc>
                  <a:spcPct val="90000"/>
                </a:lnSpc>
                <a:spcBef>
                  <a:spcPct val="0"/>
                </a:spcBef>
                <a:spcAft>
                  <a:spcPct val="35000"/>
                </a:spcAft>
                <a:buClrTx/>
                <a:buSzTx/>
                <a:buFontTx/>
                <a:buNone/>
                <a:tabLst/>
                <a:defRPr/>
              </a:pPr>
              <a:r>
                <a:rPr kumimoji="0" lang="en-GB"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Dyslipidemia</a:t>
              </a:r>
            </a:p>
          </p:txBody>
        </p:sp>
        <p:sp>
          <p:nvSpPr>
            <p:cNvPr id="8" name="Freeform: Shape 7">
              <a:extLst>
                <a:ext uri="{FF2B5EF4-FFF2-40B4-BE49-F238E27FC236}">
                  <a16:creationId xmlns:a16="http://schemas.microsoft.com/office/drawing/2014/main" id="{FE95DDA9-5D83-46A4-0CA0-D8D614E1454A}"/>
                </a:ext>
              </a:extLst>
            </p:cNvPr>
            <p:cNvSpPr/>
            <p:nvPr/>
          </p:nvSpPr>
          <p:spPr>
            <a:xfrm>
              <a:off x="5247196" y="5396926"/>
              <a:ext cx="1569990" cy="996972"/>
            </a:xfrm>
            <a:custGeom>
              <a:avLst/>
              <a:gdLst>
                <a:gd name="connsiteX0" fmla="*/ 0 w 1569806"/>
                <a:gd name="connsiteY0" fmla="*/ 739263 h 1478525"/>
                <a:gd name="connsiteX1" fmla="*/ 784903 w 1569806"/>
                <a:gd name="connsiteY1" fmla="*/ 0 h 1478525"/>
                <a:gd name="connsiteX2" fmla="*/ 1569806 w 1569806"/>
                <a:gd name="connsiteY2" fmla="*/ 739263 h 1478525"/>
                <a:gd name="connsiteX3" fmla="*/ 784903 w 1569806"/>
                <a:gd name="connsiteY3" fmla="*/ 1478526 h 1478525"/>
                <a:gd name="connsiteX4" fmla="*/ 0 w 1569806"/>
                <a:gd name="connsiteY4" fmla="*/ 739263 h 1478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9806" h="1478525">
                  <a:moveTo>
                    <a:pt x="0" y="739263"/>
                  </a:moveTo>
                  <a:cubicBezTo>
                    <a:pt x="0" y="330979"/>
                    <a:pt x="351413" y="0"/>
                    <a:pt x="784903" y="0"/>
                  </a:cubicBezTo>
                  <a:cubicBezTo>
                    <a:pt x="1218393" y="0"/>
                    <a:pt x="1569806" y="330979"/>
                    <a:pt x="1569806" y="739263"/>
                  </a:cubicBezTo>
                  <a:cubicBezTo>
                    <a:pt x="1569806" y="1147547"/>
                    <a:pt x="1218393" y="1478526"/>
                    <a:pt x="784903" y="1478526"/>
                  </a:cubicBezTo>
                  <a:cubicBezTo>
                    <a:pt x="351413" y="1478526"/>
                    <a:pt x="0" y="1147547"/>
                    <a:pt x="0" y="739263"/>
                  </a:cubicBezTo>
                  <a:close/>
                </a:path>
              </a:pathLst>
            </a:custGeom>
            <a:solidFill>
              <a:schemeClr val="accent3"/>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50148" tIns="236783" rIns="250148" bIns="236783" spcCol="1270" anchor="ctr"/>
            <a:lstStyle/>
            <a:p>
              <a:pPr marL="0" marR="0" lvl="0" indent="0" algn="ctr" defTabSz="710987" rtl="0" eaLnBrk="0" fontAlgn="base" latinLnBrk="0" hangingPunct="0">
                <a:lnSpc>
                  <a:spcPct val="90000"/>
                </a:lnSpc>
                <a:spcBef>
                  <a:spcPct val="0"/>
                </a:spcBef>
                <a:spcAft>
                  <a:spcPct val="35000"/>
                </a:spcAft>
                <a:buClrTx/>
                <a:buSzTx/>
                <a:buFontTx/>
                <a:buNone/>
                <a:tabLst/>
                <a:defRPr/>
              </a:pPr>
              <a:r>
                <a:rPr kumimoji="0" lang="en-GB"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Insulin resistance</a:t>
              </a:r>
            </a:p>
          </p:txBody>
        </p:sp>
        <p:sp>
          <p:nvSpPr>
            <p:cNvPr id="9" name="Freeform: Shape 8">
              <a:extLst>
                <a:ext uri="{FF2B5EF4-FFF2-40B4-BE49-F238E27FC236}">
                  <a16:creationId xmlns:a16="http://schemas.microsoft.com/office/drawing/2014/main" id="{FBA30685-F130-B575-53EA-BC0C8DA1A5F0}"/>
                </a:ext>
              </a:extLst>
            </p:cNvPr>
            <p:cNvSpPr/>
            <p:nvPr/>
          </p:nvSpPr>
          <p:spPr>
            <a:xfrm>
              <a:off x="3058099" y="4680949"/>
              <a:ext cx="1960504" cy="1322416"/>
            </a:xfrm>
            <a:custGeom>
              <a:avLst/>
              <a:gdLst>
                <a:gd name="connsiteX0" fmla="*/ 0 w 1599935"/>
                <a:gd name="connsiteY0" fmla="*/ 813603 h 1627206"/>
                <a:gd name="connsiteX1" fmla="*/ 799968 w 1599935"/>
                <a:gd name="connsiteY1" fmla="*/ 0 h 1627206"/>
                <a:gd name="connsiteX2" fmla="*/ 1599936 w 1599935"/>
                <a:gd name="connsiteY2" fmla="*/ 813603 h 1627206"/>
                <a:gd name="connsiteX3" fmla="*/ 799968 w 1599935"/>
                <a:gd name="connsiteY3" fmla="*/ 1627206 h 1627206"/>
                <a:gd name="connsiteX4" fmla="*/ 0 w 1599935"/>
                <a:gd name="connsiteY4" fmla="*/ 813603 h 1627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9935" h="1627206">
                  <a:moveTo>
                    <a:pt x="0" y="813603"/>
                  </a:moveTo>
                  <a:cubicBezTo>
                    <a:pt x="0" y="364262"/>
                    <a:pt x="358158" y="0"/>
                    <a:pt x="799968" y="0"/>
                  </a:cubicBezTo>
                  <a:cubicBezTo>
                    <a:pt x="1241778" y="0"/>
                    <a:pt x="1599936" y="364262"/>
                    <a:pt x="1599936" y="813603"/>
                  </a:cubicBezTo>
                  <a:cubicBezTo>
                    <a:pt x="1599936" y="1262944"/>
                    <a:pt x="1241778" y="1627206"/>
                    <a:pt x="799968" y="1627206"/>
                  </a:cubicBezTo>
                  <a:cubicBezTo>
                    <a:pt x="358158" y="1627206"/>
                    <a:pt x="0" y="1262944"/>
                    <a:pt x="0" y="813603"/>
                  </a:cubicBezTo>
                  <a:close/>
                </a:path>
              </a:pathLst>
            </a:custGeom>
            <a:solidFill>
              <a:schemeClr val="accent2"/>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49480" tIns="253473" rIns="249480" bIns="253473" anchor="ctr"/>
            <a:lstStyle>
              <a:lvl1pPr defTabSz="531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531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531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531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531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531813" rtl="0" eaLnBrk="0" fontAlgn="base" latinLnBrk="0" hangingPunct="0">
                <a:lnSpc>
                  <a:spcPct val="90000"/>
                </a:lnSpc>
                <a:spcBef>
                  <a:spcPct val="0"/>
                </a:spcBef>
                <a:spcAft>
                  <a:spcPct val="35000"/>
                </a:spcAft>
                <a:buClrTx/>
                <a:buSzTx/>
                <a:buFontTx/>
                <a:buNone/>
                <a:tabLst/>
                <a:defRPr/>
              </a:pPr>
              <a:r>
                <a:rPr kumimoji="0" lang="en-GB" altLang="en-US"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Hyperglycemia</a:t>
              </a:r>
              <a:endParaRPr kumimoji="0" lang="en-GB" altLang="en-US" sz="12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0" name="Freeform: Shape 9">
              <a:extLst>
                <a:ext uri="{FF2B5EF4-FFF2-40B4-BE49-F238E27FC236}">
                  <a16:creationId xmlns:a16="http://schemas.microsoft.com/office/drawing/2014/main" id="{B950EEE7-5657-D440-2622-0F420A6FB7B5}"/>
                </a:ext>
              </a:extLst>
            </p:cNvPr>
            <p:cNvSpPr/>
            <p:nvPr/>
          </p:nvSpPr>
          <p:spPr>
            <a:xfrm>
              <a:off x="2413593" y="3160090"/>
              <a:ext cx="1947804" cy="1454182"/>
            </a:xfrm>
            <a:custGeom>
              <a:avLst/>
              <a:gdLst>
                <a:gd name="connsiteX0" fmla="*/ 0 w 1583316"/>
                <a:gd name="connsiteY0" fmla="*/ 773007 h 1546013"/>
                <a:gd name="connsiteX1" fmla="*/ 791658 w 1583316"/>
                <a:gd name="connsiteY1" fmla="*/ 0 h 1546013"/>
                <a:gd name="connsiteX2" fmla="*/ 1583316 w 1583316"/>
                <a:gd name="connsiteY2" fmla="*/ 773007 h 1546013"/>
                <a:gd name="connsiteX3" fmla="*/ 791658 w 1583316"/>
                <a:gd name="connsiteY3" fmla="*/ 1546014 h 1546013"/>
                <a:gd name="connsiteX4" fmla="*/ 0 w 1583316"/>
                <a:gd name="connsiteY4" fmla="*/ 773007 h 1546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3316" h="1546013">
                  <a:moveTo>
                    <a:pt x="0" y="773007"/>
                  </a:moveTo>
                  <a:cubicBezTo>
                    <a:pt x="0" y="346087"/>
                    <a:pt x="354437" y="0"/>
                    <a:pt x="791658" y="0"/>
                  </a:cubicBezTo>
                  <a:cubicBezTo>
                    <a:pt x="1228879" y="0"/>
                    <a:pt x="1583316" y="346087"/>
                    <a:pt x="1583316" y="773007"/>
                  </a:cubicBezTo>
                  <a:cubicBezTo>
                    <a:pt x="1583316" y="1199927"/>
                    <a:pt x="1228879" y="1546014"/>
                    <a:pt x="791658" y="1546014"/>
                  </a:cubicBezTo>
                  <a:cubicBezTo>
                    <a:pt x="354437" y="1546014"/>
                    <a:pt x="0" y="1199927"/>
                    <a:pt x="0" y="773007"/>
                  </a:cubicBezTo>
                  <a:close/>
                </a:path>
              </a:pathLst>
            </a:custGeom>
            <a:solidFill>
              <a:schemeClr val="accent2"/>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47047" tIns="241585" rIns="247047" bIns="241585" spcCol="1270" anchor="ctr"/>
            <a:lstStyle/>
            <a:p>
              <a:pPr marL="0" marR="0" lvl="0" indent="0" algn="ctr" defTabSz="533240" rtl="0" eaLnBrk="0" fontAlgn="base" latinLnBrk="0" hangingPunct="0">
                <a:lnSpc>
                  <a:spcPct val="90000"/>
                </a:lnSpc>
                <a:spcBef>
                  <a:spcPct val="0"/>
                </a:spcBef>
                <a:spcAft>
                  <a:spcPct val="35000"/>
                </a:spcAft>
                <a:buClrTx/>
                <a:buSzTx/>
                <a:buFontTx/>
                <a:buNone/>
                <a:tabLst/>
                <a:defRPr/>
              </a:pPr>
              <a:r>
                <a:rPr kumimoji="0" lang="en-GB"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Macrovascular disease</a:t>
              </a:r>
            </a:p>
          </p:txBody>
        </p:sp>
        <p:sp>
          <p:nvSpPr>
            <p:cNvPr id="11" name="Freeform: Shape 10">
              <a:extLst>
                <a:ext uri="{FF2B5EF4-FFF2-40B4-BE49-F238E27FC236}">
                  <a16:creationId xmlns:a16="http://schemas.microsoft.com/office/drawing/2014/main" id="{191F481C-ED6A-44E9-4D5A-904285D1211E}"/>
                </a:ext>
              </a:extLst>
            </p:cNvPr>
            <p:cNvSpPr/>
            <p:nvPr/>
          </p:nvSpPr>
          <p:spPr>
            <a:xfrm>
              <a:off x="3150171" y="1721784"/>
              <a:ext cx="1997015" cy="1274790"/>
            </a:xfrm>
            <a:custGeom>
              <a:avLst/>
              <a:gdLst>
                <a:gd name="connsiteX0" fmla="*/ 0 w 1618919"/>
                <a:gd name="connsiteY0" fmla="*/ 711383 h 1422766"/>
                <a:gd name="connsiteX1" fmla="*/ 809460 w 1618919"/>
                <a:gd name="connsiteY1" fmla="*/ 0 h 1422766"/>
                <a:gd name="connsiteX2" fmla="*/ 1618920 w 1618919"/>
                <a:gd name="connsiteY2" fmla="*/ 711383 h 1422766"/>
                <a:gd name="connsiteX3" fmla="*/ 809460 w 1618919"/>
                <a:gd name="connsiteY3" fmla="*/ 1422766 h 1422766"/>
                <a:gd name="connsiteX4" fmla="*/ 0 w 1618919"/>
                <a:gd name="connsiteY4" fmla="*/ 711383 h 142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8919" h="1422766">
                  <a:moveTo>
                    <a:pt x="0" y="711383"/>
                  </a:moveTo>
                  <a:cubicBezTo>
                    <a:pt x="0" y="318497"/>
                    <a:pt x="362408" y="0"/>
                    <a:pt x="809460" y="0"/>
                  </a:cubicBezTo>
                  <a:cubicBezTo>
                    <a:pt x="1256512" y="0"/>
                    <a:pt x="1618920" y="318497"/>
                    <a:pt x="1618920" y="711383"/>
                  </a:cubicBezTo>
                  <a:cubicBezTo>
                    <a:pt x="1618920" y="1104269"/>
                    <a:pt x="1256512" y="1422766"/>
                    <a:pt x="809460" y="1422766"/>
                  </a:cubicBezTo>
                  <a:cubicBezTo>
                    <a:pt x="362408" y="1422766"/>
                    <a:pt x="0" y="1104269"/>
                    <a:pt x="0" y="711383"/>
                  </a:cubicBezTo>
                  <a:close/>
                </a:path>
              </a:pathLst>
            </a:custGeom>
            <a:solidFill>
              <a:schemeClr val="accent2"/>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52259" tIns="223541" rIns="252259" bIns="223541" spcCol="1270" anchor="ctr"/>
            <a:lstStyle/>
            <a:p>
              <a:pPr marL="0" marR="0" lvl="0" indent="0" algn="ctr" defTabSz="533240" rtl="0" eaLnBrk="0" fontAlgn="base" latinLnBrk="0" hangingPunct="0">
                <a:lnSpc>
                  <a:spcPct val="90000"/>
                </a:lnSpc>
                <a:spcBef>
                  <a:spcPct val="0"/>
                </a:spcBef>
                <a:spcAft>
                  <a:spcPct val="35000"/>
                </a:spcAft>
                <a:buClrTx/>
                <a:buSzTx/>
                <a:buFontTx/>
                <a:buNone/>
                <a:tabLst/>
                <a:defRPr/>
              </a:pPr>
              <a:r>
                <a:rPr kumimoji="0" lang="en-GB"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Type 2 diabetes</a:t>
              </a:r>
            </a:p>
          </p:txBody>
        </p:sp>
        <p:sp>
          <p:nvSpPr>
            <p:cNvPr id="12" name="Arrow: Down 25">
              <a:extLst>
                <a:ext uri="{FF2B5EF4-FFF2-40B4-BE49-F238E27FC236}">
                  <a16:creationId xmlns:a16="http://schemas.microsoft.com/office/drawing/2014/main" id="{F37FC418-CCF7-298C-666A-58318647CA57}"/>
                </a:ext>
              </a:extLst>
            </p:cNvPr>
            <p:cNvSpPr>
              <a:spLocks noChangeArrowheads="1"/>
            </p:cNvSpPr>
            <p:nvPr/>
          </p:nvSpPr>
          <p:spPr bwMode="auto">
            <a:xfrm>
              <a:off x="5742481" y="2485388"/>
              <a:ext cx="579420" cy="409584"/>
            </a:xfrm>
            <a:prstGeom prst="downArrow">
              <a:avLst>
                <a:gd name="adj1" fmla="val 50000"/>
                <a:gd name="adj2" fmla="val 50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ts val="1000"/>
                </a:spcBef>
                <a:spcAft>
                  <a:spcPts val="700"/>
                </a:spcAft>
                <a:buClrTx/>
                <a:buSzTx/>
                <a:buFont typeface="Wingdings" panose="05000000000000000000" pitchFamily="2" charset="2"/>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3" name="Arrow: Down 26">
              <a:extLst>
                <a:ext uri="{FF2B5EF4-FFF2-40B4-BE49-F238E27FC236}">
                  <a16:creationId xmlns:a16="http://schemas.microsoft.com/office/drawing/2014/main" id="{BB55D005-78CB-748B-2CFE-8654E529BE11}"/>
                </a:ext>
              </a:extLst>
            </p:cNvPr>
            <p:cNvSpPr>
              <a:spLocks noChangeArrowheads="1"/>
            </p:cNvSpPr>
            <p:nvPr/>
          </p:nvSpPr>
          <p:spPr bwMode="auto">
            <a:xfrm rot="-8251163">
              <a:off x="6662548" y="2838119"/>
              <a:ext cx="612775" cy="407987"/>
            </a:xfrm>
            <a:prstGeom prst="downArrow">
              <a:avLst>
                <a:gd name="adj1" fmla="val 50000"/>
                <a:gd name="adj2" fmla="val 49944"/>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4" name="Arrow: Down 27">
              <a:extLst>
                <a:ext uri="{FF2B5EF4-FFF2-40B4-BE49-F238E27FC236}">
                  <a16:creationId xmlns:a16="http://schemas.microsoft.com/office/drawing/2014/main" id="{FCD7AAB4-6547-36DE-9617-CC33612E29E8}"/>
                </a:ext>
              </a:extLst>
            </p:cNvPr>
            <p:cNvSpPr>
              <a:spLocks noChangeArrowheads="1"/>
            </p:cNvSpPr>
            <p:nvPr/>
          </p:nvSpPr>
          <p:spPr bwMode="auto">
            <a:xfrm>
              <a:off x="5742481" y="4893678"/>
              <a:ext cx="579420" cy="407996"/>
            </a:xfrm>
            <a:prstGeom prst="downArrow">
              <a:avLst>
                <a:gd name="adj1" fmla="val 50000"/>
                <a:gd name="adj2" fmla="val 50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5" name="Arrow: Down 28">
              <a:extLst>
                <a:ext uri="{FF2B5EF4-FFF2-40B4-BE49-F238E27FC236}">
                  <a16:creationId xmlns:a16="http://schemas.microsoft.com/office/drawing/2014/main" id="{3F03CFEA-BFB8-6247-456B-6D5FD01319E4}"/>
                </a:ext>
              </a:extLst>
            </p:cNvPr>
            <p:cNvSpPr>
              <a:spLocks noChangeArrowheads="1"/>
            </p:cNvSpPr>
            <p:nvPr/>
          </p:nvSpPr>
          <p:spPr bwMode="auto">
            <a:xfrm rot="2959147">
              <a:off x="4691764" y="4434340"/>
              <a:ext cx="615950" cy="407988"/>
            </a:xfrm>
            <a:prstGeom prst="downArrow">
              <a:avLst>
                <a:gd name="adj1" fmla="val 50000"/>
                <a:gd name="adj2" fmla="val 49981"/>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6" name="Arrow: Down 29">
              <a:extLst>
                <a:ext uri="{FF2B5EF4-FFF2-40B4-BE49-F238E27FC236}">
                  <a16:creationId xmlns:a16="http://schemas.microsoft.com/office/drawing/2014/main" id="{770F1419-5649-114C-238B-823BE6C1D321}"/>
                </a:ext>
              </a:extLst>
            </p:cNvPr>
            <p:cNvSpPr>
              <a:spLocks noChangeArrowheads="1"/>
            </p:cNvSpPr>
            <p:nvPr/>
          </p:nvSpPr>
          <p:spPr bwMode="auto">
            <a:xfrm rot="-5400000">
              <a:off x="7039719" y="3682566"/>
              <a:ext cx="617538" cy="409575"/>
            </a:xfrm>
            <a:prstGeom prst="downArrow">
              <a:avLst>
                <a:gd name="adj1" fmla="val 50000"/>
                <a:gd name="adj2" fmla="val 49963"/>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7" name="Arrow: Down 30">
              <a:extLst>
                <a:ext uri="{FF2B5EF4-FFF2-40B4-BE49-F238E27FC236}">
                  <a16:creationId xmlns:a16="http://schemas.microsoft.com/office/drawing/2014/main" id="{643B947A-B52F-5EEA-D716-3A8E17FF1980}"/>
                </a:ext>
              </a:extLst>
            </p:cNvPr>
            <p:cNvSpPr>
              <a:spLocks noChangeArrowheads="1"/>
            </p:cNvSpPr>
            <p:nvPr/>
          </p:nvSpPr>
          <p:spPr bwMode="auto">
            <a:xfrm rot="5400000">
              <a:off x="4398457" y="3683794"/>
              <a:ext cx="617538" cy="406400"/>
            </a:xfrm>
            <a:prstGeom prst="downArrow">
              <a:avLst>
                <a:gd name="adj1" fmla="val 50000"/>
                <a:gd name="adj2" fmla="val 49843"/>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8" name="Arrow: Down 31">
              <a:extLst>
                <a:ext uri="{FF2B5EF4-FFF2-40B4-BE49-F238E27FC236}">
                  <a16:creationId xmlns:a16="http://schemas.microsoft.com/office/drawing/2014/main" id="{423C4999-C510-FF03-62BC-AB20E36AB5A0}"/>
                </a:ext>
              </a:extLst>
            </p:cNvPr>
            <p:cNvSpPr>
              <a:spLocks noChangeArrowheads="1"/>
            </p:cNvSpPr>
            <p:nvPr/>
          </p:nvSpPr>
          <p:spPr bwMode="auto">
            <a:xfrm rot="8327515">
              <a:off x="4826000" y="2794318"/>
              <a:ext cx="612775" cy="407987"/>
            </a:xfrm>
            <a:prstGeom prst="downArrow">
              <a:avLst>
                <a:gd name="adj1" fmla="val 50000"/>
                <a:gd name="adj2"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9" name="Arrow: Down 32">
              <a:extLst>
                <a:ext uri="{FF2B5EF4-FFF2-40B4-BE49-F238E27FC236}">
                  <a16:creationId xmlns:a16="http://schemas.microsoft.com/office/drawing/2014/main" id="{FACF1DD5-896A-7B72-2358-ED54F5BF1323}"/>
                </a:ext>
              </a:extLst>
            </p:cNvPr>
            <p:cNvSpPr>
              <a:spLocks noChangeArrowheads="1"/>
            </p:cNvSpPr>
            <p:nvPr/>
          </p:nvSpPr>
          <p:spPr bwMode="auto">
            <a:xfrm rot="-2700000">
              <a:off x="6701816" y="4488759"/>
              <a:ext cx="612775" cy="407988"/>
            </a:xfrm>
            <a:prstGeom prst="downArrow">
              <a:avLst>
                <a:gd name="adj1" fmla="val 50000"/>
                <a:gd name="adj2" fmla="val 5006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grpSp>
      <p:sp>
        <p:nvSpPr>
          <p:cNvPr id="20" name="TextBox 19">
            <a:extLst>
              <a:ext uri="{FF2B5EF4-FFF2-40B4-BE49-F238E27FC236}">
                <a16:creationId xmlns:a16="http://schemas.microsoft.com/office/drawing/2014/main" id="{5559CD66-9C4A-A4E8-A353-C170C1557201}"/>
              </a:ext>
            </a:extLst>
          </p:cNvPr>
          <p:cNvSpPr txBox="1"/>
          <p:nvPr/>
        </p:nvSpPr>
        <p:spPr bwMode="auto">
          <a:xfrm>
            <a:off x="10360549" y="3013961"/>
            <a:ext cx="170751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800" b="0"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a:t>
            </a:r>
          </a:p>
        </p:txBody>
      </p:sp>
      <p:sp>
        <p:nvSpPr>
          <p:cNvPr id="21" name="Text Box 15">
            <a:extLst>
              <a:ext uri="{FF2B5EF4-FFF2-40B4-BE49-F238E27FC236}">
                <a16:creationId xmlns:a16="http://schemas.microsoft.com/office/drawing/2014/main" id="{F07A5952-3757-9245-4BFC-E640D8809F0F}"/>
              </a:ext>
            </a:extLst>
          </p:cNvPr>
          <p:cNvSpPr txBox="1">
            <a:spLocks noChangeArrowheads="1"/>
          </p:cNvSpPr>
          <p:nvPr/>
        </p:nvSpPr>
        <p:spPr bwMode="auto">
          <a:xfrm>
            <a:off x="412751" y="5478618"/>
            <a:ext cx="2513329" cy="120032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Neuschwander-Tetri. Hepatology. 2010;52:774. </a:t>
            </a:r>
            <a:r>
              <a:rPr kumimoji="0" lang="fr-FR"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Cohen. Science. 2011;332:1519. Chakravarthy. Endocrinol Diabetes Metab</a:t>
            </a:r>
            <a:r>
              <a:rPr lang="fr-FR" sz="1200" b="0" spc="-10" dirty="0">
                <a:solidFill>
                  <a:srgbClr val="455560"/>
                </a:solidFill>
                <a:latin typeface="Calibri" panose="020F0502020204030204" pitchFamily="34" charset="0"/>
              </a:rPr>
              <a:t>. 2020;3:e00112.</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Yen. J Clin Med. 2022;11:1445.</a:t>
            </a:r>
          </a:p>
        </p:txBody>
      </p:sp>
    </p:spTree>
    <p:extLst>
      <p:ext uri="{BB962C8B-B14F-4D97-AF65-F5344CB8AC3E}">
        <p14:creationId xmlns:p14="http://schemas.microsoft.com/office/powerpoint/2010/main" val="27695818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MASH Pathogenesis: Role of Metabolic Comorbidities</a:t>
            </a:r>
          </a:p>
        </p:txBody>
      </p:sp>
      <p:grpSp>
        <p:nvGrpSpPr>
          <p:cNvPr id="2" name="Group 22">
            <a:extLst>
              <a:ext uri="{FF2B5EF4-FFF2-40B4-BE49-F238E27FC236}">
                <a16:creationId xmlns:a16="http://schemas.microsoft.com/office/drawing/2014/main" id="{301BF6F3-306D-FA67-2395-CD4AAA286A96}"/>
              </a:ext>
            </a:extLst>
          </p:cNvPr>
          <p:cNvGrpSpPr>
            <a:grpSpLocks/>
          </p:cNvGrpSpPr>
          <p:nvPr/>
        </p:nvGrpSpPr>
        <p:grpSpPr bwMode="auto">
          <a:xfrm>
            <a:off x="2414589" y="1002963"/>
            <a:ext cx="7402513" cy="5689176"/>
            <a:chOff x="2413593" y="704598"/>
            <a:chExt cx="7402290" cy="5689300"/>
          </a:xfrm>
        </p:grpSpPr>
        <p:sp>
          <p:nvSpPr>
            <p:cNvPr id="3" name="Freeform: Shape 2">
              <a:extLst>
                <a:ext uri="{FF2B5EF4-FFF2-40B4-BE49-F238E27FC236}">
                  <a16:creationId xmlns:a16="http://schemas.microsoft.com/office/drawing/2014/main" id="{CAF113D7-1072-D3DB-B5B0-99B166EAAA5C}"/>
                </a:ext>
              </a:extLst>
            </p:cNvPr>
            <p:cNvSpPr/>
            <p:nvPr/>
          </p:nvSpPr>
          <p:spPr>
            <a:xfrm>
              <a:off x="5028127" y="2996574"/>
              <a:ext cx="2009714" cy="1781214"/>
            </a:xfrm>
            <a:custGeom>
              <a:avLst/>
              <a:gdLst>
                <a:gd name="connsiteX0" fmla="*/ 0 w 1947859"/>
                <a:gd name="connsiteY0" fmla="*/ 890537 h 1781074"/>
                <a:gd name="connsiteX1" fmla="*/ 973930 w 1947859"/>
                <a:gd name="connsiteY1" fmla="*/ 0 h 1781074"/>
                <a:gd name="connsiteX2" fmla="*/ 1947860 w 1947859"/>
                <a:gd name="connsiteY2" fmla="*/ 890537 h 1781074"/>
                <a:gd name="connsiteX3" fmla="*/ 973930 w 1947859"/>
                <a:gd name="connsiteY3" fmla="*/ 1781074 h 1781074"/>
                <a:gd name="connsiteX4" fmla="*/ 0 w 1947859"/>
                <a:gd name="connsiteY4" fmla="*/ 890537 h 1781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7859" h="1781074">
                  <a:moveTo>
                    <a:pt x="0" y="890537"/>
                  </a:moveTo>
                  <a:cubicBezTo>
                    <a:pt x="0" y="398707"/>
                    <a:pt x="436043" y="0"/>
                    <a:pt x="973930" y="0"/>
                  </a:cubicBezTo>
                  <a:cubicBezTo>
                    <a:pt x="1511817" y="0"/>
                    <a:pt x="1947860" y="398707"/>
                    <a:pt x="1947860" y="890537"/>
                  </a:cubicBezTo>
                  <a:cubicBezTo>
                    <a:pt x="1947860" y="1382367"/>
                    <a:pt x="1511817" y="1781074"/>
                    <a:pt x="973930" y="1781074"/>
                  </a:cubicBezTo>
                  <a:cubicBezTo>
                    <a:pt x="436043" y="1781074"/>
                    <a:pt x="0" y="1382367"/>
                    <a:pt x="0" y="890537"/>
                  </a:cubicBezTo>
                  <a:close/>
                </a:path>
              </a:pathLst>
            </a:custGeom>
            <a:solidFill>
              <a:schemeClr val="accent1"/>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305497" tIns="281079" rIns="305497" bIns="281079" spcCol="1270" anchor="ctr"/>
            <a:lstStyle/>
            <a:p>
              <a:pPr marL="0" marR="0" lvl="0" indent="0" algn="ctr" defTabSz="710987" rtl="0" eaLnBrk="0" fontAlgn="base" latinLnBrk="0" hangingPunct="0">
                <a:lnSpc>
                  <a:spcPct val="90000"/>
                </a:lnSpc>
                <a:spcBef>
                  <a:spcPct val="0"/>
                </a:spcBef>
                <a:spcAft>
                  <a:spcPct val="35000"/>
                </a:spcAft>
                <a:buClrTx/>
                <a:buSzTx/>
                <a:buFontTx/>
                <a:buNone/>
                <a:tabLst/>
                <a:defRPr/>
              </a:pPr>
              <a:r>
                <a:rPr lang="en-GB" sz="2800" dirty="0">
                  <a:solidFill>
                    <a:schemeClr val="tx1"/>
                  </a:solidFill>
                  <a:latin typeface="Calibri" panose="020F0502020204030204" pitchFamily="34" charset="0"/>
                  <a:cs typeface="Calibri" panose="020F0502020204030204" pitchFamily="34" charset="0"/>
                </a:rPr>
                <a:t>M</a:t>
              </a:r>
              <a:r>
                <a:rPr kumimoji="0" lang="en-GB" sz="28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ASLD</a:t>
              </a:r>
            </a:p>
          </p:txBody>
        </p:sp>
        <p:sp>
          <p:nvSpPr>
            <p:cNvPr id="4" name="Freeform: Shape 3">
              <a:extLst>
                <a:ext uri="{FF2B5EF4-FFF2-40B4-BE49-F238E27FC236}">
                  <a16:creationId xmlns:a16="http://schemas.microsoft.com/office/drawing/2014/main" id="{4DFD7FB9-5D46-553D-E7C4-CF90A6159CE4}"/>
                </a:ext>
              </a:extLst>
            </p:cNvPr>
            <p:cNvSpPr/>
            <p:nvPr/>
          </p:nvSpPr>
          <p:spPr>
            <a:xfrm>
              <a:off x="4707148" y="704598"/>
              <a:ext cx="2715642" cy="1609698"/>
            </a:xfrm>
            <a:custGeom>
              <a:avLst/>
              <a:gdLst>
                <a:gd name="connsiteX0" fmla="*/ 0 w 1147762"/>
                <a:gd name="connsiteY0" fmla="*/ 573881 h 1147762"/>
                <a:gd name="connsiteX1" fmla="*/ 573881 w 1147762"/>
                <a:gd name="connsiteY1" fmla="*/ 0 h 1147762"/>
                <a:gd name="connsiteX2" fmla="*/ 1147762 w 1147762"/>
                <a:gd name="connsiteY2" fmla="*/ 573881 h 1147762"/>
                <a:gd name="connsiteX3" fmla="*/ 573881 w 1147762"/>
                <a:gd name="connsiteY3" fmla="*/ 1147762 h 1147762"/>
                <a:gd name="connsiteX4" fmla="*/ 0 w 1147762"/>
                <a:gd name="connsiteY4" fmla="*/ 573881 h 1147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7762" h="1147762">
                  <a:moveTo>
                    <a:pt x="0" y="573881"/>
                  </a:moveTo>
                  <a:cubicBezTo>
                    <a:pt x="0" y="256935"/>
                    <a:pt x="256935" y="0"/>
                    <a:pt x="573881" y="0"/>
                  </a:cubicBezTo>
                  <a:cubicBezTo>
                    <a:pt x="890827" y="0"/>
                    <a:pt x="1147762" y="256935"/>
                    <a:pt x="1147762" y="573881"/>
                  </a:cubicBezTo>
                  <a:cubicBezTo>
                    <a:pt x="1147762" y="890827"/>
                    <a:pt x="890827" y="1147762"/>
                    <a:pt x="573881" y="1147762"/>
                  </a:cubicBezTo>
                  <a:cubicBezTo>
                    <a:pt x="256935" y="1147762"/>
                    <a:pt x="0" y="890827"/>
                    <a:pt x="0" y="573881"/>
                  </a:cubicBezTo>
                  <a:close/>
                </a:path>
              </a:pathLst>
            </a:custGeom>
            <a:solidFill>
              <a:schemeClr val="accent3"/>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188357" tIns="188357" rIns="188357" bIns="188357" spcCol="1270" anchor="ctr"/>
            <a:lstStyle/>
            <a:p>
              <a:pPr marL="0" marR="0" lvl="0" indent="0" algn="ctr" defTabSz="710987" rtl="0" eaLnBrk="0" fontAlgn="base" latinLnBrk="0" hangingPunct="0">
                <a:lnSpc>
                  <a:spcPct val="90000"/>
                </a:lnSpc>
                <a:spcBef>
                  <a:spcPct val="0"/>
                </a:spcBef>
                <a:spcAft>
                  <a:spcPct val="35000"/>
                </a:spcAft>
                <a:buClrTx/>
                <a:buSzTx/>
                <a:buFontTx/>
                <a:buNone/>
                <a:tabLst/>
                <a:defRPr/>
              </a:pPr>
              <a:r>
                <a:rPr kumimoji="0" lang="en-GB" sz="20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Fat supply exceeds adipose storage capacity</a:t>
              </a:r>
            </a:p>
          </p:txBody>
        </p:sp>
        <p:sp>
          <p:nvSpPr>
            <p:cNvPr id="5" name="Freeform: Shape 4">
              <a:extLst>
                <a:ext uri="{FF2B5EF4-FFF2-40B4-BE49-F238E27FC236}">
                  <a16:creationId xmlns:a16="http://schemas.microsoft.com/office/drawing/2014/main" id="{908AC8DF-9C10-EC74-87CB-EB58A4DD2A16}"/>
                </a:ext>
              </a:extLst>
            </p:cNvPr>
            <p:cNvSpPr/>
            <p:nvPr/>
          </p:nvSpPr>
          <p:spPr>
            <a:xfrm>
              <a:off x="6998155" y="1721784"/>
              <a:ext cx="1750960" cy="1277965"/>
            </a:xfrm>
            <a:custGeom>
              <a:avLst/>
              <a:gdLst>
                <a:gd name="connsiteX0" fmla="*/ 0 w 1431042"/>
                <a:gd name="connsiteY0" fmla="*/ 639189 h 1278378"/>
                <a:gd name="connsiteX1" fmla="*/ 715521 w 1431042"/>
                <a:gd name="connsiteY1" fmla="*/ 0 h 1278378"/>
                <a:gd name="connsiteX2" fmla="*/ 1431042 w 1431042"/>
                <a:gd name="connsiteY2" fmla="*/ 639189 h 1278378"/>
                <a:gd name="connsiteX3" fmla="*/ 715521 w 1431042"/>
                <a:gd name="connsiteY3" fmla="*/ 1278378 h 1278378"/>
                <a:gd name="connsiteX4" fmla="*/ 0 w 1431042"/>
                <a:gd name="connsiteY4" fmla="*/ 639189 h 12783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1042" h="1278378">
                  <a:moveTo>
                    <a:pt x="0" y="639189"/>
                  </a:moveTo>
                  <a:cubicBezTo>
                    <a:pt x="0" y="286175"/>
                    <a:pt x="320350" y="0"/>
                    <a:pt x="715521" y="0"/>
                  </a:cubicBezTo>
                  <a:cubicBezTo>
                    <a:pt x="1110692" y="0"/>
                    <a:pt x="1431042" y="286175"/>
                    <a:pt x="1431042" y="639189"/>
                  </a:cubicBezTo>
                  <a:cubicBezTo>
                    <a:pt x="1431042" y="992203"/>
                    <a:pt x="1110692" y="1278378"/>
                    <a:pt x="715521" y="1278378"/>
                  </a:cubicBezTo>
                  <a:cubicBezTo>
                    <a:pt x="320350" y="1278378"/>
                    <a:pt x="0" y="992203"/>
                    <a:pt x="0" y="639189"/>
                  </a:cubicBezTo>
                  <a:close/>
                </a:path>
              </a:pathLst>
            </a:custGeom>
            <a:solidFill>
              <a:schemeClr val="accent2"/>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24752" tIns="202401" rIns="224752" bIns="202401" anchor="ctr"/>
            <a:lstStyle>
              <a:lvl1pPr defTabSz="531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531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531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531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531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531813" rtl="0" eaLnBrk="0" fontAlgn="base" latinLnBrk="0" hangingPunct="0">
                <a:lnSpc>
                  <a:spcPct val="90000"/>
                </a:lnSpc>
                <a:spcBef>
                  <a:spcPct val="0"/>
                </a:spcBef>
                <a:spcAft>
                  <a:spcPct val="35000"/>
                </a:spcAft>
                <a:buClrTx/>
                <a:buSzTx/>
                <a:buFontTx/>
                <a:buNone/>
                <a:tabLst/>
                <a:defRPr/>
              </a:pPr>
              <a:r>
                <a:rPr kumimoji="0" lang="en-GB" altLang="en-US"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Hypertension</a:t>
              </a:r>
              <a:endParaRPr kumimoji="0" lang="en-GB" altLang="en-US" sz="11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6" name="Freeform: Shape 5">
              <a:extLst>
                <a:ext uri="{FF2B5EF4-FFF2-40B4-BE49-F238E27FC236}">
                  <a16:creationId xmlns:a16="http://schemas.microsoft.com/office/drawing/2014/main" id="{F9D8B264-00F8-8A91-3987-014F96E3D83D}"/>
                </a:ext>
              </a:extLst>
            </p:cNvPr>
            <p:cNvSpPr/>
            <p:nvPr/>
          </p:nvSpPr>
          <p:spPr>
            <a:xfrm>
              <a:off x="7717271" y="3160090"/>
              <a:ext cx="2098612" cy="1454182"/>
            </a:xfrm>
            <a:custGeom>
              <a:avLst/>
              <a:gdLst>
                <a:gd name="connsiteX0" fmla="*/ 0 w 1815474"/>
                <a:gd name="connsiteY0" fmla="*/ 726930 h 1453859"/>
                <a:gd name="connsiteX1" fmla="*/ 907737 w 1815474"/>
                <a:gd name="connsiteY1" fmla="*/ 0 h 1453859"/>
                <a:gd name="connsiteX2" fmla="*/ 1815474 w 1815474"/>
                <a:gd name="connsiteY2" fmla="*/ 726930 h 1453859"/>
                <a:gd name="connsiteX3" fmla="*/ 907737 w 1815474"/>
                <a:gd name="connsiteY3" fmla="*/ 1453860 h 1453859"/>
                <a:gd name="connsiteX4" fmla="*/ 0 w 1815474"/>
                <a:gd name="connsiteY4" fmla="*/ 726930 h 1453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5474" h="1453859">
                  <a:moveTo>
                    <a:pt x="0" y="726930"/>
                  </a:moveTo>
                  <a:cubicBezTo>
                    <a:pt x="0" y="325458"/>
                    <a:pt x="406408" y="0"/>
                    <a:pt x="907737" y="0"/>
                  </a:cubicBezTo>
                  <a:cubicBezTo>
                    <a:pt x="1409066" y="0"/>
                    <a:pt x="1815474" y="325458"/>
                    <a:pt x="1815474" y="726930"/>
                  </a:cubicBezTo>
                  <a:cubicBezTo>
                    <a:pt x="1815474" y="1128402"/>
                    <a:pt x="1409066" y="1453860"/>
                    <a:pt x="907737" y="1453860"/>
                  </a:cubicBezTo>
                  <a:cubicBezTo>
                    <a:pt x="406408" y="1453860"/>
                    <a:pt x="0" y="1128402"/>
                    <a:pt x="0" y="726930"/>
                  </a:cubicBezTo>
                  <a:close/>
                </a:path>
              </a:pathLst>
            </a:custGeom>
            <a:solidFill>
              <a:schemeClr val="accent2"/>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81037" tIns="228094" rIns="281037" bIns="228094" anchor="ctr"/>
            <a:lstStyle>
              <a:lvl1pPr defTabSz="531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531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531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531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531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531813" rtl="0" eaLnBrk="0" fontAlgn="base" latinLnBrk="0" hangingPunct="0">
                <a:lnSpc>
                  <a:spcPct val="90000"/>
                </a:lnSpc>
                <a:spcBef>
                  <a:spcPct val="0"/>
                </a:spcBef>
                <a:spcAft>
                  <a:spcPct val="35000"/>
                </a:spcAft>
                <a:buClrTx/>
                <a:buSzTx/>
                <a:buFontTx/>
                <a:buNone/>
                <a:tabLst/>
                <a:defRPr/>
              </a:pPr>
              <a:r>
                <a:rPr kumimoji="0" lang="en-GB" altLang="en-US"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Hyperuricemia</a:t>
              </a:r>
              <a:endParaRPr kumimoji="0" lang="en-GB" alt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7" name="Freeform: Shape 6">
              <a:extLst>
                <a:ext uri="{FF2B5EF4-FFF2-40B4-BE49-F238E27FC236}">
                  <a16:creationId xmlns:a16="http://schemas.microsoft.com/office/drawing/2014/main" id="{696B0B3B-32DE-F16D-69E2-2240EA8AAA2B}"/>
                </a:ext>
              </a:extLst>
            </p:cNvPr>
            <p:cNvSpPr/>
            <p:nvPr/>
          </p:nvSpPr>
          <p:spPr>
            <a:xfrm>
              <a:off x="7053716" y="4680949"/>
              <a:ext cx="1714448" cy="1322416"/>
            </a:xfrm>
            <a:custGeom>
              <a:avLst/>
              <a:gdLst>
                <a:gd name="connsiteX0" fmla="*/ 0 w 1415008"/>
                <a:gd name="connsiteY0" fmla="*/ 661203 h 1322406"/>
                <a:gd name="connsiteX1" fmla="*/ 707504 w 1415008"/>
                <a:gd name="connsiteY1" fmla="*/ 0 h 1322406"/>
                <a:gd name="connsiteX2" fmla="*/ 1415008 w 1415008"/>
                <a:gd name="connsiteY2" fmla="*/ 661203 h 1322406"/>
                <a:gd name="connsiteX3" fmla="*/ 707504 w 1415008"/>
                <a:gd name="connsiteY3" fmla="*/ 1322406 h 1322406"/>
                <a:gd name="connsiteX4" fmla="*/ 0 w 1415008"/>
                <a:gd name="connsiteY4" fmla="*/ 661203 h 1322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5008" h="1322406">
                  <a:moveTo>
                    <a:pt x="0" y="661203"/>
                  </a:moveTo>
                  <a:cubicBezTo>
                    <a:pt x="0" y="296031"/>
                    <a:pt x="316760" y="0"/>
                    <a:pt x="707504" y="0"/>
                  </a:cubicBezTo>
                  <a:cubicBezTo>
                    <a:pt x="1098248" y="0"/>
                    <a:pt x="1415008" y="296031"/>
                    <a:pt x="1415008" y="661203"/>
                  </a:cubicBezTo>
                  <a:cubicBezTo>
                    <a:pt x="1415008" y="1026375"/>
                    <a:pt x="1098248" y="1322406"/>
                    <a:pt x="707504" y="1322406"/>
                  </a:cubicBezTo>
                  <a:cubicBezTo>
                    <a:pt x="316760" y="1322406"/>
                    <a:pt x="0" y="1026375"/>
                    <a:pt x="0" y="661203"/>
                  </a:cubicBezTo>
                  <a:close/>
                </a:path>
              </a:pathLst>
            </a:custGeom>
            <a:solidFill>
              <a:schemeClr val="accent2"/>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22405" tIns="208848" rIns="222405" bIns="208848" spcCol="1270" anchor="ctr"/>
            <a:lstStyle/>
            <a:p>
              <a:pPr marL="0" marR="0" lvl="0" indent="0" algn="ctr" defTabSz="533240" rtl="0" eaLnBrk="0" fontAlgn="base" latinLnBrk="0" hangingPunct="0">
                <a:lnSpc>
                  <a:spcPct val="90000"/>
                </a:lnSpc>
                <a:spcBef>
                  <a:spcPct val="0"/>
                </a:spcBef>
                <a:spcAft>
                  <a:spcPct val="35000"/>
                </a:spcAft>
                <a:buClrTx/>
                <a:buSzTx/>
                <a:buFontTx/>
                <a:buNone/>
                <a:tabLst/>
                <a:defRPr/>
              </a:pPr>
              <a:r>
                <a:rPr kumimoji="0" lang="en-GB"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Dyslipidemia</a:t>
              </a:r>
            </a:p>
          </p:txBody>
        </p:sp>
        <p:sp>
          <p:nvSpPr>
            <p:cNvPr id="8" name="Freeform: Shape 7">
              <a:extLst>
                <a:ext uri="{FF2B5EF4-FFF2-40B4-BE49-F238E27FC236}">
                  <a16:creationId xmlns:a16="http://schemas.microsoft.com/office/drawing/2014/main" id="{AD4A7906-E209-74CA-4033-FFCB1A192178}"/>
                </a:ext>
              </a:extLst>
            </p:cNvPr>
            <p:cNvSpPr/>
            <p:nvPr/>
          </p:nvSpPr>
          <p:spPr>
            <a:xfrm>
              <a:off x="5247196" y="5396926"/>
              <a:ext cx="1569990" cy="996972"/>
            </a:xfrm>
            <a:custGeom>
              <a:avLst/>
              <a:gdLst>
                <a:gd name="connsiteX0" fmla="*/ 0 w 1569806"/>
                <a:gd name="connsiteY0" fmla="*/ 739263 h 1478525"/>
                <a:gd name="connsiteX1" fmla="*/ 784903 w 1569806"/>
                <a:gd name="connsiteY1" fmla="*/ 0 h 1478525"/>
                <a:gd name="connsiteX2" fmla="*/ 1569806 w 1569806"/>
                <a:gd name="connsiteY2" fmla="*/ 739263 h 1478525"/>
                <a:gd name="connsiteX3" fmla="*/ 784903 w 1569806"/>
                <a:gd name="connsiteY3" fmla="*/ 1478526 h 1478525"/>
                <a:gd name="connsiteX4" fmla="*/ 0 w 1569806"/>
                <a:gd name="connsiteY4" fmla="*/ 739263 h 1478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9806" h="1478525">
                  <a:moveTo>
                    <a:pt x="0" y="739263"/>
                  </a:moveTo>
                  <a:cubicBezTo>
                    <a:pt x="0" y="330979"/>
                    <a:pt x="351413" y="0"/>
                    <a:pt x="784903" y="0"/>
                  </a:cubicBezTo>
                  <a:cubicBezTo>
                    <a:pt x="1218393" y="0"/>
                    <a:pt x="1569806" y="330979"/>
                    <a:pt x="1569806" y="739263"/>
                  </a:cubicBezTo>
                  <a:cubicBezTo>
                    <a:pt x="1569806" y="1147547"/>
                    <a:pt x="1218393" y="1478526"/>
                    <a:pt x="784903" y="1478526"/>
                  </a:cubicBezTo>
                  <a:cubicBezTo>
                    <a:pt x="351413" y="1478526"/>
                    <a:pt x="0" y="1147547"/>
                    <a:pt x="0" y="739263"/>
                  </a:cubicBezTo>
                  <a:close/>
                </a:path>
              </a:pathLst>
            </a:custGeom>
            <a:solidFill>
              <a:schemeClr val="accent3"/>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50148" tIns="236783" rIns="250148" bIns="236783" spcCol="1270" anchor="ctr"/>
            <a:lstStyle/>
            <a:p>
              <a:pPr marL="0" marR="0" lvl="0" indent="0" algn="ctr" defTabSz="710987" rtl="0" eaLnBrk="0" fontAlgn="base" latinLnBrk="0" hangingPunct="0">
                <a:lnSpc>
                  <a:spcPct val="90000"/>
                </a:lnSpc>
                <a:spcBef>
                  <a:spcPct val="0"/>
                </a:spcBef>
                <a:spcAft>
                  <a:spcPct val="35000"/>
                </a:spcAft>
                <a:buClrTx/>
                <a:buSzTx/>
                <a:buFontTx/>
                <a:buNone/>
                <a:tabLst/>
                <a:defRPr/>
              </a:pPr>
              <a:r>
                <a:rPr kumimoji="0" lang="en-GB"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Insulin resistance</a:t>
              </a:r>
            </a:p>
          </p:txBody>
        </p:sp>
        <p:sp>
          <p:nvSpPr>
            <p:cNvPr id="9" name="Freeform: Shape 8">
              <a:extLst>
                <a:ext uri="{FF2B5EF4-FFF2-40B4-BE49-F238E27FC236}">
                  <a16:creationId xmlns:a16="http://schemas.microsoft.com/office/drawing/2014/main" id="{86ADCC6D-0B02-2216-8866-D7201916FC5C}"/>
                </a:ext>
              </a:extLst>
            </p:cNvPr>
            <p:cNvSpPr/>
            <p:nvPr/>
          </p:nvSpPr>
          <p:spPr>
            <a:xfrm>
              <a:off x="3058099" y="4680949"/>
              <a:ext cx="1960504" cy="1322416"/>
            </a:xfrm>
            <a:custGeom>
              <a:avLst/>
              <a:gdLst>
                <a:gd name="connsiteX0" fmla="*/ 0 w 1599935"/>
                <a:gd name="connsiteY0" fmla="*/ 813603 h 1627206"/>
                <a:gd name="connsiteX1" fmla="*/ 799968 w 1599935"/>
                <a:gd name="connsiteY1" fmla="*/ 0 h 1627206"/>
                <a:gd name="connsiteX2" fmla="*/ 1599936 w 1599935"/>
                <a:gd name="connsiteY2" fmla="*/ 813603 h 1627206"/>
                <a:gd name="connsiteX3" fmla="*/ 799968 w 1599935"/>
                <a:gd name="connsiteY3" fmla="*/ 1627206 h 1627206"/>
                <a:gd name="connsiteX4" fmla="*/ 0 w 1599935"/>
                <a:gd name="connsiteY4" fmla="*/ 813603 h 1627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9935" h="1627206">
                  <a:moveTo>
                    <a:pt x="0" y="813603"/>
                  </a:moveTo>
                  <a:cubicBezTo>
                    <a:pt x="0" y="364262"/>
                    <a:pt x="358158" y="0"/>
                    <a:pt x="799968" y="0"/>
                  </a:cubicBezTo>
                  <a:cubicBezTo>
                    <a:pt x="1241778" y="0"/>
                    <a:pt x="1599936" y="364262"/>
                    <a:pt x="1599936" y="813603"/>
                  </a:cubicBezTo>
                  <a:cubicBezTo>
                    <a:pt x="1599936" y="1262944"/>
                    <a:pt x="1241778" y="1627206"/>
                    <a:pt x="799968" y="1627206"/>
                  </a:cubicBezTo>
                  <a:cubicBezTo>
                    <a:pt x="358158" y="1627206"/>
                    <a:pt x="0" y="1262944"/>
                    <a:pt x="0" y="813603"/>
                  </a:cubicBezTo>
                  <a:close/>
                </a:path>
              </a:pathLst>
            </a:custGeom>
            <a:solidFill>
              <a:schemeClr val="accent2"/>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49480" tIns="253473" rIns="249480" bIns="253473" anchor="ctr"/>
            <a:lstStyle>
              <a:lvl1pPr defTabSz="531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531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531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531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531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531813" rtl="0" eaLnBrk="0" fontAlgn="base" latinLnBrk="0" hangingPunct="0">
                <a:lnSpc>
                  <a:spcPct val="90000"/>
                </a:lnSpc>
                <a:spcBef>
                  <a:spcPct val="0"/>
                </a:spcBef>
                <a:spcAft>
                  <a:spcPct val="35000"/>
                </a:spcAft>
                <a:buClrTx/>
                <a:buSzTx/>
                <a:buFontTx/>
                <a:buNone/>
                <a:tabLst/>
                <a:defRPr/>
              </a:pPr>
              <a:r>
                <a:rPr kumimoji="0" lang="en-GB" altLang="en-US"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Hyperglycemia</a:t>
              </a:r>
              <a:endParaRPr kumimoji="0" lang="en-GB" altLang="en-US" sz="12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0" name="Freeform: Shape 9">
              <a:extLst>
                <a:ext uri="{FF2B5EF4-FFF2-40B4-BE49-F238E27FC236}">
                  <a16:creationId xmlns:a16="http://schemas.microsoft.com/office/drawing/2014/main" id="{430578C0-77DB-5156-27E0-67B2D1FFA241}"/>
                </a:ext>
              </a:extLst>
            </p:cNvPr>
            <p:cNvSpPr/>
            <p:nvPr/>
          </p:nvSpPr>
          <p:spPr>
            <a:xfrm>
              <a:off x="2413593" y="3160090"/>
              <a:ext cx="1947804" cy="1454182"/>
            </a:xfrm>
            <a:custGeom>
              <a:avLst/>
              <a:gdLst>
                <a:gd name="connsiteX0" fmla="*/ 0 w 1583316"/>
                <a:gd name="connsiteY0" fmla="*/ 773007 h 1546013"/>
                <a:gd name="connsiteX1" fmla="*/ 791658 w 1583316"/>
                <a:gd name="connsiteY1" fmla="*/ 0 h 1546013"/>
                <a:gd name="connsiteX2" fmla="*/ 1583316 w 1583316"/>
                <a:gd name="connsiteY2" fmla="*/ 773007 h 1546013"/>
                <a:gd name="connsiteX3" fmla="*/ 791658 w 1583316"/>
                <a:gd name="connsiteY3" fmla="*/ 1546014 h 1546013"/>
                <a:gd name="connsiteX4" fmla="*/ 0 w 1583316"/>
                <a:gd name="connsiteY4" fmla="*/ 773007 h 1546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3316" h="1546013">
                  <a:moveTo>
                    <a:pt x="0" y="773007"/>
                  </a:moveTo>
                  <a:cubicBezTo>
                    <a:pt x="0" y="346087"/>
                    <a:pt x="354437" y="0"/>
                    <a:pt x="791658" y="0"/>
                  </a:cubicBezTo>
                  <a:cubicBezTo>
                    <a:pt x="1228879" y="0"/>
                    <a:pt x="1583316" y="346087"/>
                    <a:pt x="1583316" y="773007"/>
                  </a:cubicBezTo>
                  <a:cubicBezTo>
                    <a:pt x="1583316" y="1199927"/>
                    <a:pt x="1228879" y="1546014"/>
                    <a:pt x="791658" y="1546014"/>
                  </a:cubicBezTo>
                  <a:cubicBezTo>
                    <a:pt x="354437" y="1546014"/>
                    <a:pt x="0" y="1199927"/>
                    <a:pt x="0" y="773007"/>
                  </a:cubicBezTo>
                  <a:close/>
                </a:path>
              </a:pathLst>
            </a:custGeom>
            <a:solidFill>
              <a:schemeClr val="accent2"/>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47047" tIns="241585" rIns="247047" bIns="241585" spcCol="1270" anchor="ctr"/>
            <a:lstStyle/>
            <a:p>
              <a:pPr marL="0" marR="0" lvl="0" indent="0" algn="ctr" defTabSz="533240" rtl="0" eaLnBrk="0" fontAlgn="base" latinLnBrk="0" hangingPunct="0">
                <a:lnSpc>
                  <a:spcPct val="90000"/>
                </a:lnSpc>
                <a:spcBef>
                  <a:spcPct val="0"/>
                </a:spcBef>
                <a:spcAft>
                  <a:spcPct val="35000"/>
                </a:spcAft>
                <a:buClrTx/>
                <a:buSzTx/>
                <a:buFontTx/>
                <a:buNone/>
                <a:tabLst/>
                <a:defRPr/>
              </a:pPr>
              <a:r>
                <a:rPr kumimoji="0" lang="en-GB"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Macrovascular disease</a:t>
              </a:r>
            </a:p>
          </p:txBody>
        </p:sp>
        <p:sp>
          <p:nvSpPr>
            <p:cNvPr id="11" name="Freeform: Shape 10">
              <a:extLst>
                <a:ext uri="{FF2B5EF4-FFF2-40B4-BE49-F238E27FC236}">
                  <a16:creationId xmlns:a16="http://schemas.microsoft.com/office/drawing/2014/main" id="{0A120689-9697-7C83-E6DF-5AAFC5645656}"/>
                </a:ext>
              </a:extLst>
            </p:cNvPr>
            <p:cNvSpPr/>
            <p:nvPr/>
          </p:nvSpPr>
          <p:spPr>
            <a:xfrm>
              <a:off x="3150171" y="1721784"/>
              <a:ext cx="1997015" cy="1274790"/>
            </a:xfrm>
            <a:custGeom>
              <a:avLst/>
              <a:gdLst>
                <a:gd name="connsiteX0" fmla="*/ 0 w 1618919"/>
                <a:gd name="connsiteY0" fmla="*/ 711383 h 1422766"/>
                <a:gd name="connsiteX1" fmla="*/ 809460 w 1618919"/>
                <a:gd name="connsiteY1" fmla="*/ 0 h 1422766"/>
                <a:gd name="connsiteX2" fmla="*/ 1618920 w 1618919"/>
                <a:gd name="connsiteY2" fmla="*/ 711383 h 1422766"/>
                <a:gd name="connsiteX3" fmla="*/ 809460 w 1618919"/>
                <a:gd name="connsiteY3" fmla="*/ 1422766 h 1422766"/>
                <a:gd name="connsiteX4" fmla="*/ 0 w 1618919"/>
                <a:gd name="connsiteY4" fmla="*/ 711383 h 142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8919" h="1422766">
                  <a:moveTo>
                    <a:pt x="0" y="711383"/>
                  </a:moveTo>
                  <a:cubicBezTo>
                    <a:pt x="0" y="318497"/>
                    <a:pt x="362408" y="0"/>
                    <a:pt x="809460" y="0"/>
                  </a:cubicBezTo>
                  <a:cubicBezTo>
                    <a:pt x="1256512" y="0"/>
                    <a:pt x="1618920" y="318497"/>
                    <a:pt x="1618920" y="711383"/>
                  </a:cubicBezTo>
                  <a:cubicBezTo>
                    <a:pt x="1618920" y="1104269"/>
                    <a:pt x="1256512" y="1422766"/>
                    <a:pt x="809460" y="1422766"/>
                  </a:cubicBezTo>
                  <a:cubicBezTo>
                    <a:pt x="362408" y="1422766"/>
                    <a:pt x="0" y="1104269"/>
                    <a:pt x="0" y="711383"/>
                  </a:cubicBezTo>
                  <a:close/>
                </a:path>
              </a:pathLst>
            </a:custGeom>
            <a:solidFill>
              <a:schemeClr val="accent2"/>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52259" tIns="223541" rIns="252259" bIns="223541" spcCol="1270" anchor="ctr"/>
            <a:lstStyle/>
            <a:p>
              <a:pPr marL="0" marR="0" lvl="0" indent="0" algn="ctr" defTabSz="533240" rtl="0" eaLnBrk="0" fontAlgn="base" latinLnBrk="0" hangingPunct="0">
                <a:lnSpc>
                  <a:spcPct val="90000"/>
                </a:lnSpc>
                <a:spcBef>
                  <a:spcPct val="0"/>
                </a:spcBef>
                <a:spcAft>
                  <a:spcPct val="35000"/>
                </a:spcAft>
                <a:buClrTx/>
                <a:buSzTx/>
                <a:buFontTx/>
                <a:buNone/>
                <a:tabLst/>
                <a:defRPr/>
              </a:pPr>
              <a:r>
                <a:rPr kumimoji="0" lang="en-GB"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Type 2 diabetes</a:t>
              </a:r>
            </a:p>
          </p:txBody>
        </p:sp>
        <p:sp>
          <p:nvSpPr>
            <p:cNvPr id="12" name="Arrow: Down 25">
              <a:extLst>
                <a:ext uri="{FF2B5EF4-FFF2-40B4-BE49-F238E27FC236}">
                  <a16:creationId xmlns:a16="http://schemas.microsoft.com/office/drawing/2014/main" id="{F3D33683-2033-7D6E-81B4-4476DC383BE8}"/>
                </a:ext>
              </a:extLst>
            </p:cNvPr>
            <p:cNvSpPr>
              <a:spLocks noChangeArrowheads="1"/>
            </p:cNvSpPr>
            <p:nvPr/>
          </p:nvSpPr>
          <p:spPr bwMode="auto">
            <a:xfrm>
              <a:off x="5742481" y="2485388"/>
              <a:ext cx="579420" cy="409584"/>
            </a:xfrm>
            <a:prstGeom prst="downArrow">
              <a:avLst>
                <a:gd name="adj1" fmla="val 50000"/>
                <a:gd name="adj2" fmla="val 50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ts val="1000"/>
                </a:spcBef>
                <a:spcAft>
                  <a:spcPts val="700"/>
                </a:spcAft>
                <a:buClrTx/>
                <a:buSzTx/>
                <a:buFont typeface="Wingdings" panose="05000000000000000000" pitchFamily="2" charset="2"/>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3" name="Arrow: Down 26">
              <a:extLst>
                <a:ext uri="{FF2B5EF4-FFF2-40B4-BE49-F238E27FC236}">
                  <a16:creationId xmlns:a16="http://schemas.microsoft.com/office/drawing/2014/main" id="{217B236E-1535-1241-6597-4BF6EAE79088}"/>
                </a:ext>
              </a:extLst>
            </p:cNvPr>
            <p:cNvSpPr>
              <a:spLocks noChangeArrowheads="1"/>
            </p:cNvSpPr>
            <p:nvPr/>
          </p:nvSpPr>
          <p:spPr bwMode="auto">
            <a:xfrm rot="-8251163">
              <a:off x="6662548" y="2838119"/>
              <a:ext cx="612775" cy="407987"/>
            </a:xfrm>
            <a:prstGeom prst="downArrow">
              <a:avLst>
                <a:gd name="adj1" fmla="val 50000"/>
                <a:gd name="adj2" fmla="val 49944"/>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4" name="Arrow: Down 27">
              <a:extLst>
                <a:ext uri="{FF2B5EF4-FFF2-40B4-BE49-F238E27FC236}">
                  <a16:creationId xmlns:a16="http://schemas.microsoft.com/office/drawing/2014/main" id="{AC5B9181-2827-70D0-1FD2-E9B1432B53C1}"/>
                </a:ext>
              </a:extLst>
            </p:cNvPr>
            <p:cNvSpPr>
              <a:spLocks noChangeArrowheads="1"/>
            </p:cNvSpPr>
            <p:nvPr/>
          </p:nvSpPr>
          <p:spPr bwMode="auto">
            <a:xfrm>
              <a:off x="5742481" y="4893678"/>
              <a:ext cx="579420" cy="407996"/>
            </a:xfrm>
            <a:prstGeom prst="downArrow">
              <a:avLst>
                <a:gd name="adj1" fmla="val 50000"/>
                <a:gd name="adj2" fmla="val 50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5" name="Arrow: Down 28">
              <a:extLst>
                <a:ext uri="{FF2B5EF4-FFF2-40B4-BE49-F238E27FC236}">
                  <a16:creationId xmlns:a16="http://schemas.microsoft.com/office/drawing/2014/main" id="{6B61FE2B-11CD-D4AF-CDB1-5927B5135FD4}"/>
                </a:ext>
              </a:extLst>
            </p:cNvPr>
            <p:cNvSpPr>
              <a:spLocks noChangeArrowheads="1"/>
            </p:cNvSpPr>
            <p:nvPr/>
          </p:nvSpPr>
          <p:spPr bwMode="auto">
            <a:xfrm rot="2959147">
              <a:off x="4691764" y="4434340"/>
              <a:ext cx="615950" cy="407988"/>
            </a:xfrm>
            <a:prstGeom prst="downArrow">
              <a:avLst>
                <a:gd name="adj1" fmla="val 50000"/>
                <a:gd name="adj2" fmla="val 49981"/>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6" name="Arrow: Down 29">
              <a:extLst>
                <a:ext uri="{FF2B5EF4-FFF2-40B4-BE49-F238E27FC236}">
                  <a16:creationId xmlns:a16="http://schemas.microsoft.com/office/drawing/2014/main" id="{8203C51B-E827-C608-3AF9-F3F29CE023CA}"/>
                </a:ext>
              </a:extLst>
            </p:cNvPr>
            <p:cNvSpPr>
              <a:spLocks noChangeArrowheads="1"/>
            </p:cNvSpPr>
            <p:nvPr/>
          </p:nvSpPr>
          <p:spPr bwMode="auto">
            <a:xfrm rot="-5400000">
              <a:off x="7039719" y="3682566"/>
              <a:ext cx="617538" cy="409575"/>
            </a:xfrm>
            <a:prstGeom prst="downArrow">
              <a:avLst>
                <a:gd name="adj1" fmla="val 50000"/>
                <a:gd name="adj2" fmla="val 49963"/>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7" name="Arrow: Down 30">
              <a:extLst>
                <a:ext uri="{FF2B5EF4-FFF2-40B4-BE49-F238E27FC236}">
                  <a16:creationId xmlns:a16="http://schemas.microsoft.com/office/drawing/2014/main" id="{E27349D4-2B8E-30C5-A6F3-5B2595946FD1}"/>
                </a:ext>
              </a:extLst>
            </p:cNvPr>
            <p:cNvSpPr>
              <a:spLocks noChangeArrowheads="1"/>
            </p:cNvSpPr>
            <p:nvPr/>
          </p:nvSpPr>
          <p:spPr bwMode="auto">
            <a:xfrm rot="5400000">
              <a:off x="4398457" y="3683794"/>
              <a:ext cx="617538" cy="406400"/>
            </a:xfrm>
            <a:prstGeom prst="downArrow">
              <a:avLst>
                <a:gd name="adj1" fmla="val 50000"/>
                <a:gd name="adj2" fmla="val 49843"/>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8" name="Arrow: Down 31">
              <a:extLst>
                <a:ext uri="{FF2B5EF4-FFF2-40B4-BE49-F238E27FC236}">
                  <a16:creationId xmlns:a16="http://schemas.microsoft.com/office/drawing/2014/main" id="{28A3090E-6098-A0FF-FD33-5835C61B0092}"/>
                </a:ext>
              </a:extLst>
            </p:cNvPr>
            <p:cNvSpPr>
              <a:spLocks noChangeArrowheads="1"/>
            </p:cNvSpPr>
            <p:nvPr/>
          </p:nvSpPr>
          <p:spPr bwMode="auto">
            <a:xfrm rot="8327515">
              <a:off x="4826000" y="2794318"/>
              <a:ext cx="612775" cy="407987"/>
            </a:xfrm>
            <a:prstGeom prst="downArrow">
              <a:avLst>
                <a:gd name="adj1" fmla="val 50000"/>
                <a:gd name="adj2"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9" name="Arrow: Down 32">
              <a:extLst>
                <a:ext uri="{FF2B5EF4-FFF2-40B4-BE49-F238E27FC236}">
                  <a16:creationId xmlns:a16="http://schemas.microsoft.com/office/drawing/2014/main" id="{E5BB069F-B822-1BD6-ABCD-E2E546B9534D}"/>
                </a:ext>
              </a:extLst>
            </p:cNvPr>
            <p:cNvSpPr>
              <a:spLocks noChangeArrowheads="1"/>
            </p:cNvSpPr>
            <p:nvPr/>
          </p:nvSpPr>
          <p:spPr bwMode="auto">
            <a:xfrm rot="-2700000">
              <a:off x="6701816" y="4488759"/>
              <a:ext cx="612775" cy="407988"/>
            </a:xfrm>
            <a:prstGeom prst="downArrow">
              <a:avLst>
                <a:gd name="adj1" fmla="val 50000"/>
                <a:gd name="adj2" fmla="val 5006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grpSp>
      <p:sp>
        <p:nvSpPr>
          <p:cNvPr id="20" name="TextBox 19">
            <a:extLst>
              <a:ext uri="{FF2B5EF4-FFF2-40B4-BE49-F238E27FC236}">
                <a16:creationId xmlns:a16="http://schemas.microsoft.com/office/drawing/2014/main" id="{D712E401-7E62-948E-9009-10BB53AA05FE}"/>
              </a:ext>
            </a:extLst>
          </p:cNvPr>
          <p:cNvSpPr txBox="1"/>
          <p:nvPr/>
        </p:nvSpPr>
        <p:spPr bwMode="auto">
          <a:xfrm>
            <a:off x="7570930" y="2611200"/>
            <a:ext cx="4191798" cy="3046988"/>
          </a:xfrm>
          <a:prstGeom prst="rect">
            <a:avLst/>
          </a:prstGeom>
          <a:solidFill>
            <a:schemeClr val="tx1">
              <a:lumMod val="95000"/>
            </a:schemeClr>
          </a:solidFill>
          <a:ln>
            <a:noFill/>
          </a:ln>
          <a:effectLst/>
        </p:spPr>
        <p:txBody>
          <a:bodyPr wrap="square" lIns="274320" tIns="182880" rIns="274320" bIns="274320"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Controversial, but:</a:t>
            </a:r>
          </a:p>
          <a:p>
            <a:pPr marL="342900" marR="0" lvl="0" indent="-342900" algn="l" defTabSz="914400" rtl="0" eaLnBrk="0" fontAlgn="base" latinLnBrk="0" hangingPunct="0">
              <a:lnSpc>
                <a:spcPct val="100000"/>
              </a:lnSpc>
              <a:spcBef>
                <a:spcPct val="5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Data show correlations, not causation</a:t>
            </a:r>
          </a:p>
          <a:p>
            <a:pPr marL="342900" marR="0" lvl="0" indent="-342900" algn="l" defTabSz="914400" rtl="0" eaLnBrk="0" fontAlgn="base" latinLnBrk="0" hangingPunct="0">
              <a:lnSpc>
                <a:spcPct val="100000"/>
              </a:lnSpc>
              <a:spcBef>
                <a:spcPct val="5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Variants of ApoB, PNPLA3 associated with NAFLD but not IR</a:t>
            </a:r>
            <a:r>
              <a:rPr kumimoji="0" lang="en-US" sz="2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1,2</a:t>
            </a:r>
          </a:p>
        </p:txBody>
      </p:sp>
      <p:sp>
        <p:nvSpPr>
          <p:cNvPr id="21" name="Text Box 15">
            <a:extLst>
              <a:ext uri="{FF2B5EF4-FFF2-40B4-BE49-F238E27FC236}">
                <a16:creationId xmlns:a16="http://schemas.microsoft.com/office/drawing/2014/main" id="{B1F4DB11-98BC-0F05-EA36-054C59DA8B93}"/>
              </a:ext>
            </a:extLst>
          </p:cNvPr>
          <p:cNvSpPr txBox="1">
            <a:spLocks noChangeArrowheads="1"/>
          </p:cNvSpPr>
          <p:nvPr/>
        </p:nvSpPr>
        <p:spPr bwMode="auto">
          <a:xfrm>
            <a:off x="412751" y="6198069"/>
            <a:ext cx="3648725"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Neuschwander-Tetri. Hepatology. 2010;52:774.</a:t>
            </a:r>
            <a:b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 </a:t>
            </a:r>
            <a:r>
              <a:rPr kumimoji="0" lang="fr-FR"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Cohen. Science. 2011;332:1519.</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p:txBody>
      </p:sp>
      <p:sp>
        <p:nvSpPr>
          <p:cNvPr id="22" name="TextBox 21">
            <a:extLst>
              <a:ext uri="{FF2B5EF4-FFF2-40B4-BE49-F238E27FC236}">
                <a16:creationId xmlns:a16="http://schemas.microsoft.com/office/drawing/2014/main" id="{243A6A93-AAD6-298A-29FD-A35036FB1001}"/>
              </a:ext>
            </a:extLst>
          </p:cNvPr>
          <p:cNvSpPr txBox="1"/>
          <p:nvPr/>
        </p:nvSpPr>
        <p:spPr bwMode="auto">
          <a:xfrm>
            <a:off x="5191171" y="2826127"/>
            <a:ext cx="1888659"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5600" b="0"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X</a:t>
            </a:r>
          </a:p>
        </p:txBody>
      </p:sp>
    </p:spTree>
    <p:extLst>
      <p:ext uri="{BB962C8B-B14F-4D97-AF65-F5344CB8AC3E}">
        <p14:creationId xmlns:p14="http://schemas.microsoft.com/office/powerpoint/2010/main" val="10892909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MASH Pathogenesis: Role of Metabolic Comorbidities</a:t>
            </a:r>
          </a:p>
        </p:txBody>
      </p:sp>
      <p:sp>
        <p:nvSpPr>
          <p:cNvPr id="2" name="Freeform: Shape 1">
            <a:extLst>
              <a:ext uri="{FF2B5EF4-FFF2-40B4-BE49-F238E27FC236}">
                <a16:creationId xmlns:a16="http://schemas.microsoft.com/office/drawing/2014/main" id="{58A92AE1-F480-17B1-B3B5-75D9150C9417}"/>
              </a:ext>
            </a:extLst>
          </p:cNvPr>
          <p:cNvSpPr/>
          <p:nvPr/>
        </p:nvSpPr>
        <p:spPr bwMode="auto">
          <a:xfrm>
            <a:off x="5029202" y="3294889"/>
            <a:ext cx="2009775" cy="1781175"/>
          </a:xfrm>
          <a:custGeom>
            <a:avLst/>
            <a:gdLst>
              <a:gd name="connsiteX0" fmla="*/ 0 w 1947859"/>
              <a:gd name="connsiteY0" fmla="*/ 890537 h 1781074"/>
              <a:gd name="connsiteX1" fmla="*/ 973930 w 1947859"/>
              <a:gd name="connsiteY1" fmla="*/ 0 h 1781074"/>
              <a:gd name="connsiteX2" fmla="*/ 1947860 w 1947859"/>
              <a:gd name="connsiteY2" fmla="*/ 890537 h 1781074"/>
              <a:gd name="connsiteX3" fmla="*/ 973930 w 1947859"/>
              <a:gd name="connsiteY3" fmla="*/ 1781074 h 1781074"/>
              <a:gd name="connsiteX4" fmla="*/ 0 w 1947859"/>
              <a:gd name="connsiteY4" fmla="*/ 890537 h 1781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7859" h="1781074">
                <a:moveTo>
                  <a:pt x="0" y="890537"/>
                </a:moveTo>
                <a:cubicBezTo>
                  <a:pt x="0" y="398707"/>
                  <a:pt x="436043" y="0"/>
                  <a:pt x="973930" y="0"/>
                </a:cubicBezTo>
                <a:cubicBezTo>
                  <a:pt x="1511817" y="0"/>
                  <a:pt x="1947860" y="398707"/>
                  <a:pt x="1947860" y="890537"/>
                </a:cubicBezTo>
                <a:cubicBezTo>
                  <a:pt x="1947860" y="1382367"/>
                  <a:pt x="1511817" y="1781074"/>
                  <a:pt x="973930" y="1781074"/>
                </a:cubicBezTo>
                <a:cubicBezTo>
                  <a:pt x="436043" y="1781074"/>
                  <a:pt x="0" y="1382367"/>
                  <a:pt x="0" y="890537"/>
                </a:cubicBezTo>
                <a:close/>
              </a:path>
            </a:pathLst>
          </a:custGeom>
          <a:solidFill>
            <a:schemeClr val="accent1"/>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305497" tIns="281079" rIns="305497" bIns="281079" spcCol="1270" anchor="ctr"/>
          <a:lstStyle/>
          <a:p>
            <a:pPr marL="0" marR="0" lvl="0" indent="0" algn="ctr" defTabSz="710987" rtl="0" eaLnBrk="0" fontAlgn="base" latinLnBrk="0" hangingPunct="0">
              <a:lnSpc>
                <a:spcPct val="90000"/>
              </a:lnSpc>
              <a:spcBef>
                <a:spcPct val="0"/>
              </a:spcBef>
              <a:spcAft>
                <a:spcPct val="35000"/>
              </a:spcAft>
              <a:buClrTx/>
              <a:buSzTx/>
              <a:buFontTx/>
              <a:buNone/>
              <a:tabLst/>
              <a:defRPr/>
            </a:pPr>
            <a:r>
              <a:rPr lang="en-GB" sz="2800" dirty="0">
                <a:solidFill>
                  <a:srgbClr val="FFFFFF"/>
                </a:solidFill>
                <a:latin typeface="Calibri" panose="020F0502020204030204" pitchFamily="34" charset="0"/>
                <a:cs typeface="Calibri" panose="020F0502020204030204" pitchFamily="34" charset="0"/>
              </a:rPr>
              <a:t>M</a:t>
            </a:r>
            <a:r>
              <a:rPr kumimoji="0" lang="en-GB" sz="2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ASLD</a:t>
            </a:r>
          </a:p>
        </p:txBody>
      </p:sp>
      <p:sp>
        <p:nvSpPr>
          <p:cNvPr id="3" name="Freeform: Shape 2">
            <a:extLst>
              <a:ext uri="{FF2B5EF4-FFF2-40B4-BE49-F238E27FC236}">
                <a16:creationId xmlns:a16="http://schemas.microsoft.com/office/drawing/2014/main" id="{FFFB47D4-3D4C-083D-51D5-D645D728C36C}"/>
              </a:ext>
            </a:extLst>
          </p:cNvPr>
          <p:cNvSpPr/>
          <p:nvPr/>
        </p:nvSpPr>
        <p:spPr bwMode="auto">
          <a:xfrm>
            <a:off x="4708213" y="1002963"/>
            <a:ext cx="2715724" cy="1609663"/>
          </a:xfrm>
          <a:custGeom>
            <a:avLst/>
            <a:gdLst>
              <a:gd name="connsiteX0" fmla="*/ 0 w 1147762"/>
              <a:gd name="connsiteY0" fmla="*/ 573881 h 1147762"/>
              <a:gd name="connsiteX1" fmla="*/ 573881 w 1147762"/>
              <a:gd name="connsiteY1" fmla="*/ 0 h 1147762"/>
              <a:gd name="connsiteX2" fmla="*/ 1147762 w 1147762"/>
              <a:gd name="connsiteY2" fmla="*/ 573881 h 1147762"/>
              <a:gd name="connsiteX3" fmla="*/ 573881 w 1147762"/>
              <a:gd name="connsiteY3" fmla="*/ 1147762 h 1147762"/>
              <a:gd name="connsiteX4" fmla="*/ 0 w 1147762"/>
              <a:gd name="connsiteY4" fmla="*/ 573881 h 1147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7762" h="1147762">
                <a:moveTo>
                  <a:pt x="0" y="573881"/>
                </a:moveTo>
                <a:cubicBezTo>
                  <a:pt x="0" y="256935"/>
                  <a:pt x="256935" y="0"/>
                  <a:pt x="573881" y="0"/>
                </a:cubicBezTo>
                <a:cubicBezTo>
                  <a:pt x="890827" y="0"/>
                  <a:pt x="1147762" y="256935"/>
                  <a:pt x="1147762" y="573881"/>
                </a:cubicBezTo>
                <a:cubicBezTo>
                  <a:pt x="1147762" y="890827"/>
                  <a:pt x="890827" y="1147762"/>
                  <a:pt x="573881" y="1147762"/>
                </a:cubicBezTo>
                <a:cubicBezTo>
                  <a:pt x="256935" y="1147762"/>
                  <a:pt x="0" y="890827"/>
                  <a:pt x="0" y="573881"/>
                </a:cubicBezTo>
                <a:close/>
              </a:path>
            </a:pathLst>
          </a:custGeom>
          <a:solidFill>
            <a:schemeClr val="accent3"/>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188357" tIns="188357" rIns="188357" bIns="188357" spcCol="1270" anchor="ctr"/>
          <a:lstStyle/>
          <a:p>
            <a:pPr marL="0" marR="0" lvl="0" indent="0" algn="ctr" defTabSz="710987" rtl="0" eaLnBrk="0" fontAlgn="base" latinLnBrk="0" hangingPunct="0">
              <a:lnSpc>
                <a:spcPct val="90000"/>
              </a:lnSpc>
              <a:spcBef>
                <a:spcPct val="0"/>
              </a:spcBef>
              <a:spcAft>
                <a:spcPct val="35000"/>
              </a:spcAft>
              <a:buClrTx/>
              <a:buSzTx/>
              <a:buFontTx/>
              <a:buNone/>
              <a:tabLst/>
              <a:defRPr/>
            </a:pPr>
            <a:r>
              <a:rPr kumimoji="0" lang="en-GB" sz="20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Fat supply exceeds adipose storage capacity</a:t>
            </a:r>
          </a:p>
        </p:txBody>
      </p:sp>
      <p:sp>
        <p:nvSpPr>
          <p:cNvPr id="4" name="Freeform: Shape 3">
            <a:extLst>
              <a:ext uri="{FF2B5EF4-FFF2-40B4-BE49-F238E27FC236}">
                <a16:creationId xmlns:a16="http://schemas.microsoft.com/office/drawing/2014/main" id="{F4EE4CCA-1AAE-BE42-A9A7-A7E977FADF7D}"/>
              </a:ext>
            </a:extLst>
          </p:cNvPr>
          <p:cNvSpPr/>
          <p:nvPr/>
        </p:nvSpPr>
        <p:spPr bwMode="auto">
          <a:xfrm>
            <a:off x="6999289" y="2020127"/>
            <a:ext cx="1751013" cy="1277937"/>
          </a:xfrm>
          <a:custGeom>
            <a:avLst/>
            <a:gdLst>
              <a:gd name="connsiteX0" fmla="*/ 0 w 1431042"/>
              <a:gd name="connsiteY0" fmla="*/ 639189 h 1278378"/>
              <a:gd name="connsiteX1" fmla="*/ 715521 w 1431042"/>
              <a:gd name="connsiteY1" fmla="*/ 0 h 1278378"/>
              <a:gd name="connsiteX2" fmla="*/ 1431042 w 1431042"/>
              <a:gd name="connsiteY2" fmla="*/ 639189 h 1278378"/>
              <a:gd name="connsiteX3" fmla="*/ 715521 w 1431042"/>
              <a:gd name="connsiteY3" fmla="*/ 1278378 h 1278378"/>
              <a:gd name="connsiteX4" fmla="*/ 0 w 1431042"/>
              <a:gd name="connsiteY4" fmla="*/ 639189 h 12783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1042" h="1278378">
                <a:moveTo>
                  <a:pt x="0" y="639189"/>
                </a:moveTo>
                <a:cubicBezTo>
                  <a:pt x="0" y="286175"/>
                  <a:pt x="320350" y="0"/>
                  <a:pt x="715521" y="0"/>
                </a:cubicBezTo>
                <a:cubicBezTo>
                  <a:pt x="1110692" y="0"/>
                  <a:pt x="1431042" y="286175"/>
                  <a:pt x="1431042" y="639189"/>
                </a:cubicBezTo>
                <a:cubicBezTo>
                  <a:pt x="1431042" y="992203"/>
                  <a:pt x="1110692" y="1278378"/>
                  <a:pt x="715521" y="1278378"/>
                </a:cubicBezTo>
                <a:cubicBezTo>
                  <a:pt x="320350" y="1278378"/>
                  <a:pt x="0" y="992203"/>
                  <a:pt x="0" y="639189"/>
                </a:cubicBezTo>
                <a:close/>
              </a:path>
            </a:pathLst>
          </a:custGeom>
          <a:solidFill>
            <a:schemeClr val="accent2"/>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24752" tIns="202401" rIns="224752" bIns="202401" anchor="ctr"/>
          <a:lstStyle>
            <a:lvl1pPr defTabSz="531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531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531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531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531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531813" rtl="0" eaLnBrk="0" fontAlgn="base" latinLnBrk="0" hangingPunct="0">
              <a:lnSpc>
                <a:spcPct val="90000"/>
              </a:lnSpc>
              <a:spcBef>
                <a:spcPct val="0"/>
              </a:spcBef>
              <a:spcAft>
                <a:spcPct val="35000"/>
              </a:spcAft>
              <a:buClrTx/>
              <a:buSzTx/>
              <a:buFontTx/>
              <a:buNone/>
              <a:tabLst/>
              <a:defRPr/>
            </a:pPr>
            <a:r>
              <a:rPr kumimoji="0" lang="en-GB" altLang="en-US"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Hypertension</a:t>
            </a:r>
            <a:endParaRPr kumimoji="0" lang="en-GB" altLang="en-US" sz="11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5" name="Freeform: Shape 4">
            <a:extLst>
              <a:ext uri="{FF2B5EF4-FFF2-40B4-BE49-F238E27FC236}">
                <a16:creationId xmlns:a16="http://schemas.microsoft.com/office/drawing/2014/main" id="{8F2E35AA-D39B-A5FD-D5BD-9EC39BEDB83A}"/>
              </a:ext>
            </a:extLst>
          </p:cNvPr>
          <p:cNvSpPr/>
          <p:nvPr/>
        </p:nvSpPr>
        <p:spPr bwMode="auto">
          <a:xfrm>
            <a:off x="7718427" y="3458401"/>
            <a:ext cx="2098675" cy="1454150"/>
          </a:xfrm>
          <a:custGeom>
            <a:avLst/>
            <a:gdLst>
              <a:gd name="connsiteX0" fmla="*/ 0 w 1815474"/>
              <a:gd name="connsiteY0" fmla="*/ 726930 h 1453859"/>
              <a:gd name="connsiteX1" fmla="*/ 907737 w 1815474"/>
              <a:gd name="connsiteY1" fmla="*/ 0 h 1453859"/>
              <a:gd name="connsiteX2" fmla="*/ 1815474 w 1815474"/>
              <a:gd name="connsiteY2" fmla="*/ 726930 h 1453859"/>
              <a:gd name="connsiteX3" fmla="*/ 907737 w 1815474"/>
              <a:gd name="connsiteY3" fmla="*/ 1453860 h 1453859"/>
              <a:gd name="connsiteX4" fmla="*/ 0 w 1815474"/>
              <a:gd name="connsiteY4" fmla="*/ 726930 h 1453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5474" h="1453859">
                <a:moveTo>
                  <a:pt x="0" y="726930"/>
                </a:moveTo>
                <a:cubicBezTo>
                  <a:pt x="0" y="325458"/>
                  <a:pt x="406408" y="0"/>
                  <a:pt x="907737" y="0"/>
                </a:cubicBezTo>
                <a:cubicBezTo>
                  <a:pt x="1409066" y="0"/>
                  <a:pt x="1815474" y="325458"/>
                  <a:pt x="1815474" y="726930"/>
                </a:cubicBezTo>
                <a:cubicBezTo>
                  <a:pt x="1815474" y="1128402"/>
                  <a:pt x="1409066" y="1453860"/>
                  <a:pt x="907737" y="1453860"/>
                </a:cubicBezTo>
                <a:cubicBezTo>
                  <a:pt x="406408" y="1453860"/>
                  <a:pt x="0" y="1128402"/>
                  <a:pt x="0" y="726930"/>
                </a:cubicBezTo>
                <a:close/>
              </a:path>
            </a:pathLst>
          </a:custGeom>
          <a:solidFill>
            <a:schemeClr val="accent2"/>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81037" tIns="228094" rIns="281037" bIns="228094" anchor="ctr"/>
          <a:lstStyle>
            <a:lvl1pPr defTabSz="531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531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531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531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531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531813" rtl="0" eaLnBrk="0" fontAlgn="base" latinLnBrk="0" hangingPunct="0">
              <a:lnSpc>
                <a:spcPct val="90000"/>
              </a:lnSpc>
              <a:spcBef>
                <a:spcPct val="0"/>
              </a:spcBef>
              <a:spcAft>
                <a:spcPct val="35000"/>
              </a:spcAft>
              <a:buClrTx/>
              <a:buSzTx/>
              <a:buFontTx/>
              <a:buNone/>
              <a:tabLst/>
              <a:defRPr/>
            </a:pPr>
            <a:r>
              <a:rPr kumimoji="0" lang="en-GB" altLang="en-US"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Hyperuricemia</a:t>
            </a:r>
            <a:endParaRPr kumimoji="0" lang="en-GB" alt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6" name="Freeform: Shape 5">
            <a:extLst>
              <a:ext uri="{FF2B5EF4-FFF2-40B4-BE49-F238E27FC236}">
                <a16:creationId xmlns:a16="http://schemas.microsoft.com/office/drawing/2014/main" id="{F54A3866-F67B-4D8F-EF1F-C644B47E6701}"/>
              </a:ext>
            </a:extLst>
          </p:cNvPr>
          <p:cNvSpPr/>
          <p:nvPr/>
        </p:nvSpPr>
        <p:spPr bwMode="auto">
          <a:xfrm>
            <a:off x="7054852" y="4979227"/>
            <a:ext cx="1714500" cy="1322387"/>
          </a:xfrm>
          <a:custGeom>
            <a:avLst/>
            <a:gdLst>
              <a:gd name="connsiteX0" fmla="*/ 0 w 1415008"/>
              <a:gd name="connsiteY0" fmla="*/ 661203 h 1322406"/>
              <a:gd name="connsiteX1" fmla="*/ 707504 w 1415008"/>
              <a:gd name="connsiteY1" fmla="*/ 0 h 1322406"/>
              <a:gd name="connsiteX2" fmla="*/ 1415008 w 1415008"/>
              <a:gd name="connsiteY2" fmla="*/ 661203 h 1322406"/>
              <a:gd name="connsiteX3" fmla="*/ 707504 w 1415008"/>
              <a:gd name="connsiteY3" fmla="*/ 1322406 h 1322406"/>
              <a:gd name="connsiteX4" fmla="*/ 0 w 1415008"/>
              <a:gd name="connsiteY4" fmla="*/ 661203 h 1322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5008" h="1322406">
                <a:moveTo>
                  <a:pt x="0" y="661203"/>
                </a:moveTo>
                <a:cubicBezTo>
                  <a:pt x="0" y="296031"/>
                  <a:pt x="316760" y="0"/>
                  <a:pt x="707504" y="0"/>
                </a:cubicBezTo>
                <a:cubicBezTo>
                  <a:pt x="1098248" y="0"/>
                  <a:pt x="1415008" y="296031"/>
                  <a:pt x="1415008" y="661203"/>
                </a:cubicBezTo>
                <a:cubicBezTo>
                  <a:pt x="1415008" y="1026375"/>
                  <a:pt x="1098248" y="1322406"/>
                  <a:pt x="707504" y="1322406"/>
                </a:cubicBezTo>
                <a:cubicBezTo>
                  <a:pt x="316760" y="1322406"/>
                  <a:pt x="0" y="1026375"/>
                  <a:pt x="0" y="661203"/>
                </a:cubicBezTo>
                <a:close/>
              </a:path>
            </a:pathLst>
          </a:custGeom>
          <a:solidFill>
            <a:schemeClr val="accent2"/>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22405" tIns="208848" rIns="222405" bIns="208848" spcCol="1270" anchor="ctr"/>
          <a:lstStyle/>
          <a:p>
            <a:pPr marL="0" marR="0" lvl="0" indent="0" algn="ctr" defTabSz="533240" rtl="0" eaLnBrk="0" fontAlgn="base" latinLnBrk="0" hangingPunct="0">
              <a:lnSpc>
                <a:spcPct val="90000"/>
              </a:lnSpc>
              <a:spcBef>
                <a:spcPct val="0"/>
              </a:spcBef>
              <a:spcAft>
                <a:spcPct val="35000"/>
              </a:spcAft>
              <a:buClrTx/>
              <a:buSzTx/>
              <a:buFontTx/>
              <a:buNone/>
              <a:tabLst/>
              <a:defRPr/>
            </a:pPr>
            <a:r>
              <a:rPr kumimoji="0" lang="en-GB"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Dyslipidemia</a:t>
            </a:r>
          </a:p>
        </p:txBody>
      </p:sp>
      <p:sp>
        <p:nvSpPr>
          <p:cNvPr id="7" name="Freeform: Shape 6">
            <a:extLst>
              <a:ext uri="{FF2B5EF4-FFF2-40B4-BE49-F238E27FC236}">
                <a16:creationId xmlns:a16="http://schemas.microsoft.com/office/drawing/2014/main" id="{A5645234-BD73-D460-258D-0E496B76F829}"/>
              </a:ext>
            </a:extLst>
          </p:cNvPr>
          <p:cNvSpPr/>
          <p:nvPr/>
        </p:nvSpPr>
        <p:spPr bwMode="auto">
          <a:xfrm>
            <a:off x="5248277" y="5695189"/>
            <a:ext cx="1570037" cy="996950"/>
          </a:xfrm>
          <a:custGeom>
            <a:avLst/>
            <a:gdLst>
              <a:gd name="connsiteX0" fmla="*/ 0 w 1569806"/>
              <a:gd name="connsiteY0" fmla="*/ 739263 h 1478525"/>
              <a:gd name="connsiteX1" fmla="*/ 784903 w 1569806"/>
              <a:gd name="connsiteY1" fmla="*/ 0 h 1478525"/>
              <a:gd name="connsiteX2" fmla="*/ 1569806 w 1569806"/>
              <a:gd name="connsiteY2" fmla="*/ 739263 h 1478525"/>
              <a:gd name="connsiteX3" fmla="*/ 784903 w 1569806"/>
              <a:gd name="connsiteY3" fmla="*/ 1478526 h 1478525"/>
              <a:gd name="connsiteX4" fmla="*/ 0 w 1569806"/>
              <a:gd name="connsiteY4" fmla="*/ 739263 h 1478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9806" h="1478525">
                <a:moveTo>
                  <a:pt x="0" y="739263"/>
                </a:moveTo>
                <a:cubicBezTo>
                  <a:pt x="0" y="330979"/>
                  <a:pt x="351413" y="0"/>
                  <a:pt x="784903" y="0"/>
                </a:cubicBezTo>
                <a:cubicBezTo>
                  <a:pt x="1218393" y="0"/>
                  <a:pt x="1569806" y="330979"/>
                  <a:pt x="1569806" y="739263"/>
                </a:cubicBezTo>
                <a:cubicBezTo>
                  <a:pt x="1569806" y="1147547"/>
                  <a:pt x="1218393" y="1478526"/>
                  <a:pt x="784903" y="1478526"/>
                </a:cubicBezTo>
                <a:cubicBezTo>
                  <a:pt x="351413" y="1478526"/>
                  <a:pt x="0" y="1147547"/>
                  <a:pt x="0" y="739263"/>
                </a:cubicBezTo>
                <a:close/>
              </a:path>
            </a:pathLst>
          </a:custGeom>
          <a:solidFill>
            <a:schemeClr val="accent3"/>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50148" tIns="236783" rIns="250148" bIns="236783" spcCol="1270" anchor="ctr"/>
          <a:lstStyle/>
          <a:p>
            <a:pPr marL="0" marR="0" lvl="0" indent="0" algn="ctr" defTabSz="710987" rtl="0" eaLnBrk="0" fontAlgn="base" latinLnBrk="0" hangingPunct="0">
              <a:lnSpc>
                <a:spcPct val="90000"/>
              </a:lnSpc>
              <a:spcBef>
                <a:spcPct val="0"/>
              </a:spcBef>
              <a:spcAft>
                <a:spcPct val="35000"/>
              </a:spcAft>
              <a:buClrTx/>
              <a:buSzTx/>
              <a:buFontTx/>
              <a:buNone/>
              <a:tabLst/>
              <a:defRPr/>
            </a:pPr>
            <a:r>
              <a:rPr kumimoji="0" lang="en-GB"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Insulin resistance</a:t>
            </a:r>
          </a:p>
        </p:txBody>
      </p:sp>
      <p:sp>
        <p:nvSpPr>
          <p:cNvPr id="8" name="Freeform: Shape 7">
            <a:extLst>
              <a:ext uri="{FF2B5EF4-FFF2-40B4-BE49-F238E27FC236}">
                <a16:creationId xmlns:a16="http://schemas.microsoft.com/office/drawing/2014/main" id="{CBCB6F70-7164-E158-BCEA-D081EF8DAE7F}"/>
              </a:ext>
            </a:extLst>
          </p:cNvPr>
          <p:cNvSpPr/>
          <p:nvPr/>
        </p:nvSpPr>
        <p:spPr bwMode="auto">
          <a:xfrm>
            <a:off x="3059114" y="4979227"/>
            <a:ext cx="1960563" cy="1322387"/>
          </a:xfrm>
          <a:custGeom>
            <a:avLst/>
            <a:gdLst>
              <a:gd name="connsiteX0" fmla="*/ 0 w 1599935"/>
              <a:gd name="connsiteY0" fmla="*/ 813603 h 1627206"/>
              <a:gd name="connsiteX1" fmla="*/ 799968 w 1599935"/>
              <a:gd name="connsiteY1" fmla="*/ 0 h 1627206"/>
              <a:gd name="connsiteX2" fmla="*/ 1599936 w 1599935"/>
              <a:gd name="connsiteY2" fmla="*/ 813603 h 1627206"/>
              <a:gd name="connsiteX3" fmla="*/ 799968 w 1599935"/>
              <a:gd name="connsiteY3" fmla="*/ 1627206 h 1627206"/>
              <a:gd name="connsiteX4" fmla="*/ 0 w 1599935"/>
              <a:gd name="connsiteY4" fmla="*/ 813603 h 1627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9935" h="1627206">
                <a:moveTo>
                  <a:pt x="0" y="813603"/>
                </a:moveTo>
                <a:cubicBezTo>
                  <a:pt x="0" y="364262"/>
                  <a:pt x="358158" y="0"/>
                  <a:pt x="799968" y="0"/>
                </a:cubicBezTo>
                <a:cubicBezTo>
                  <a:pt x="1241778" y="0"/>
                  <a:pt x="1599936" y="364262"/>
                  <a:pt x="1599936" y="813603"/>
                </a:cubicBezTo>
                <a:cubicBezTo>
                  <a:pt x="1599936" y="1262944"/>
                  <a:pt x="1241778" y="1627206"/>
                  <a:pt x="799968" y="1627206"/>
                </a:cubicBezTo>
                <a:cubicBezTo>
                  <a:pt x="358158" y="1627206"/>
                  <a:pt x="0" y="1262944"/>
                  <a:pt x="0" y="813603"/>
                </a:cubicBezTo>
                <a:close/>
              </a:path>
            </a:pathLst>
          </a:custGeom>
          <a:solidFill>
            <a:schemeClr val="accent2"/>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49480" tIns="253473" rIns="249480" bIns="253473" anchor="ctr"/>
          <a:lstStyle>
            <a:lvl1pPr defTabSz="531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531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531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531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531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531813" rtl="0" eaLnBrk="0" fontAlgn="base" latinLnBrk="0" hangingPunct="0">
              <a:lnSpc>
                <a:spcPct val="90000"/>
              </a:lnSpc>
              <a:spcBef>
                <a:spcPct val="0"/>
              </a:spcBef>
              <a:spcAft>
                <a:spcPct val="35000"/>
              </a:spcAft>
              <a:buClrTx/>
              <a:buSzTx/>
              <a:buFontTx/>
              <a:buNone/>
              <a:tabLst/>
              <a:defRPr/>
            </a:pPr>
            <a:r>
              <a:rPr kumimoji="0" lang="en-GB" altLang="en-US"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Hyperglycemia</a:t>
            </a:r>
            <a:endParaRPr kumimoji="0" lang="en-GB" altLang="en-US" sz="12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9" name="Freeform: Shape 8">
            <a:extLst>
              <a:ext uri="{FF2B5EF4-FFF2-40B4-BE49-F238E27FC236}">
                <a16:creationId xmlns:a16="http://schemas.microsoft.com/office/drawing/2014/main" id="{B01BF54D-CDE8-555B-3618-D3567FB29E94}"/>
              </a:ext>
            </a:extLst>
          </p:cNvPr>
          <p:cNvSpPr/>
          <p:nvPr/>
        </p:nvSpPr>
        <p:spPr bwMode="auto">
          <a:xfrm>
            <a:off x="2414589" y="3458401"/>
            <a:ext cx="1947863" cy="1454150"/>
          </a:xfrm>
          <a:custGeom>
            <a:avLst/>
            <a:gdLst>
              <a:gd name="connsiteX0" fmla="*/ 0 w 1583316"/>
              <a:gd name="connsiteY0" fmla="*/ 773007 h 1546013"/>
              <a:gd name="connsiteX1" fmla="*/ 791658 w 1583316"/>
              <a:gd name="connsiteY1" fmla="*/ 0 h 1546013"/>
              <a:gd name="connsiteX2" fmla="*/ 1583316 w 1583316"/>
              <a:gd name="connsiteY2" fmla="*/ 773007 h 1546013"/>
              <a:gd name="connsiteX3" fmla="*/ 791658 w 1583316"/>
              <a:gd name="connsiteY3" fmla="*/ 1546014 h 1546013"/>
              <a:gd name="connsiteX4" fmla="*/ 0 w 1583316"/>
              <a:gd name="connsiteY4" fmla="*/ 773007 h 1546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3316" h="1546013">
                <a:moveTo>
                  <a:pt x="0" y="773007"/>
                </a:moveTo>
                <a:cubicBezTo>
                  <a:pt x="0" y="346087"/>
                  <a:pt x="354437" y="0"/>
                  <a:pt x="791658" y="0"/>
                </a:cubicBezTo>
                <a:cubicBezTo>
                  <a:pt x="1228879" y="0"/>
                  <a:pt x="1583316" y="346087"/>
                  <a:pt x="1583316" y="773007"/>
                </a:cubicBezTo>
                <a:cubicBezTo>
                  <a:pt x="1583316" y="1199927"/>
                  <a:pt x="1228879" y="1546014"/>
                  <a:pt x="791658" y="1546014"/>
                </a:cubicBezTo>
                <a:cubicBezTo>
                  <a:pt x="354437" y="1546014"/>
                  <a:pt x="0" y="1199927"/>
                  <a:pt x="0" y="773007"/>
                </a:cubicBezTo>
                <a:close/>
              </a:path>
            </a:pathLst>
          </a:custGeom>
          <a:solidFill>
            <a:schemeClr val="accent2"/>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47047" tIns="241585" rIns="247047" bIns="241585" spcCol="1270" anchor="ctr"/>
          <a:lstStyle/>
          <a:p>
            <a:pPr marL="0" marR="0" lvl="0" indent="0" algn="ctr" defTabSz="533240" rtl="0" eaLnBrk="0" fontAlgn="base" latinLnBrk="0" hangingPunct="0">
              <a:lnSpc>
                <a:spcPct val="90000"/>
              </a:lnSpc>
              <a:spcBef>
                <a:spcPct val="0"/>
              </a:spcBef>
              <a:spcAft>
                <a:spcPct val="35000"/>
              </a:spcAft>
              <a:buClrTx/>
              <a:buSzTx/>
              <a:buFontTx/>
              <a:buNone/>
              <a:tabLst/>
              <a:defRPr/>
            </a:pPr>
            <a:r>
              <a:rPr kumimoji="0" lang="en-GB"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Macrovascular disease</a:t>
            </a:r>
          </a:p>
        </p:txBody>
      </p:sp>
      <p:sp>
        <p:nvSpPr>
          <p:cNvPr id="10" name="Freeform: Shape 9">
            <a:extLst>
              <a:ext uri="{FF2B5EF4-FFF2-40B4-BE49-F238E27FC236}">
                <a16:creationId xmlns:a16="http://schemas.microsoft.com/office/drawing/2014/main" id="{194DA518-EED2-91C7-D654-07343F91806B}"/>
              </a:ext>
            </a:extLst>
          </p:cNvPr>
          <p:cNvSpPr/>
          <p:nvPr/>
        </p:nvSpPr>
        <p:spPr bwMode="auto">
          <a:xfrm>
            <a:off x="3151189" y="2020127"/>
            <a:ext cx="1997075" cy="1274762"/>
          </a:xfrm>
          <a:custGeom>
            <a:avLst/>
            <a:gdLst>
              <a:gd name="connsiteX0" fmla="*/ 0 w 1618919"/>
              <a:gd name="connsiteY0" fmla="*/ 711383 h 1422766"/>
              <a:gd name="connsiteX1" fmla="*/ 809460 w 1618919"/>
              <a:gd name="connsiteY1" fmla="*/ 0 h 1422766"/>
              <a:gd name="connsiteX2" fmla="*/ 1618920 w 1618919"/>
              <a:gd name="connsiteY2" fmla="*/ 711383 h 1422766"/>
              <a:gd name="connsiteX3" fmla="*/ 809460 w 1618919"/>
              <a:gd name="connsiteY3" fmla="*/ 1422766 h 1422766"/>
              <a:gd name="connsiteX4" fmla="*/ 0 w 1618919"/>
              <a:gd name="connsiteY4" fmla="*/ 711383 h 142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8919" h="1422766">
                <a:moveTo>
                  <a:pt x="0" y="711383"/>
                </a:moveTo>
                <a:cubicBezTo>
                  <a:pt x="0" y="318497"/>
                  <a:pt x="362408" y="0"/>
                  <a:pt x="809460" y="0"/>
                </a:cubicBezTo>
                <a:cubicBezTo>
                  <a:pt x="1256512" y="0"/>
                  <a:pt x="1618920" y="318497"/>
                  <a:pt x="1618920" y="711383"/>
                </a:cubicBezTo>
                <a:cubicBezTo>
                  <a:pt x="1618920" y="1104269"/>
                  <a:pt x="1256512" y="1422766"/>
                  <a:pt x="809460" y="1422766"/>
                </a:cubicBezTo>
                <a:cubicBezTo>
                  <a:pt x="362408" y="1422766"/>
                  <a:pt x="0" y="1104269"/>
                  <a:pt x="0" y="711383"/>
                </a:cubicBezTo>
                <a:close/>
              </a:path>
            </a:pathLst>
          </a:custGeom>
          <a:solidFill>
            <a:schemeClr val="accent2"/>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52259" tIns="223541" rIns="252259" bIns="223541" spcCol="1270" anchor="ctr"/>
          <a:lstStyle/>
          <a:p>
            <a:pPr marL="0" marR="0" lvl="0" indent="0" algn="ctr" defTabSz="533240" rtl="0" eaLnBrk="0" fontAlgn="base" latinLnBrk="0" hangingPunct="0">
              <a:lnSpc>
                <a:spcPct val="90000"/>
              </a:lnSpc>
              <a:spcBef>
                <a:spcPct val="0"/>
              </a:spcBef>
              <a:spcAft>
                <a:spcPct val="35000"/>
              </a:spcAft>
              <a:buClrTx/>
              <a:buSzTx/>
              <a:buFontTx/>
              <a:buNone/>
              <a:tabLst/>
              <a:defRPr/>
            </a:pPr>
            <a:r>
              <a:rPr kumimoji="0" lang="en-GB"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Type 2 diabetes</a:t>
            </a:r>
          </a:p>
        </p:txBody>
      </p:sp>
      <p:sp>
        <p:nvSpPr>
          <p:cNvPr id="11" name="Arrow: Down 25">
            <a:extLst>
              <a:ext uri="{FF2B5EF4-FFF2-40B4-BE49-F238E27FC236}">
                <a16:creationId xmlns:a16="http://schemas.microsoft.com/office/drawing/2014/main" id="{07BE372B-4228-FC91-8D18-57EBF7A04658}"/>
              </a:ext>
            </a:extLst>
          </p:cNvPr>
          <p:cNvSpPr>
            <a:spLocks noChangeArrowheads="1"/>
          </p:cNvSpPr>
          <p:nvPr/>
        </p:nvSpPr>
        <p:spPr bwMode="auto">
          <a:xfrm>
            <a:off x="5743577" y="2783714"/>
            <a:ext cx="579437" cy="409575"/>
          </a:xfrm>
          <a:prstGeom prst="downArrow">
            <a:avLst>
              <a:gd name="adj1" fmla="val 50000"/>
              <a:gd name="adj2" fmla="val 50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ts val="1000"/>
              </a:spcBef>
              <a:spcAft>
                <a:spcPts val="700"/>
              </a:spcAft>
              <a:buClrTx/>
              <a:buSzTx/>
              <a:buFont typeface="Wingdings" panose="05000000000000000000" pitchFamily="2" charset="2"/>
              <a:buNone/>
              <a:tabLst/>
              <a:defRPr/>
            </a:pP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12" name="Arrow: Down 26">
            <a:extLst>
              <a:ext uri="{FF2B5EF4-FFF2-40B4-BE49-F238E27FC236}">
                <a16:creationId xmlns:a16="http://schemas.microsoft.com/office/drawing/2014/main" id="{56AFBCDC-8237-FF84-9631-F6320B5930C2}"/>
              </a:ext>
            </a:extLst>
          </p:cNvPr>
          <p:cNvSpPr>
            <a:spLocks noChangeArrowheads="1"/>
          </p:cNvSpPr>
          <p:nvPr/>
        </p:nvSpPr>
        <p:spPr bwMode="auto">
          <a:xfrm rot="13348837">
            <a:off x="6663672" y="3136437"/>
            <a:ext cx="612793" cy="407978"/>
          </a:xfrm>
          <a:prstGeom prst="downArrow">
            <a:avLst>
              <a:gd name="adj1" fmla="val 50000"/>
              <a:gd name="adj2" fmla="val 49944"/>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13" name="Arrow: Down 27">
            <a:extLst>
              <a:ext uri="{FF2B5EF4-FFF2-40B4-BE49-F238E27FC236}">
                <a16:creationId xmlns:a16="http://schemas.microsoft.com/office/drawing/2014/main" id="{EC6EF1FE-35B5-A2F2-54A9-FA3926C787FC}"/>
              </a:ext>
            </a:extLst>
          </p:cNvPr>
          <p:cNvSpPr>
            <a:spLocks noChangeArrowheads="1"/>
          </p:cNvSpPr>
          <p:nvPr/>
        </p:nvSpPr>
        <p:spPr bwMode="auto">
          <a:xfrm>
            <a:off x="5743577" y="5191952"/>
            <a:ext cx="579437" cy="407987"/>
          </a:xfrm>
          <a:prstGeom prst="downArrow">
            <a:avLst>
              <a:gd name="adj1" fmla="val 50000"/>
              <a:gd name="adj2" fmla="val 50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14" name="Arrow: Down 28">
            <a:extLst>
              <a:ext uri="{FF2B5EF4-FFF2-40B4-BE49-F238E27FC236}">
                <a16:creationId xmlns:a16="http://schemas.microsoft.com/office/drawing/2014/main" id="{91A65ABE-CE41-5BD9-254B-4820E3F16E73}"/>
              </a:ext>
            </a:extLst>
          </p:cNvPr>
          <p:cNvSpPr>
            <a:spLocks noChangeArrowheads="1"/>
          </p:cNvSpPr>
          <p:nvPr/>
        </p:nvSpPr>
        <p:spPr bwMode="auto">
          <a:xfrm rot="2959147">
            <a:off x="4692845" y="4732613"/>
            <a:ext cx="615937" cy="408000"/>
          </a:xfrm>
          <a:prstGeom prst="downArrow">
            <a:avLst>
              <a:gd name="adj1" fmla="val 50000"/>
              <a:gd name="adj2" fmla="val 49981"/>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15" name="Arrow: Down 29">
            <a:extLst>
              <a:ext uri="{FF2B5EF4-FFF2-40B4-BE49-F238E27FC236}">
                <a16:creationId xmlns:a16="http://schemas.microsoft.com/office/drawing/2014/main" id="{9BB1A85C-3521-D23A-28E9-2237D815A554}"/>
              </a:ext>
            </a:extLst>
          </p:cNvPr>
          <p:cNvSpPr>
            <a:spLocks noChangeArrowheads="1"/>
          </p:cNvSpPr>
          <p:nvPr/>
        </p:nvSpPr>
        <p:spPr bwMode="auto">
          <a:xfrm rot="16200000">
            <a:off x="7040870" y="3980855"/>
            <a:ext cx="617525" cy="409587"/>
          </a:xfrm>
          <a:prstGeom prst="downArrow">
            <a:avLst>
              <a:gd name="adj1" fmla="val 50000"/>
              <a:gd name="adj2" fmla="val 49963"/>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16" name="Arrow: Down 30">
            <a:extLst>
              <a:ext uri="{FF2B5EF4-FFF2-40B4-BE49-F238E27FC236}">
                <a16:creationId xmlns:a16="http://schemas.microsoft.com/office/drawing/2014/main" id="{1EE7F1EE-0375-F5EB-08AB-2FBA990E2ECB}"/>
              </a:ext>
            </a:extLst>
          </p:cNvPr>
          <p:cNvSpPr>
            <a:spLocks noChangeArrowheads="1"/>
          </p:cNvSpPr>
          <p:nvPr/>
        </p:nvSpPr>
        <p:spPr bwMode="auto">
          <a:xfrm rot="5400000">
            <a:off x="4399529" y="3982084"/>
            <a:ext cx="617525" cy="406412"/>
          </a:xfrm>
          <a:prstGeom prst="downArrow">
            <a:avLst>
              <a:gd name="adj1" fmla="val 50000"/>
              <a:gd name="adj2" fmla="val 49843"/>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17" name="Arrow: Down 31">
            <a:extLst>
              <a:ext uri="{FF2B5EF4-FFF2-40B4-BE49-F238E27FC236}">
                <a16:creationId xmlns:a16="http://schemas.microsoft.com/office/drawing/2014/main" id="{21BD054B-1C53-08F2-943A-D854AD91AC0C}"/>
              </a:ext>
            </a:extLst>
          </p:cNvPr>
          <p:cNvSpPr>
            <a:spLocks noChangeArrowheads="1"/>
          </p:cNvSpPr>
          <p:nvPr/>
        </p:nvSpPr>
        <p:spPr bwMode="auto">
          <a:xfrm rot="8327515">
            <a:off x="4827069" y="3092637"/>
            <a:ext cx="612793" cy="407978"/>
          </a:xfrm>
          <a:prstGeom prst="downArrow">
            <a:avLst>
              <a:gd name="adj1" fmla="val 50000"/>
              <a:gd name="adj2"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18" name="Arrow: Down 32">
            <a:extLst>
              <a:ext uri="{FF2B5EF4-FFF2-40B4-BE49-F238E27FC236}">
                <a16:creationId xmlns:a16="http://schemas.microsoft.com/office/drawing/2014/main" id="{463E1963-D64C-31A9-2C23-5B202371312C}"/>
              </a:ext>
            </a:extLst>
          </p:cNvPr>
          <p:cNvSpPr>
            <a:spLocks noChangeArrowheads="1"/>
          </p:cNvSpPr>
          <p:nvPr/>
        </p:nvSpPr>
        <p:spPr bwMode="auto">
          <a:xfrm rot="18900000">
            <a:off x="6702941" y="4787042"/>
            <a:ext cx="612793" cy="407979"/>
          </a:xfrm>
          <a:prstGeom prst="downArrow">
            <a:avLst>
              <a:gd name="adj1" fmla="val 50000"/>
              <a:gd name="adj2" fmla="val 5006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19" name="Text Box 15">
            <a:extLst>
              <a:ext uri="{FF2B5EF4-FFF2-40B4-BE49-F238E27FC236}">
                <a16:creationId xmlns:a16="http://schemas.microsoft.com/office/drawing/2014/main" id="{D0767E5F-9BCD-A92C-369E-340923EC45DE}"/>
              </a:ext>
            </a:extLst>
          </p:cNvPr>
          <p:cNvSpPr txBox="1">
            <a:spLocks noChangeArrowheads="1"/>
          </p:cNvSpPr>
          <p:nvPr/>
        </p:nvSpPr>
        <p:spPr bwMode="auto">
          <a:xfrm>
            <a:off x="412751" y="6179535"/>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Neuschwander-Tetri. Hepatology. 2010;52:774.</a:t>
            </a:r>
            <a:b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 </a:t>
            </a:r>
            <a:r>
              <a:rPr kumimoji="0" lang="fr-FR"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Cohen. Science. 2011;332:1519.</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p:txBody>
      </p:sp>
    </p:spTree>
    <p:extLst>
      <p:ext uri="{BB962C8B-B14F-4D97-AF65-F5344CB8AC3E}">
        <p14:creationId xmlns:p14="http://schemas.microsoft.com/office/powerpoint/2010/main" val="10490504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MASH Pathogenesis: Role of Metabolic Comorbidities</a:t>
            </a:r>
          </a:p>
        </p:txBody>
      </p:sp>
      <p:grpSp>
        <p:nvGrpSpPr>
          <p:cNvPr id="2" name="Group 22">
            <a:extLst>
              <a:ext uri="{FF2B5EF4-FFF2-40B4-BE49-F238E27FC236}">
                <a16:creationId xmlns:a16="http://schemas.microsoft.com/office/drawing/2014/main" id="{66FD76C5-9535-4DDE-4640-94F2D3728C07}"/>
              </a:ext>
            </a:extLst>
          </p:cNvPr>
          <p:cNvGrpSpPr>
            <a:grpSpLocks/>
          </p:cNvGrpSpPr>
          <p:nvPr/>
        </p:nvGrpSpPr>
        <p:grpSpPr bwMode="auto">
          <a:xfrm>
            <a:off x="2414589" y="1002963"/>
            <a:ext cx="7402513" cy="5699336"/>
            <a:chOff x="2413593" y="704598"/>
            <a:chExt cx="7402290" cy="5699460"/>
          </a:xfrm>
        </p:grpSpPr>
        <p:sp>
          <p:nvSpPr>
            <p:cNvPr id="3" name="Freeform: Shape 2">
              <a:extLst>
                <a:ext uri="{FF2B5EF4-FFF2-40B4-BE49-F238E27FC236}">
                  <a16:creationId xmlns:a16="http://schemas.microsoft.com/office/drawing/2014/main" id="{99B7D956-A4CA-BB8D-7991-BA396DEC4E20}"/>
                </a:ext>
              </a:extLst>
            </p:cNvPr>
            <p:cNvSpPr/>
            <p:nvPr/>
          </p:nvSpPr>
          <p:spPr>
            <a:xfrm>
              <a:off x="5028127" y="2996574"/>
              <a:ext cx="2009714" cy="1781214"/>
            </a:xfrm>
            <a:custGeom>
              <a:avLst/>
              <a:gdLst>
                <a:gd name="connsiteX0" fmla="*/ 0 w 1947859"/>
                <a:gd name="connsiteY0" fmla="*/ 890537 h 1781074"/>
                <a:gd name="connsiteX1" fmla="*/ 973930 w 1947859"/>
                <a:gd name="connsiteY1" fmla="*/ 0 h 1781074"/>
                <a:gd name="connsiteX2" fmla="*/ 1947860 w 1947859"/>
                <a:gd name="connsiteY2" fmla="*/ 890537 h 1781074"/>
                <a:gd name="connsiteX3" fmla="*/ 973930 w 1947859"/>
                <a:gd name="connsiteY3" fmla="*/ 1781074 h 1781074"/>
                <a:gd name="connsiteX4" fmla="*/ 0 w 1947859"/>
                <a:gd name="connsiteY4" fmla="*/ 890537 h 1781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7859" h="1781074">
                  <a:moveTo>
                    <a:pt x="0" y="890537"/>
                  </a:moveTo>
                  <a:cubicBezTo>
                    <a:pt x="0" y="398707"/>
                    <a:pt x="436043" y="0"/>
                    <a:pt x="973930" y="0"/>
                  </a:cubicBezTo>
                  <a:cubicBezTo>
                    <a:pt x="1511817" y="0"/>
                    <a:pt x="1947860" y="398707"/>
                    <a:pt x="1947860" y="890537"/>
                  </a:cubicBezTo>
                  <a:cubicBezTo>
                    <a:pt x="1947860" y="1382367"/>
                    <a:pt x="1511817" y="1781074"/>
                    <a:pt x="973930" y="1781074"/>
                  </a:cubicBezTo>
                  <a:cubicBezTo>
                    <a:pt x="436043" y="1781074"/>
                    <a:pt x="0" y="1382367"/>
                    <a:pt x="0" y="890537"/>
                  </a:cubicBezTo>
                  <a:close/>
                </a:path>
              </a:pathLst>
            </a:custGeom>
            <a:solidFill>
              <a:schemeClr val="accent3"/>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305497" tIns="281079" rIns="305497" bIns="281079" spcCol="1270" anchor="ctr"/>
            <a:lstStyle/>
            <a:p>
              <a:pPr marL="0" marR="0" lvl="0" indent="0" algn="ctr" defTabSz="710987" rtl="0" eaLnBrk="0" fontAlgn="base" latinLnBrk="0" hangingPunct="0">
                <a:lnSpc>
                  <a:spcPct val="90000"/>
                </a:lnSpc>
                <a:spcBef>
                  <a:spcPct val="0"/>
                </a:spcBef>
                <a:spcAft>
                  <a:spcPct val="35000"/>
                </a:spcAft>
                <a:buClrTx/>
                <a:buSzTx/>
                <a:buFontTx/>
                <a:buNone/>
                <a:tabLst/>
                <a:defRPr/>
              </a:pPr>
              <a:r>
                <a:rPr kumimoji="0" lang="en-GB" sz="20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Insulin resistance</a:t>
              </a:r>
            </a:p>
            <a:p>
              <a:pPr marL="0" marR="0" lvl="0" indent="0" algn="ctr" defTabSz="710987" rtl="0" eaLnBrk="0" fontAlgn="base" latinLnBrk="0" hangingPunct="0">
                <a:lnSpc>
                  <a:spcPct val="90000"/>
                </a:lnSpc>
                <a:spcBef>
                  <a:spcPct val="0"/>
                </a:spcBef>
                <a:spcAft>
                  <a:spcPct val="35000"/>
                </a:spcAft>
                <a:buClrTx/>
                <a:buSzTx/>
                <a:buFontTx/>
                <a:buNone/>
                <a:tabLst/>
                <a:defRPr/>
              </a:pPr>
              <a:r>
                <a:rPr kumimoji="0" lang="en-GB" sz="20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Increased circulating FFA</a:t>
              </a:r>
            </a:p>
          </p:txBody>
        </p:sp>
        <p:sp>
          <p:nvSpPr>
            <p:cNvPr id="4" name="Freeform: Shape 3">
              <a:extLst>
                <a:ext uri="{FF2B5EF4-FFF2-40B4-BE49-F238E27FC236}">
                  <a16:creationId xmlns:a16="http://schemas.microsoft.com/office/drawing/2014/main" id="{F85FAF4B-0BAA-0E3B-161D-5F6EF628DC03}"/>
                </a:ext>
              </a:extLst>
            </p:cNvPr>
            <p:cNvSpPr/>
            <p:nvPr/>
          </p:nvSpPr>
          <p:spPr>
            <a:xfrm>
              <a:off x="4707148" y="704598"/>
              <a:ext cx="2715642" cy="1609698"/>
            </a:xfrm>
            <a:custGeom>
              <a:avLst/>
              <a:gdLst>
                <a:gd name="connsiteX0" fmla="*/ 0 w 1147762"/>
                <a:gd name="connsiteY0" fmla="*/ 573881 h 1147762"/>
                <a:gd name="connsiteX1" fmla="*/ 573881 w 1147762"/>
                <a:gd name="connsiteY1" fmla="*/ 0 h 1147762"/>
                <a:gd name="connsiteX2" fmla="*/ 1147762 w 1147762"/>
                <a:gd name="connsiteY2" fmla="*/ 573881 h 1147762"/>
                <a:gd name="connsiteX3" fmla="*/ 573881 w 1147762"/>
                <a:gd name="connsiteY3" fmla="*/ 1147762 h 1147762"/>
                <a:gd name="connsiteX4" fmla="*/ 0 w 1147762"/>
                <a:gd name="connsiteY4" fmla="*/ 573881 h 1147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7762" h="1147762">
                  <a:moveTo>
                    <a:pt x="0" y="573881"/>
                  </a:moveTo>
                  <a:cubicBezTo>
                    <a:pt x="0" y="256935"/>
                    <a:pt x="256935" y="0"/>
                    <a:pt x="573881" y="0"/>
                  </a:cubicBezTo>
                  <a:cubicBezTo>
                    <a:pt x="890827" y="0"/>
                    <a:pt x="1147762" y="256935"/>
                    <a:pt x="1147762" y="573881"/>
                  </a:cubicBezTo>
                  <a:cubicBezTo>
                    <a:pt x="1147762" y="890827"/>
                    <a:pt x="890827" y="1147762"/>
                    <a:pt x="573881" y="1147762"/>
                  </a:cubicBezTo>
                  <a:cubicBezTo>
                    <a:pt x="256935" y="1147762"/>
                    <a:pt x="0" y="890827"/>
                    <a:pt x="0" y="573881"/>
                  </a:cubicBezTo>
                  <a:close/>
                </a:path>
              </a:pathLst>
            </a:custGeom>
            <a:solidFill>
              <a:schemeClr val="accent3"/>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188357" tIns="188357" rIns="188357" bIns="188357" spcCol="1270" anchor="ctr"/>
            <a:lstStyle/>
            <a:p>
              <a:pPr marL="0" marR="0" lvl="0" indent="0" algn="ctr" defTabSz="710987" rtl="0" eaLnBrk="0" fontAlgn="base" latinLnBrk="0" hangingPunct="0">
                <a:lnSpc>
                  <a:spcPct val="90000"/>
                </a:lnSpc>
                <a:spcBef>
                  <a:spcPct val="0"/>
                </a:spcBef>
                <a:spcAft>
                  <a:spcPct val="35000"/>
                </a:spcAft>
                <a:buClrTx/>
                <a:buSzTx/>
                <a:buFontTx/>
                <a:buNone/>
                <a:tabLst/>
                <a:defRPr/>
              </a:pPr>
              <a:r>
                <a:rPr kumimoji="0" lang="en-GB" sz="20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Fat supply exceeds adipose storage capacity</a:t>
              </a:r>
            </a:p>
          </p:txBody>
        </p:sp>
        <p:sp>
          <p:nvSpPr>
            <p:cNvPr id="5" name="Freeform: Shape 4">
              <a:extLst>
                <a:ext uri="{FF2B5EF4-FFF2-40B4-BE49-F238E27FC236}">
                  <a16:creationId xmlns:a16="http://schemas.microsoft.com/office/drawing/2014/main" id="{F4AB5359-3A34-1DA5-1E23-1DD27DB3039E}"/>
                </a:ext>
              </a:extLst>
            </p:cNvPr>
            <p:cNvSpPr/>
            <p:nvPr/>
          </p:nvSpPr>
          <p:spPr>
            <a:xfrm>
              <a:off x="6998155" y="1721784"/>
              <a:ext cx="1750960" cy="1277965"/>
            </a:xfrm>
            <a:custGeom>
              <a:avLst/>
              <a:gdLst>
                <a:gd name="connsiteX0" fmla="*/ 0 w 1431042"/>
                <a:gd name="connsiteY0" fmla="*/ 639189 h 1278378"/>
                <a:gd name="connsiteX1" fmla="*/ 715521 w 1431042"/>
                <a:gd name="connsiteY1" fmla="*/ 0 h 1278378"/>
                <a:gd name="connsiteX2" fmla="*/ 1431042 w 1431042"/>
                <a:gd name="connsiteY2" fmla="*/ 639189 h 1278378"/>
                <a:gd name="connsiteX3" fmla="*/ 715521 w 1431042"/>
                <a:gd name="connsiteY3" fmla="*/ 1278378 h 1278378"/>
                <a:gd name="connsiteX4" fmla="*/ 0 w 1431042"/>
                <a:gd name="connsiteY4" fmla="*/ 639189 h 12783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1042" h="1278378">
                  <a:moveTo>
                    <a:pt x="0" y="639189"/>
                  </a:moveTo>
                  <a:cubicBezTo>
                    <a:pt x="0" y="286175"/>
                    <a:pt x="320350" y="0"/>
                    <a:pt x="715521" y="0"/>
                  </a:cubicBezTo>
                  <a:cubicBezTo>
                    <a:pt x="1110692" y="0"/>
                    <a:pt x="1431042" y="286175"/>
                    <a:pt x="1431042" y="639189"/>
                  </a:cubicBezTo>
                  <a:cubicBezTo>
                    <a:pt x="1431042" y="992203"/>
                    <a:pt x="1110692" y="1278378"/>
                    <a:pt x="715521" y="1278378"/>
                  </a:cubicBezTo>
                  <a:cubicBezTo>
                    <a:pt x="320350" y="1278378"/>
                    <a:pt x="0" y="992203"/>
                    <a:pt x="0" y="639189"/>
                  </a:cubicBezTo>
                  <a:close/>
                </a:path>
              </a:pathLst>
            </a:custGeom>
            <a:solidFill>
              <a:schemeClr val="accent2"/>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24752" tIns="202401" rIns="224752" bIns="202401" anchor="ctr"/>
            <a:lstStyle>
              <a:lvl1pPr defTabSz="531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531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531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531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531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531813" rtl="0" eaLnBrk="0" fontAlgn="base" latinLnBrk="0" hangingPunct="0">
                <a:lnSpc>
                  <a:spcPct val="90000"/>
                </a:lnSpc>
                <a:spcBef>
                  <a:spcPct val="0"/>
                </a:spcBef>
                <a:spcAft>
                  <a:spcPct val="35000"/>
                </a:spcAft>
                <a:buClrTx/>
                <a:buSzTx/>
                <a:buFontTx/>
                <a:buNone/>
                <a:tabLst/>
                <a:defRPr/>
              </a:pPr>
              <a:r>
                <a:rPr kumimoji="0" lang="en-GB" altLang="en-US"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Hypertension</a:t>
              </a:r>
              <a:endParaRPr kumimoji="0" lang="en-GB" altLang="en-US" sz="11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6" name="Freeform: Shape 5">
              <a:extLst>
                <a:ext uri="{FF2B5EF4-FFF2-40B4-BE49-F238E27FC236}">
                  <a16:creationId xmlns:a16="http://schemas.microsoft.com/office/drawing/2014/main" id="{7EAD3541-5E16-E921-C42A-BD08018F821B}"/>
                </a:ext>
              </a:extLst>
            </p:cNvPr>
            <p:cNvSpPr/>
            <p:nvPr/>
          </p:nvSpPr>
          <p:spPr>
            <a:xfrm>
              <a:off x="7717271" y="3160090"/>
              <a:ext cx="2098612" cy="1454182"/>
            </a:xfrm>
            <a:custGeom>
              <a:avLst/>
              <a:gdLst>
                <a:gd name="connsiteX0" fmla="*/ 0 w 1815474"/>
                <a:gd name="connsiteY0" fmla="*/ 726930 h 1453859"/>
                <a:gd name="connsiteX1" fmla="*/ 907737 w 1815474"/>
                <a:gd name="connsiteY1" fmla="*/ 0 h 1453859"/>
                <a:gd name="connsiteX2" fmla="*/ 1815474 w 1815474"/>
                <a:gd name="connsiteY2" fmla="*/ 726930 h 1453859"/>
                <a:gd name="connsiteX3" fmla="*/ 907737 w 1815474"/>
                <a:gd name="connsiteY3" fmla="*/ 1453860 h 1453859"/>
                <a:gd name="connsiteX4" fmla="*/ 0 w 1815474"/>
                <a:gd name="connsiteY4" fmla="*/ 726930 h 1453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5474" h="1453859">
                  <a:moveTo>
                    <a:pt x="0" y="726930"/>
                  </a:moveTo>
                  <a:cubicBezTo>
                    <a:pt x="0" y="325458"/>
                    <a:pt x="406408" y="0"/>
                    <a:pt x="907737" y="0"/>
                  </a:cubicBezTo>
                  <a:cubicBezTo>
                    <a:pt x="1409066" y="0"/>
                    <a:pt x="1815474" y="325458"/>
                    <a:pt x="1815474" y="726930"/>
                  </a:cubicBezTo>
                  <a:cubicBezTo>
                    <a:pt x="1815474" y="1128402"/>
                    <a:pt x="1409066" y="1453860"/>
                    <a:pt x="907737" y="1453860"/>
                  </a:cubicBezTo>
                  <a:cubicBezTo>
                    <a:pt x="406408" y="1453860"/>
                    <a:pt x="0" y="1128402"/>
                    <a:pt x="0" y="726930"/>
                  </a:cubicBezTo>
                  <a:close/>
                </a:path>
              </a:pathLst>
            </a:custGeom>
            <a:solidFill>
              <a:schemeClr val="accent2"/>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81037" tIns="228094" rIns="281037" bIns="228094" anchor="ctr"/>
            <a:lstStyle>
              <a:lvl1pPr defTabSz="531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531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531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531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531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531813" rtl="0" eaLnBrk="0" fontAlgn="base" latinLnBrk="0" hangingPunct="0">
                <a:lnSpc>
                  <a:spcPct val="90000"/>
                </a:lnSpc>
                <a:spcBef>
                  <a:spcPct val="0"/>
                </a:spcBef>
                <a:spcAft>
                  <a:spcPct val="35000"/>
                </a:spcAft>
                <a:buClrTx/>
                <a:buSzTx/>
                <a:buFontTx/>
                <a:buNone/>
                <a:tabLst/>
                <a:defRPr/>
              </a:pPr>
              <a:r>
                <a:rPr kumimoji="0" lang="en-GB" altLang="en-US"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Hyperuricemia</a:t>
              </a:r>
              <a:endParaRPr kumimoji="0" lang="en-GB" alt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7" name="Freeform: Shape 6">
              <a:extLst>
                <a:ext uri="{FF2B5EF4-FFF2-40B4-BE49-F238E27FC236}">
                  <a16:creationId xmlns:a16="http://schemas.microsoft.com/office/drawing/2014/main" id="{A47551F1-4D13-B7F3-E756-C4AA6456A159}"/>
                </a:ext>
              </a:extLst>
            </p:cNvPr>
            <p:cNvSpPr/>
            <p:nvPr/>
          </p:nvSpPr>
          <p:spPr>
            <a:xfrm>
              <a:off x="7053716" y="4680949"/>
              <a:ext cx="1714448" cy="1322416"/>
            </a:xfrm>
            <a:custGeom>
              <a:avLst/>
              <a:gdLst>
                <a:gd name="connsiteX0" fmla="*/ 0 w 1415008"/>
                <a:gd name="connsiteY0" fmla="*/ 661203 h 1322406"/>
                <a:gd name="connsiteX1" fmla="*/ 707504 w 1415008"/>
                <a:gd name="connsiteY1" fmla="*/ 0 h 1322406"/>
                <a:gd name="connsiteX2" fmla="*/ 1415008 w 1415008"/>
                <a:gd name="connsiteY2" fmla="*/ 661203 h 1322406"/>
                <a:gd name="connsiteX3" fmla="*/ 707504 w 1415008"/>
                <a:gd name="connsiteY3" fmla="*/ 1322406 h 1322406"/>
                <a:gd name="connsiteX4" fmla="*/ 0 w 1415008"/>
                <a:gd name="connsiteY4" fmla="*/ 661203 h 1322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5008" h="1322406">
                  <a:moveTo>
                    <a:pt x="0" y="661203"/>
                  </a:moveTo>
                  <a:cubicBezTo>
                    <a:pt x="0" y="296031"/>
                    <a:pt x="316760" y="0"/>
                    <a:pt x="707504" y="0"/>
                  </a:cubicBezTo>
                  <a:cubicBezTo>
                    <a:pt x="1098248" y="0"/>
                    <a:pt x="1415008" y="296031"/>
                    <a:pt x="1415008" y="661203"/>
                  </a:cubicBezTo>
                  <a:cubicBezTo>
                    <a:pt x="1415008" y="1026375"/>
                    <a:pt x="1098248" y="1322406"/>
                    <a:pt x="707504" y="1322406"/>
                  </a:cubicBezTo>
                  <a:cubicBezTo>
                    <a:pt x="316760" y="1322406"/>
                    <a:pt x="0" y="1026375"/>
                    <a:pt x="0" y="661203"/>
                  </a:cubicBezTo>
                  <a:close/>
                </a:path>
              </a:pathLst>
            </a:custGeom>
            <a:solidFill>
              <a:schemeClr val="accent2"/>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22405" tIns="208848" rIns="222405" bIns="208848" spcCol="1270" anchor="ctr"/>
            <a:lstStyle/>
            <a:p>
              <a:pPr marL="0" marR="0" lvl="0" indent="0" algn="ctr" defTabSz="533240" rtl="0" eaLnBrk="0" fontAlgn="base" latinLnBrk="0" hangingPunct="0">
                <a:lnSpc>
                  <a:spcPct val="90000"/>
                </a:lnSpc>
                <a:spcBef>
                  <a:spcPct val="0"/>
                </a:spcBef>
                <a:spcAft>
                  <a:spcPct val="35000"/>
                </a:spcAft>
                <a:buClrTx/>
                <a:buSzTx/>
                <a:buFontTx/>
                <a:buNone/>
                <a:tabLst/>
                <a:defRPr/>
              </a:pPr>
              <a:r>
                <a:rPr kumimoji="0" lang="en-GB"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Dyslipidemia</a:t>
              </a:r>
            </a:p>
          </p:txBody>
        </p:sp>
        <p:sp>
          <p:nvSpPr>
            <p:cNvPr id="8" name="Freeform: Shape 7">
              <a:extLst>
                <a:ext uri="{FF2B5EF4-FFF2-40B4-BE49-F238E27FC236}">
                  <a16:creationId xmlns:a16="http://schemas.microsoft.com/office/drawing/2014/main" id="{F55561F3-5858-D485-10E2-22942F5BC8E9}"/>
                </a:ext>
              </a:extLst>
            </p:cNvPr>
            <p:cNvSpPr/>
            <p:nvPr/>
          </p:nvSpPr>
          <p:spPr>
            <a:xfrm>
              <a:off x="5247196" y="5407086"/>
              <a:ext cx="1569990" cy="996972"/>
            </a:xfrm>
            <a:custGeom>
              <a:avLst/>
              <a:gdLst>
                <a:gd name="connsiteX0" fmla="*/ 0 w 1569806"/>
                <a:gd name="connsiteY0" fmla="*/ 739263 h 1478525"/>
                <a:gd name="connsiteX1" fmla="*/ 784903 w 1569806"/>
                <a:gd name="connsiteY1" fmla="*/ 0 h 1478525"/>
                <a:gd name="connsiteX2" fmla="*/ 1569806 w 1569806"/>
                <a:gd name="connsiteY2" fmla="*/ 739263 h 1478525"/>
                <a:gd name="connsiteX3" fmla="*/ 784903 w 1569806"/>
                <a:gd name="connsiteY3" fmla="*/ 1478526 h 1478525"/>
                <a:gd name="connsiteX4" fmla="*/ 0 w 1569806"/>
                <a:gd name="connsiteY4" fmla="*/ 739263 h 1478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9806" h="1478525">
                  <a:moveTo>
                    <a:pt x="0" y="739263"/>
                  </a:moveTo>
                  <a:cubicBezTo>
                    <a:pt x="0" y="330979"/>
                    <a:pt x="351413" y="0"/>
                    <a:pt x="784903" y="0"/>
                  </a:cubicBezTo>
                  <a:cubicBezTo>
                    <a:pt x="1218393" y="0"/>
                    <a:pt x="1569806" y="330979"/>
                    <a:pt x="1569806" y="739263"/>
                  </a:cubicBezTo>
                  <a:cubicBezTo>
                    <a:pt x="1569806" y="1147547"/>
                    <a:pt x="1218393" y="1478526"/>
                    <a:pt x="784903" y="1478526"/>
                  </a:cubicBezTo>
                  <a:cubicBezTo>
                    <a:pt x="351413" y="1478526"/>
                    <a:pt x="0" y="1147547"/>
                    <a:pt x="0" y="739263"/>
                  </a:cubicBezTo>
                  <a:close/>
                </a:path>
              </a:pathLst>
            </a:custGeom>
            <a:solidFill>
              <a:schemeClr val="accent1"/>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50148" tIns="236783" rIns="250148" bIns="236783" spcCol="1270" anchor="ctr"/>
            <a:lstStyle/>
            <a:p>
              <a:pPr marL="0" marR="0" lvl="0" indent="0" algn="ctr" defTabSz="710987" rtl="0" eaLnBrk="0" fontAlgn="base" latinLnBrk="0" hangingPunct="0">
                <a:lnSpc>
                  <a:spcPct val="90000"/>
                </a:lnSpc>
                <a:spcBef>
                  <a:spcPct val="0"/>
                </a:spcBef>
                <a:spcAft>
                  <a:spcPct val="35000"/>
                </a:spcAft>
                <a:buClrTx/>
                <a:buSzTx/>
                <a:buFontTx/>
                <a:buNone/>
                <a:tabLst/>
                <a:defRPr/>
              </a:pPr>
              <a:r>
                <a:rPr lang="en-GB" sz="1999" dirty="0">
                  <a:solidFill>
                    <a:schemeClr val="tx1"/>
                  </a:solidFill>
                  <a:latin typeface="Calibri" panose="020F0502020204030204" pitchFamily="34" charset="0"/>
                  <a:cs typeface="Calibri" panose="020F0502020204030204" pitchFamily="34" charset="0"/>
                </a:rPr>
                <a:t>M</a:t>
              </a:r>
              <a:r>
                <a:rPr kumimoji="0" lang="en-GB" sz="1999"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ASLD</a:t>
              </a:r>
            </a:p>
          </p:txBody>
        </p:sp>
        <p:sp>
          <p:nvSpPr>
            <p:cNvPr id="9" name="Freeform: Shape 8">
              <a:extLst>
                <a:ext uri="{FF2B5EF4-FFF2-40B4-BE49-F238E27FC236}">
                  <a16:creationId xmlns:a16="http://schemas.microsoft.com/office/drawing/2014/main" id="{145734A2-AE58-EA77-4B53-8B277F4F1E30}"/>
                </a:ext>
              </a:extLst>
            </p:cNvPr>
            <p:cNvSpPr/>
            <p:nvPr/>
          </p:nvSpPr>
          <p:spPr>
            <a:xfrm>
              <a:off x="3058099" y="4680949"/>
              <a:ext cx="1960504" cy="1322416"/>
            </a:xfrm>
            <a:custGeom>
              <a:avLst/>
              <a:gdLst>
                <a:gd name="connsiteX0" fmla="*/ 0 w 1599935"/>
                <a:gd name="connsiteY0" fmla="*/ 813603 h 1627206"/>
                <a:gd name="connsiteX1" fmla="*/ 799968 w 1599935"/>
                <a:gd name="connsiteY1" fmla="*/ 0 h 1627206"/>
                <a:gd name="connsiteX2" fmla="*/ 1599936 w 1599935"/>
                <a:gd name="connsiteY2" fmla="*/ 813603 h 1627206"/>
                <a:gd name="connsiteX3" fmla="*/ 799968 w 1599935"/>
                <a:gd name="connsiteY3" fmla="*/ 1627206 h 1627206"/>
                <a:gd name="connsiteX4" fmla="*/ 0 w 1599935"/>
                <a:gd name="connsiteY4" fmla="*/ 813603 h 1627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9935" h="1627206">
                  <a:moveTo>
                    <a:pt x="0" y="813603"/>
                  </a:moveTo>
                  <a:cubicBezTo>
                    <a:pt x="0" y="364262"/>
                    <a:pt x="358158" y="0"/>
                    <a:pt x="799968" y="0"/>
                  </a:cubicBezTo>
                  <a:cubicBezTo>
                    <a:pt x="1241778" y="0"/>
                    <a:pt x="1599936" y="364262"/>
                    <a:pt x="1599936" y="813603"/>
                  </a:cubicBezTo>
                  <a:cubicBezTo>
                    <a:pt x="1599936" y="1262944"/>
                    <a:pt x="1241778" y="1627206"/>
                    <a:pt x="799968" y="1627206"/>
                  </a:cubicBezTo>
                  <a:cubicBezTo>
                    <a:pt x="358158" y="1627206"/>
                    <a:pt x="0" y="1262944"/>
                    <a:pt x="0" y="813603"/>
                  </a:cubicBezTo>
                  <a:close/>
                </a:path>
              </a:pathLst>
            </a:custGeom>
            <a:solidFill>
              <a:schemeClr val="accent2"/>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49480" tIns="253473" rIns="249480" bIns="253473" anchor="ctr"/>
            <a:lstStyle>
              <a:lvl1pPr defTabSz="531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531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531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531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531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531813" rtl="0" eaLnBrk="0" fontAlgn="base" latinLnBrk="0" hangingPunct="0">
                <a:lnSpc>
                  <a:spcPct val="90000"/>
                </a:lnSpc>
                <a:spcBef>
                  <a:spcPct val="0"/>
                </a:spcBef>
                <a:spcAft>
                  <a:spcPct val="35000"/>
                </a:spcAft>
                <a:buClrTx/>
                <a:buSzTx/>
                <a:buFontTx/>
                <a:buNone/>
                <a:tabLst/>
                <a:defRPr/>
              </a:pPr>
              <a:r>
                <a:rPr kumimoji="0" lang="en-GB" altLang="en-US"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Hyperglycemia</a:t>
              </a:r>
              <a:endParaRPr kumimoji="0" lang="en-GB" altLang="en-US" sz="12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0" name="Freeform: Shape 9">
              <a:extLst>
                <a:ext uri="{FF2B5EF4-FFF2-40B4-BE49-F238E27FC236}">
                  <a16:creationId xmlns:a16="http://schemas.microsoft.com/office/drawing/2014/main" id="{1BE7236F-ECE6-A575-0001-EEFE0A9B1330}"/>
                </a:ext>
              </a:extLst>
            </p:cNvPr>
            <p:cNvSpPr/>
            <p:nvPr/>
          </p:nvSpPr>
          <p:spPr>
            <a:xfrm>
              <a:off x="2413593" y="3160090"/>
              <a:ext cx="1947804" cy="1454182"/>
            </a:xfrm>
            <a:custGeom>
              <a:avLst/>
              <a:gdLst>
                <a:gd name="connsiteX0" fmla="*/ 0 w 1583316"/>
                <a:gd name="connsiteY0" fmla="*/ 773007 h 1546013"/>
                <a:gd name="connsiteX1" fmla="*/ 791658 w 1583316"/>
                <a:gd name="connsiteY1" fmla="*/ 0 h 1546013"/>
                <a:gd name="connsiteX2" fmla="*/ 1583316 w 1583316"/>
                <a:gd name="connsiteY2" fmla="*/ 773007 h 1546013"/>
                <a:gd name="connsiteX3" fmla="*/ 791658 w 1583316"/>
                <a:gd name="connsiteY3" fmla="*/ 1546014 h 1546013"/>
                <a:gd name="connsiteX4" fmla="*/ 0 w 1583316"/>
                <a:gd name="connsiteY4" fmla="*/ 773007 h 1546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3316" h="1546013">
                  <a:moveTo>
                    <a:pt x="0" y="773007"/>
                  </a:moveTo>
                  <a:cubicBezTo>
                    <a:pt x="0" y="346087"/>
                    <a:pt x="354437" y="0"/>
                    <a:pt x="791658" y="0"/>
                  </a:cubicBezTo>
                  <a:cubicBezTo>
                    <a:pt x="1228879" y="0"/>
                    <a:pt x="1583316" y="346087"/>
                    <a:pt x="1583316" y="773007"/>
                  </a:cubicBezTo>
                  <a:cubicBezTo>
                    <a:pt x="1583316" y="1199927"/>
                    <a:pt x="1228879" y="1546014"/>
                    <a:pt x="791658" y="1546014"/>
                  </a:cubicBezTo>
                  <a:cubicBezTo>
                    <a:pt x="354437" y="1546014"/>
                    <a:pt x="0" y="1199927"/>
                    <a:pt x="0" y="773007"/>
                  </a:cubicBezTo>
                  <a:close/>
                </a:path>
              </a:pathLst>
            </a:custGeom>
            <a:solidFill>
              <a:schemeClr val="accent2"/>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47047" tIns="241585" rIns="247047" bIns="241585" spcCol="1270" anchor="ctr"/>
            <a:lstStyle/>
            <a:p>
              <a:pPr marL="0" marR="0" lvl="0" indent="0" algn="ctr" defTabSz="533240" rtl="0" eaLnBrk="0" fontAlgn="base" latinLnBrk="0" hangingPunct="0">
                <a:lnSpc>
                  <a:spcPct val="90000"/>
                </a:lnSpc>
                <a:spcBef>
                  <a:spcPct val="0"/>
                </a:spcBef>
                <a:spcAft>
                  <a:spcPct val="35000"/>
                </a:spcAft>
                <a:buClrTx/>
                <a:buSzTx/>
                <a:buFontTx/>
                <a:buNone/>
                <a:tabLst/>
                <a:defRPr/>
              </a:pPr>
              <a:r>
                <a:rPr kumimoji="0" lang="en-GB"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Macrovascular disease</a:t>
              </a:r>
            </a:p>
          </p:txBody>
        </p:sp>
        <p:sp>
          <p:nvSpPr>
            <p:cNvPr id="11" name="Freeform: Shape 10">
              <a:extLst>
                <a:ext uri="{FF2B5EF4-FFF2-40B4-BE49-F238E27FC236}">
                  <a16:creationId xmlns:a16="http://schemas.microsoft.com/office/drawing/2014/main" id="{8EB31A3A-5561-8918-CFAB-ED5BFB5BF5BC}"/>
                </a:ext>
              </a:extLst>
            </p:cNvPr>
            <p:cNvSpPr/>
            <p:nvPr/>
          </p:nvSpPr>
          <p:spPr>
            <a:xfrm>
              <a:off x="3150171" y="1721784"/>
              <a:ext cx="1997015" cy="1274790"/>
            </a:xfrm>
            <a:custGeom>
              <a:avLst/>
              <a:gdLst>
                <a:gd name="connsiteX0" fmla="*/ 0 w 1618919"/>
                <a:gd name="connsiteY0" fmla="*/ 711383 h 1422766"/>
                <a:gd name="connsiteX1" fmla="*/ 809460 w 1618919"/>
                <a:gd name="connsiteY1" fmla="*/ 0 h 1422766"/>
                <a:gd name="connsiteX2" fmla="*/ 1618920 w 1618919"/>
                <a:gd name="connsiteY2" fmla="*/ 711383 h 1422766"/>
                <a:gd name="connsiteX3" fmla="*/ 809460 w 1618919"/>
                <a:gd name="connsiteY3" fmla="*/ 1422766 h 1422766"/>
                <a:gd name="connsiteX4" fmla="*/ 0 w 1618919"/>
                <a:gd name="connsiteY4" fmla="*/ 711383 h 142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8919" h="1422766">
                  <a:moveTo>
                    <a:pt x="0" y="711383"/>
                  </a:moveTo>
                  <a:cubicBezTo>
                    <a:pt x="0" y="318497"/>
                    <a:pt x="362408" y="0"/>
                    <a:pt x="809460" y="0"/>
                  </a:cubicBezTo>
                  <a:cubicBezTo>
                    <a:pt x="1256512" y="0"/>
                    <a:pt x="1618920" y="318497"/>
                    <a:pt x="1618920" y="711383"/>
                  </a:cubicBezTo>
                  <a:cubicBezTo>
                    <a:pt x="1618920" y="1104269"/>
                    <a:pt x="1256512" y="1422766"/>
                    <a:pt x="809460" y="1422766"/>
                  </a:cubicBezTo>
                  <a:cubicBezTo>
                    <a:pt x="362408" y="1422766"/>
                    <a:pt x="0" y="1104269"/>
                    <a:pt x="0" y="711383"/>
                  </a:cubicBezTo>
                  <a:close/>
                </a:path>
              </a:pathLst>
            </a:custGeom>
            <a:solidFill>
              <a:schemeClr val="accent2"/>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52259" tIns="223541" rIns="252259" bIns="223541" spcCol="1270" anchor="ctr"/>
            <a:lstStyle/>
            <a:p>
              <a:pPr marL="0" marR="0" lvl="0" indent="0" algn="ctr" defTabSz="533240" rtl="0" eaLnBrk="0" fontAlgn="base" latinLnBrk="0" hangingPunct="0">
                <a:lnSpc>
                  <a:spcPct val="90000"/>
                </a:lnSpc>
                <a:spcBef>
                  <a:spcPct val="0"/>
                </a:spcBef>
                <a:spcAft>
                  <a:spcPct val="35000"/>
                </a:spcAft>
                <a:buClrTx/>
                <a:buSzTx/>
                <a:buFontTx/>
                <a:buNone/>
                <a:tabLst/>
                <a:defRPr/>
              </a:pPr>
              <a:r>
                <a:rPr kumimoji="0" lang="en-GB"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Type 2 diabetes</a:t>
              </a:r>
            </a:p>
          </p:txBody>
        </p:sp>
        <p:sp>
          <p:nvSpPr>
            <p:cNvPr id="12" name="Arrow: Down 25">
              <a:extLst>
                <a:ext uri="{FF2B5EF4-FFF2-40B4-BE49-F238E27FC236}">
                  <a16:creationId xmlns:a16="http://schemas.microsoft.com/office/drawing/2014/main" id="{FB39266A-364B-D1A3-8036-DCF49D809A67}"/>
                </a:ext>
              </a:extLst>
            </p:cNvPr>
            <p:cNvSpPr>
              <a:spLocks noChangeArrowheads="1"/>
            </p:cNvSpPr>
            <p:nvPr/>
          </p:nvSpPr>
          <p:spPr bwMode="auto">
            <a:xfrm>
              <a:off x="5742481" y="2485388"/>
              <a:ext cx="579420" cy="409584"/>
            </a:xfrm>
            <a:prstGeom prst="downArrow">
              <a:avLst>
                <a:gd name="adj1" fmla="val 50000"/>
                <a:gd name="adj2" fmla="val 50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ts val="1000"/>
                </a:spcBef>
                <a:spcAft>
                  <a:spcPts val="700"/>
                </a:spcAft>
                <a:buClrTx/>
                <a:buSzTx/>
                <a:buFont typeface="Wingdings" panose="05000000000000000000" pitchFamily="2" charset="2"/>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3" name="Arrow: Down 26">
              <a:extLst>
                <a:ext uri="{FF2B5EF4-FFF2-40B4-BE49-F238E27FC236}">
                  <a16:creationId xmlns:a16="http://schemas.microsoft.com/office/drawing/2014/main" id="{278F3F9E-3AB3-09B6-300E-717B2E4BDE6D}"/>
                </a:ext>
              </a:extLst>
            </p:cNvPr>
            <p:cNvSpPr>
              <a:spLocks noChangeArrowheads="1"/>
            </p:cNvSpPr>
            <p:nvPr/>
          </p:nvSpPr>
          <p:spPr bwMode="auto">
            <a:xfrm rot="-8251163">
              <a:off x="6662548" y="2838119"/>
              <a:ext cx="612775" cy="407987"/>
            </a:xfrm>
            <a:prstGeom prst="downArrow">
              <a:avLst>
                <a:gd name="adj1" fmla="val 50000"/>
                <a:gd name="adj2" fmla="val 49944"/>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4" name="Arrow: Down 27">
              <a:extLst>
                <a:ext uri="{FF2B5EF4-FFF2-40B4-BE49-F238E27FC236}">
                  <a16:creationId xmlns:a16="http://schemas.microsoft.com/office/drawing/2014/main" id="{C10525A3-B787-6220-7B9B-D744D71906E8}"/>
                </a:ext>
              </a:extLst>
            </p:cNvPr>
            <p:cNvSpPr>
              <a:spLocks noChangeArrowheads="1"/>
            </p:cNvSpPr>
            <p:nvPr/>
          </p:nvSpPr>
          <p:spPr bwMode="auto">
            <a:xfrm>
              <a:off x="5742481" y="4893678"/>
              <a:ext cx="579420" cy="407996"/>
            </a:xfrm>
            <a:prstGeom prst="downArrow">
              <a:avLst>
                <a:gd name="adj1" fmla="val 50000"/>
                <a:gd name="adj2" fmla="val 50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5" name="Arrow: Down 28">
              <a:extLst>
                <a:ext uri="{FF2B5EF4-FFF2-40B4-BE49-F238E27FC236}">
                  <a16:creationId xmlns:a16="http://schemas.microsoft.com/office/drawing/2014/main" id="{F361729F-0ADF-9862-CC12-A6F3FA7EE317}"/>
                </a:ext>
              </a:extLst>
            </p:cNvPr>
            <p:cNvSpPr>
              <a:spLocks noChangeArrowheads="1"/>
            </p:cNvSpPr>
            <p:nvPr/>
          </p:nvSpPr>
          <p:spPr bwMode="auto">
            <a:xfrm rot="2959147">
              <a:off x="4691764" y="4434340"/>
              <a:ext cx="615950" cy="407988"/>
            </a:xfrm>
            <a:prstGeom prst="downArrow">
              <a:avLst>
                <a:gd name="adj1" fmla="val 50000"/>
                <a:gd name="adj2" fmla="val 49981"/>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6" name="Arrow: Down 29">
              <a:extLst>
                <a:ext uri="{FF2B5EF4-FFF2-40B4-BE49-F238E27FC236}">
                  <a16:creationId xmlns:a16="http://schemas.microsoft.com/office/drawing/2014/main" id="{75A23436-349E-FA09-0691-37A9D716141F}"/>
                </a:ext>
              </a:extLst>
            </p:cNvPr>
            <p:cNvSpPr>
              <a:spLocks noChangeArrowheads="1"/>
            </p:cNvSpPr>
            <p:nvPr/>
          </p:nvSpPr>
          <p:spPr bwMode="auto">
            <a:xfrm rot="-5400000">
              <a:off x="7039719" y="3682566"/>
              <a:ext cx="617538" cy="409575"/>
            </a:xfrm>
            <a:prstGeom prst="downArrow">
              <a:avLst>
                <a:gd name="adj1" fmla="val 50000"/>
                <a:gd name="adj2" fmla="val 49963"/>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7" name="Arrow: Down 30">
              <a:extLst>
                <a:ext uri="{FF2B5EF4-FFF2-40B4-BE49-F238E27FC236}">
                  <a16:creationId xmlns:a16="http://schemas.microsoft.com/office/drawing/2014/main" id="{53A0FEB9-FFD0-292A-50D8-66AEF209C6B7}"/>
                </a:ext>
              </a:extLst>
            </p:cNvPr>
            <p:cNvSpPr>
              <a:spLocks noChangeArrowheads="1"/>
            </p:cNvSpPr>
            <p:nvPr/>
          </p:nvSpPr>
          <p:spPr bwMode="auto">
            <a:xfrm rot="5400000">
              <a:off x="4398457" y="3683794"/>
              <a:ext cx="617538" cy="406400"/>
            </a:xfrm>
            <a:prstGeom prst="downArrow">
              <a:avLst>
                <a:gd name="adj1" fmla="val 50000"/>
                <a:gd name="adj2" fmla="val 49843"/>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8" name="Arrow: Down 31">
              <a:extLst>
                <a:ext uri="{FF2B5EF4-FFF2-40B4-BE49-F238E27FC236}">
                  <a16:creationId xmlns:a16="http://schemas.microsoft.com/office/drawing/2014/main" id="{45388C79-C1E0-4A40-52F1-17093D1D3D62}"/>
                </a:ext>
              </a:extLst>
            </p:cNvPr>
            <p:cNvSpPr>
              <a:spLocks noChangeArrowheads="1"/>
            </p:cNvSpPr>
            <p:nvPr/>
          </p:nvSpPr>
          <p:spPr bwMode="auto">
            <a:xfrm rot="8327515">
              <a:off x="4826000" y="2794318"/>
              <a:ext cx="612775" cy="407987"/>
            </a:xfrm>
            <a:prstGeom prst="downArrow">
              <a:avLst>
                <a:gd name="adj1" fmla="val 50000"/>
                <a:gd name="adj2"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9" name="Arrow: Down 32">
              <a:extLst>
                <a:ext uri="{FF2B5EF4-FFF2-40B4-BE49-F238E27FC236}">
                  <a16:creationId xmlns:a16="http://schemas.microsoft.com/office/drawing/2014/main" id="{1F046F92-CDA1-8160-A480-2A23191C7E10}"/>
                </a:ext>
              </a:extLst>
            </p:cNvPr>
            <p:cNvSpPr>
              <a:spLocks noChangeArrowheads="1"/>
            </p:cNvSpPr>
            <p:nvPr/>
          </p:nvSpPr>
          <p:spPr bwMode="auto">
            <a:xfrm rot="-2700000">
              <a:off x="6701816" y="4488759"/>
              <a:ext cx="612775" cy="407988"/>
            </a:xfrm>
            <a:prstGeom prst="downArrow">
              <a:avLst>
                <a:gd name="adj1" fmla="val 50000"/>
                <a:gd name="adj2" fmla="val 5006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grpSp>
      <p:sp>
        <p:nvSpPr>
          <p:cNvPr id="20" name="TextBox 19">
            <a:extLst>
              <a:ext uri="{FF2B5EF4-FFF2-40B4-BE49-F238E27FC236}">
                <a16:creationId xmlns:a16="http://schemas.microsoft.com/office/drawing/2014/main" id="{BE92C22C-0A24-F395-2386-8701E86E6F0B}"/>
              </a:ext>
            </a:extLst>
          </p:cNvPr>
          <p:cNvSpPr txBox="1"/>
          <p:nvPr/>
        </p:nvSpPr>
        <p:spPr bwMode="auto">
          <a:xfrm>
            <a:off x="8845585" y="1412277"/>
            <a:ext cx="6351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3600" b="0" dirty="0">
                <a:solidFill>
                  <a:schemeClr val="bg1"/>
                </a:solidFill>
                <a:latin typeface="Calibri" panose="020F0502020204030204" pitchFamily="34" charset="0"/>
              </a:rPr>
              <a:t>Rx</a:t>
            </a:r>
          </a:p>
        </p:txBody>
      </p:sp>
      <p:sp>
        <p:nvSpPr>
          <p:cNvPr id="21" name="TextBox 20">
            <a:extLst>
              <a:ext uri="{FF2B5EF4-FFF2-40B4-BE49-F238E27FC236}">
                <a16:creationId xmlns:a16="http://schemas.microsoft.com/office/drawing/2014/main" id="{3CDC5521-5174-8874-918F-3B4FD2F01DB6}"/>
              </a:ext>
            </a:extLst>
          </p:cNvPr>
          <p:cNvSpPr txBox="1"/>
          <p:nvPr/>
        </p:nvSpPr>
        <p:spPr bwMode="auto">
          <a:xfrm>
            <a:off x="10289006" y="3847722"/>
            <a:ext cx="6351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3600" b="0" dirty="0">
                <a:solidFill>
                  <a:schemeClr val="bg1"/>
                </a:solidFill>
                <a:latin typeface="Calibri" panose="020F0502020204030204" pitchFamily="34" charset="0"/>
              </a:rPr>
              <a:t>Rx</a:t>
            </a:r>
          </a:p>
        </p:txBody>
      </p:sp>
      <p:sp>
        <p:nvSpPr>
          <p:cNvPr id="22" name="TextBox 21">
            <a:extLst>
              <a:ext uri="{FF2B5EF4-FFF2-40B4-BE49-F238E27FC236}">
                <a16:creationId xmlns:a16="http://schemas.microsoft.com/office/drawing/2014/main" id="{EF608D12-785B-5CB4-E21E-B505848604B6}"/>
              </a:ext>
            </a:extLst>
          </p:cNvPr>
          <p:cNvSpPr txBox="1"/>
          <p:nvPr/>
        </p:nvSpPr>
        <p:spPr bwMode="auto">
          <a:xfrm>
            <a:off x="9158949" y="5640568"/>
            <a:ext cx="6351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3600" b="0" dirty="0">
                <a:solidFill>
                  <a:schemeClr val="bg1"/>
                </a:solidFill>
                <a:latin typeface="Calibri" panose="020F0502020204030204" pitchFamily="34" charset="0"/>
              </a:rPr>
              <a:t>Rx</a:t>
            </a:r>
          </a:p>
        </p:txBody>
      </p:sp>
      <p:sp>
        <p:nvSpPr>
          <p:cNvPr id="23" name="TextBox 22">
            <a:extLst>
              <a:ext uri="{FF2B5EF4-FFF2-40B4-BE49-F238E27FC236}">
                <a16:creationId xmlns:a16="http://schemas.microsoft.com/office/drawing/2014/main" id="{EF7F8086-F666-E868-B9BC-8A3ADF662CE4}"/>
              </a:ext>
            </a:extLst>
          </p:cNvPr>
          <p:cNvSpPr txBox="1"/>
          <p:nvPr/>
        </p:nvSpPr>
        <p:spPr bwMode="auto">
          <a:xfrm>
            <a:off x="2290555" y="1592793"/>
            <a:ext cx="6351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3600" b="0" dirty="0">
                <a:solidFill>
                  <a:schemeClr val="bg1"/>
                </a:solidFill>
                <a:latin typeface="Calibri" panose="020F0502020204030204" pitchFamily="34" charset="0"/>
              </a:rPr>
              <a:t>Rx</a:t>
            </a:r>
          </a:p>
        </p:txBody>
      </p:sp>
      <p:sp>
        <p:nvSpPr>
          <p:cNvPr id="24" name="TextBox 23">
            <a:extLst>
              <a:ext uri="{FF2B5EF4-FFF2-40B4-BE49-F238E27FC236}">
                <a16:creationId xmlns:a16="http://schemas.microsoft.com/office/drawing/2014/main" id="{C3971663-190B-F7B4-2955-C87A7C2BEBF9}"/>
              </a:ext>
            </a:extLst>
          </p:cNvPr>
          <p:cNvSpPr txBox="1"/>
          <p:nvPr/>
        </p:nvSpPr>
        <p:spPr bwMode="auto">
          <a:xfrm>
            <a:off x="1259062" y="3847721"/>
            <a:ext cx="6351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3600" b="0" dirty="0">
                <a:solidFill>
                  <a:schemeClr val="bg1"/>
                </a:solidFill>
                <a:latin typeface="Calibri" panose="020F0502020204030204" pitchFamily="34" charset="0"/>
              </a:rPr>
              <a:t>Rx</a:t>
            </a:r>
          </a:p>
        </p:txBody>
      </p:sp>
      <p:sp>
        <p:nvSpPr>
          <p:cNvPr id="25" name="TextBox 24">
            <a:extLst>
              <a:ext uri="{FF2B5EF4-FFF2-40B4-BE49-F238E27FC236}">
                <a16:creationId xmlns:a16="http://schemas.microsoft.com/office/drawing/2014/main" id="{DF2A1E3C-447B-832D-5BF9-8933AE4CCCD5}"/>
              </a:ext>
            </a:extLst>
          </p:cNvPr>
          <p:cNvSpPr txBox="1"/>
          <p:nvPr/>
        </p:nvSpPr>
        <p:spPr bwMode="auto">
          <a:xfrm>
            <a:off x="1959753" y="5705349"/>
            <a:ext cx="6351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3600" b="0" dirty="0">
                <a:solidFill>
                  <a:schemeClr val="bg1"/>
                </a:solidFill>
                <a:latin typeface="Calibri" panose="020F0502020204030204" pitchFamily="34" charset="0"/>
              </a:rPr>
              <a:t>Rx</a:t>
            </a:r>
          </a:p>
        </p:txBody>
      </p:sp>
      <p:sp>
        <p:nvSpPr>
          <p:cNvPr id="28" name="Freeform: Shape 27">
            <a:extLst>
              <a:ext uri="{FF2B5EF4-FFF2-40B4-BE49-F238E27FC236}">
                <a16:creationId xmlns:a16="http://schemas.microsoft.com/office/drawing/2014/main" id="{4867A6EF-2C19-0AD8-2960-8BA027E1D91D}"/>
              </a:ext>
            </a:extLst>
          </p:cNvPr>
          <p:cNvSpPr/>
          <p:nvPr/>
        </p:nvSpPr>
        <p:spPr bwMode="auto">
          <a:xfrm>
            <a:off x="8531261" y="3839329"/>
            <a:ext cx="635109" cy="663113"/>
          </a:xfrm>
          <a:custGeom>
            <a:avLst/>
            <a:gdLst>
              <a:gd name="connsiteX0" fmla="*/ 0 w 1193800"/>
              <a:gd name="connsiteY0" fmla="*/ 749300 h 1297176"/>
              <a:gd name="connsiteX1" fmla="*/ 279400 w 1193800"/>
              <a:gd name="connsiteY1" fmla="*/ 1016000 h 1297176"/>
              <a:gd name="connsiteX2" fmla="*/ 419100 w 1193800"/>
              <a:gd name="connsiteY2" fmla="*/ 1295400 h 1297176"/>
              <a:gd name="connsiteX3" fmla="*/ 635000 w 1193800"/>
              <a:gd name="connsiteY3" fmla="*/ 876300 h 1297176"/>
              <a:gd name="connsiteX4" fmla="*/ 1193800 w 1193800"/>
              <a:gd name="connsiteY4" fmla="*/ 0 h 1297176"/>
              <a:gd name="connsiteX5" fmla="*/ 1193800 w 1193800"/>
              <a:gd name="connsiteY5" fmla="*/ 0 h 1297176"/>
              <a:gd name="connsiteX0" fmla="*/ 0 w 1193800"/>
              <a:gd name="connsiteY0" fmla="*/ 749300 h 1303866"/>
              <a:gd name="connsiteX1" fmla="*/ 279400 w 1193800"/>
              <a:gd name="connsiteY1" fmla="*/ 1016000 h 1303866"/>
              <a:gd name="connsiteX2" fmla="*/ 419100 w 1193800"/>
              <a:gd name="connsiteY2" fmla="*/ 1295400 h 1303866"/>
              <a:gd name="connsiteX3" fmla="*/ 754379 w 1193800"/>
              <a:gd name="connsiteY3" fmla="*/ 674544 h 1303866"/>
              <a:gd name="connsiteX4" fmla="*/ 1193800 w 1193800"/>
              <a:gd name="connsiteY4" fmla="*/ 0 h 1303866"/>
              <a:gd name="connsiteX5" fmla="*/ 1193800 w 1193800"/>
              <a:gd name="connsiteY5" fmla="*/ 0 h 1303866"/>
              <a:gd name="connsiteX0" fmla="*/ 0 w 1193800"/>
              <a:gd name="connsiteY0" fmla="*/ 749300 h 1306181"/>
              <a:gd name="connsiteX1" fmla="*/ 279400 w 1193800"/>
              <a:gd name="connsiteY1" fmla="*/ 1016000 h 1306181"/>
              <a:gd name="connsiteX2" fmla="*/ 419100 w 1193800"/>
              <a:gd name="connsiteY2" fmla="*/ 1295400 h 1306181"/>
              <a:gd name="connsiteX3" fmla="*/ 740604 w 1193800"/>
              <a:gd name="connsiteY3" fmla="*/ 620413 h 1306181"/>
              <a:gd name="connsiteX4" fmla="*/ 1193800 w 1193800"/>
              <a:gd name="connsiteY4" fmla="*/ 0 h 1306181"/>
              <a:gd name="connsiteX5" fmla="*/ 1193800 w 1193800"/>
              <a:gd name="connsiteY5" fmla="*/ 0 h 1306181"/>
              <a:gd name="connsiteX0" fmla="*/ 0 w 1193800"/>
              <a:gd name="connsiteY0" fmla="*/ 749300 h 1304370"/>
              <a:gd name="connsiteX1" fmla="*/ 224301 w 1193800"/>
              <a:gd name="connsiteY1" fmla="*/ 991396 h 1304370"/>
              <a:gd name="connsiteX2" fmla="*/ 419100 w 1193800"/>
              <a:gd name="connsiteY2" fmla="*/ 1295400 h 1304370"/>
              <a:gd name="connsiteX3" fmla="*/ 740604 w 1193800"/>
              <a:gd name="connsiteY3" fmla="*/ 620413 h 1304370"/>
              <a:gd name="connsiteX4" fmla="*/ 1193800 w 1193800"/>
              <a:gd name="connsiteY4" fmla="*/ 0 h 1304370"/>
              <a:gd name="connsiteX5" fmla="*/ 1193800 w 1193800"/>
              <a:gd name="connsiteY5" fmla="*/ 0 h 1304370"/>
              <a:gd name="connsiteX0" fmla="*/ 0 w 1611630"/>
              <a:gd name="connsiteY0" fmla="*/ 749300 h 1304370"/>
              <a:gd name="connsiteX1" fmla="*/ 224301 w 1611630"/>
              <a:gd name="connsiteY1" fmla="*/ 991396 h 1304370"/>
              <a:gd name="connsiteX2" fmla="*/ 419100 w 1611630"/>
              <a:gd name="connsiteY2" fmla="*/ 1295400 h 1304370"/>
              <a:gd name="connsiteX3" fmla="*/ 740604 w 1611630"/>
              <a:gd name="connsiteY3" fmla="*/ 620413 h 1304370"/>
              <a:gd name="connsiteX4" fmla="*/ 1193800 w 1611630"/>
              <a:gd name="connsiteY4" fmla="*/ 0 h 1304370"/>
              <a:gd name="connsiteX5" fmla="*/ 1611630 w 1611630"/>
              <a:gd name="connsiteY5" fmla="*/ 516695 h 1304370"/>
              <a:gd name="connsiteX0" fmla="*/ 0 w 1193800"/>
              <a:gd name="connsiteY0" fmla="*/ 749300 h 1304370"/>
              <a:gd name="connsiteX1" fmla="*/ 224301 w 1193800"/>
              <a:gd name="connsiteY1" fmla="*/ 991396 h 1304370"/>
              <a:gd name="connsiteX2" fmla="*/ 419100 w 1193800"/>
              <a:gd name="connsiteY2" fmla="*/ 1295400 h 1304370"/>
              <a:gd name="connsiteX3" fmla="*/ 740604 w 1193800"/>
              <a:gd name="connsiteY3" fmla="*/ 620413 h 1304370"/>
              <a:gd name="connsiteX4" fmla="*/ 1193800 w 1193800"/>
              <a:gd name="connsiteY4" fmla="*/ 0 h 1304370"/>
              <a:gd name="connsiteX0" fmla="*/ 0 w 1248898"/>
              <a:gd name="connsiteY0" fmla="*/ 719775 h 1274845"/>
              <a:gd name="connsiteX1" fmla="*/ 224301 w 1248898"/>
              <a:gd name="connsiteY1" fmla="*/ 961871 h 1274845"/>
              <a:gd name="connsiteX2" fmla="*/ 419100 w 1248898"/>
              <a:gd name="connsiteY2" fmla="*/ 1265875 h 1274845"/>
              <a:gd name="connsiteX3" fmla="*/ 740604 w 1248898"/>
              <a:gd name="connsiteY3" fmla="*/ 590888 h 1274845"/>
              <a:gd name="connsiteX4" fmla="*/ 1248898 w 1248898"/>
              <a:gd name="connsiteY4" fmla="*/ 0 h 1274845"/>
              <a:gd name="connsiteX0" fmla="*/ 0 w 1248898"/>
              <a:gd name="connsiteY0" fmla="*/ 719775 h 1274845"/>
              <a:gd name="connsiteX1" fmla="*/ 224301 w 1248898"/>
              <a:gd name="connsiteY1" fmla="*/ 961871 h 1274845"/>
              <a:gd name="connsiteX2" fmla="*/ 419100 w 1248898"/>
              <a:gd name="connsiteY2" fmla="*/ 1265875 h 1274845"/>
              <a:gd name="connsiteX3" fmla="*/ 740604 w 1248898"/>
              <a:gd name="connsiteY3" fmla="*/ 590888 h 1274845"/>
              <a:gd name="connsiteX4" fmla="*/ 1248898 w 1248898"/>
              <a:gd name="connsiteY4" fmla="*/ 0 h 1274845"/>
              <a:gd name="connsiteX0" fmla="*/ 0 w 1248898"/>
              <a:gd name="connsiteY0" fmla="*/ 719775 h 1293542"/>
              <a:gd name="connsiteX1" fmla="*/ 224301 w 1248898"/>
              <a:gd name="connsiteY1" fmla="*/ 961871 h 1293542"/>
              <a:gd name="connsiteX2" fmla="*/ 419100 w 1248898"/>
              <a:gd name="connsiteY2" fmla="*/ 1265875 h 1293542"/>
              <a:gd name="connsiteX3" fmla="*/ 740604 w 1248898"/>
              <a:gd name="connsiteY3" fmla="*/ 590888 h 1293542"/>
              <a:gd name="connsiteX4" fmla="*/ 1248898 w 1248898"/>
              <a:gd name="connsiteY4" fmla="*/ 0 h 1293542"/>
              <a:gd name="connsiteX0" fmla="*/ 0 w 1248898"/>
              <a:gd name="connsiteY0" fmla="*/ 719775 h 1272572"/>
              <a:gd name="connsiteX1" fmla="*/ 224301 w 1248898"/>
              <a:gd name="connsiteY1" fmla="*/ 961871 h 1272572"/>
              <a:gd name="connsiteX2" fmla="*/ 419100 w 1248898"/>
              <a:gd name="connsiteY2" fmla="*/ 1265875 h 1272572"/>
              <a:gd name="connsiteX3" fmla="*/ 740604 w 1248898"/>
              <a:gd name="connsiteY3" fmla="*/ 590888 h 1272572"/>
              <a:gd name="connsiteX4" fmla="*/ 1248898 w 1248898"/>
              <a:gd name="connsiteY4" fmla="*/ 0 h 1272572"/>
              <a:gd name="connsiteX0" fmla="*/ 0 w 1248898"/>
              <a:gd name="connsiteY0" fmla="*/ 719775 h 1265884"/>
              <a:gd name="connsiteX1" fmla="*/ 224301 w 1248898"/>
              <a:gd name="connsiteY1" fmla="*/ 961871 h 1265884"/>
              <a:gd name="connsiteX2" fmla="*/ 419100 w 1248898"/>
              <a:gd name="connsiteY2" fmla="*/ 1265875 h 1265884"/>
              <a:gd name="connsiteX3" fmla="*/ 740604 w 1248898"/>
              <a:gd name="connsiteY3" fmla="*/ 590888 h 1265884"/>
              <a:gd name="connsiteX4" fmla="*/ 1248898 w 1248898"/>
              <a:gd name="connsiteY4" fmla="*/ 0 h 1265884"/>
              <a:gd name="connsiteX0" fmla="*/ 0 w 1248898"/>
              <a:gd name="connsiteY0" fmla="*/ 719775 h 1277462"/>
              <a:gd name="connsiteX1" fmla="*/ 247258 w 1248898"/>
              <a:gd name="connsiteY1" fmla="*/ 996317 h 1277462"/>
              <a:gd name="connsiteX2" fmla="*/ 419100 w 1248898"/>
              <a:gd name="connsiteY2" fmla="*/ 1265875 h 1277462"/>
              <a:gd name="connsiteX3" fmla="*/ 740604 w 1248898"/>
              <a:gd name="connsiteY3" fmla="*/ 590888 h 1277462"/>
              <a:gd name="connsiteX4" fmla="*/ 1248898 w 1248898"/>
              <a:gd name="connsiteY4" fmla="*/ 0 h 1277462"/>
              <a:gd name="connsiteX0" fmla="*/ 0 w 1248898"/>
              <a:gd name="connsiteY0" fmla="*/ 719775 h 1280097"/>
              <a:gd name="connsiteX1" fmla="*/ 247258 w 1248898"/>
              <a:gd name="connsiteY1" fmla="*/ 996317 h 1280097"/>
              <a:gd name="connsiteX2" fmla="*/ 419100 w 1248898"/>
              <a:gd name="connsiteY2" fmla="*/ 1265875 h 1280097"/>
              <a:gd name="connsiteX3" fmla="*/ 740604 w 1248898"/>
              <a:gd name="connsiteY3" fmla="*/ 590888 h 1280097"/>
              <a:gd name="connsiteX4" fmla="*/ 1248898 w 1248898"/>
              <a:gd name="connsiteY4" fmla="*/ 0 h 1280097"/>
              <a:gd name="connsiteX0" fmla="*/ 0 w 1248898"/>
              <a:gd name="connsiteY0" fmla="*/ 719775 h 1276310"/>
              <a:gd name="connsiteX1" fmla="*/ 247258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47258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24301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24301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8898" h="1276310">
                <a:moveTo>
                  <a:pt x="0" y="719775"/>
                </a:moveTo>
                <a:cubicBezTo>
                  <a:pt x="104775" y="807616"/>
                  <a:pt x="200365" y="939746"/>
                  <a:pt x="224301" y="996317"/>
                </a:cubicBezTo>
                <a:cubicBezTo>
                  <a:pt x="248237" y="1052888"/>
                  <a:pt x="333050" y="1333447"/>
                  <a:pt x="419100" y="1265875"/>
                </a:cubicBezTo>
                <a:cubicBezTo>
                  <a:pt x="505151" y="1198304"/>
                  <a:pt x="551797" y="875680"/>
                  <a:pt x="740604" y="590888"/>
                </a:cubicBezTo>
                <a:cubicBezTo>
                  <a:pt x="929411" y="306096"/>
                  <a:pt x="1248898" y="0"/>
                  <a:pt x="1248898" y="0"/>
                </a:cubicBezTo>
              </a:path>
            </a:pathLst>
          </a:custGeom>
          <a:noFill/>
          <a:ln w="82550">
            <a:solidFill>
              <a:srgbClr val="E1471D"/>
            </a:solidFill>
            <a:miter lim="800000"/>
            <a:headEnd/>
            <a:tailEnd/>
          </a:ln>
        </p:spPr>
        <p:txBody>
          <a:bodyPr rtlCol="0" anchor="ctr"/>
          <a:lstStyle/>
          <a:p>
            <a:pPr algn="ctr"/>
            <a:endParaRPr lang="en-US" dirty="0"/>
          </a:p>
        </p:txBody>
      </p:sp>
      <p:sp>
        <p:nvSpPr>
          <p:cNvPr id="29" name="Freeform: Shape 28">
            <a:extLst>
              <a:ext uri="{FF2B5EF4-FFF2-40B4-BE49-F238E27FC236}">
                <a16:creationId xmlns:a16="http://schemas.microsoft.com/office/drawing/2014/main" id="{E2772C0B-836D-5764-3745-29AA123F5FAF}"/>
              </a:ext>
            </a:extLst>
          </p:cNvPr>
          <p:cNvSpPr/>
          <p:nvPr/>
        </p:nvSpPr>
        <p:spPr bwMode="auto">
          <a:xfrm>
            <a:off x="7690526" y="2289186"/>
            <a:ext cx="635109" cy="663113"/>
          </a:xfrm>
          <a:custGeom>
            <a:avLst/>
            <a:gdLst>
              <a:gd name="connsiteX0" fmla="*/ 0 w 1193800"/>
              <a:gd name="connsiteY0" fmla="*/ 749300 h 1297176"/>
              <a:gd name="connsiteX1" fmla="*/ 279400 w 1193800"/>
              <a:gd name="connsiteY1" fmla="*/ 1016000 h 1297176"/>
              <a:gd name="connsiteX2" fmla="*/ 419100 w 1193800"/>
              <a:gd name="connsiteY2" fmla="*/ 1295400 h 1297176"/>
              <a:gd name="connsiteX3" fmla="*/ 635000 w 1193800"/>
              <a:gd name="connsiteY3" fmla="*/ 876300 h 1297176"/>
              <a:gd name="connsiteX4" fmla="*/ 1193800 w 1193800"/>
              <a:gd name="connsiteY4" fmla="*/ 0 h 1297176"/>
              <a:gd name="connsiteX5" fmla="*/ 1193800 w 1193800"/>
              <a:gd name="connsiteY5" fmla="*/ 0 h 1297176"/>
              <a:gd name="connsiteX0" fmla="*/ 0 w 1193800"/>
              <a:gd name="connsiteY0" fmla="*/ 749300 h 1303866"/>
              <a:gd name="connsiteX1" fmla="*/ 279400 w 1193800"/>
              <a:gd name="connsiteY1" fmla="*/ 1016000 h 1303866"/>
              <a:gd name="connsiteX2" fmla="*/ 419100 w 1193800"/>
              <a:gd name="connsiteY2" fmla="*/ 1295400 h 1303866"/>
              <a:gd name="connsiteX3" fmla="*/ 754379 w 1193800"/>
              <a:gd name="connsiteY3" fmla="*/ 674544 h 1303866"/>
              <a:gd name="connsiteX4" fmla="*/ 1193800 w 1193800"/>
              <a:gd name="connsiteY4" fmla="*/ 0 h 1303866"/>
              <a:gd name="connsiteX5" fmla="*/ 1193800 w 1193800"/>
              <a:gd name="connsiteY5" fmla="*/ 0 h 1303866"/>
              <a:gd name="connsiteX0" fmla="*/ 0 w 1193800"/>
              <a:gd name="connsiteY0" fmla="*/ 749300 h 1306181"/>
              <a:gd name="connsiteX1" fmla="*/ 279400 w 1193800"/>
              <a:gd name="connsiteY1" fmla="*/ 1016000 h 1306181"/>
              <a:gd name="connsiteX2" fmla="*/ 419100 w 1193800"/>
              <a:gd name="connsiteY2" fmla="*/ 1295400 h 1306181"/>
              <a:gd name="connsiteX3" fmla="*/ 740604 w 1193800"/>
              <a:gd name="connsiteY3" fmla="*/ 620413 h 1306181"/>
              <a:gd name="connsiteX4" fmla="*/ 1193800 w 1193800"/>
              <a:gd name="connsiteY4" fmla="*/ 0 h 1306181"/>
              <a:gd name="connsiteX5" fmla="*/ 1193800 w 1193800"/>
              <a:gd name="connsiteY5" fmla="*/ 0 h 1306181"/>
              <a:gd name="connsiteX0" fmla="*/ 0 w 1193800"/>
              <a:gd name="connsiteY0" fmla="*/ 749300 h 1304370"/>
              <a:gd name="connsiteX1" fmla="*/ 224301 w 1193800"/>
              <a:gd name="connsiteY1" fmla="*/ 991396 h 1304370"/>
              <a:gd name="connsiteX2" fmla="*/ 419100 w 1193800"/>
              <a:gd name="connsiteY2" fmla="*/ 1295400 h 1304370"/>
              <a:gd name="connsiteX3" fmla="*/ 740604 w 1193800"/>
              <a:gd name="connsiteY3" fmla="*/ 620413 h 1304370"/>
              <a:gd name="connsiteX4" fmla="*/ 1193800 w 1193800"/>
              <a:gd name="connsiteY4" fmla="*/ 0 h 1304370"/>
              <a:gd name="connsiteX5" fmla="*/ 1193800 w 1193800"/>
              <a:gd name="connsiteY5" fmla="*/ 0 h 1304370"/>
              <a:gd name="connsiteX0" fmla="*/ 0 w 1611630"/>
              <a:gd name="connsiteY0" fmla="*/ 749300 h 1304370"/>
              <a:gd name="connsiteX1" fmla="*/ 224301 w 1611630"/>
              <a:gd name="connsiteY1" fmla="*/ 991396 h 1304370"/>
              <a:gd name="connsiteX2" fmla="*/ 419100 w 1611630"/>
              <a:gd name="connsiteY2" fmla="*/ 1295400 h 1304370"/>
              <a:gd name="connsiteX3" fmla="*/ 740604 w 1611630"/>
              <a:gd name="connsiteY3" fmla="*/ 620413 h 1304370"/>
              <a:gd name="connsiteX4" fmla="*/ 1193800 w 1611630"/>
              <a:gd name="connsiteY4" fmla="*/ 0 h 1304370"/>
              <a:gd name="connsiteX5" fmla="*/ 1611630 w 1611630"/>
              <a:gd name="connsiteY5" fmla="*/ 516695 h 1304370"/>
              <a:gd name="connsiteX0" fmla="*/ 0 w 1193800"/>
              <a:gd name="connsiteY0" fmla="*/ 749300 h 1304370"/>
              <a:gd name="connsiteX1" fmla="*/ 224301 w 1193800"/>
              <a:gd name="connsiteY1" fmla="*/ 991396 h 1304370"/>
              <a:gd name="connsiteX2" fmla="*/ 419100 w 1193800"/>
              <a:gd name="connsiteY2" fmla="*/ 1295400 h 1304370"/>
              <a:gd name="connsiteX3" fmla="*/ 740604 w 1193800"/>
              <a:gd name="connsiteY3" fmla="*/ 620413 h 1304370"/>
              <a:gd name="connsiteX4" fmla="*/ 1193800 w 1193800"/>
              <a:gd name="connsiteY4" fmla="*/ 0 h 1304370"/>
              <a:gd name="connsiteX0" fmla="*/ 0 w 1248898"/>
              <a:gd name="connsiteY0" fmla="*/ 719775 h 1274845"/>
              <a:gd name="connsiteX1" fmla="*/ 224301 w 1248898"/>
              <a:gd name="connsiteY1" fmla="*/ 961871 h 1274845"/>
              <a:gd name="connsiteX2" fmla="*/ 419100 w 1248898"/>
              <a:gd name="connsiteY2" fmla="*/ 1265875 h 1274845"/>
              <a:gd name="connsiteX3" fmla="*/ 740604 w 1248898"/>
              <a:gd name="connsiteY3" fmla="*/ 590888 h 1274845"/>
              <a:gd name="connsiteX4" fmla="*/ 1248898 w 1248898"/>
              <a:gd name="connsiteY4" fmla="*/ 0 h 1274845"/>
              <a:gd name="connsiteX0" fmla="*/ 0 w 1248898"/>
              <a:gd name="connsiteY0" fmla="*/ 719775 h 1274845"/>
              <a:gd name="connsiteX1" fmla="*/ 224301 w 1248898"/>
              <a:gd name="connsiteY1" fmla="*/ 961871 h 1274845"/>
              <a:gd name="connsiteX2" fmla="*/ 419100 w 1248898"/>
              <a:gd name="connsiteY2" fmla="*/ 1265875 h 1274845"/>
              <a:gd name="connsiteX3" fmla="*/ 740604 w 1248898"/>
              <a:gd name="connsiteY3" fmla="*/ 590888 h 1274845"/>
              <a:gd name="connsiteX4" fmla="*/ 1248898 w 1248898"/>
              <a:gd name="connsiteY4" fmla="*/ 0 h 1274845"/>
              <a:gd name="connsiteX0" fmla="*/ 0 w 1248898"/>
              <a:gd name="connsiteY0" fmla="*/ 719775 h 1293542"/>
              <a:gd name="connsiteX1" fmla="*/ 224301 w 1248898"/>
              <a:gd name="connsiteY1" fmla="*/ 961871 h 1293542"/>
              <a:gd name="connsiteX2" fmla="*/ 419100 w 1248898"/>
              <a:gd name="connsiteY2" fmla="*/ 1265875 h 1293542"/>
              <a:gd name="connsiteX3" fmla="*/ 740604 w 1248898"/>
              <a:gd name="connsiteY3" fmla="*/ 590888 h 1293542"/>
              <a:gd name="connsiteX4" fmla="*/ 1248898 w 1248898"/>
              <a:gd name="connsiteY4" fmla="*/ 0 h 1293542"/>
              <a:gd name="connsiteX0" fmla="*/ 0 w 1248898"/>
              <a:gd name="connsiteY0" fmla="*/ 719775 h 1272572"/>
              <a:gd name="connsiteX1" fmla="*/ 224301 w 1248898"/>
              <a:gd name="connsiteY1" fmla="*/ 961871 h 1272572"/>
              <a:gd name="connsiteX2" fmla="*/ 419100 w 1248898"/>
              <a:gd name="connsiteY2" fmla="*/ 1265875 h 1272572"/>
              <a:gd name="connsiteX3" fmla="*/ 740604 w 1248898"/>
              <a:gd name="connsiteY3" fmla="*/ 590888 h 1272572"/>
              <a:gd name="connsiteX4" fmla="*/ 1248898 w 1248898"/>
              <a:gd name="connsiteY4" fmla="*/ 0 h 1272572"/>
              <a:gd name="connsiteX0" fmla="*/ 0 w 1248898"/>
              <a:gd name="connsiteY0" fmla="*/ 719775 h 1265884"/>
              <a:gd name="connsiteX1" fmla="*/ 224301 w 1248898"/>
              <a:gd name="connsiteY1" fmla="*/ 961871 h 1265884"/>
              <a:gd name="connsiteX2" fmla="*/ 419100 w 1248898"/>
              <a:gd name="connsiteY2" fmla="*/ 1265875 h 1265884"/>
              <a:gd name="connsiteX3" fmla="*/ 740604 w 1248898"/>
              <a:gd name="connsiteY3" fmla="*/ 590888 h 1265884"/>
              <a:gd name="connsiteX4" fmla="*/ 1248898 w 1248898"/>
              <a:gd name="connsiteY4" fmla="*/ 0 h 1265884"/>
              <a:gd name="connsiteX0" fmla="*/ 0 w 1248898"/>
              <a:gd name="connsiteY0" fmla="*/ 719775 h 1277462"/>
              <a:gd name="connsiteX1" fmla="*/ 247258 w 1248898"/>
              <a:gd name="connsiteY1" fmla="*/ 996317 h 1277462"/>
              <a:gd name="connsiteX2" fmla="*/ 419100 w 1248898"/>
              <a:gd name="connsiteY2" fmla="*/ 1265875 h 1277462"/>
              <a:gd name="connsiteX3" fmla="*/ 740604 w 1248898"/>
              <a:gd name="connsiteY3" fmla="*/ 590888 h 1277462"/>
              <a:gd name="connsiteX4" fmla="*/ 1248898 w 1248898"/>
              <a:gd name="connsiteY4" fmla="*/ 0 h 1277462"/>
              <a:gd name="connsiteX0" fmla="*/ 0 w 1248898"/>
              <a:gd name="connsiteY0" fmla="*/ 719775 h 1280097"/>
              <a:gd name="connsiteX1" fmla="*/ 247258 w 1248898"/>
              <a:gd name="connsiteY1" fmla="*/ 996317 h 1280097"/>
              <a:gd name="connsiteX2" fmla="*/ 419100 w 1248898"/>
              <a:gd name="connsiteY2" fmla="*/ 1265875 h 1280097"/>
              <a:gd name="connsiteX3" fmla="*/ 740604 w 1248898"/>
              <a:gd name="connsiteY3" fmla="*/ 590888 h 1280097"/>
              <a:gd name="connsiteX4" fmla="*/ 1248898 w 1248898"/>
              <a:gd name="connsiteY4" fmla="*/ 0 h 1280097"/>
              <a:gd name="connsiteX0" fmla="*/ 0 w 1248898"/>
              <a:gd name="connsiteY0" fmla="*/ 719775 h 1276310"/>
              <a:gd name="connsiteX1" fmla="*/ 247258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47258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24301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24301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8898" h="1276310">
                <a:moveTo>
                  <a:pt x="0" y="719775"/>
                </a:moveTo>
                <a:cubicBezTo>
                  <a:pt x="104775" y="807616"/>
                  <a:pt x="200365" y="939746"/>
                  <a:pt x="224301" y="996317"/>
                </a:cubicBezTo>
                <a:cubicBezTo>
                  <a:pt x="248237" y="1052888"/>
                  <a:pt x="333050" y="1333447"/>
                  <a:pt x="419100" y="1265875"/>
                </a:cubicBezTo>
                <a:cubicBezTo>
                  <a:pt x="505151" y="1198304"/>
                  <a:pt x="551797" y="875680"/>
                  <a:pt x="740604" y="590888"/>
                </a:cubicBezTo>
                <a:cubicBezTo>
                  <a:pt x="929411" y="306096"/>
                  <a:pt x="1248898" y="0"/>
                  <a:pt x="1248898" y="0"/>
                </a:cubicBezTo>
              </a:path>
            </a:pathLst>
          </a:custGeom>
          <a:noFill/>
          <a:ln w="82550">
            <a:solidFill>
              <a:srgbClr val="E1471D"/>
            </a:solidFill>
            <a:miter lim="800000"/>
            <a:headEnd/>
            <a:tailEnd/>
          </a:ln>
        </p:spPr>
        <p:txBody>
          <a:bodyPr rtlCol="0" anchor="ctr"/>
          <a:lstStyle/>
          <a:p>
            <a:pPr algn="ctr"/>
            <a:endParaRPr lang="en-US" dirty="0"/>
          </a:p>
        </p:txBody>
      </p:sp>
      <p:sp>
        <p:nvSpPr>
          <p:cNvPr id="30" name="Freeform: Shape 29">
            <a:extLst>
              <a:ext uri="{FF2B5EF4-FFF2-40B4-BE49-F238E27FC236}">
                <a16:creationId xmlns:a16="http://schemas.microsoft.com/office/drawing/2014/main" id="{8E57E618-4A79-BCD0-6C64-FD58BF2AE7AD}"/>
              </a:ext>
            </a:extLst>
          </p:cNvPr>
          <p:cNvSpPr/>
          <p:nvPr/>
        </p:nvSpPr>
        <p:spPr bwMode="auto">
          <a:xfrm>
            <a:off x="7581844" y="5321978"/>
            <a:ext cx="635109" cy="663113"/>
          </a:xfrm>
          <a:custGeom>
            <a:avLst/>
            <a:gdLst>
              <a:gd name="connsiteX0" fmla="*/ 0 w 1193800"/>
              <a:gd name="connsiteY0" fmla="*/ 749300 h 1297176"/>
              <a:gd name="connsiteX1" fmla="*/ 279400 w 1193800"/>
              <a:gd name="connsiteY1" fmla="*/ 1016000 h 1297176"/>
              <a:gd name="connsiteX2" fmla="*/ 419100 w 1193800"/>
              <a:gd name="connsiteY2" fmla="*/ 1295400 h 1297176"/>
              <a:gd name="connsiteX3" fmla="*/ 635000 w 1193800"/>
              <a:gd name="connsiteY3" fmla="*/ 876300 h 1297176"/>
              <a:gd name="connsiteX4" fmla="*/ 1193800 w 1193800"/>
              <a:gd name="connsiteY4" fmla="*/ 0 h 1297176"/>
              <a:gd name="connsiteX5" fmla="*/ 1193800 w 1193800"/>
              <a:gd name="connsiteY5" fmla="*/ 0 h 1297176"/>
              <a:gd name="connsiteX0" fmla="*/ 0 w 1193800"/>
              <a:gd name="connsiteY0" fmla="*/ 749300 h 1303866"/>
              <a:gd name="connsiteX1" fmla="*/ 279400 w 1193800"/>
              <a:gd name="connsiteY1" fmla="*/ 1016000 h 1303866"/>
              <a:gd name="connsiteX2" fmla="*/ 419100 w 1193800"/>
              <a:gd name="connsiteY2" fmla="*/ 1295400 h 1303866"/>
              <a:gd name="connsiteX3" fmla="*/ 754379 w 1193800"/>
              <a:gd name="connsiteY3" fmla="*/ 674544 h 1303866"/>
              <a:gd name="connsiteX4" fmla="*/ 1193800 w 1193800"/>
              <a:gd name="connsiteY4" fmla="*/ 0 h 1303866"/>
              <a:gd name="connsiteX5" fmla="*/ 1193800 w 1193800"/>
              <a:gd name="connsiteY5" fmla="*/ 0 h 1303866"/>
              <a:gd name="connsiteX0" fmla="*/ 0 w 1193800"/>
              <a:gd name="connsiteY0" fmla="*/ 749300 h 1306181"/>
              <a:gd name="connsiteX1" fmla="*/ 279400 w 1193800"/>
              <a:gd name="connsiteY1" fmla="*/ 1016000 h 1306181"/>
              <a:gd name="connsiteX2" fmla="*/ 419100 w 1193800"/>
              <a:gd name="connsiteY2" fmla="*/ 1295400 h 1306181"/>
              <a:gd name="connsiteX3" fmla="*/ 740604 w 1193800"/>
              <a:gd name="connsiteY3" fmla="*/ 620413 h 1306181"/>
              <a:gd name="connsiteX4" fmla="*/ 1193800 w 1193800"/>
              <a:gd name="connsiteY4" fmla="*/ 0 h 1306181"/>
              <a:gd name="connsiteX5" fmla="*/ 1193800 w 1193800"/>
              <a:gd name="connsiteY5" fmla="*/ 0 h 1306181"/>
              <a:gd name="connsiteX0" fmla="*/ 0 w 1193800"/>
              <a:gd name="connsiteY0" fmla="*/ 749300 h 1304370"/>
              <a:gd name="connsiteX1" fmla="*/ 224301 w 1193800"/>
              <a:gd name="connsiteY1" fmla="*/ 991396 h 1304370"/>
              <a:gd name="connsiteX2" fmla="*/ 419100 w 1193800"/>
              <a:gd name="connsiteY2" fmla="*/ 1295400 h 1304370"/>
              <a:gd name="connsiteX3" fmla="*/ 740604 w 1193800"/>
              <a:gd name="connsiteY3" fmla="*/ 620413 h 1304370"/>
              <a:gd name="connsiteX4" fmla="*/ 1193800 w 1193800"/>
              <a:gd name="connsiteY4" fmla="*/ 0 h 1304370"/>
              <a:gd name="connsiteX5" fmla="*/ 1193800 w 1193800"/>
              <a:gd name="connsiteY5" fmla="*/ 0 h 1304370"/>
              <a:gd name="connsiteX0" fmla="*/ 0 w 1611630"/>
              <a:gd name="connsiteY0" fmla="*/ 749300 h 1304370"/>
              <a:gd name="connsiteX1" fmla="*/ 224301 w 1611630"/>
              <a:gd name="connsiteY1" fmla="*/ 991396 h 1304370"/>
              <a:gd name="connsiteX2" fmla="*/ 419100 w 1611630"/>
              <a:gd name="connsiteY2" fmla="*/ 1295400 h 1304370"/>
              <a:gd name="connsiteX3" fmla="*/ 740604 w 1611630"/>
              <a:gd name="connsiteY3" fmla="*/ 620413 h 1304370"/>
              <a:gd name="connsiteX4" fmla="*/ 1193800 w 1611630"/>
              <a:gd name="connsiteY4" fmla="*/ 0 h 1304370"/>
              <a:gd name="connsiteX5" fmla="*/ 1611630 w 1611630"/>
              <a:gd name="connsiteY5" fmla="*/ 516695 h 1304370"/>
              <a:gd name="connsiteX0" fmla="*/ 0 w 1193800"/>
              <a:gd name="connsiteY0" fmla="*/ 749300 h 1304370"/>
              <a:gd name="connsiteX1" fmla="*/ 224301 w 1193800"/>
              <a:gd name="connsiteY1" fmla="*/ 991396 h 1304370"/>
              <a:gd name="connsiteX2" fmla="*/ 419100 w 1193800"/>
              <a:gd name="connsiteY2" fmla="*/ 1295400 h 1304370"/>
              <a:gd name="connsiteX3" fmla="*/ 740604 w 1193800"/>
              <a:gd name="connsiteY3" fmla="*/ 620413 h 1304370"/>
              <a:gd name="connsiteX4" fmla="*/ 1193800 w 1193800"/>
              <a:gd name="connsiteY4" fmla="*/ 0 h 1304370"/>
              <a:gd name="connsiteX0" fmla="*/ 0 w 1248898"/>
              <a:gd name="connsiteY0" fmla="*/ 719775 h 1274845"/>
              <a:gd name="connsiteX1" fmla="*/ 224301 w 1248898"/>
              <a:gd name="connsiteY1" fmla="*/ 961871 h 1274845"/>
              <a:gd name="connsiteX2" fmla="*/ 419100 w 1248898"/>
              <a:gd name="connsiteY2" fmla="*/ 1265875 h 1274845"/>
              <a:gd name="connsiteX3" fmla="*/ 740604 w 1248898"/>
              <a:gd name="connsiteY3" fmla="*/ 590888 h 1274845"/>
              <a:gd name="connsiteX4" fmla="*/ 1248898 w 1248898"/>
              <a:gd name="connsiteY4" fmla="*/ 0 h 1274845"/>
              <a:gd name="connsiteX0" fmla="*/ 0 w 1248898"/>
              <a:gd name="connsiteY0" fmla="*/ 719775 h 1274845"/>
              <a:gd name="connsiteX1" fmla="*/ 224301 w 1248898"/>
              <a:gd name="connsiteY1" fmla="*/ 961871 h 1274845"/>
              <a:gd name="connsiteX2" fmla="*/ 419100 w 1248898"/>
              <a:gd name="connsiteY2" fmla="*/ 1265875 h 1274845"/>
              <a:gd name="connsiteX3" fmla="*/ 740604 w 1248898"/>
              <a:gd name="connsiteY3" fmla="*/ 590888 h 1274845"/>
              <a:gd name="connsiteX4" fmla="*/ 1248898 w 1248898"/>
              <a:gd name="connsiteY4" fmla="*/ 0 h 1274845"/>
              <a:gd name="connsiteX0" fmla="*/ 0 w 1248898"/>
              <a:gd name="connsiteY0" fmla="*/ 719775 h 1293542"/>
              <a:gd name="connsiteX1" fmla="*/ 224301 w 1248898"/>
              <a:gd name="connsiteY1" fmla="*/ 961871 h 1293542"/>
              <a:gd name="connsiteX2" fmla="*/ 419100 w 1248898"/>
              <a:gd name="connsiteY2" fmla="*/ 1265875 h 1293542"/>
              <a:gd name="connsiteX3" fmla="*/ 740604 w 1248898"/>
              <a:gd name="connsiteY3" fmla="*/ 590888 h 1293542"/>
              <a:gd name="connsiteX4" fmla="*/ 1248898 w 1248898"/>
              <a:gd name="connsiteY4" fmla="*/ 0 h 1293542"/>
              <a:gd name="connsiteX0" fmla="*/ 0 w 1248898"/>
              <a:gd name="connsiteY0" fmla="*/ 719775 h 1272572"/>
              <a:gd name="connsiteX1" fmla="*/ 224301 w 1248898"/>
              <a:gd name="connsiteY1" fmla="*/ 961871 h 1272572"/>
              <a:gd name="connsiteX2" fmla="*/ 419100 w 1248898"/>
              <a:gd name="connsiteY2" fmla="*/ 1265875 h 1272572"/>
              <a:gd name="connsiteX3" fmla="*/ 740604 w 1248898"/>
              <a:gd name="connsiteY3" fmla="*/ 590888 h 1272572"/>
              <a:gd name="connsiteX4" fmla="*/ 1248898 w 1248898"/>
              <a:gd name="connsiteY4" fmla="*/ 0 h 1272572"/>
              <a:gd name="connsiteX0" fmla="*/ 0 w 1248898"/>
              <a:gd name="connsiteY0" fmla="*/ 719775 h 1265884"/>
              <a:gd name="connsiteX1" fmla="*/ 224301 w 1248898"/>
              <a:gd name="connsiteY1" fmla="*/ 961871 h 1265884"/>
              <a:gd name="connsiteX2" fmla="*/ 419100 w 1248898"/>
              <a:gd name="connsiteY2" fmla="*/ 1265875 h 1265884"/>
              <a:gd name="connsiteX3" fmla="*/ 740604 w 1248898"/>
              <a:gd name="connsiteY3" fmla="*/ 590888 h 1265884"/>
              <a:gd name="connsiteX4" fmla="*/ 1248898 w 1248898"/>
              <a:gd name="connsiteY4" fmla="*/ 0 h 1265884"/>
              <a:gd name="connsiteX0" fmla="*/ 0 w 1248898"/>
              <a:gd name="connsiteY0" fmla="*/ 719775 h 1277462"/>
              <a:gd name="connsiteX1" fmla="*/ 247258 w 1248898"/>
              <a:gd name="connsiteY1" fmla="*/ 996317 h 1277462"/>
              <a:gd name="connsiteX2" fmla="*/ 419100 w 1248898"/>
              <a:gd name="connsiteY2" fmla="*/ 1265875 h 1277462"/>
              <a:gd name="connsiteX3" fmla="*/ 740604 w 1248898"/>
              <a:gd name="connsiteY3" fmla="*/ 590888 h 1277462"/>
              <a:gd name="connsiteX4" fmla="*/ 1248898 w 1248898"/>
              <a:gd name="connsiteY4" fmla="*/ 0 h 1277462"/>
              <a:gd name="connsiteX0" fmla="*/ 0 w 1248898"/>
              <a:gd name="connsiteY0" fmla="*/ 719775 h 1280097"/>
              <a:gd name="connsiteX1" fmla="*/ 247258 w 1248898"/>
              <a:gd name="connsiteY1" fmla="*/ 996317 h 1280097"/>
              <a:gd name="connsiteX2" fmla="*/ 419100 w 1248898"/>
              <a:gd name="connsiteY2" fmla="*/ 1265875 h 1280097"/>
              <a:gd name="connsiteX3" fmla="*/ 740604 w 1248898"/>
              <a:gd name="connsiteY3" fmla="*/ 590888 h 1280097"/>
              <a:gd name="connsiteX4" fmla="*/ 1248898 w 1248898"/>
              <a:gd name="connsiteY4" fmla="*/ 0 h 1280097"/>
              <a:gd name="connsiteX0" fmla="*/ 0 w 1248898"/>
              <a:gd name="connsiteY0" fmla="*/ 719775 h 1276310"/>
              <a:gd name="connsiteX1" fmla="*/ 247258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47258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24301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24301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8898" h="1276310">
                <a:moveTo>
                  <a:pt x="0" y="719775"/>
                </a:moveTo>
                <a:cubicBezTo>
                  <a:pt x="104775" y="807616"/>
                  <a:pt x="200365" y="939746"/>
                  <a:pt x="224301" y="996317"/>
                </a:cubicBezTo>
                <a:cubicBezTo>
                  <a:pt x="248237" y="1052888"/>
                  <a:pt x="333050" y="1333447"/>
                  <a:pt x="419100" y="1265875"/>
                </a:cubicBezTo>
                <a:cubicBezTo>
                  <a:pt x="505151" y="1198304"/>
                  <a:pt x="551797" y="875680"/>
                  <a:pt x="740604" y="590888"/>
                </a:cubicBezTo>
                <a:cubicBezTo>
                  <a:pt x="929411" y="306096"/>
                  <a:pt x="1248898" y="0"/>
                  <a:pt x="1248898" y="0"/>
                </a:cubicBezTo>
              </a:path>
            </a:pathLst>
          </a:custGeom>
          <a:noFill/>
          <a:ln w="82550">
            <a:solidFill>
              <a:srgbClr val="E1471D"/>
            </a:solidFill>
            <a:miter lim="800000"/>
            <a:headEnd/>
            <a:tailEnd/>
          </a:ln>
        </p:spPr>
        <p:txBody>
          <a:bodyPr rtlCol="0" anchor="ctr"/>
          <a:lstStyle/>
          <a:p>
            <a:pPr algn="ctr"/>
            <a:endParaRPr lang="en-US" dirty="0"/>
          </a:p>
        </p:txBody>
      </p:sp>
      <p:sp>
        <p:nvSpPr>
          <p:cNvPr id="31" name="Freeform: Shape 30">
            <a:extLst>
              <a:ext uri="{FF2B5EF4-FFF2-40B4-BE49-F238E27FC236}">
                <a16:creationId xmlns:a16="http://schemas.microsoft.com/office/drawing/2014/main" id="{3405216E-134B-842A-278D-E96560A6B86C}"/>
              </a:ext>
            </a:extLst>
          </p:cNvPr>
          <p:cNvSpPr/>
          <p:nvPr/>
        </p:nvSpPr>
        <p:spPr bwMode="auto">
          <a:xfrm>
            <a:off x="3863581" y="2271415"/>
            <a:ext cx="635109" cy="663113"/>
          </a:xfrm>
          <a:custGeom>
            <a:avLst/>
            <a:gdLst>
              <a:gd name="connsiteX0" fmla="*/ 0 w 1193800"/>
              <a:gd name="connsiteY0" fmla="*/ 749300 h 1297176"/>
              <a:gd name="connsiteX1" fmla="*/ 279400 w 1193800"/>
              <a:gd name="connsiteY1" fmla="*/ 1016000 h 1297176"/>
              <a:gd name="connsiteX2" fmla="*/ 419100 w 1193800"/>
              <a:gd name="connsiteY2" fmla="*/ 1295400 h 1297176"/>
              <a:gd name="connsiteX3" fmla="*/ 635000 w 1193800"/>
              <a:gd name="connsiteY3" fmla="*/ 876300 h 1297176"/>
              <a:gd name="connsiteX4" fmla="*/ 1193800 w 1193800"/>
              <a:gd name="connsiteY4" fmla="*/ 0 h 1297176"/>
              <a:gd name="connsiteX5" fmla="*/ 1193800 w 1193800"/>
              <a:gd name="connsiteY5" fmla="*/ 0 h 1297176"/>
              <a:gd name="connsiteX0" fmla="*/ 0 w 1193800"/>
              <a:gd name="connsiteY0" fmla="*/ 749300 h 1303866"/>
              <a:gd name="connsiteX1" fmla="*/ 279400 w 1193800"/>
              <a:gd name="connsiteY1" fmla="*/ 1016000 h 1303866"/>
              <a:gd name="connsiteX2" fmla="*/ 419100 w 1193800"/>
              <a:gd name="connsiteY2" fmla="*/ 1295400 h 1303866"/>
              <a:gd name="connsiteX3" fmla="*/ 754379 w 1193800"/>
              <a:gd name="connsiteY3" fmla="*/ 674544 h 1303866"/>
              <a:gd name="connsiteX4" fmla="*/ 1193800 w 1193800"/>
              <a:gd name="connsiteY4" fmla="*/ 0 h 1303866"/>
              <a:gd name="connsiteX5" fmla="*/ 1193800 w 1193800"/>
              <a:gd name="connsiteY5" fmla="*/ 0 h 1303866"/>
              <a:gd name="connsiteX0" fmla="*/ 0 w 1193800"/>
              <a:gd name="connsiteY0" fmla="*/ 749300 h 1306181"/>
              <a:gd name="connsiteX1" fmla="*/ 279400 w 1193800"/>
              <a:gd name="connsiteY1" fmla="*/ 1016000 h 1306181"/>
              <a:gd name="connsiteX2" fmla="*/ 419100 w 1193800"/>
              <a:gd name="connsiteY2" fmla="*/ 1295400 h 1306181"/>
              <a:gd name="connsiteX3" fmla="*/ 740604 w 1193800"/>
              <a:gd name="connsiteY3" fmla="*/ 620413 h 1306181"/>
              <a:gd name="connsiteX4" fmla="*/ 1193800 w 1193800"/>
              <a:gd name="connsiteY4" fmla="*/ 0 h 1306181"/>
              <a:gd name="connsiteX5" fmla="*/ 1193800 w 1193800"/>
              <a:gd name="connsiteY5" fmla="*/ 0 h 1306181"/>
              <a:gd name="connsiteX0" fmla="*/ 0 w 1193800"/>
              <a:gd name="connsiteY0" fmla="*/ 749300 h 1304370"/>
              <a:gd name="connsiteX1" fmla="*/ 224301 w 1193800"/>
              <a:gd name="connsiteY1" fmla="*/ 991396 h 1304370"/>
              <a:gd name="connsiteX2" fmla="*/ 419100 w 1193800"/>
              <a:gd name="connsiteY2" fmla="*/ 1295400 h 1304370"/>
              <a:gd name="connsiteX3" fmla="*/ 740604 w 1193800"/>
              <a:gd name="connsiteY3" fmla="*/ 620413 h 1304370"/>
              <a:gd name="connsiteX4" fmla="*/ 1193800 w 1193800"/>
              <a:gd name="connsiteY4" fmla="*/ 0 h 1304370"/>
              <a:gd name="connsiteX5" fmla="*/ 1193800 w 1193800"/>
              <a:gd name="connsiteY5" fmla="*/ 0 h 1304370"/>
              <a:gd name="connsiteX0" fmla="*/ 0 w 1611630"/>
              <a:gd name="connsiteY0" fmla="*/ 749300 h 1304370"/>
              <a:gd name="connsiteX1" fmla="*/ 224301 w 1611630"/>
              <a:gd name="connsiteY1" fmla="*/ 991396 h 1304370"/>
              <a:gd name="connsiteX2" fmla="*/ 419100 w 1611630"/>
              <a:gd name="connsiteY2" fmla="*/ 1295400 h 1304370"/>
              <a:gd name="connsiteX3" fmla="*/ 740604 w 1611630"/>
              <a:gd name="connsiteY3" fmla="*/ 620413 h 1304370"/>
              <a:gd name="connsiteX4" fmla="*/ 1193800 w 1611630"/>
              <a:gd name="connsiteY4" fmla="*/ 0 h 1304370"/>
              <a:gd name="connsiteX5" fmla="*/ 1611630 w 1611630"/>
              <a:gd name="connsiteY5" fmla="*/ 516695 h 1304370"/>
              <a:gd name="connsiteX0" fmla="*/ 0 w 1193800"/>
              <a:gd name="connsiteY0" fmla="*/ 749300 h 1304370"/>
              <a:gd name="connsiteX1" fmla="*/ 224301 w 1193800"/>
              <a:gd name="connsiteY1" fmla="*/ 991396 h 1304370"/>
              <a:gd name="connsiteX2" fmla="*/ 419100 w 1193800"/>
              <a:gd name="connsiteY2" fmla="*/ 1295400 h 1304370"/>
              <a:gd name="connsiteX3" fmla="*/ 740604 w 1193800"/>
              <a:gd name="connsiteY3" fmla="*/ 620413 h 1304370"/>
              <a:gd name="connsiteX4" fmla="*/ 1193800 w 1193800"/>
              <a:gd name="connsiteY4" fmla="*/ 0 h 1304370"/>
              <a:gd name="connsiteX0" fmla="*/ 0 w 1248898"/>
              <a:gd name="connsiteY0" fmla="*/ 719775 h 1274845"/>
              <a:gd name="connsiteX1" fmla="*/ 224301 w 1248898"/>
              <a:gd name="connsiteY1" fmla="*/ 961871 h 1274845"/>
              <a:gd name="connsiteX2" fmla="*/ 419100 w 1248898"/>
              <a:gd name="connsiteY2" fmla="*/ 1265875 h 1274845"/>
              <a:gd name="connsiteX3" fmla="*/ 740604 w 1248898"/>
              <a:gd name="connsiteY3" fmla="*/ 590888 h 1274845"/>
              <a:gd name="connsiteX4" fmla="*/ 1248898 w 1248898"/>
              <a:gd name="connsiteY4" fmla="*/ 0 h 1274845"/>
              <a:gd name="connsiteX0" fmla="*/ 0 w 1248898"/>
              <a:gd name="connsiteY0" fmla="*/ 719775 h 1274845"/>
              <a:gd name="connsiteX1" fmla="*/ 224301 w 1248898"/>
              <a:gd name="connsiteY1" fmla="*/ 961871 h 1274845"/>
              <a:gd name="connsiteX2" fmla="*/ 419100 w 1248898"/>
              <a:gd name="connsiteY2" fmla="*/ 1265875 h 1274845"/>
              <a:gd name="connsiteX3" fmla="*/ 740604 w 1248898"/>
              <a:gd name="connsiteY3" fmla="*/ 590888 h 1274845"/>
              <a:gd name="connsiteX4" fmla="*/ 1248898 w 1248898"/>
              <a:gd name="connsiteY4" fmla="*/ 0 h 1274845"/>
              <a:gd name="connsiteX0" fmla="*/ 0 w 1248898"/>
              <a:gd name="connsiteY0" fmla="*/ 719775 h 1293542"/>
              <a:gd name="connsiteX1" fmla="*/ 224301 w 1248898"/>
              <a:gd name="connsiteY1" fmla="*/ 961871 h 1293542"/>
              <a:gd name="connsiteX2" fmla="*/ 419100 w 1248898"/>
              <a:gd name="connsiteY2" fmla="*/ 1265875 h 1293542"/>
              <a:gd name="connsiteX3" fmla="*/ 740604 w 1248898"/>
              <a:gd name="connsiteY3" fmla="*/ 590888 h 1293542"/>
              <a:gd name="connsiteX4" fmla="*/ 1248898 w 1248898"/>
              <a:gd name="connsiteY4" fmla="*/ 0 h 1293542"/>
              <a:gd name="connsiteX0" fmla="*/ 0 w 1248898"/>
              <a:gd name="connsiteY0" fmla="*/ 719775 h 1272572"/>
              <a:gd name="connsiteX1" fmla="*/ 224301 w 1248898"/>
              <a:gd name="connsiteY1" fmla="*/ 961871 h 1272572"/>
              <a:gd name="connsiteX2" fmla="*/ 419100 w 1248898"/>
              <a:gd name="connsiteY2" fmla="*/ 1265875 h 1272572"/>
              <a:gd name="connsiteX3" fmla="*/ 740604 w 1248898"/>
              <a:gd name="connsiteY3" fmla="*/ 590888 h 1272572"/>
              <a:gd name="connsiteX4" fmla="*/ 1248898 w 1248898"/>
              <a:gd name="connsiteY4" fmla="*/ 0 h 1272572"/>
              <a:gd name="connsiteX0" fmla="*/ 0 w 1248898"/>
              <a:gd name="connsiteY0" fmla="*/ 719775 h 1265884"/>
              <a:gd name="connsiteX1" fmla="*/ 224301 w 1248898"/>
              <a:gd name="connsiteY1" fmla="*/ 961871 h 1265884"/>
              <a:gd name="connsiteX2" fmla="*/ 419100 w 1248898"/>
              <a:gd name="connsiteY2" fmla="*/ 1265875 h 1265884"/>
              <a:gd name="connsiteX3" fmla="*/ 740604 w 1248898"/>
              <a:gd name="connsiteY3" fmla="*/ 590888 h 1265884"/>
              <a:gd name="connsiteX4" fmla="*/ 1248898 w 1248898"/>
              <a:gd name="connsiteY4" fmla="*/ 0 h 1265884"/>
              <a:gd name="connsiteX0" fmla="*/ 0 w 1248898"/>
              <a:gd name="connsiteY0" fmla="*/ 719775 h 1277462"/>
              <a:gd name="connsiteX1" fmla="*/ 247258 w 1248898"/>
              <a:gd name="connsiteY1" fmla="*/ 996317 h 1277462"/>
              <a:gd name="connsiteX2" fmla="*/ 419100 w 1248898"/>
              <a:gd name="connsiteY2" fmla="*/ 1265875 h 1277462"/>
              <a:gd name="connsiteX3" fmla="*/ 740604 w 1248898"/>
              <a:gd name="connsiteY3" fmla="*/ 590888 h 1277462"/>
              <a:gd name="connsiteX4" fmla="*/ 1248898 w 1248898"/>
              <a:gd name="connsiteY4" fmla="*/ 0 h 1277462"/>
              <a:gd name="connsiteX0" fmla="*/ 0 w 1248898"/>
              <a:gd name="connsiteY0" fmla="*/ 719775 h 1280097"/>
              <a:gd name="connsiteX1" fmla="*/ 247258 w 1248898"/>
              <a:gd name="connsiteY1" fmla="*/ 996317 h 1280097"/>
              <a:gd name="connsiteX2" fmla="*/ 419100 w 1248898"/>
              <a:gd name="connsiteY2" fmla="*/ 1265875 h 1280097"/>
              <a:gd name="connsiteX3" fmla="*/ 740604 w 1248898"/>
              <a:gd name="connsiteY3" fmla="*/ 590888 h 1280097"/>
              <a:gd name="connsiteX4" fmla="*/ 1248898 w 1248898"/>
              <a:gd name="connsiteY4" fmla="*/ 0 h 1280097"/>
              <a:gd name="connsiteX0" fmla="*/ 0 w 1248898"/>
              <a:gd name="connsiteY0" fmla="*/ 719775 h 1276310"/>
              <a:gd name="connsiteX1" fmla="*/ 247258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47258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24301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24301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8898" h="1276310">
                <a:moveTo>
                  <a:pt x="0" y="719775"/>
                </a:moveTo>
                <a:cubicBezTo>
                  <a:pt x="104775" y="807616"/>
                  <a:pt x="200365" y="939746"/>
                  <a:pt x="224301" y="996317"/>
                </a:cubicBezTo>
                <a:cubicBezTo>
                  <a:pt x="248237" y="1052888"/>
                  <a:pt x="333050" y="1333447"/>
                  <a:pt x="419100" y="1265875"/>
                </a:cubicBezTo>
                <a:cubicBezTo>
                  <a:pt x="505151" y="1198304"/>
                  <a:pt x="551797" y="875680"/>
                  <a:pt x="740604" y="590888"/>
                </a:cubicBezTo>
                <a:cubicBezTo>
                  <a:pt x="929411" y="306096"/>
                  <a:pt x="1248898" y="0"/>
                  <a:pt x="1248898" y="0"/>
                </a:cubicBezTo>
              </a:path>
            </a:pathLst>
          </a:custGeom>
          <a:noFill/>
          <a:ln w="82550">
            <a:solidFill>
              <a:srgbClr val="E1471D"/>
            </a:solidFill>
            <a:miter lim="800000"/>
            <a:headEnd/>
            <a:tailEnd/>
          </a:ln>
        </p:spPr>
        <p:txBody>
          <a:bodyPr rtlCol="0" anchor="ctr"/>
          <a:lstStyle/>
          <a:p>
            <a:pPr algn="ctr"/>
            <a:endParaRPr lang="en-US" dirty="0"/>
          </a:p>
        </p:txBody>
      </p:sp>
      <p:sp>
        <p:nvSpPr>
          <p:cNvPr id="32" name="Freeform: Shape 31">
            <a:extLst>
              <a:ext uri="{FF2B5EF4-FFF2-40B4-BE49-F238E27FC236}">
                <a16:creationId xmlns:a16="http://schemas.microsoft.com/office/drawing/2014/main" id="{E51510F5-F56F-7461-2E18-1A4936C70F81}"/>
              </a:ext>
            </a:extLst>
          </p:cNvPr>
          <p:cNvSpPr/>
          <p:nvPr/>
        </p:nvSpPr>
        <p:spPr bwMode="auto">
          <a:xfrm>
            <a:off x="3070965" y="3827004"/>
            <a:ext cx="635109" cy="663113"/>
          </a:xfrm>
          <a:custGeom>
            <a:avLst/>
            <a:gdLst>
              <a:gd name="connsiteX0" fmla="*/ 0 w 1193800"/>
              <a:gd name="connsiteY0" fmla="*/ 749300 h 1297176"/>
              <a:gd name="connsiteX1" fmla="*/ 279400 w 1193800"/>
              <a:gd name="connsiteY1" fmla="*/ 1016000 h 1297176"/>
              <a:gd name="connsiteX2" fmla="*/ 419100 w 1193800"/>
              <a:gd name="connsiteY2" fmla="*/ 1295400 h 1297176"/>
              <a:gd name="connsiteX3" fmla="*/ 635000 w 1193800"/>
              <a:gd name="connsiteY3" fmla="*/ 876300 h 1297176"/>
              <a:gd name="connsiteX4" fmla="*/ 1193800 w 1193800"/>
              <a:gd name="connsiteY4" fmla="*/ 0 h 1297176"/>
              <a:gd name="connsiteX5" fmla="*/ 1193800 w 1193800"/>
              <a:gd name="connsiteY5" fmla="*/ 0 h 1297176"/>
              <a:gd name="connsiteX0" fmla="*/ 0 w 1193800"/>
              <a:gd name="connsiteY0" fmla="*/ 749300 h 1303866"/>
              <a:gd name="connsiteX1" fmla="*/ 279400 w 1193800"/>
              <a:gd name="connsiteY1" fmla="*/ 1016000 h 1303866"/>
              <a:gd name="connsiteX2" fmla="*/ 419100 w 1193800"/>
              <a:gd name="connsiteY2" fmla="*/ 1295400 h 1303866"/>
              <a:gd name="connsiteX3" fmla="*/ 754379 w 1193800"/>
              <a:gd name="connsiteY3" fmla="*/ 674544 h 1303866"/>
              <a:gd name="connsiteX4" fmla="*/ 1193800 w 1193800"/>
              <a:gd name="connsiteY4" fmla="*/ 0 h 1303866"/>
              <a:gd name="connsiteX5" fmla="*/ 1193800 w 1193800"/>
              <a:gd name="connsiteY5" fmla="*/ 0 h 1303866"/>
              <a:gd name="connsiteX0" fmla="*/ 0 w 1193800"/>
              <a:gd name="connsiteY0" fmla="*/ 749300 h 1306181"/>
              <a:gd name="connsiteX1" fmla="*/ 279400 w 1193800"/>
              <a:gd name="connsiteY1" fmla="*/ 1016000 h 1306181"/>
              <a:gd name="connsiteX2" fmla="*/ 419100 w 1193800"/>
              <a:gd name="connsiteY2" fmla="*/ 1295400 h 1306181"/>
              <a:gd name="connsiteX3" fmla="*/ 740604 w 1193800"/>
              <a:gd name="connsiteY3" fmla="*/ 620413 h 1306181"/>
              <a:gd name="connsiteX4" fmla="*/ 1193800 w 1193800"/>
              <a:gd name="connsiteY4" fmla="*/ 0 h 1306181"/>
              <a:gd name="connsiteX5" fmla="*/ 1193800 w 1193800"/>
              <a:gd name="connsiteY5" fmla="*/ 0 h 1306181"/>
              <a:gd name="connsiteX0" fmla="*/ 0 w 1193800"/>
              <a:gd name="connsiteY0" fmla="*/ 749300 h 1304370"/>
              <a:gd name="connsiteX1" fmla="*/ 224301 w 1193800"/>
              <a:gd name="connsiteY1" fmla="*/ 991396 h 1304370"/>
              <a:gd name="connsiteX2" fmla="*/ 419100 w 1193800"/>
              <a:gd name="connsiteY2" fmla="*/ 1295400 h 1304370"/>
              <a:gd name="connsiteX3" fmla="*/ 740604 w 1193800"/>
              <a:gd name="connsiteY3" fmla="*/ 620413 h 1304370"/>
              <a:gd name="connsiteX4" fmla="*/ 1193800 w 1193800"/>
              <a:gd name="connsiteY4" fmla="*/ 0 h 1304370"/>
              <a:gd name="connsiteX5" fmla="*/ 1193800 w 1193800"/>
              <a:gd name="connsiteY5" fmla="*/ 0 h 1304370"/>
              <a:gd name="connsiteX0" fmla="*/ 0 w 1611630"/>
              <a:gd name="connsiteY0" fmla="*/ 749300 h 1304370"/>
              <a:gd name="connsiteX1" fmla="*/ 224301 w 1611630"/>
              <a:gd name="connsiteY1" fmla="*/ 991396 h 1304370"/>
              <a:gd name="connsiteX2" fmla="*/ 419100 w 1611630"/>
              <a:gd name="connsiteY2" fmla="*/ 1295400 h 1304370"/>
              <a:gd name="connsiteX3" fmla="*/ 740604 w 1611630"/>
              <a:gd name="connsiteY3" fmla="*/ 620413 h 1304370"/>
              <a:gd name="connsiteX4" fmla="*/ 1193800 w 1611630"/>
              <a:gd name="connsiteY4" fmla="*/ 0 h 1304370"/>
              <a:gd name="connsiteX5" fmla="*/ 1611630 w 1611630"/>
              <a:gd name="connsiteY5" fmla="*/ 516695 h 1304370"/>
              <a:gd name="connsiteX0" fmla="*/ 0 w 1193800"/>
              <a:gd name="connsiteY0" fmla="*/ 749300 h 1304370"/>
              <a:gd name="connsiteX1" fmla="*/ 224301 w 1193800"/>
              <a:gd name="connsiteY1" fmla="*/ 991396 h 1304370"/>
              <a:gd name="connsiteX2" fmla="*/ 419100 w 1193800"/>
              <a:gd name="connsiteY2" fmla="*/ 1295400 h 1304370"/>
              <a:gd name="connsiteX3" fmla="*/ 740604 w 1193800"/>
              <a:gd name="connsiteY3" fmla="*/ 620413 h 1304370"/>
              <a:gd name="connsiteX4" fmla="*/ 1193800 w 1193800"/>
              <a:gd name="connsiteY4" fmla="*/ 0 h 1304370"/>
              <a:gd name="connsiteX0" fmla="*/ 0 w 1248898"/>
              <a:gd name="connsiteY0" fmla="*/ 719775 h 1274845"/>
              <a:gd name="connsiteX1" fmla="*/ 224301 w 1248898"/>
              <a:gd name="connsiteY1" fmla="*/ 961871 h 1274845"/>
              <a:gd name="connsiteX2" fmla="*/ 419100 w 1248898"/>
              <a:gd name="connsiteY2" fmla="*/ 1265875 h 1274845"/>
              <a:gd name="connsiteX3" fmla="*/ 740604 w 1248898"/>
              <a:gd name="connsiteY3" fmla="*/ 590888 h 1274845"/>
              <a:gd name="connsiteX4" fmla="*/ 1248898 w 1248898"/>
              <a:gd name="connsiteY4" fmla="*/ 0 h 1274845"/>
              <a:gd name="connsiteX0" fmla="*/ 0 w 1248898"/>
              <a:gd name="connsiteY0" fmla="*/ 719775 h 1274845"/>
              <a:gd name="connsiteX1" fmla="*/ 224301 w 1248898"/>
              <a:gd name="connsiteY1" fmla="*/ 961871 h 1274845"/>
              <a:gd name="connsiteX2" fmla="*/ 419100 w 1248898"/>
              <a:gd name="connsiteY2" fmla="*/ 1265875 h 1274845"/>
              <a:gd name="connsiteX3" fmla="*/ 740604 w 1248898"/>
              <a:gd name="connsiteY3" fmla="*/ 590888 h 1274845"/>
              <a:gd name="connsiteX4" fmla="*/ 1248898 w 1248898"/>
              <a:gd name="connsiteY4" fmla="*/ 0 h 1274845"/>
              <a:gd name="connsiteX0" fmla="*/ 0 w 1248898"/>
              <a:gd name="connsiteY0" fmla="*/ 719775 h 1293542"/>
              <a:gd name="connsiteX1" fmla="*/ 224301 w 1248898"/>
              <a:gd name="connsiteY1" fmla="*/ 961871 h 1293542"/>
              <a:gd name="connsiteX2" fmla="*/ 419100 w 1248898"/>
              <a:gd name="connsiteY2" fmla="*/ 1265875 h 1293542"/>
              <a:gd name="connsiteX3" fmla="*/ 740604 w 1248898"/>
              <a:gd name="connsiteY3" fmla="*/ 590888 h 1293542"/>
              <a:gd name="connsiteX4" fmla="*/ 1248898 w 1248898"/>
              <a:gd name="connsiteY4" fmla="*/ 0 h 1293542"/>
              <a:gd name="connsiteX0" fmla="*/ 0 w 1248898"/>
              <a:gd name="connsiteY0" fmla="*/ 719775 h 1272572"/>
              <a:gd name="connsiteX1" fmla="*/ 224301 w 1248898"/>
              <a:gd name="connsiteY1" fmla="*/ 961871 h 1272572"/>
              <a:gd name="connsiteX2" fmla="*/ 419100 w 1248898"/>
              <a:gd name="connsiteY2" fmla="*/ 1265875 h 1272572"/>
              <a:gd name="connsiteX3" fmla="*/ 740604 w 1248898"/>
              <a:gd name="connsiteY3" fmla="*/ 590888 h 1272572"/>
              <a:gd name="connsiteX4" fmla="*/ 1248898 w 1248898"/>
              <a:gd name="connsiteY4" fmla="*/ 0 h 1272572"/>
              <a:gd name="connsiteX0" fmla="*/ 0 w 1248898"/>
              <a:gd name="connsiteY0" fmla="*/ 719775 h 1265884"/>
              <a:gd name="connsiteX1" fmla="*/ 224301 w 1248898"/>
              <a:gd name="connsiteY1" fmla="*/ 961871 h 1265884"/>
              <a:gd name="connsiteX2" fmla="*/ 419100 w 1248898"/>
              <a:gd name="connsiteY2" fmla="*/ 1265875 h 1265884"/>
              <a:gd name="connsiteX3" fmla="*/ 740604 w 1248898"/>
              <a:gd name="connsiteY3" fmla="*/ 590888 h 1265884"/>
              <a:gd name="connsiteX4" fmla="*/ 1248898 w 1248898"/>
              <a:gd name="connsiteY4" fmla="*/ 0 h 1265884"/>
              <a:gd name="connsiteX0" fmla="*/ 0 w 1248898"/>
              <a:gd name="connsiteY0" fmla="*/ 719775 h 1277462"/>
              <a:gd name="connsiteX1" fmla="*/ 247258 w 1248898"/>
              <a:gd name="connsiteY1" fmla="*/ 996317 h 1277462"/>
              <a:gd name="connsiteX2" fmla="*/ 419100 w 1248898"/>
              <a:gd name="connsiteY2" fmla="*/ 1265875 h 1277462"/>
              <a:gd name="connsiteX3" fmla="*/ 740604 w 1248898"/>
              <a:gd name="connsiteY3" fmla="*/ 590888 h 1277462"/>
              <a:gd name="connsiteX4" fmla="*/ 1248898 w 1248898"/>
              <a:gd name="connsiteY4" fmla="*/ 0 h 1277462"/>
              <a:gd name="connsiteX0" fmla="*/ 0 w 1248898"/>
              <a:gd name="connsiteY0" fmla="*/ 719775 h 1280097"/>
              <a:gd name="connsiteX1" fmla="*/ 247258 w 1248898"/>
              <a:gd name="connsiteY1" fmla="*/ 996317 h 1280097"/>
              <a:gd name="connsiteX2" fmla="*/ 419100 w 1248898"/>
              <a:gd name="connsiteY2" fmla="*/ 1265875 h 1280097"/>
              <a:gd name="connsiteX3" fmla="*/ 740604 w 1248898"/>
              <a:gd name="connsiteY3" fmla="*/ 590888 h 1280097"/>
              <a:gd name="connsiteX4" fmla="*/ 1248898 w 1248898"/>
              <a:gd name="connsiteY4" fmla="*/ 0 h 1280097"/>
              <a:gd name="connsiteX0" fmla="*/ 0 w 1248898"/>
              <a:gd name="connsiteY0" fmla="*/ 719775 h 1276310"/>
              <a:gd name="connsiteX1" fmla="*/ 247258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47258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24301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24301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8898" h="1276310">
                <a:moveTo>
                  <a:pt x="0" y="719775"/>
                </a:moveTo>
                <a:cubicBezTo>
                  <a:pt x="104775" y="807616"/>
                  <a:pt x="200365" y="939746"/>
                  <a:pt x="224301" y="996317"/>
                </a:cubicBezTo>
                <a:cubicBezTo>
                  <a:pt x="248237" y="1052888"/>
                  <a:pt x="333050" y="1333447"/>
                  <a:pt x="419100" y="1265875"/>
                </a:cubicBezTo>
                <a:cubicBezTo>
                  <a:pt x="505151" y="1198304"/>
                  <a:pt x="551797" y="875680"/>
                  <a:pt x="740604" y="590888"/>
                </a:cubicBezTo>
                <a:cubicBezTo>
                  <a:pt x="929411" y="306096"/>
                  <a:pt x="1248898" y="0"/>
                  <a:pt x="1248898" y="0"/>
                </a:cubicBezTo>
              </a:path>
            </a:pathLst>
          </a:custGeom>
          <a:noFill/>
          <a:ln w="82550">
            <a:solidFill>
              <a:srgbClr val="E1471D"/>
            </a:solidFill>
            <a:miter lim="800000"/>
            <a:headEnd/>
            <a:tailEnd/>
          </a:ln>
        </p:spPr>
        <p:txBody>
          <a:bodyPr rtlCol="0" anchor="ctr"/>
          <a:lstStyle/>
          <a:p>
            <a:pPr algn="ctr"/>
            <a:endParaRPr lang="en-US" dirty="0"/>
          </a:p>
        </p:txBody>
      </p:sp>
      <p:sp>
        <p:nvSpPr>
          <p:cNvPr id="33" name="Freeform: Shape 32">
            <a:extLst>
              <a:ext uri="{FF2B5EF4-FFF2-40B4-BE49-F238E27FC236}">
                <a16:creationId xmlns:a16="http://schemas.microsoft.com/office/drawing/2014/main" id="{42617E33-3EC8-F213-ACCA-EB25D10D2494}"/>
              </a:ext>
            </a:extLst>
          </p:cNvPr>
          <p:cNvSpPr/>
          <p:nvPr/>
        </p:nvSpPr>
        <p:spPr bwMode="auto">
          <a:xfrm>
            <a:off x="3706074" y="5300621"/>
            <a:ext cx="635109" cy="663113"/>
          </a:xfrm>
          <a:custGeom>
            <a:avLst/>
            <a:gdLst>
              <a:gd name="connsiteX0" fmla="*/ 0 w 1193800"/>
              <a:gd name="connsiteY0" fmla="*/ 749300 h 1297176"/>
              <a:gd name="connsiteX1" fmla="*/ 279400 w 1193800"/>
              <a:gd name="connsiteY1" fmla="*/ 1016000 h 1297176"/>
              <a:gd name="connsiteX2" fmla="*/ 419100 w 1193800"/>
              <a:gd name="connsiteY2" fmla="*/ 1295400 h 1297176"/>
              <a:gd name="connsiteX3" fmla="*/ 635000 w 1193800"/>
              <a:gd name="connsiteY3" fmla="*/ 876300 h 1297176"/>
              <a:gd name="connsiteX4" fmla="*/ 1193800 w 1193800"/>
              <a:gd name="connsiteY4" fmla="*/ 0 h 1297176"/>
              <a:gd name="connsiteX5" fmla="*/ 1193800 w 1193800"/>
              <a:gd name="connsiteY5" fmla="*/ 0 h 1297176"/>
              <a:gd name="connsiteX0" fmla="*/ 0 w 1193800"/>
              <a:gd name="connsiteY0" fmla="*/ 749300 h 1303866"/>
              <a:gd name="connsiteX1" fmla="*/ 279400 w 1193800"/>
              <a:gd name="connsiteY1" fmla="*/ 1016000 h 1303866"/>
              <a:gd name="connsiteX2" fmla="*/ 419100 w 1193800"/>
              <a:gd name="connsiteY2" fmla="*/ 1295400 h 1303866"/>
              <a:gd name="connsiteX3" fmla="*/ 754379 w 1193800"/>
              <a:gd name="connsiteY3" fmla="*/ 674544 h 1303866"/>
              <a:gd name="connsiteX4" fmla="*/ 1193800 w 1193800"/>
              <a:gd name="connsiteY4" fmla="*/ 0 h 1303866"/>
              <a:gd name="connsiteX5" fmla="*/ 1193800 w 1193800"/>
              <a:gd name="connsiteY5" fmla="*/ 0 h 1303866"/>
              <a:gd name="connsiteX0" fmla="*/ 0 w 1193800"/>
              <a:gd name="connsiteY0" fmla="*/ 749300 h 1306181"/>
              <a:gd name="connsiteX1" fmla="*/ 279400 w 1193800"/>
              <a:gd name="connsiteY1" fmla="*/ 1016000 h 1306181"/>
              <a:gd name="connsiteX2" fmla="*/ 419100 w 1193800"/>
              <a:gd name="connsiteY2" fmla="*/ 1295400 h 1306181"/>
              <a:gd name="connsiteX3" fmla="*/ 740604 w 1193800"/>
              <a:gd name="connsiteY3" fmla="*/ 620413 h 1306181"/>
              <a:gd name="connsiteX4" fmla="*/ 1193800 w 1193800"/>
              <a:gd name="connsiteY4" fmla="*/ 0 h 1306181"/>
              <a:gd name="connsiteX5" fmla="*/ 1193800 w 1193800"/>
              <a:gd name="connsiteY5" fmla="*/ 0 h 1306181"/>
              <a:gd name="connsiteX0" fmla="*/ 0 w 1193800"/>
              <a:gd name="connsiteY0" fmla="*/ 749300 h 1304370"/>
              <a:gd name="connsiteX1" fmla="*/ 224301 w 1193800"/>
              <a:gd name="connsiteY1" fmla="*/ 991396 h 1304370"/>
              <a:gd name="connsiteX2" fmla="*/ 419100 w 1193800"/>
              <a:gd name="connsiteY2" fmla="*/ 1295400 h 1304370"/>
              <a:gd name="connsiteX3" fmla="*/ 740604 w 1193800"/>
              <a:gd name="connsiteY3" fmla="*/ 620413 h 1304370"/>
              <a:gd name="connsiteX4" fmla="*/ 1193800 w 1193800"/>
              <a:gd name="connsiteY4" fmla="*/ 0 h 1304370"/>
              <a:gd name="connsiteX5" fmla="*/ 1193800 w 1193800"/>
              <a:gd name="connsiteY5" fmla="*/ 0 h 1304370"/>
              <a:gd name="connsiteX0" fmla="*/ 0 w 1611630"/>
              <a:gd name="connsiteY0" fmla="*/ 749300 h 1304370"/>
              <a:gd name="connsiteX1" fmla="*/ 224301 w 1611630"/>
              <a:gd name="connsiteY1" fmla="*/ 991396 h 1304370"/>
              <a:gd name="connsiteX2" fmla="*/ 419100 w 1611630"/>
              <a:gd name="connsiteY2" fmla="*/ 1295400 h 1304370"/>
              <a:gd name="connsiteX3" fmla="*/ 740604 w 1611630"/>
              <a:gd name="connsiteY3" fmla="*/ 620413 h 1304370"/>
              <a:gd name="connsiteX4" fmla="*/ 1193800 w 1611630"/>
              <a:gd name="connsiteY4" fmla="*/ 0 h 1304370"/>
              <a:gd name="connsiteX5" fmla="*/ 1611630 w 1611630"/>
              <a:gd name="connsiteY5" fmla="*/ 516695 h 1304370"/>
              <a:gd name="connsiteX0" fmla="*/ 0 w 1193800"/>
              <a:gd name="connsiteY0" fmla="*/ 749300 h 1304370"/>
              <a:gd name="connsiteX1" fmla="*/ 224301 w 1193800"/>
              <a:gd name="connsiteY1" fmla="*/ 991396 h 1304370"/>
              <a:gd name="connsiteX2" fmla="*/ 419100 w 1193800"/>
              <a:gd name="connsiteY2" fmla="*/ 1295400 h 1304370"/>
              <a:gd name="connsiteX3" fmla="*/ 740604 w 1193800"/>
              <a:gd name="connsiteY3" fmla="*/ 620413 h 1304370"/>
              <a:gd name="connsiteX4" fmla="*/ 1193800 w 1193800"/>
              <a:gd name="connsiteY4" fmla="*/ 0 h 1304370"/>
              <a:gd name="connsiteX0" fmla="*/ 0 w 1248898"/>
              <a:gd name="connsiteY0" fmla="*/ 719775 h 1274845"/>
              <a:gd name="connsiteX1" fmla="*/ 224301 w 1248898"/>
              <a:gd name="connsiteY1" fmla="*/ 961871 h 1274845"/>
              <a:gd name="connsiteX2" fmla="*/ 419100 w 1248898"/>
              <a:gd name="connsiteY2" fmla="*/ 1265875 h 1274845"/>
              <a:gd name="connsiteX3" fmla="*/ 740604 w 1248898"/>
              <a:gd name="connsiteY3" fmla="*/ 590888 h 1274845"/>
              <a:gd name="connsiteX4" fmla="*/ 1248898 w 1248898"/>
              <a:gd name="connsiteY4" fmla="*/ 0 h 1274845"/>
              <a:gd name="connsiteX0" fmla="*/ 0 w 1248898"/>
              <a:gd name="connsiteY0" fmla="*/ 719775 h 1274845"/>
              <a:gd name="connsiteX1" fmla="*/ 224301 w 1248898"/>
              <a:gd name="connsiteY1" fmla="*/ 961871 h 1274845"/>
              <a:gd name="connsiteX2" fmla="*/ 419100 w 1248898"/>
              <a:gd name="connsiteY2" fmla="*/ 1265875 h 1274845"/>
              <a:gd name="connsiteX3" fmla="*/ 740604 w 1248898"/>
              <a:gd name="connsiteY3" fmla="*/ 590888 h 1274845"/>
              <a:gd name="connsiteX4" fmla="*/ 1248898 w 1248898"/>
              <a:gd name="connsiteY4" fmla="*/ 0 h 1274845"/>
              <a:gd name="connsiteX0" fmla="*/ 0 w 1248898"/>
              <a:gd name="connsiteY0" fmla="*/ 719775 h 1293542"/>
              <a:gd name="connsiteX1" fmla="*/ 224301 w 1248898"/>
              <a:gd name="connsiteY1" fmla="*/ 961871 h 1293542"/>
              <a:gd name="connsiteX2" fmla="*/ 419100 w 1248898"/>
              <a:gd name="connsiteY2" fmla="*/ 1265875 h 1293542"/>
              <a:gd name="connsiteX3" fmla="*/ 740604 w 1248898"/>
              <a:gd name="connsiteY3" fmla="*/ 590888 h 1293542"/>
              <a:gd name="connsiteX4" fmla="*/ 1248898 w 1248898"/>
              <a:gd name="connsiteY4" fmla="*/ 0 h 1293542"/>
              <a:gd name="connsiteX0" fmla="*/ 0 w 1248898"/>
              <a:gd name="connsiteY0" fmla="*/ 719775 h 1272572"/>
              <a:gd name="connsiteX1" fmla="*/ 224301 w 1248898"/>
              <a:gd name="connsiteY1" fmla="*/ 961871 h 1272572"/>
              <a:gd name="connsiteX2" fmla="*/ 419100 w 1248898"/>
              <a:gd name="connsiteY2" fmla="*/ 1265875 h 1272572"/>
              <a:gd name="connsiteX3" fmla="*/ 740604 w 1248898"/>
              <a:gd name="connsiteY3" fmla="*/ 590888 h 1272572"/>
              <a:gd name="connsiteX4" fmla="*/ 1248898 w 1248898"/>
              <a:gd name="connsiteY4" fmla="*/ 0 h 1272572"/>
              <a:gd name="connsiteX0" fmla="*/ 0 w 1248898"/>
              <a:gd name="connsiteY0" fmla="*/ 719775 h 1265884"/>
              <a:gd name="connsiteX1" fmla="*/ 224301 w 1248898"/>
              <a:gd name="connsiteY1" fmla="*/ 961871 h 1265884"/>
              <a:gd name="connsiteX2" fmla="*/ 419100 w 1248898"/>
              <a:gd name="connsiteY2" fmla="*/ 1265875 h 1265884"/>
              <a:gd name="connsiteX3" fmla="*/ 740604 w 1248898"/>
              <a:gd name="connsiteY3" fmla="*/ 590888 h 1265884"/>
              <a:gd name="connsiteX4" fmla="*/ 1248898 w 1248898"/>
              <a:gd name="connsiteY4" fmla="*/ 0 h 1265884"/>
              <a:gd name="connsiteX0" fmla="*/ 0 w 1248898"/>
              <a:gd name="connsiteY0" fmla="*/ 719775 h 1277462"/>
              <a:gd name="connsiteX1" fmla="*/ 247258 w 1248898"/>
              <a:gd name="connsiteY1" fmla="*/ 996317 h 1277462"/>
              <a:gd name="connsiteX2" fmla="*/ 419100 w 1248898"/>
              <a:gd name="connsiteY2" fmla="*/ 1265875 h 1277462"/>
              <a:gd name="connsiteX3" fmla="*/ 740604 w 1248898"/>
              <a:gd name="connsiteY3" fmla="*/ 590888 h 1277462"/>
              <a:gd name="connsiteX4" fmla="*/ 1248898 w 1248898"/>
              <a:gd name="connsiteY4" fmla="*/ 0 h 1277462"/>
              <a:gd name="connsiteX0" fmla="*/ 0 w 1248898"/>
              <a:gd name="connsiteY0" fmla="*/ 719775 h 1280097"/>
              <a:gd name="connsiteX1" fmla="*/ 247258 w 1248898"/>
              <a:gd name="connsiteY1" fmla="*/ 996317 h 1280097"/>
              <a:gd name="connsiteX2" fmla="*/ 419100 w 1248898"/>
              <a:gd name="connsiteY2" fmla="*/ 1265875 h 1280097"/>
              <a:gd name="connsiteX3" fmla="*/ 740604 w 1248898"/>
              <a:gd name="connsiteY3" fmla="*/ 590888 h 1280097"/>
              <a:gd name="connsiteX4" fmla="*/ 1248898 w 1248898"/>
              <a:gd name="connsiteY4" fmla="*/ 0 h 1280097"/>
              <a:gd name="connsiteX0" fmla="*/ 0 w 1248898"/>
              <a:gd name="connsiteY0" fmla="*/ 719775 h 1276310"/>
              <a:gd name="connsiteX1" fmla="*/ 247258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47258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24301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24301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8898" h="1276310">
                <a:moveTo>
                  <a:pt x="0" y="719775"/>
                </a:moveTo>
                <a:cubicBezTo>
                  <a:pt x="104775" y="807616"/>
                  <a:pt x="200365" y="939746"/>
                  <a:pt x="224301" y="996317"/>
                </a:cubicBezTo>
                <a:cubicBezTo>
                  <a:pt x="248237" y="1052888"/>
                  <a:pt x="333050" y="1333447"/>
                  <a:pt x="419100" y="1265875"/>
                </a:cubicBezTo>
                <a:cubicBezTo>
                  <a:pt x="505151" y="1198304"/>
                  <a:pt x="551797" y="875680"/>
                  <a:pt x="740604" y="590888"/>
                </a:cubicBezTo>
                <a:cubicBezTo>
                  <a:pt x="929411" y="306096"/>
                  <a:pt x="1248898" y="0"/>
                  <a:pt x="1248898" y="0"/>
                </a:cubicBezTo>
              </a:path>
            </a:pathLst>
          </a:custGeom>
          <a:noFill/>
          <a:ln w="82550">
            <a:solidFill>
              <a:srgbClr val="E1471D"/>
            </a:solidFill>
            <a:miter lim="800000"/>
            <a:headEnd/>
            <a:tailEnd/>
          </a:ln>
        </p:spPr>
        <p:txBody>
          <a:bodyPr rtlCol="0" anchor="ctr"/>
          <a:lstStyle/>
          <a:p>
            <a:pPr algn="ctr"/>
            <a:endParaRPr lang="en-US" dirty="0"/>
          </a:p>
        </p:txBody>
      </p:sp>
      <p:sp>
        <p:nvSpPr>
          <p:cNvPr id="36" name="Arrow: Down 28">
            <a:extLst>
              <a:ext uri="{FF2B5EF4-FFF2-40B4-BE49-F238E27FC236}">
                <a16:creationId xmlns:a16="http://schemas.microsoft.com/office/drawing/2014/main" id="{8A805FC0-13C6-32F1-5BDD-6CBF4C0434DA}"/>
              </a:ext>
            </a:extLst>
          </p:cNvPr>
          <p:cNvSpPr>
            <a:spLocks noChangeArrowheads="1"/>
          </p:cNvSpPr>
          <p:nvPr/>
        </p:nvSpPr>
        <p:spPr bwMode="auto">
          <a:xfrm rot="5400000">
            <a:off x="9946612" y="4038527"/>
            <a:ext cx="358710" cy="293526"/>
          </a:xfrm>
          <a:prstGeom prst="downArrow">
            <a:avLst>
              <a:gd name="adj1" fmla="val 38860"/>
              <a:gd name="adj2" fmla="val 49981"/>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37" name="Arrow: Down 28">
            <a:extLst>
              <a:ext uri="{FF2B5EF4-FFF2-40B4-BE49-F238E27FC236}">
                <a16:creationId xmlns:a16="http://schemas.microsoft.com/office/drawing/2014/main" id="{BC0A0F1D-E9E1-A246-C421-589295A3FEDE}"/>
              </a:ext>
            </a:extLst>
          </p:cNvPr>
          <p:cNvSpPr>
            <a:spLocks noChangeArrowheads="1"/>
          </p:cNvSpPr>
          <p:nvPr/>
        </p:nvSpPr>
        <p:spPr bwMode="auto">
          <a:xfrm rot="2696701">
            <a:off x="8552660" y="1911845"/>
            <a:ext cx="358710" cy="293526"/>
          </a:xfrm>
          <a:prstGeom prst="downArrow">
            <a:avLst>
              <a:gd name="adj1" fmla="val 38860"/>
              <a:gd name="adj2" fmla="val 49981"/>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38" name="Arrow: Down 28">
            <a:extLst>
              <a:ext uri="{FF2B5EF4-FFF2-40B4-BE49-F238E27FC236}">
                <a16:creationId xmlns:a16="http://schemas.microsoft.com/office/drawing/2014/main" id="{678E3893-1A7A-30D4-C372-3D381AA46C52}"/>
              </a:ext>
            </a:extLst>
          </p:cNvPr>
          <p:cNvSpPr>
            <a:spLocks noChangeArrowheads="1"/>
          </p:cNvSpPr>
          <p:nvPr/>
        </p:nvSpPr>
        <p:spPr bwMode="auto">
          <a:xfrm rot="6162928">
            <a:off x="8796952" y="5700919"/>
            <a:ext cx="358710" cy="293526"/>
          </a:xfrm>
          <a:prstGeom prst="downArrow">
            <a:avLst>
              <a:gd name="adj1" fmla="val 38860"/>
              <a:gd name="adj2" fmla="val 49981"/>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39" name="Arrow: Down 28">
            <a:extLst>
              <a:ext uri="{FF2B5EF4-FFF2-40B4-BE49-F238E27FC236}">
                <a16:creationId xmlns:a16="http://schemas.microsoft.com/office/drawing/2014/main" id="{E1D3EBD7-BCDA-EA2F-D2F9-0E4914DD1BC3}"/>
              </a:ext>
            </a:extLst>
          </p:cNvPr>
          <p:cNvSpPr>
            <a:spLocks noChangeArrowheads="1"/>
          </p:cNvSpPr>
          <p:nvPr/>
        </p:nvSpPr>
        <p:spPr bwMode="auto">
          <a:xfrm rot="16200000">
            <a:off x="1916246" y="4050120"/>
            <a:ext cx="358710" cy="293526"/>
          </a:xfrm>
          <a:prstGeom prst="downArrow">
            <a:avLst>
              <a:gd name="adj1" fmla="val 38860"/>
              <a:gd name="adj2" fmla="val 49981"/>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40" name="Arrow: Down 28">
            <a:extLst>
              <a:ext uri="{FF2B5EF4-FFF2-40B4-BE49-F238E27FC236}">
                <a16:creationId xmlns:a16="http://schemas.microsoft.com/office/drawing/2014/main" id="{8995D770-3B15-4D46-1487-CB5BE132364E}"/>
              </a:ext>
            </a:extLst>
          </p:cNvPr>
          <p:cNvSpPr>
            <a:spLocks noChangeArrowheads="1"/>
          </p:cNvSpPr>
          <p:nvPr/>
        </p:nvSpPr>
        <p:spPr bwMode="auto">
          <a:xfrm rot="14965051">
            <a:off x="2637074" y="5737941"/>
            <a:ext cx="358710" cy="293526"/>
          </a:xfrm>
          <a:prstGeom prst="downArrow">
            <a:avLst>
              <a:gd name="adj1" fmla="val 38860"/>
              <a:gd name="adj2" fmla="val 49981"/>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41" name="Arrow: Down 28">
            <a:extLst>
              <a:ext uri="{FF2B5EF4-FFF2-40B4-BE49-F238E27FC236}">
                <a16:creationId xmlns:a16="http://schemas.microsoft.com/office/drawing/2014/main" id="{DB40D4D6-D115-DA0F-4F1E-0C2508AF414D}"/>
              </a:ext>
            </a:extLst>
          </p:cNvPr>
          <p:cNvSpPr>
            <a:spLocks noChangeArrowheads="1"/>
          </p:cNvSpPr>
          <p:nvPr/>
        </p:nvSpPr>
        <p:spPr bwMode="auto">
          <a:xfrm rot="18592429">
            <a:off x="2872792" y="2073656"/>
            <a:ext cx="358710" cy="293526"/>
          </a:xfrm>
          <a:prstGeom prst="downArrow">
            <a:avLst>
              <a:gd name="adj1" fmla="val 38860"/>
              <a:gd name="adj2" fmla="val 49981"/>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26" name="Text Box 15">
            <a:extLst>
              <a:ext uri="{FF2B5EF4-FFF2-40B4-BE49-F238E27FC236}">
                <a16:creationId xmlns:a16="http://schemas.microsoft.com/office/drawing/2014/main" id="{CD418FEE-96D6-42DE-A422-8F1F8C23640C}"/>
              </a:ext>
            </a:extLst>
          </p:cNvPr>
          <p:cNvSpPr txBox="1">
            <a:spLocks noChangeArrowheads="1"/>
          </p:cNvSpPr>
          <p:nvPr/>
        </p:nvSpPr>
        <p:spPr bwMode="auto">
          <a:xfrm>
            <a:off x="412751" y="4529897"/>
            <a:ext cx="1504765" cy="2123658"/>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Neuschwander-Tetri. Hepatology. 2010;52:774. </a:t>
            </a:r>
            <a:b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fr-FR"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Cohen. Science. 2011;332:1519. Chakravarthy. Endocrinol Diabetes Metab</a:t>
            </a:r>
            <a:r>
              <a:rPr lang="fr-FR" sz="1200" b="0" spc="-10" dirty="0">
                <a:solidFill>
                  <a:srgbClr val="455560"/>
                </a:solidFill>
                <a:latin typeface="Calibri" panose="020F0502020204030204" pitchFamily="34" charset="0"/>
              </a:rPr>
              <a:t>. 2020;3:e00112.</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Yen. J Clin Med. 2022;11:1445.</a:t>
            </a:r>
          </a:p>
        </p:txBody>
      </p:sp>
    </p:spTree>
    <p:extLst>
      <p:ext uri="{BB962C8B-B14F-4D97-AF65-F5344CB8AC3E}">
        <p14:creationId xmlns:p14="http://schemas.microsoft.com/office/powerpoint/2010/main" val="2879248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MASH Pathogenesis: Role of Metabolic Comorbidities</a:t>
            </a:r>
          </a:p>
        </p:txBody>
      </p:sp>
      <p:grpSp>
        <p:nvGrpSpPr>
          <p:cNvPr id="2" name="Group 22">
            <a:extLst>
              <a:ext uri="{FF2B5EF4-FFF2-40B4-BE49-F238E27FC236}">
                <a16:creationId xmlns:a16="http://schemas.microsoft.com/office/drawing/2014/main" id="{66FD76C5-9535-4DDE-4640-94F2D3728C07}"/>
              </a:ext>
            </a:extLst>
          </p:cNvPr>
          <p:cNvGrpSpPr>
            <a:grpSpLocks/>
          </p:cNvGrpSpPr>
          <p:nvPr/>
        </p:nvGrpSpPr>
        <p:grpSpPr bwMode="auto">
          <a:xfrm>
            <a:off x="2414589" y="1002963"/>
            <a:ext cx="7402513" cy="5699336"/>
            <a:chOff x="2413593" y="704598"/>
            <a:chExt cx="7402290" cy="5699460"/>
          </a:xfrm>
        </p:grpSpPr>
        <p:sp>
          <p:nvSpPr>
            <p:cNvPr id="3" name="Freeform: Shape 2">
              <a:extLst>
                <a:ext uri="{FF2B5EF4-FFF2-40B4-BE49-F238E27FC236}">
                  <a16:creationId xmlns:a16="http://schemas.microsoft.com/office/drawing/2014/main" id="{99B7D956-A4CA-BB8D-7991-BA396DEC4E20}"/>
                </a:ext>
              </a:extLst>
            </p:cNvPr>
            <p:cNvSpPr/>
            <p:nvPr/>
          </p:nvSpPr>
          <p:spPr>
            <a:xfrm>
              <a:off x="5028127" y="2996574"/>
              <a:ext cx="2009714" cy="1781214"/>
            </a:xfrm>
            <a:custGeom>
              <a:avLst/>
              <a:gdLst>
                <a:gd name="connsiteX0" fmla="*/ 0 w 1947859"/>
                <a:gd name="connsiteY0" fmla="*/ 890537 h 1781074"/>
                <a:gd name="connsiteX1" fmla="*/ 973930 w 1947859"/>
                <a:gd name="connsiteY1" fmla="*/ 0 h 1781074"/>
                <a:gd name="connsiteX2" fmla="*/ 1947860 w 1947859"/>
                <a:gd name="connsiteY2" fmla="*/ 890537 h 1781074"/>
                <a:gd name="connsiteX3" fmla="*/ 973930 w 1947859"/>
                <a:gd name="connsiteY3" fmla="*/ 1781074 h 1781074"/>
                <a:gd name="connsiteX4" fmla="*/ 0 w 1947859"/>
                <a:gd name="connsiteY4" fmla="*/ 890537 h 1781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7859" h="1781074">
                  <a:moveTo>
                    <a:pt x="0" y="890537"/>
                  </a:moveTo>
                  <a:cubicBezTo>
                    <a:pt x="0" y="398707"/>
                    <a:pt x="436043" y="0"/>
                    <a:pt x="973930" y="0"/>
                  </a:cubicBezTo>
                  <a:cubicBezTo>
                    <a:pt x="1511817" y="0"/>
                    <a:pt x="1947860" y="398707"/>
                    <a:pt x="1947860" y="890537"/>
                  </a:cubicBezTo>
                  <a:cubicBezTo>
                    <a:pt x="1947860" y="1382367"/>
                    <a:pt x="1511817" y="1781074"/>
                    <a:pt x="973930" y="1781074"/>
                  </a:cubicBezTo>
                  <a:cubicBezTo>
                    <a:pt x="436043" y="1781074"/>
                    <a:pt x="0" y="1382367"/>
                    <a:pt x="0" y="890537"/>
                  </a:cubicBezTo>
                  <a:close/>
                </a:path>
              </a:pathLst>
            </a:custGeom>
            <a:solidFill>
              <a:schemeClr val="accent3"/>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305497" tIns="281079" rIns="305497" bIns="281079" spcCol="1270" anchor="ctr"/>
            <a:lstStyle/>
            <a:p>
              <a:pPr marL="0" marR="0" lvl="0" indent="0" algn="ctr" defTabSz="710987" rtl="0" eaLnBrk="0" fontAlgn="base" latinLnBrk="0" hangingPunct="0">
                <a:lnSpc>
                  <a:spcPct val="90000"/>
                </a:lnSpc>
                <a:spcBef>
                  <a:spcPct val="0"/>
                </a:spcBef>
                <a:spcAft>
                  <a:spcPct val="35000"/>
                </a:spcAft>
                <a:buClrTx/>
                <a:buSzTx/>
                <a:buFontTx/>
                <a:buNone/>
                <a:tabLst/>
                <a:defRPr/>
              </a:pPr>
              <a:r>
                <a:rPr kumimoji="0" lang="en-GB" sz="20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Insulin resistance</a:t>
              </a:r>
            </a:p>
            <a:p>
              <a:pPr marL="0" marR="0" lvl="0" indent="0" algn="ctr" defTabSz="710987" rtl="0" eaLnBrk="0" fontAlgn="base" latinLnBrk="0" hangingPunct="0">
                <a:lnSpc>
                  <a:spcPct val="90000"/>
                </a:lnSpc>
                <a:spcBef>
                  <a:spcPct val="0"/>
                </a:spcBef>
                <a:spcAft>
                  <a:spcPct val="35000"/>
                </a:spcAft>
                <a:buClrTx/>
                <a:buSzTx/>
                <a:buFontTx/>
                <a:buNone/>
                <a:tabLst/>
                <a:defRPr/>
              </a:pPr>
              <a:r>
                <a:rPr kumimoji="0" lang="en-GB" sz="20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Increased circulating FFA</a:t>
              </a:r>
            </a:p>
          </p:txBody>
        </p:sp>
        <p:sp>
          <p:nvSpPr>
            <p:cNvPr id="4" name="Freeform: Shape 3">
              <a:extLst>
                <a:ext uri="{FF2B5EF4-FFF2-40B4-BE49-F238E27FC236}">
                  <a16:creationId xmlns:a16="http://schemas.microsoft.com/office/drawing/2014/main" id="{F85FAF4B-0BAA-0E3B-161D-5F6EF628DC03}"/>
                </a:ext>
              </a:extLst>
            </p:cNvPr>
            <p:cNvSpPr/>
            <p:nvPr/>
          </p:nvSpPr>
          <p:spPr>
            <a:xfrm>
              <a:off x="4707148" y="704598"/>
              <a:ext cx="2715642" cy="1609698"/>
            </a:xfrm>
            <a:custGeom>
              <a:avLst/>
              <a:gdLst>
                <a:gd name="connsiteX0" fmla="*/ 0 w 1147762"/>
                <a:gd name="connsiteY0" fmla="*/ 573881 h 1147762"/>
                <a:gd name="connsiteX1" fmla="*/ 573881 w 1147762"/>
                <a:gd name="connsiteY1" fmla="*/ 0 h 1147762"/>
                <a:gd name="connsiteX2" fmla="*/ 1147762 w 1147762"/>
                <a:gd name="connsiteY2" fmla="*/ 573881 h 1147762"/>
                <a:gd name="connsiteX3" fmla="*/ 573881 w 1147762"/>
                <a:gd name="connsiteY3" fmla="*/ 1147762 h 1147762"/>
                <a:gd name="connsiteX4" fmla="*/ 0 w 1147762"/>
                <a:gd name="connsiteY4" fmla="*/ 573881 h 1147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7762" h="1147762">
                  <a:moveTo>
                    <a:pt x="0" y="573881"/>
                  </a:moveTo>
                  <a:cubicBezTo>
                    <a:pt x="0" y="256935"/>
                    <a:pt x="256935" y="0"/>
                    <a:pt x="573881" y="0"/>
                  </a:cubicBezTo>
                  <a:cubicBezTo>
                    <a:pt x="890827" y="0"/>
                    <a:pt x="1147762" y="256935"/>
                    <a:pt x="1147762" y="573881"/>
                  </a:cubicBezTo>
                  <a:cubicBezTo>
                    <a:pt x="1147762" y="890827"/>
                    <a:pt x="890827" y="1147762"/>
                    <a:pt x="573881" y="1147762"/>
                  </a:cubicBezTo>
                  <a:cubicBezTo>
                    <a:pt x="256935" y="1147762"/>
                    <a:pt x="0" y="890827"/>
                    <a:pt x="0" y="573881"/>
                  </a:cubicBezTo>
                  <a:close/>
                </a:path>
              </a:pathLst>
            </a:custGeom>
            <a:solidFill>
              <a:schemeClr val="accent3"/>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188357" tIns="188357" rIns="188357" bIns="188357" spcCol="1270" anchor="ctr"/>
            <a:lstStyle/>
            <a:p>
              <a:pPr marL="0" marR="0" lvl="0" indent="0" algn="ctr" defTabSz="710987" rtl="0" eaLnBrk="0" fontAlgn="base" latinLnBrk="0" hangingPunct="0">
                <a:lnSpc>
                  <a:spcPct val="90000"/>
                </a:lnSpc>
                <a:spcBef>
                  <a:spcPct val="0"/>
                </a:spcBef>
                <a:spcAft>
                  <a:spcPct val="35000"/>
                </a:spcAft>
                <a:buClrTx/>
                <a:buSzTx/>
                <a:buFontTx/>
                <a:buNone/>
                <a:tabLst/>
                <a:defRPr/>
              </a:pPr>
              <a:r>
                <a:rPr kumimoji="0" lang="en-GB" sz="20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Fat supply exceeds adipose storage capacity</a:t>
              </a:r>
            </a:p>
          </p:txBody>
        </p:sp>
        <p:sp>
          <p:nvSpPr>
            <p:cNvPr id="5" name="Freeform: Shape 4">
              <a:extLst>
                <a:ext uri="{FF2B5EF4-FFF2-40B4-BE49-F238E27FC236}">
                  <a16:creationId xmlns:a16="http://schemas.microsoft.com/office/drawing/2014/main" id="{F4AB5359-3A34-1DA5-1E23-1DD27DB3039E}"/>
                </a:ext>
              </a:extLst>
            </p:cNvPr>
            <p:cNvSpPr/>
            <p:nvPr/>
          </p:nvSpPr>
          <p:spPr>
            <a:xfrm>
              <a:off x="6998155" y="1721784"/>
              <a:ext cx="1750960" cy="1277965"/>
            </a:xfrm>
            <a:custGeom>
              <a:avLst/>
              <a:gdLst>
                <a:gd name="connsiteX0" fmla="*/ 0 w 1431042"/>
                <a:gd name="connsiteY0" fmla="*/ 639189 h 1278378"/>
                <a:gd name="connsiteX1" fmla="*/ 715521 w 1431042"/>
                <a:gd name="connsiteY1" fmla="*/ 0 h 1278378"/>
                <a:gd name="connsiteX2" fmla="*/ 1431042 w 1431042"/>
                <a:gd name="connsiteY2" fmla="*/ 639189 h 1278378"/>
                <a:gd name="connsiteX3" fmla="*/ 715521 w 1431042"/>
                <a:gd name="connsiteY3" fmla="*/ 1278378 h 1278378"/>
                <a:gd name="connsiteX4" fmla="*/ 0 w 1431042"/>
                <a:gd name="connsiteY4" fmla="*/ 639189 h 12783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1042" h="1278378">
                  <a:moveTo>
                    <a:pt x="0" y="639189"/>
                  </a:moveTo>
                  <a:cubicBezTo>
                    <a:pt x="0" y="286175"/>
                    <a:pt x="320350" y="0"/>
                    <a:pt x="715521" y="0"/>
                  </a:cubicBezTo>
                  <a:cubicBezTo>
                    <a:pt x="1110692" y="0"/>
                    <a:pt x="1431042" y="286175"/>
                    <a:pt x="1431042" y="639189"/>
                  </a:cubicBezTo>
                  <a:cubicBezTo>
                    <a:pt x="1431042" y="992203"/>
                    <a:pt x="1110692" y="1278378"/>
                    <a:pt x="715521" y="1278378"/>
                  </a:cubicBezTo>
                  <a:cubicBezTo>
                    <a:pt x="320350" y="1278378"/>
                    <a:pt x="0" y="992203"/>
                    <a:pt x="0" y="639189"/>
                  </a:cubicBezTo>
                  <a:close/>
                </a:path>
              </a:pathLst>
            </a:custGeom>
            <a:solidFill>
              <a:schemeClr val="accent2"/>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24752" tIns="202401" rIns="224752" bIns="202401" anchor="ctr"/>
            <a:lstStyle>
              <a:lvl1pPr defTabSz="531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531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531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531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531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531813" rtl="0" eaLnBrk="0" fontAlgn="base" latinLnBrk="0" hangingPunct="0">
                <a:lnSpc>
                  <a:spcPct val="90000"/>
                </a:lnSpc>
                <a:spcBef>
                  <a:spcPct val="0"/>
                </a:spcBef>
                <a:spcAft>
                  <a:spcPct val="35000"/>
                </a:spcAft>
                <a:buClrTx/>
                <a:buSzTx/>
                <a:buFontTx/>
                <a:buNone/>
                <a:tabLst/>
                <a:defRPr/>
              </a:pPr>
              <a:r>
                <a:rPr kumimoji="0" lang="en-GB" altLang="en-US"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Hypertension</a:t>
              </a:r>
              <a:endParaRPr kumimoji="0" lang="en-GB" altLang="en-US" sz="11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6" name="Freeform: Shape 5">
              <a:extLst>
                <a:ext uri="{FF2B5EF4-FFF2-40B4-BE49-F238E27FC236}">
                  <a16:creationId xmlns:a16="http://schemas.microsoft.com/office/drawing/2014/main" id="{7EAD3541-5E16-E921-C42A-BD08018F821B}"/>
                </a:ext>
              </a:extLst>
            </p:cNvPr>
            <p:cNvSpPr/>
            <p:nvPr/>
          </p:nvSpPr>
          <p:spPr>
            <a:xfrm>
              <a:off x="7717271" y="3160090"/>
              <a:ext cx="2098612" cy="1454182"/>
            </a:xfrm>
            <a:custGeom>
              <a:avLst/>
              <a:gdLst>
                <a:gd name="connsiteX0" fmla="*/ 0 w 1815474"/>
                <a:gd name="connsiteY0" fmla="*/ 726930 h 1453859"/>
                <a:gd name="connsiteX1" fmla="*/ 907737 w 1815474"/>
                <a:gd name="connsiteY1" fmla="*/ 0 h 1453859"/>
                <a:gd name="connsiteX2" fmla="*/ 1815474 w 1815474"/>
                <a:gd name="connsiteY2" fmla="*/ 726930 h 1453859"/>
                <a:gd name="connsiteX3" fmla="*/ 907737 w 1815474"/>
                <a:gd name="connsiteY3" fmla="*/ 1453860 h 1453859"/>
                <a:gd name="connsiteX4" fmla="*/ 0 w 1815474"/>
                <a:gd name="connsiteY4" fmla="*/ 726930 h 1453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5474" h="1453859">
                  <a:moveTo>
                    <a:pt x="0" y="726930"/>
                  </a:moveTo>
                  <a:cubicBezTo>
                    <a:pt x="0" y="325458"/>
                    <a:pt x="406408" y="0"/>
                    <a:pt x="907737" y="0"/>
                  </a:cubicBezTo>
                  <a:cubicBezTo>
                    <a:pt x="1409066" y="0"/>
                    <a:pt x="1815474" y="325458"/>
                    <a:pt x="1815474" y="726930"/>
                  </a:cubicBezTo>
                  <a:cubicBezTo>
                    <a:pt x="1815474" y="1128402"/>
                    <a:pt x="1409066" y="1453860"/>
                    <a:pt x="907737" y="1453860"/>
                  </a:cubicBezTo>
                  <a:cubicBezTo>
                    <a:pt x="406408" y="1453860"/>
                    <a:pt x="0" y="1128402"/>
                    <a:pt x="0" y="726930"/>
                  </a:cubicBezTo>
                  <a:close/>
                </a:path>
              </a:pathLst>
            </a:custGeom>
            <a:solidFill>
              <a:schemeClr val="accent2"/>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81037" tIns="228094" rIns="281037" bIns="228094" anchor="ctr"/>
            <a:lstStyle>
              <a:lvl1pPr defTabSz="531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531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531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531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531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531813" rtl="0" eaLnBrk="0" fontAlgn="base" latinLnBrk="0" hangingPunct="0">
                <a:lnSpc>
                  <a:spcPct val="90000"/>
                </a:lnSpc>
                <a:spcBef>
                  <a:spcPct val="0"/>
                </a:spcBef>
                <a:spcAft>
                  <a:spcPct val="35000"/>
                </a:spcAft>
                <a:buClrTx/>
                <a:buSzTx/>
                <a:buFontTx/>
                <a:buNone/>
                <a:tabLst/>
                <a:defRPr/>
              </a:pPr>
              <a:r>
                <a:rPr kumimoji="0" lang="en-GB" altLang="en-US"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Hyperuricemia</a:t>
              </a:r>
              <a:endParaRPr kumimoji="0" lang="en-GB" alt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7" name="Freeform: Shape 6">
              <a:extLst>
                <a:ext uri="{FF2B5EF4-FFF2-40B4-BE49-F238E27FC236}">
                  <a16:creationId xmlns:a16="http://schemas.microsoft.com/office/drawing/2014/main" id="{A47551F1-4D13-B7F3-E756-C4AA6456A159}"/>
                </a:ext>
              </a:extLst>
            </p:cNvPr>
            <p:cNvSpPr/>
            <p:nvPr/>
          </p:nvSpPr>
          <p:spPr>
            <a:xfrm>
              <a:off x="7053716" y="4680949"/>
              <a:ext cx="1714448" cy="1322416"/>
            </a:xfrm>
            <a:custGeom>
              <a:avLst/>
              <a:gdLst>
                <a:gd name="connsiteX0" fmla="*/ 0 w 1415008"/>
                <a:gd name="connsiteY0" fmla="*/ 661203 h 1322406"/>
                <a:gd name="connsiteX1" fmla="*/ 707504 w 1415008"/>
                <a:gd name="connsiteY1" fmla="*/ 0 h 1322406"/>
                <a:gd name="connsiteX2" fmla="*/ 1415008 w 1415008"/>
                <a:gd name="connsiteY2" fmla="*/ 661203 h 1322406"/>
                <a:gd name="connsiteX3" fmla="*/ 707504 w 1415008"/>
                <a:gd name="connsiteY3" fmla="*/ 1322406 h 1322406"/>
                <a:gd name="connsiteX4" fmla="*/ 0 w 1415008"/>
                <a:gd name="connsiteY4" fmla="*/ 661203 h 1322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5008" h="1322406">
                  <a:moveTo>
                    <a:pt x="0" y="661203"/>
                  </a:moveTo>
                  <a:cubicBezTo>
                    <a:pt x="0" y="296031"/>
                    <a:pt x="316760" y="0"/>
                    <a:pt x="707504" y="0"/>
                  </a:cubicBezTo>
                  <a:cubicBezTo>
                    <a:pt x="1098248" y="0"/>
                    <a:pt x="1415008" y="296031"/>
                    <a:pt x="1415008" y="661203"/>
                  </a:cubicBezTo>
                  <a:cubicBezTo>
                    <a:pt x="1415008" y="1026375"/>
                    <a:pt x="1098248" y="1322406"/>
                    <a:pt x="707504" y="1322406"/>
                  </a:cubicBezTo>
                  <a:cubicBezTo>
                    <a:pt x="316760" y="1322406"/>
                    <a:pt x="0" y="1026375"/>
                    <a:pt x="0" y="661203"/>
                  </a:cubicBezTo>
                  <a:close/>
                </a:path>
              </a:pathLst>
            </a:custGeom>
            <a:solidFill>
              <a:schemeClr val="accent2"/>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22405" tIns="208848" rIns="222405" bIns="208848" spcCol="1270" anchor="ctr"/>
            <a:lstStyle/>
            <a:p>
              <a:pPr marL="0" marR="0" lvl="0" indent="0" algn="ctr" defTabSz="533240" rtl="0" eaLnBrk="0" fontAlgn="base" latinLnBrk="0" hangingPunct="0">
                <a:lnSpc>
                  <a:spcPct val="90000"/>
                </a:lnSpc>
                <a:spcBef>
                  <a:spcPct val="0"/>
                </a:spcBef>
                <a:spcAft>
                  <a:spcPct val="35000"/>
                </a:spcAft>
                <a:buClrTx/>
                <a:buSzTx/>
                <a:buFontTx/>
                <a:buNone/>
                <a:tabLst/>
                <a:defRPr/>
              </a:pPr>
              <a:r>
                <a:rPr kumimoji="0" lang="en-GB"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Dyslipidemia</a:t>
              </a:r>
            </a:p>
          </p:txBody>
        </p:sp>
        <p:sp>
          <p:nvSpPr>
            <p:cNvPr id="8" name="Freeform: Shape 7">
              <a:extLst>
                <a:ext uri="{FF2B5EF4-FFF2-40B4-BE49-F238E27FC236}">
                  <a16:creationId xmlns:a16="http://schemas.microsoft.com/office/drawing/2014/main" id="{F55561F3-5858-D485-10E2-22942F5BC8E9}"/>
                </a:ext>
              </a:extLst>
            </p:cNvPr>
            <p:cNvSpPr/>
            <p:nvPr/>
          </p:nvSpPr>
          <p:spPr>
            <a:xfrm>
              <a:off x="5247196" y="5407086"/>
              <a:ext cx="1569990" cy="996972"/>
            </a:xfrm>
            <a:custGeom>
              <a:avLst/>
              <a:gdLst>
                <a:gd name="connsiteX0" fmla="*/ 0 w 1569806"/>
                <a:gd name="connsiteY0" fmla="*/ 739263 h 1478525"/>
                <a:gd name="connsiteX1" fmla="*/ 784903 w 1569806"/>
                <a:gd name="connsiteY1" fmla="*/ 0 h 1478525"/>
                <a:gd name="connsiteX2" fmla="*/ 1569806 w 1569806"/>
                <a:gd name="connsiteY2" fmla="*/ 739263 h 1478525"/>
                <a:gd name="connsiteX3" fmla="*/ 784903 w 1569806"/>
                <a:gd name="connsiteY3" fmla="*/ 1478526 h 1478525"/>
                <a:gd name="connsiteX4" fmla="*/ 0 w 1569806"/>
                <a:gd name="connsiteY4" fmla="*/ 739263 h 1478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9806" h="1478525">
                  <a:moveTo>
                    <a:pt x="0" y="739263"/>
                  </a:moveTo>
                  <a:cubicBezTo>
                    <a:pt x="0" y="330979"/>
                    <a:pt x="351413" y="0"/>
                    <a:pt x="784903" y="0"/>
                  </a:cubicBezTo>
                  <a:cubicBezTo>
                    <a:pt x="1218393" y="0"/>
                    <a:pt x="1569806" y="330979"/>
                    <a:pt x="1569806" y="739263"/>
                  </a:cubicBezTo>
                  <a:cubicBezTo>
                    <a:pt x="1569806" y="1147547"/>
                    <a:pt x="1218393" y="1478526"/>
                    <a:pt x="784903" y="1478526"/>
                  </a:cubicBezTo>
                  <a:cubicBezTo>
                    <a:pt x="351413" y="1478526"/>
                    <a:pt x="0" y="1147547"/>
                    <a:pt x="0" y="739263"/>
                  </a:cubicBezTo>
                  <a:close/>
                </a:path>
              </a:pathLst>
            </a:custGeom>
            <a:solidFill>
              <a:schemeClr val="accent1"/>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50148" tIns="236783" rIns="250148" bIns="236783" spcCol="1270" anchor="ctr"/>
            <a:lstStyle/>
            <a:p>
              <a:pPr marL="0" marR="0" lvl="0" indent="0" algn="ctr" defTabSz="710987" rtl="0" eaLnBrk="0" fontAlgn="base" latinLnBrk="0" hangingPunct="0">
                <a:lnSpc>
                  <a:spcPct val="90000"/>
                </a:lnSpc>
                <a:spcBef>
                  <a:spcPct val="0"/>
                </a:spcBef>
                <a:spcAft>
                  <a:spcPct val="35000"/>
                </a:spcAft>
                <a:buClrTx/>
                <a:buSzTx/>
                <a:buFontTx/>
                <a:buNone/>
                <a:tabLst/>
                <a:defRPr/>
              </a:pPr>
              <a:r>
                <a:rPr lang="en-GB" sz="1999" dirty="0">
                  <a:solidFill>
                    <a:schemeClr val="tx1"/>
                  </a:solidFill>
                  <a:latin typeface="Calibri" panose="020F0502020204030204" pitchFamily="34" charset="0"/>
                  <a:cs typeface="Calibri" panose="020F0502020204030204" pitchFamily="34" charset="0"/>
                </a:rPr>
                <a:t>M</a:t>
              </a:r>
              <a:r>
                <a:rPr kumimoji="0" lang="en-GB" sz="1999"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ASLD</a:t>
              </a:r>
            </a:p>
          </p:txBody>
        </p:sp>
        <p:sp>
          <p:nvSpPr>
            <p:cNvPr id="9" name="Freeform: Shape 8">
              <a:extLst>
                <a:ext uri="{FF2B5EF4-FFF2-40B4-BE49-F238E27FC236}">
                  <a16:creationId xmlns:a16="http://schemas.microsoft.com/office/drawing/2014/main" id="{145734A2-AE58-EA77-4B53-8B277F4F1E30}"/>
                </a:ext>
              </a:extLst>
            </p:cNvPr>
            <p:cNvSpPr/>
            <p:nvPr/>
          </p:nvSpPr>
          <p:spPr>
            <a:xfrm>
              <a:off x="3058099" y="4680949"/>
              <a:ext cx="1960504" cy="1322416"/>
            </a:xfrm>
            <a:custGeom>
              <a:avLst/>
              <a:gdLst>
                <a:gd name="connsiteX0" fmla="*/ 0 w 1599935"/>
                <a:gd name="connsiteY0" fmla="*/ 813603 h 1627206"/>
                <a:gd name="connsiteX1" fmla="*/ 799968 w 1599935"/>
                <a:gd name="connsiteY1" fmla="*/ 0 h 1627206"/>
                <a:gd name="connsiteX2" fmla="*/ 1599936 w 1599935"/>
                <a:gd name="connsiteY2" fmla="*/ 813603 h 1627206"/>
                <a:gd name="connsiteX3" fmla="*/ 799968 w 1599935"/>
                <a:gd name="connsiteY3" fmla="*/ 1627206 h 1627206"/>
                <a:gd name="connsiteX4" fmla="*/ 0 w 1599935"/>
                <a:gd name="connsiteY4" fmla="*/ 813603 h 1627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9935" h="1627206">
                  <a:moveTo>
                    <a:pt x="0" y="813603"/>
                  </a:moveTo>
                  <a:cubicBezTo>
                    <a:pt x="0" y="364262"/>
                    <a:pt x="358158" y="0"/>
                    <a:pt x="799968" y="0"/>
                  </a:cubicBezTo>
                  <a:cubicBezTo>
                    <a:pt x="1241778" y="0"/>
                    <a:pt x="1599936" y="364262"/>
                    <a:pt x="1599936" y="813603"/>
                  </a:cubicBezTo>
                  <a:cubicBezTo>
                    <a:pt x="1599936" y="1262944"/>
                    <a:pt x="1241778" y="1627206"/>
                    <a:pt x="799968" y="1627206"/>
                  </a:cubicBezTo>
                  <a:cubicBezTo>
                    <a:pt x="358158" y="1627206"/>
                    <a:pt x="0" y="1262944"/>
                    <a:pt x="0" y="813603"/>
                  </a:cubicBezTo>
                  <a:close/>
                </a:path>
              </a:pathLst>
            </a:custGeom>
            <a:solidFill>
              <a:schemeClr val="accent2"/>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49480" tIns="253473" rIns="249480" bIns="253473" anchor="ctr"/>
            <a:lstStyle>
              <a:lvl1pPr defTabSz="531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531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531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531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531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531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531813" rtl="0" eaLnBrk="0" fontAlgn="base" latinLnBrk="0" hangingPunct="0">
                <a:lnSpc>
                  <a:spcPct val="90000"/>
                </a:lnSpc>
                <a:spcBef>
                  <a:spcPct val="0"/>
                </a:spcBef>
                <a:spcAft>
                  <a:spcPct val="35000"/>
                </a:spcAft>
                <a:buClrTx/>
                <a:buSzTx/>
                <a:buFontTx/>
                <a:buNone/>
                <a:tabLst/>
                <a:defRPr/>
              </a:pPr>
              <a:r>
                <a:rPr kumimoji="0" lang="en-GB" altLang="en-US"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Hyperglycemia</a:t>
              </a:r>
              <a:endParaRPr kumimoji="0" lang="en-GB" altLang="en-US" sz="12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0" name="Freeform: Shape 9">
              <a:extLst>
                <a:ext uri="{FF2B5EF4-FFF2-40B4-BE49-F238E27FC236}">
                  <a16:creationId xmlns:a16="http://schemas.microsoft.com/office/drawing/2014/main" id="{1BE7236F-ECE6-A575-0001-EEFE0A9B1330}"/>
                </a:ext>
              </a:extLst>
            </p:cNvPr>
            <p:cNvSpPr/>
            <p:nvPr/>
          </p:nvSpPr>
          <p:spPr>
            <a:xfrm>
              <a:off x="2413593" y="3160090"/>
              <a:ext cx="1947804" cy="1454182"/>
            </a:xfrm>
            <a:custGeom>
              <a:avLst/>
              <a:gdLst>
                <a:gd name="connsiteX0" fmla="*/ 0 w 1583316"/>
                <a:gd name="connsiteY0" fmla="*/ 773007 h 1546013"/>
                <a:gd name="connsiteX1" fmla="*/ 791658 w 1583316"/>
                <a:gd name="connsiteY1" fmla="*/ 0 h 1546013"/>
                <a:gd name="connsiteX2" fmla="*/ 1583316 w 1583316"/>
                <a:gd name="connsiteY2" fmla="*/ 773007 h 1546013"/>
                <a:gd name="connsiteX3" fmla="*/ 791658 w 1583316"/>
                <a:gd name="connsiteY3" fmla="*/ 1546014 h 1546013"/>
                <a:gd name="connsiteX4" fmla="*/ 0 w 1583316"/>
                <a:gd name="connsiteY4" fmla="*/ 773007 h 1546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3316" h="1546013">
                  <a:moveTo>
                    <a:pt x="0" y="773007"/>
                  </a:moveTo>
                  <a:cubicBezTo>
                    <a:pt x="0" y="346087"/>
                    <a:pt x="354437" y="0"/>
                    <a:pt x="791658" y="0"/>
                  </a:cubicBezTo>
                  <a:cubicBezTo>
                    <a:pt x="1228879" y="0"/>
                    <a:pt x="1583316" y="346087"/>
                    <a:pt x="1583316" y="773007"/>
                  </a:cubicBezTo>
                  <a:cubicBezTo>
                    <a:pt x="1583316" y="1199927"/>
                    <a:pt x="1228879" y="1546014"/>
                    <a:pt x="791658" y="1546014"/>
                  </a:cubicBezTo>
                  <a:cubicBezTo>
                    <a:pt x="354437" y="1546014"/>
                    <a:pt x="0" y="1199927"/>
                    <a:pt x="0" y="773007"/>
                  </a:cubicBezTo>
                  <a:close/>
                </a:path>
              </a:pathLst>
            </a:custGeom>
            <a:solidFill>
              <a:schemeClr val="accent2"/>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47047" tIns="241585" rIns="247047" bIns="241585" spcCol="1270" anchor="ctr"/>
            <a:lstStyle/>
            <a:p>
              <a:pPr marL="0" marR="0" lvl="0" indent="0" algn="ctr" defTabSz="533240" rtl="0" eaLnBrk="0" fontAlgn="base" latinLnBrk="0" hangingPunct="0">
                <a:lnSpc>
                  <a:spcPct val="90000"/>
                </a:lnSpc>
                <a:spcBef>
                  <a:spcPct val="0"/>
                </a:spcBef>
                <a:spcAft>
                  <a:spcPct val="35000"/>
                </a:spcAft>
                <a:buClrTx/>
                <a:buSzTx/>
                <a:buFontTx/>
                <a:buNone/>
                <a:tabLst/>
                <a:defRPr/>
              </a:pPr>
              <a:r>
                <a:rPr kumimoji="0" lang="en-GB"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Macrovascular disease</a:t>
              </a:r>
            </a:p>
          </p:txBody>
        </p:sp>
        <p:sp>
          <p:nvSpPr>
            <p:cNvPr id="11" name="Freeform: Shape 10">
              <a:extLst>
                <a:ext uri="{FF2B5EF4-FFF2-40B4-BE49-F238E27FC236}">
                  <a16:creationId xmlns:a16="http://schemas.microsoft.com/office/drawing/2014/main" id="{8EB31A3A-5561-8918-CFAB-ED5BFB5BF5BC}"/>
                </a:ext>
              </a:extLst>
            </p:cNvPr>
            <p:cNvSpPr/>
            <p:nvPr/>
          </p:nvSpPr>
          <p:spPr>
            <a:xfrm>
              <a:off x="3150171" y="1721784"/>
              <a:ext cx="1997015" cy="1274790"/>
            </a:xfrm>
            <a:custGeom>
              <a:avLst/>
              <a:gdLst>
                <a:gd name="connsiteX0" fmla="*/ 0 w 1618919"/>
                <a:gd name="connsiteY0" fmla="*/ 711383 h 1422766"/>
                <a:gd name="connsiteX1" fmla="*/ 809460 w 1618919"/>
                <a:gd name="connsiteY1" fmla="*/ 0 h 1422766"/>
                <a:gd name="connsiteX2" fmla="*/ 1618920 w 1618919"/>
                <a:gd name="connsiteY2" fmla="*/ 711383 h 1422766"/>
                <a:gd name="connsiteX3" fmla="*/ 809460 w 1618919"/>
                <a:gd name="connsiteY3" fmla="*/ 1422766 h 1422766"/>
                <a:gd name="connsiteX4" fmla="*/ 0 w 1618919"/>
                <a:gd name="connsiteY4" fmla="*/ 711383 h 1422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8919" h="1422766">
                  <a:moveTo>
                    <a:pt x="0" y="711383"/>
                  </a:moveTo>
                  <a:cubicBezTo>
                    <a:pt x="0" y="318497"/>
                    <a:pt x="362408" y="0"/>
                    <a:pt x="809460" y="0"/>
                  </a:cubicBezTo>
                  <a:cubicBezTo>
                    <a:pt x="1256512" y="0"/>
                    <a:pt x="1618920" y="318497"/>
                    <a:pt x="1618920" y="711383"/>
                  </a:cubicBezTo>
                  <a:cubicBezTo>
                    <a:pt x="1618920" y="1104269"/>
                    <a:pt x="1256512" y="1422766"/>
                    <a:pt x="809460" y="1422766"/>
                  </a:cubicBezTo>
                  <a:cubicBezTo>
                    <a:pt x="362408" y="1422766"/>
                    <a:pt x="0" y="1104269"/>
                    <a:pt x="0" y="711383"/>
                  </a:cubicBezTo>
                  <a:close/>
                </a:path>
              </a:pathLst>
            </a:custGeom>
            <a:solidFill>
              <a:schemeClr val="accent2"/>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lIns="252259" tIns="223541" rIns="252259" bIns="223541" spcCol="1270" anchor="ctr"/>
            <a:lstStyle/>
            <a:p>
              <a:pPr marL="0" marR="0" lvl="0" indent="0" algn="ctr" defTabSz="533240" rtl="0" eaLnBrk="0" fontAlgn="base" latinLnBrk="0" hangingPunct="0">
                <a:lnSpc>
                  <a:spcPct val="90000"/>
                </a:lnSpc>
                <a:spcBef>
                  <a:spcPct val="0"/>
                </a:spcBef>
                <a:spcAft>
                  <a:spcPct val="35000"/>
                </a:spcAft>
                <a:buClrTx/>
                <a:buSzTx/>
                <a:buFontTx/>
                <a:buNone/>
                <a:tabLst/>
                <a:defRPr/>
              </a:pPr>
              <a:r>
                <a:rPr kumimoji="0" lang="en-GB"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Type 2 diabetes</a:t>
              </a:r>
            </a:p>
          </p:txBody>
        </p:sp>
        <p:sp>
          <p:nvSpPr>
            <p:cNvPr id="12" name="Arrow: Down 25">
              <a:extLst>
                <a:ext uri="{FF2B5EF4-FFF2-40B4-BE49-F238E27FC236}">
                  <a16:creationId xmlns:a16="http://schemas.microsoft.com/office/drawing/2014/main" id="{FB39266A-364B-D1A3-8036-DCF49D809A67}"/>
                </a:ext>
              </a:extLst>
            </p:cNvPr>
            <p:cNvSpPr>
              <a:spLocks noChangeArrowheads="1"/>
            </p:cNvSpPr>
            <p:nvPr/>
          </p:nvSpPr>
          <p:spPr bwMode="auto">
            <a:xfrm>
              <a:off x="5742481" y="2485388"/>
              <a:ext cx="579420" cy="409584"/>
            </a:xfrm>
            <a:prstGeom prst="downArrow">
              <a:avLst>
                <a:gd name="adj1" fmla="val 50000"/>
                <a:gd name="adj2" fmla="val 50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ts val="1000"/>
                </a:spcBef>
                <a:spcAft>
                  <a:spcPts val="700"/>
                </a:spcAft>
                <a:buClrTx/>
                <a:buSzTx/>
                <a:buFont typeface="Wingdings" panose="05000000000000000000" pitchFamily="2" charset="2"/>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3" name="Arrow: Down 26">
              <a:extLst>
                <a:ext uri="{FF2B5EF4-FFF2-40B4-BE49-F238E27FC236}">
                  <a16:creationId xmlns:a16="http://schemas.microsoft.com/office/drawing/2014/main" id="{278F3F9E-3AB3-09B6-300E-717B2E4BDE6D}"/>
                </a:ext>
              </a:extLst>
            </p:cNvPr>
            <p:cNvSpPr>
              <a:spLocks noChangeArrowheads="1"/>
            </p:cNvSpPr>
            <p:nvPr/>
          </p:nvSpPr>
          <p:spPr bwMode="auto">
            <a:xfrm rot="-8251163">
              <a:off x="6662548" y="2838119"/>
              <a:ext cx="612775" cy="407987"/>
            </a:xfrm>
            <a:prstGeom prst="downArrow">
              <a:avLst>
                <a:gd name="adj1" fmla="val 50000"/>
                <a:gd name="adj2" fmla="val 49944"/>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4" name="Arrow: Down 27">
              <a:extLst>
                <a:ext uri="{FF2B5EF4-FFF2-40B4-BE49-F238E27FC236}">
                  <a16:creationId xmlns:a16="http://schemas.microsoft.com/office/drawing/2014/main" id="{C10525A3-B787-6220-7B9B-D744D71906E8}"/>
                </a:ext>
              </a:extLst>
            </p:cNvPr>
            <p:cNvSpPr>
              <a:spLocks noChangeArrowheads="1"/>
            </p:cNvSpPr>
            <p:nvPr/>
          </p:nvSpPr>
          <p:spPr bwMode="auto">
            <a:xfrm>
              <a:off x="5742481" y="4893678"/>
              <a:ext cx="579420" cy="407996"/>
            </a:xfrm>
            <a:prstGeom prst="downArrow">
              <a:avLst>
                <a:gd name="adj1" fmla="val 50000"/>
                <a:gd name="adj2" fmla="val 50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5" name="Arrow: Down 28">
              <a:extLst>
                <a:ext uri="{FF2B5EF4-FFF2-40B4-BE49-F238E27FC236}">
                  <a16:creationId xmlns:a16="http://schemas.microsoft.com/office/drawing/2014/main" id="{F361729F-0ADF-9862-CC12-A6F3FA7EE317}"/>
                </a:ext>
              </a:extLst>
            </p:cNvPr>
            <p:cNvSpPr>
              <a:spLocks noChangeArrowheads="1"/>
            </p:cNvSpPr>
            <p:nvPr/>
          </p:nvSpPr>
          <p:spPr bwMode="auto">
            <a:xfrm rot="2959147">
              <a:off x="4691764" y="4434340"/>
              <a:ext cx="615950" cy="407988"/>
            </a:xfrm>
            <a:prstGeom prst="downArrow">
              <a:avLst>
                <a:gd name="adj1" fmla="val 50000"/>
                <a:gd name="adj2" fmla="val 49981"/>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6" name="Arrow: Down 29">
              <a:extLst>
                <a:ext uri="{FF2B5EF4-FFF2-40B4-BE49-F238E27FC236}">
                  <a16:creationId xmlns:a16="http://schemas.microsoft.com/office/drawing/2014/main" id="{75A23436-349E-FA09-0691-37A9D716141F}"/>
                </a:ext>
              </a:extLst>
            </p:cNvPr>
            <p:cNvSpPr>
              <a:spLocks noChangeArrowheads="1"/>
            </p:cNvSpPr>
            <p:nvPr/>
          </p:nvSpPr>
          <p:spPr bwMode="auto">
            <a:xfrm rot="-5400000">
              <a:off x="7039719" y="3682566"/>
              <a:ext cx="617538" cy="409575"/>
            </a:xfrm>
            <a:prstGeom prst="downArrow">
              <a:avLst>
                <a:gd name="adj1" fmla="val 50000"/>
                <a:gd name="adj2" fmla="val 49963"/>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7" name="Arrow: Down 30">
              <a:extLst>
                <a:ext uri="{FF2B5EF4-FFF2-40B4-BE49-F238E27FC236}">
                  <a16:creationId xmlns:a16="http://schemas.microsoft.com/office/drawing/2014/main" id="{53A0FEB9-FFD0-292A-50D8-66AEF209C6B7}"/>
                </a:ext>
              </a:extLst>
            </p:cNvPr>
            <p:cNvSpPr>
              <a:spLocks noChangeArrowheads="1"/>
            </p:cNvSpPr>
            <p:nvPr/>
          </p:nvSpPr>
          <p:spPr bwMode="auto">
            <a:xfrm rot="5400000">
              <a:off x="4398457" y="3683794"/>
              <a:ext cx="617538" cy="406400"/>
            </a:xfrm>
            <a:prstGeom prst="downArrow">
              <a:avLst>
                <a:gd name="adj1" fmla="val 50000"/>
                <a:gd name="adj2" fmla="val 49843"/>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8" name="Arrow: Down 31">
              <a:extLst>
                <a:ext uri="{FF2B5EF4-FFF2-40B4-BE49-F238E27FC236}">
                  <a16:creationId xmlns:a16="http://schemas.microsoft.com/office/drawing/2014/main" id="{45388C79-C1E0-4A40-52F1-17093D1D3D62}"/>
                </a:ext>
              </a:extLst>
            </p:cNvPr>
            <p:cNvSpPr>
              <a:spLocks noChangeArrowheads="1"/>
            </p:cNvSpPr>
            <p:nvPr/>
          </p:nvSpPr>
          <p:spPr bwMode="auto">
            <a:xfrm rot="8327515">
              <a:off x="4826000" y="2794318"/>
              <a:ext cx="612775" cy="407987"/>
            </a:xfrm>
            <a:prstGeom prst="downArrow">
              <a:avLst>
                <a:gd name="adj1" fmla="val 50000"/>
                <a:gd name="adj2"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9" name="Arrow: Down 32">
              <a:extLst>
                <a:ext uri="{FF2B5EF4-FFF2-40B4-BE49-F238E27FC236}">
                  <a16:creationId xmlns:a16="http://schemas.microsoft.com/office/drawing/2014/main" id="{1F046F92-CDA1-8160-A480-2A23191C7E10}"/>
                </a:ext>
              </a:extLst>
            </p:cNvPr>
            <p:cNvSpPr>
              <a:spLocks noChangeArrowheads="1"/>
            </p:cNvSpPr>
            <p:nvPr/>
          </p:nvSpPr>
          <p:spPr bwMode="auto">
            <a:xfrm rot="-2700000">
              <a:off x="6701816" y="4488759"/>
              <a:ext cx="612775" cy="407988"/>
            </a:xfrm>
            <a:prstGeom prst="downArrow">
              <a:avLst>
                <a:gd name="adj1" fmla="val 50000"/>
                <a:gd name="adj2" fmla="val 5006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grpSp>
      <p:sp>
        <p:nvSpPr>
          <p:cNvPr id="20" name="TextBox 19">
            <a:extLst>
              <a:ext uri="{FF2B5EF4-FFF2-40B4-BE49-F238E27FC236}">
                <a16:creationId xmlns:a16="http://schemas.microsoft.com/office/drawing/2014/main" id="{BE92C22C-0A24-F395-2386-8701E86E6F0B}"/>
              </a:ext>
            </a:extLst>
          </p:cNvPr>
          <p:cNvSpPr txBox="1"/>
          <p:nvPr/>
        </p:nvSpPr>
        <p:spPr bwMode="auto">
          <a:xfrm>
            <a:off x="9971305" y="1307532"/>
            <a:ext cx="1849036"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3200" b="0" dirty="0">
                <a:solidFill>
                  <a:schemeClr val="bg1"/>
                </a:solidFill>
                <a:latin typeface="Calibri" panose="020F0502020204030204" pitchFamily="34" charset="0"/>
              </a:rPr>
              <a:t>Ideal metabolic Rx?</a:t>
            </a:r>
          </a:p>
        </p:txBody>
      </p:sp>
      <p:sp>
        <p:nvSpPr>
          <p:cNvPr id="28" name="Freeform: Shape 27">
            <a:extLst>
              <a:ext uri="{FF2B5EF4-FFF2-40B4-BE49-F238E27FC236}">
                <a16:creationId xmlns:a16="http://schemas.microsoft.com/office/drawing/2014/main" id="{4867A6EF-2C19-0AD8-2960-8BA027E1D91D}"/>
              </a:ext>
            </a:extLst>
          </p:cNvPr>
          <p:cNvSpPr/>
          <p:nvPr/>
        </p:nvSpPr>
        <p:spPr bwMode="auto">
          <a:xfrm>
            <a:off x="8531261" y="3839329"/>
            <a:ext cx="635109" cy="663113"/>
          </a:xfrm>
          <a:custGeom>
            <a:avLst/>
            <a:gdLst>
              <a:gd name="connsiteX0" fmla="*/ 0 w 1193800"/>
              <a:gd name="connsiteY0" fmla="*/ 749300 h 1297176"/>
              <a:gd name="connsiteX1" fmla="*/ 279400 w 1193800"/>
              <a:gd name="connsiteY1" fmla="*/ 1016000 h 1297176"/>
              <a:gd name="connsiteX2" fmla="*/ 419100 w 1193800"/>
              <a:gd name="connsiteY2" fmla="*/ 1295400 h 1297176"/>
              <a:gd name="connsiteX3" fmla="*/ 635000 w 1193800"/>
              <a:gd name="connsiteY3" fmla="*/ 876300 h 1297176"/>
              <a:gd name="connsiteX4" fmla="*/ 1193800 w 1193800"/>
              <a:gd name="connsiteY4" fmla="*/ 0 h 1297176"/>
              <a:gd name="connsiteX5" fmla="*/ 1193800 w 1193800"/>
              <a:gd name="connsiteY5" fmla="*/ 0 h 1297176"/>
              <a:gd name="connsiteX0" fmla="*/ 0 w 1193800"/>
              <a:gd name="connsiteY0" fmla="*/ 749300 h 1303866"/>
              <a:gd name="connsiteX1" fmla="*/ 279400 w 1193800"/>
              <a:gd name="connsiteY1" fmla="*/ 1016000 h 1303866"/>
              <a:gd name="connsiteX2" fmla="*/ 419100 w 1193800"/>
              <a:gd name="connsiteY2" fmla="*/ 1295400 h 1303866"/>
              <a:gd name="connsiteX3" fmla="*/ 754379 w 1193800"/>
              <a:gd name="connsiteY3" fmla="*/ 674544 h 1303866"/>
              <a:gd name="connsiteX4" fmla="*/ 1193800 w 1193800"/>
              <a:gd name="connsiteY4" fmla="*/ 0 h 1303866"/>
              <a:gd name="connsiteX5" fmla="*/ 1193800 w 1193800"/>
              <a:gd name="connsiteY5" fmla="*/ 0 h 1303866"/>
              <a:gd name="connsiteX0" fmla="*/ 0 w 1193800"/>
              <a:gd name="connsiteY0" fmla="*/ 749300 h 1306181"/>
              <a:gd name="connsiteX1" fmla="*/ 279400 w 1193800"/>
              <a:gd name="connsiteY1" fmla="*/ 1016000 h 1306181"/>
              <a:gd name="connsiteX2" fmla="*/ 419100 w 1193800"/>
              <a:gd name="connsiteY2" fmla="*/ 1295400 h 1306181"/>
              <a:gd name="connsiteX3" fmla="*/ 740604 w 1193800"/>
              <a:gd name="connsiteY3" fmla="*/ 620413 h 1306181"/>
              <a:gd name="connsiteX4" fmla="*/ 1193800 w 1193800"/>
              <a:gd name="connsiteY4" fmla="*/ 0 h 1306181"/>
              <a:gd name="connsiteX5" fmla="*/ 1193800 w 1193800"/>
              <a:gd name="connsiteY5" fmla="*/ 0 h 1306181"/>
              <a:gd name="connsiteX0" fmla="*/ 0 w 1193800"/>
              <a:gd name="connsiteY0" fmla="*/ 749300 h 1304370"/>
              <a:gd name="connsiteX1" fmla="*/ 224301 w 1193800"/>
              <a:gd name="connsiteY1" fmla="*/ 991396 h 1304370"/>
              <a:gd name="connsiteX2" fmla="*/ 419100 w 1193800"/>
              <a:gd name="connsiteY2" fmla="*/ 1295400 h 1304370"/>
              <a:gd name="connsiteX3" fmla="*/ 740604 w 1193800"/>
              <a:gd name="connsiteY3" fmla="*/ 620413 h 1304370"/>
              <a:gd name="connsiteX4" fmla="*/ 1193800 w 1193800"/>
              <a:gd name="connsiteY4" fmla="*/ 0 h 1304370"/>
              <a:gd name="connsiteX5" fmla="*/ 1193800 w 1193800"/>
              <a:gd name="connsiteY5" fmla="*/ 0 h 1304370"/>
              <a:gd name="connsiteX0" fmla="*/ 0 w 1611630"/>
              <a:gd name="connsiteY0" fmla="*/ 749300 h 1304370"/>
              <a:gd name="connsiteX1" fmla="*/ 224301 w 1611630"/>
              <a:gd name="connsiteY1" fmla="*/ 991396 h 1304370"/>
              <a:gd name="connsiteX2" fmla="*/ 419100 w 1611630"/>
              <a:gd name="connsiteY2" fmla="*/ 1295400 h 1304370"/>
              <a:gd name="connsiteX3" fmla="*/ 740604 w 1611630"/>
              <a:gd name="connsiteY3" fmla="*/ 620413 h 1304370"/>
              <a:gd name="connsiteX4" fmla="*/ 1193800 w 1611630"/>
              <a:gd name="connsiteY4" fmla="*/ 0 h 1304370"/>
              <a:gd name="connsiteX5" fmla="*/ 1611630 w 1611630"/>
              <a:gd name="connsiteY5" fmla="*/ 516695 h 1304370"/>
              <a:gd name="connsiteX0" fmla="*/ 0 w 1193800"/>
              <a:gd name="connsiteY0" fmla="*/ 749300 h 1304370"/>
              <a:gd name="connsiteX1" fmla="*/ 224301 w 1193800"/>
              <a:gd name="connsiteY1" fmla="*/ 991396 h 1304370"/>
              <a:gd name="connsiteX2" fmla="*/ 419100 w 1193800"/>
              <a:gd name="connsiteY2" fmla="*/ 1295400 h 1304370"/>
              <a:gd name="connsiteX3" fmla="*/ 740604 w 1193800"/>
              <a:gd name="connsiteY3" fmla="*/ 620413 h 1304370"/>
              <a:gd name="connsiteX4" fmla="*/ 1193800 w 1193800"/>
              <a:gd name="connsiteY4" fmla="*/ 0 h 1304370"/>
              <a:gd name="connsiteX0" fmla="*/ 0 w 1248898"/>
              <a:gd name="connsiteY0" fmla="*/ 719775 h 1274845"/>
              <a:gd name="connsiteX1" fmla="*/ 224301 w 1248898"/>
              <a:gd name="connsiteY1" fmla="*/ 961871 h 1274845"/>
              <a:gd name="connsiteX2" fmla="*/ 419100 w 1248898"/>
              <a:gd name="connsiteY2" fmla="*/ 1265875 h 1274845"/>
              <a:gd name="connsiteX3" fmla="*/ 740604 w 1248898"/>
              <a:gd name="connsiteY3" fmla="*/ 590888 h 1274845"/>
              <a:gd name="connsiteX4" fmla="*/ 1248898 w 1248898"/>
              <a:gd name="connsiteY4" fmla="*/ 0 h 1274845"/>
              <a:gd name="connsiteX0" fmla="*/ 0 w 1248898"/>
              <a:gd name="connsiteY0" fmla="*/ 719775 h 1274845"/>
              <a:gd name="connsiteX1" fmla="*/ 224301 w 1248898"/>
              <a:gd name="connsiteY1" fmla="*/ 961871 h 1274845"/>
              <a:gd name="connsiteX2" fmla="*/ 419100 w 1248898"/>
              <a:gd name="connsiteY2" fmla="*/ 1265875 h 1274845"/>
              <a:gd name="connsiteX3" fmla="*/ 740604 w 1248898"/>
              <a:gd name="connsiteY3" fmla="*/ 590888 h 1274845"/>
              <a:gd name="connsiteX4" fmla="*/ 1248898 w 1248898"/>
              <a:gd name="connsiteY4" fmla="*/ 0 h 1274845"/>
              <a:gd name="connsiteX0" fmla="*/ 0 w 1248898"/>
              <a:gd name="connsiteY0" fmla="*/ 719775 h 1293542"/>
              <a:gd name="connsiteX1" fmla="*/ 224301 w 1248898"/>
              <a:gd name="connsiteY1" fmla="*/ 961871 h 1293542"/>
              <a:gd name="connsiteX2" fmla="*/ 419100 w 1248898"/>
              <a:gd name="connsiteY2" fmla="*/ 1265875 h 1293542"/>
              <a:gd name="connsiteX3" fmla="*/ 740604 w 1248898"/>
              <a:gd name="connsiteY3" fmla="*/ 590888 h 1293542"/>
              <a:gd name="connsiteX4" fmla="*/ 1248898 w 1248898"/>
              <a:gd name="connsiteY4" fmla="*/ 0 h 1293542"/>
              <a:gd name="connsiteX0" fmla="*/ 0 w 1248898"/>
              <a:gd name="connsiteY0" fmla="*/ 719775 h 1272572"/>
              <a:gd name="connsiteX1" fmla="*/ 224301 w 1248898"/>
              <a:gd name="connsiteY1" fmla="*/ 961871 h 1272572"/>
              <a:gd name="connsiteX2" fmla="*/ 419100 w 1248898"/>
              <a:gd name="connsiteY2" fmla="*/ 1265875 h 1272572"/>
              <a:gd name="connsiteX3" fmla="*/ 740604 w 1248898"/>
              <a:gd name="connsiteY3" fmla="*/ 590888 h 1272572"/>
              <a:gd name="connsiteX4" fmla="*/ 1248898 w 1248898"/>
              <a:gd name="connsiteY4" fmla="*/ 0 h 1272572"/>
              <a:gd name="connsiteX0" fmla="*/ 0 w 1248898"/>
              <a:gd name="connsiteY0" fmla="*/ 719775 h 1265884"/>
              <a:gd name="connsiteX1" fmla="*/ 224301 w 1248898"/>
              <a:gd name="connsiteY1" fmla="*/ 961871 h 1265884"/>
              <a:gd name="connsiteX2" fmla="*/ 419100 w 1248898"/>
              <a:gd name="connsiteY2" fmla="*/ 1265875 h 1265884"/>
              <a:gd name="connsiteX3" fmla="*/ 740604 w 1248898"/>
              <a:gd name="connsiteY3" fmla="*/ 590888 h 1265884"/>
              <a:gd name="connsiteX4" fmla="*/ 1248898 w 1248898"/>
              <a:gd name="connsiteY4" fmla="*/ 0 h 1265884"/>
              <a:gd name="connsiteX0" fmla="*/ 0 w 1248898"/>
              <a:gd name="connsiteY0" fmla="*/ 719775 h 1277462"/>
              <a:gd name="connsiteX1" fmla="*/ 247258 w 1248898"/>
              <a:gd name="connsiteY1" fmla="*/ 996317 h 1277462"/>
              <a:gd name="connsiteX2" fmla="*/ 419100 w 1248898"/>
              <a:gd name="connsiteY2" fmla="*/ 1265875 h 1277462"/>
              <a:gd name="connsiteX3" fmla="*/ 740604 w 1248898"/>
              <a:gd name="connsiteY3" fmla="*/ 590888 h 1277462"/>
              <a:gd name="connsiteX4" fmla="*/ 1248898 w 1248898"/>
              <a:gd name="connsiteY4" fmla="*/ 0 h 1277462"/>
              <a:gd name="connsiteX0" fmla="*/ 0 w 1248898"/>
              <a:gd name="connsiteY0" fmla="*/ 719775 h 1280097"/>
              <a:gd name="connsiteX1" fmla="*/ 247258 w 1248898"/>
              <a:gd name="connsiteY1" fmla="*/ 996317 h 1280097"/>
              <a:gd name="connsiteX2" fmla="*/ 419100 w 1248898"/>
              <a:gd name="connsiteY2" fmla="*/ 1265875 h 1280097"/>
              <a:gd name="connsiteX3" fmla="*/ 740604 w 1248898"/>
              <a:gd name="connsiteY3" fmla="*/ 590888 h 1280097"/>
              <a:gd name="connsiteX4" fmla="*/ 1248898 w 1248898"/>
              <a:gd name="connsiteY4" fmla="*/ 0 h 1280097"/>
              <a:gd name="connsiteX0" fmla="*/ 0 w 1248898"/>
              <a:gd name="connsiteY0" fmla="*/ 719775 h 1276310"/>
              <a:gd name="connsiteX1" fmla="*/ 247258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47258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24301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24301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8898" h="1276310">
                <a:moveTo>
                  <a:pt x="0" y="719775"/>
                </a:moveTo>
                <a:cubicBezTo>
                  <a:pt x="104775" y="807616"/>
                  <a:pt x="200365" y="939746"/>
                  <a:pt x="224301" y="996317"/>
                </a:cubicBezTo>
                <a:cubicBezTo>
                  <a:pt x="248237" y="1052888"/>
                  <a:pt x="333050" y="1333447"/>
                  <a:pt x="419100" y="1265875"/>
                </a:cubicBezTo>
                <a:cubicBezTo>
                  <a:pt x="505151" y="1198304"/>
                  <a:pt x="551797" y="875680"/>
                  <a:pt x="740604" y="590888"/>
                </a:cubicBezTo>
                <a:cubicBezTo>
                  <a:pt x="929411" y="306096"/>
                  <a:pt x="1248898" y="0"/>
                  <a:pt x="1248898" y="0"/>
                </a:cubicBezTo>
              </a:path>
            </a:pathLst>
          </a:custGeom>
          <a:noFill/>
          <a:ln w="82550">
            <a:solidFill>
              <a:srgbClr val="E1471D"/>
            </a:solidFill>
            <a:miter lim="800000"/>
            <a:headEnd/>
            <a:tailEnd/>
          </a:ln>
        </p:spPr>
        <p:txBody>
          <a:bodyPr rtlCol="0" anchor="ctr"/>
          <a:lstStyle/>
          <a:p>
            <a:pPr algn="ctr"/>
            <a:endParaRPr lang="en-US" dirty="0"/>
          </a:p>
        </p:txBody>
      </p:sp>
      <p:sp>
        <p:nvSpPr>
          <p:cNvPr id="29" name="Freeform: Shape 28">
            <a:extLst>
              <a:ext uri="{FF2B5EF4-FFF2-40B4-BE49-F238E27FC236}">
                <a16:creationId xmlns:a16="http://schemas.microsoft.com/office/drawing/2014/main" id="{E2772C0B-836D-5764-3745-29AA123F5FAF}"/>
              </a:ext>
            </a:extLst>
          </p:cNvPr>
          <p:cNvSpPr/>
          <p:nvPr/>
        </p:nvSpPr>
        <p:spPr bwMode="auto">
          <a:xfrm>
            <a:off x="7690526" y="2289186"/>
            <a:ext cx="635109" cy="663113"/>
          </a:xfrm>
          <a:custGeom>
            <a:avLst/>
            <a:gdLst>
              <a:gd name="connsiteX0" fmla="*/ 0 w 1193800"/>
              <a:gd name="connsiteY0" fmla="*/ 749300 h 1297176"/>
              <a:gd name="connsiteX1" fmla="*/ 279400 w 1193800"/>
              <a:gd name="connsiteY1" fmla="*/ 1016000 h 1297176"/>
              <a:gd name="connsiteX2" fmla="*/ 419100 w 1193800"/>
              <a:gd name="connsiteY2" fmla="*/ 1295400 h 1297176"/>
              <a:gd name="connsiteX3" fmla="*/ 635000 w 1193800"/>
              <a:gd name="connsiteY3" fmla="*/ 876300 h 1297176"/>
              <a:gd name="connsiteX4" fmla="*/ 1193800 w 1193800"/>
              <a:gd name="connsiteY4" fmla="*/ 0 h 1297176"/>
              <a:gd name="connsiteX5" fmla="*/ 1193800 w 1193800"/>
              <a:gd name="connsiteY5" fmla="*/ 0 h 1297176"/>
              <a:gd name="connsiteX0" fmla="*/ 0 w 1193800"/>
              <a:gd name="connsiteY0" fmla="*/ 749300 h 1303866"/>
              <a:gd name="connsiteX1" fmla="*/ 279400 w 1193800"/>
              <a:gd name="connsiteY1" fmla="*/ 1016000 h 1303866"/>
              <a:gd name="connsiteX2" fmla="*/ 419100 w 1193800"/>
              <a:gd name="connsiteY2" fmla="*/ 1295400 h 1303866"/>
              <a:gd name="connsiteX3" fmla="*/ 754379 w 1193800"/>
              <a:gd name="connsiteY3" fmla="*/ 674544 h 1303866"/>
              <a:gd name="connsiteX4" fmla="*/ 1193800 w 1193800"/>
              <a:gd name="connsiteY4" fmla="*/ 0 h 1303866"/>
              <a:gd name="connsiteX5" fmla="*/ 1193800 w 1193800"/>
              <a:gd name="connsiteY5" fmla="*/ 0 h 1303866"/>
              <a:gd name="connsiteX0" fmla="*/ 0 w 1193800"/>
              <a:gd name="connsiteY0" fmla="*/ 749300 h 1306181"/>
              <a:gd name="connsiteX1" fmla="*/ 279400 w 1193800"/>
              <a:gd name="connsiteY1" fmla="*/ 1016000 h 1306181"/>
              <a:gd name="connsiteX2" fmla="*/ 419100 w 1193800"/>
              <a:gd name="connsiteY2" fmla="*/ 1295400 h 1306181"/>
              <a:gd name="connsiteX3" fmla="*/ 740604 w 1193800"/>
              <a:gd name="connsiteY3" fmla="*/ 620413 h 1306181"/>
              <a:gd name="connsiteX4" fmla="*/ 1193800 w 1193800"/>
              <a:gd name="connsiteY4" fmla="*/ 0 h 1306181"/>
              <a:gd name="connsiteX5" fmla="*/ 1193800 w 1193800"/>
              <a:gd name="connsiteY5" fmla="*/ 0 h 1306181"/>
              <a:gd name="connsiteX0" fmla="*/ 0 w 1193800"/>
              <a:gd name="connsiteY0" fmla="*/ 749300 h 1304370"/>
              <a:gd name="connsiteX1" fmla="*/ 224301 w 1193800"/>
              <a:gd name="connsiteY1" fmla="*/ 991396 h 1304370"/>
              <a:gd name="connsiteX2" fmla="*/ 419100 w 1193800"/>
              <a:gd name="connsiteY2" fmla="*/ 1295400 h 1304370"/>
              <a:gd name="connsiteX3" fmla="*/ 740604 w 1193800"/>
              <a:gd name="connsiteY3" fmla="*/ 620413 h 1304370"/>
              <a:gd name="connsiteX4" fmla="*/ 1193800 w 1193800"/>
              <a:gd name="connsiteY4" fmla="*/ 0 h 1304370"/>
              <a:gd name="connsiteX5" fmla="*/ 1193800 w 1193800"/>
              <a:gd name="connsiteY5" fmla="*/ 0 h 1304370"/>
              <a:gd name="connsiteX0" fmla="*/ 0 w 1611630"/>
              <a:gd name="connsiteY0" fmla="*/ 749300 h 1304370"/>
              <a:gd name="connsiteX1" fmla="*/ 224301 w 1611630"/>
              <a:gd name="connsiteY1" fmla="*/ 991396 h 1304370"/>
              <a:gd name="connsiteX2" fmla="*/ 419100 w 1611630"/>
              <a:gd name="connsiteY2" fmla="*/ 1295400 h 1304370"/>
              <a:gd name="connsiteX3" fmla="*/ 740604 w 1611630"/>
              <a:gd name="connsiteY3" fmla="*/ 620413 h 1304370"/>
              <a:gd name="connsiteX4" fmla="*/ 1193800 w 1611630"/>
              <a:gd name="connsiteY4" fmla="*/ 0 h 1304370"/>
              <a:gd name="connsiteX5" fmla="*/ 1611630 w 1611630"/>
              <a:gd name="connsiteY5" fmla="*/ 516695 h 1304370"/>
              <a:gd name="connsiteX0" fmla="*/ 0 w 1193800"/>
              <a:gd name="connsiteY0" fmla="*/ 749300 h 1304370"/>
              <a:gd name="connsiteX1" fmla="*/ 224301 w 1193800"/>
              <a:gd name="connsiteY1" fmla="*/ 991396 h 1304370"/>
              <a:gd name="connsiteX2" fmla="*/ 419100 w 1193800"/>
              <a:gd name="connsiteY2" fmla="*/ 1295400 h 1304370"/>
              <a:gd name="connsiteX3" fmla="*/ 740604 w 1193800"/>
              <a:gd name="connsiteY3" fmla="*/ 620413 h 1304370"/>
              <a:gd name="connsiteX4" fmla="*/ 1193800 w 1193800"/>
              <a:gd name="connsiteY4" fmla="*/ 0 h 1304370"/>
              <a:gd name="connsiteX0" fmla="*/ 0 w 1248898"/>
              <a:gd name="connsiteY0" fmla="*/ 719775 h 1274845"/>
              <a:gd name="connsiteX1" fmla="*/ 224301 w 1248898"/>
              <a:gd name="connsiteY1" fmla="*/ 961871 h 1274845"/>
              <a:gd name="connsiteX2" fmla="*/ 419100 w 1248898"/>
              <a:gd name="connsiteY2" fmla="*/ 1265875 h 1274845"/>
              <a:gd name="connsiteX3" fmla="*/ 740604 w 1248898"/>
              <a:gd name="connsiteY3" fmla="*/ 590888 h 1274845"/>
              <a:gd name="connsiteX4" fmla="*/ 1248898 w 1248898"/>
              <a:gd name="connsiteY4" fmla="*/ 0 h 1274845"/>
              <a:gd name="connsiteX0" fmla="*/ 0 w 1248898"/>
              <a:gd name="connsiteY0" fmla="*/ 719775 h 1274845"/>
              <a:gd name="connsiteX1" fmla="*/ 224301 w 1248898"/>
              <a:gd name="connsiteY1" fmla="*/ 961871 h 1274845"/>
              <a:gd name="connsiteX2" fmla="*/ 419100 w 1248898"/>
              <a:gd name="connsiteY2" fmla="*/ 1265875 h 1274845"/>
              <a:gd name="connsiteX3" fmla="*/ 740604 w 1248898"/>
              <a:gd name="connsiteY3" fmla="*/ 590888 h 1274845"/>
              <a:gd name="connsiteX4" fmla="*/ 1248898 w 1248898"/>
              <a:gd name="connsiteY4" fmla="*/ 0 h 1274845"/>
              <a:gd name="connsiteX0" fmla="*/ 0 w 1248898"/>
              <a:gd name="connsiteY0" fmla="*/ 719775 h 1293542"/>
              <a:gd name="connsiteX1" fmla="*/ 224301 w 1248898"/>
              <a:gd name="connsiteY1" fmla="*/ 961871 h 1293542"/>
              <a:gd name="connsiteX2" fmla="*/ 419100 w 1248898"/>
              <a:gd name="connsiteY2" fmla="*/ 1265875 h 1293542"/>
              <a:gd name="connsiteX3" fmla="*/ 740604 w 1248898"/>
              <a:gd name="connsiteY3" fmla="*/ 590888 h 1293542"/>
              <a:gd name="connsiteX4" fmla="*/ 1248898 w 1248898"/>
              <a:gd name="connsiteY4" fmla="*/ 0 h 1293542"/>
              <a:gd name="connsiteX0" fmla="*/ 0 w 1248898"/>
              <a:gd name="connsiteY0" fmla="*/ 719775 h 1272572"/>
              <a:gd name="connsiteX1" fmla="*/ 224301 w 1248898"/>
              <a:gd name="connsiteY1" fmla="*/ 961871 h 1272572"/>
              <a:gd name="connsiteX2" fmla="*/ 419100 w 1248898"/>
              <a:gd name="connsiteY2" fmla="*/ 1265875 h 1272572"/>
              <a:gd name="connsiteX3" fmla="*/ 740604 w 1248898"/>
              <a:gd name="connsiteY3" fmla="*/ 590888 h 1272572"/>
              <a:gd name="connsiteX4" fmla="*/ 1248898 w 1248898"/>
              <a:gd name="connsiteY4" fmla="*/ 0 h 1272572"/>
              <a:gd name="connsiteX0" fmla="*/ 0 w 1248898"/>
              <a:gd name="connsiteY0" fmla="*/ 719775 h 1265884"/>
              <a:gd name="connsiteX1" fmla="*/ 224301 w 1248898"/>
              <a:gd name="connsiteY1" fmla="*/ 961871 h 1265884"/>
              <a:gd name="connsiteX2" fmla="*/ 419100 w 1248898"/>
              <a:gd name="connsiteY2" fmla="*/ 1265875 h 1265884"/>
              <a:gd name="connsiteX3" fmla="*/ 740604 w 1248898"/>
              <a:gd name="connsiteY3" fmla="*/ 590888 h 1265884"/>
              <a:gd name="connsiteX4" fmla="*/ 1248898 w 1248898"/>
              <a:gd name="connsiteY4" fmla="*/ 0 h 1265884"/>
              <a:gd name="connsiteX0" fmla="*/ 0 w 1248898"/>
              <a:gd name="connsiteY0" fmla="*/ 719775 h 1277462"/>
              <a:gd name="connsiteX1" fmla="*/ 247258 w 1248898"/>
              <a:gd name="connsiteY1" fmla="*/ 996317 h 1277462"/>
              <a:gd name="connsiteX2" fmla="*/ 419100 w 1248898"/>
              <a:gd name="connsiteY2" fmla="*/ 1265875 h 1277462"/>
              <a:gd name="connsiteX3" fmla="*/ 740604 w 1248898"/>
              <a:gd name="connsiteY3" fmla="*/ 590888 h 1277462"/>
              <a:gd name="connsiteX4" fmla="*/ 1248898 w 1248898"/>
              <a:gd name="connsiteY4" fmla="*/ 0 h 1277462"/>
              <a:gd name="connsiteX0" fmla="*/ 0 w 1248898"/>
              <a:gd name="connsiteY0" fmla="*/ 719775 h 1280097"/>
              <a:gd name="connsiteX1" fmla="*/ 247258 w 1248898"/>
              <a:gd name="connsiteY1" fmla="*/ 996317 h 1280097"/>
              <a:gd name="connsiteX2" fmla="*/ 419100 w 1248898"/>
              <a:gd name="connsiteY2" fmla="*/ 1265875 h 1280097"/>
              <a:gd name="connsiteX3" fmla="*/ 740604 w 1248898"/>
              <a:gd name="connsiteY3" fmla="*/ 590888 h 1280097"/>
              <a:gd name="connsiteX4" fmla="*/ 1248898 w 1248898"/>
              <a:gd name="connsiteY4" fmla="*/ 0 h 1280097"/>
              <a:gd name="connsiteX0" fmla="*/ 0 w 1248898"/>
              <a:gd name="connsiteY0" fmla="*/ 719775 h 1276310"/>
              <a:gd name="connsiteX1" fmla="*/ 247258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47258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24301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24301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8898" h="1276310">
                <a:moveTo>
                  <a:pt x="0" y="719775"/>
                </a:moveTo>
                <a:cubicBezTo>
                  <a:pt x="104775" y="807616"/>
                  <a:pt x="200365" y="939746"/>
                  <a:pt x="224301" y="996317"/>
                </a:cubicBezTo>
                <a:cubicBezTo>
                  <a:pt x="248237" y="1052888"/>
                  <a:pt x="333050" y="1333447"/>
                  <a:pt x="419100" y="1265875"/>
                </a:cubicBezTo>
                <a:cubicBezTo>
                  <a:pt x="505151" y="1198304"/>
                  <a:pt x="551797" y="875680"/>
                  <a:pt x="740604" y="590888"/>
                </a:cubicBezTo>
                <a:cubicBezTo>
                  <a:pt x="929411" y="306096"/>
                  <a:pt x="1248898" y="0"/>
                  <a:pt x="1248898" y="0"/>
                </a:cubicBezTo>
              </a:path>
            </a:pathLst>
          </a:custGeom>
          <a:noFill/>
          <a:ln w="82550">
            <a:solidFill>
              <a:srgbClr val="E1471D"/>
            </a:solidFill>
            <a:miter lim="800000"/>
            <a:headEnd/>
            <a:tailEnd/>
          </a:ln>
        </p:spPr>
        <p:txBody>
          <a:bodyPr rtlCol="0" anchor="ctr"/>
          <a:lstStyle/>
          <a:p>
            <a:pPr algn="ctr"/>
            <a:endParaRPr lang="en-US" dirty="0"/>
          </a:p>
        </p:txBody>
      </p:sp>
      <p:sp>
        <p:nvSpPr>
          <p:cNvPr id="30" name="Freeform: Shape 29">
            <a:extLst>
              <a:ext uri="{FF2B5EF4-FFF2-40B4-BE49-F238E27FC236}">
                <a16:creationId xmlns:a16="http://schemas.microsoft.com/office/drawing/2014/main" id="{8E57E618-4A79-BCD0-6C64-FD58BF2AE7AD}"/>
              </a:ext>
            </a:extLst>
          </p:cNvPr>
          <p:cNvSpPr/>
          <p:nvPr/>
        </p:nvSpPr>
        <p:spPr bwMode="auto">
          <a:xfrm>
            <a:off x="7581844" y="5321978"/>
            <a:ext cx="635109" cy="663113"/>
          </a:xfrm>
          <a:custGeom>
            <a:avLst/>
            <a:gdLst>
              <a:gd name="connsiteX0" fmla="*/ 0 w 1193800"/>
              <a:gd name="connsiteY0" fmla="*/ 749300 h 1297176"/>
              <a:gd name="connsiteX1" fmla="*/ 279400 w 1193800"/>
              <a:gd name="connsiteY1" fmla="*/ 1016000 h 1297176"/>
              <a:gd name="connsiteX2" fmla="*/ 419100 w 1193800"/>
              <a:gd name="connsiteY2" fmla="*/ 1295400 h 1297176"/>
              <a:gd name="connsiteX3" fmla="*/ 635000 w 1193800"/>
              <a:gd name="connsiteY3" fmla="*/ 876300 h 1297176"/>
              <a:gd name="connsiteX4" fmla="*/ 1193800 w 1193800"/>
              <a:gd name="connsiteY4" fmla="*/ 0 h 1297176"/>
              <a:gd name="connsiteX5" fmla="*/ 1193800 w 1193800"/>
              <a:gd name="connsiteY5" fmla="*/ 0 h 1297176"/>
              <a:gd name="connsiteX0" fmla="*/ 0 w 1193800"/>
              <a:gd name="connsiteY0" fmla="*/ 749300 h 1303866"/>
              <a:gd name="connsiteX1" fmla="*/ 279400 w 1193800"/>
              <a:gd name="connsiteY1" fmla="*/ 1016000 h 1303866"/>
              <a:gd name="connsiteX2" fmla="*/ 419100 w 1193800"/>
              <a:gd name="connsiteY2" fmla="*/ 1295400 h 1303866"/>
              <a:gd name="connsiteX3" fmla="*/ 754379 w 1193800"/>
              <a:gd name="connsiteY3" fmla="*/ 674544 h 1303866"/>
              <a:gd name="connsiteX4" fmla="*/ 1193800 w 1193800"/>
              <a:gd name="connsiteY4" fmla="*/ 0 h 1303866"/>
              <a:gd name="connsiteX5" fmla="*/ 1193800 w 1193800"/>
              <a:gd name="connsiteY5" fmla="*/ 0 h 1303866"/>
              <a:gd name="connsiteX0" fmla="*/ 0 w 1193800"/>
              <a:gd name="connsiteY0" fmla="*/ 749300 h 1306181"/>
              <a:gd name="connsiteX1" fmla="*/ 279400 w 1193800"/>
              <a:gd name="connsiteY1" fmla="*/ 1016000 h 1306181"/>
              <a:gd name="connsiteX2" fmla="*/ 419100 w 1193800"/>
              <a:gd name="connsiteY2" fmla="*/ 1295400 h 1306181"/>
              <a:gd name="connsiteX3" fmla="*/ 740604 w 1193800"/>
              <a:gd name="connsiteY3" fmla="*/ 620413 h 1306181"/>
              <a:gd name="connsiteX4" fmla="*/ 1193800 w 1193800"/>
              <a:gd name="connsiteY4" fmla="*/ 0 h 1306181"/>
              <a:gd name="connsiteX5" fmla="*/ 1193800 w 1193800"/>
              <a:gd name="connsiteY5" fmla="*/ 0 h 1306181"/>
              <a:gd name="connsiteX0" fmla="*/ 0 w 1193800"/>
              <a:gd name="connsiteY0" fmla="*/ 749300 h 1304370"/>
              <a:gd name="connsiteX1" fmla="*/ 224301 w 1193800"/>
              <a:gd name="connsiteY1" fmla="*/ 991396 h 1304370"/>
              <a:gd name="connsiteX2" fmla="*/ 419100 w 1193800"/>
              <a:gd name="connsiteY2" fmla="*/ 1295400 h 1304370"/>
              <a:gd name="connsiteX3" fmla="*/ 740604 w 1193800"/>
              <a:gd name="connsiteY3" fmla="*/ 620413 h 1304370"/>
              <a:gd name="connsiteX4" fmla="*/ 1193800 w 1193800"/>
              <a:gd name="connsiteY4" fmla="*/ 0 h 1304370"/>
              <a:gd name="connsiteX5" fmla="*/ 1193800 w 1193800"/>
              <a:gd name="connsiteY5" fmla="*/ 0 h 1304370"/>
              <a:gd name="connsiteX0" fmla="*/ 0 w 1611630"/>
              <a:gd name="connsiteY0" fmla="*/ 749300 h 1304370"/>
              <a:gd name="connsiteX1" fmla="*/ 224301 w 1611630"/>
              <a:gd name="connsiteY1" fmla="*/ 991396 h 1304370"/>
              <a:gd name="connsiteX2" fmla="*/ 419100 w 1611630"/>
              <a:gd name="connsiteY2" fmla="*/ 1295400 h 1304370"/>
              <a:gd name="connsiteX3" fmla="*/ 740604 w 1611630"/>
              <a:gd name="connsiteY3" fmla="*/ 620413 h 1304370"/>
              <a:gd name="connsiteX4" fmla="*/ 1193800 w 1611630"/>
              <a:gd name="connsiteY4" fmla="*/ 0 h 1304370"/>
              <a:gd name="connsiteX5" fmla="*/ 1611630 w 1611630"/>
              <a:gd name="connsiteY5" fmla="*/ 516695 h 1304370"/>
              <a:gd name="connsiteX0" fmla="*/ 0 w 1193800"/>
              <a:gd name="connsiteY0" fmla="*/ 749300 h 1304370"/>
              <a:gd name="connsiteX1" fmla="*/ 224301 w 1193800"/>
              <a:gd name="connsiteY1" fmla="*/ 991396 h 1304370"/>
              <a:gd name="connsiteX2" fmla="*/ 419100 w 1193800"/>
              <a:gd name="connsiteY2" fmla="*/ 1295400 h 1304370"/>
              <a:gd name="connsiteX3" fmla="*/ 740604 w 1193800"/>
              <a:gd name="connsiteY3" fmla="*/ 620413 h 1304370"/>
              <a:gd name="connsiteX4" fmla="*/ 1193800 w 1193800"/>
              <a:gd name="connsiteY4" fmla="*/ 0 h 1304370"/>
              <a:gd name="connsiteX0" fmla="*/ 0 w 1248898"/>
              <a:gd name="connsiteY0" fmla="*/ 719775 h 1274845"/>
              <a:gd name="connsiteX1" fmla="*/ 224301 w 1248898"/>
              <a:gd name="connsiteY1" fmla="*/ 961871 h 1274845"/>
              <a:gd name="connsiteX2" fmla="*/ 419100 w 1248898"/>
              <a:gd name="connsiteY2" fmla="*/ 1265875 h 1274845"/>
              <a:gd name="connsiteX3" fmla="*/ 740604 w 1248898"/>
              <a:gd name="connsiteY3" fmla="*/ 590888 h 1274845"/>
              <a:gd name="connsiteX4" fmla="*/ 1248898 w 1248898"/>
              <a:gd name="connsiteY4" fmla="*/ 0 h 1274845"/>
              <a:gd name="connsiteX0" fmla="*/ 0 w 1248898"/>
              <a:gd name="connsiteY0" fmla="*/ 719775 h 1274845"/>
              <a:gd name="connsiteX1" fmla="*/ 224301 w 1248898"/>
              <a:gd name="connsiteY1" fmla="*/ 961871 h 1274845"/>
              <a:gd name="connsiteX2" fmla="*/ 419100 w 1248898"/>
              <a:gd name="connsiteY2" fmla="*/ 1265875 h 1274845"/>
              <a:gd name="connsiteX3" fmla="*/ 740604 w 1248898"/>
              <a:gd name="connsiteY3" fmla="*/ 590888 h 1274845"/>
              <a:gd name="connsiteX4" fmla="*/ 1248898 w 1248898"/>
              <a:gd name="connsiteY4" fmla="*/ 0 h 1274845"/>
              <a:gd name="connsiteX0" fmla="*/ 0 w 1248898"/>
              <a:gd name="connsiteY0" fmla="*/ 719775 h 1293542"/>
              <a:gd name="connsiteX1" fmla="*/ 224301 w 1248898"/>
              <a:gd name="connsiteY1" fmla="*/ 961871 h 1293542"/>
              <a:gd name="connsiteX2" fmla="*/ 419100 w 1248898"/>
              <a:gd name="connsiteY2" fmla="*/ 1265875 h 1293542"/>
              <a:gd name="connsiteX3" fmla="*/ 740604 w 1248898"/>
              <a:gd name="connsiteY3" fmla="*/ 590888 h 1293542"/>
              <a:gd name="connsiteX4" fmla="*/ 1248898 w 1248898"/>
              <a:gd name="connsiteY4" fmla="*/ 0 h 1293542"/>
              <a:gd name="connsiteX0" fmla="*/ 0 w 1248898"/>
              <a:gd name="connsiteY0" fmla="*/ 719775 h 1272572"/>
              <a:gd name="connsiteX1" fmla="*/ 224301 w 1248898"/>
              <a:gd name="connsiteY1" fmla="*/ 961871 h 1272572"/>
              <a:gd name="connsiteX2" fmla="*/ 419100 w 1248898"/>
              <a:gd name="connsiteY2" fmla="*/ 1265875 h 1272572"/>
              <a:gd name="connsiteX3" fmla="*/ 740604 w 1248898"/>
              <a:gd name="connsiteY3" fmla="*/ 590888 h 1272572"/>
              <a:gd name="connsiteX4" fmla="*/ 1248898 w 1248898"/>
              <a:gd name="connsiteY4" fmla="*/ 0 h 1272572"/>
              <a:gd name="connsiteX0" fmla="*/ 0 w 1248898"/>
              <a:gd name="connsiteY0" fmla="*/ 719775 h 1265884"/>
              <a:gd name="connsiteX1" fmla="*/ 224301 w 1248898"/>
              <a:gd name="connsiteY1" fmla="*/ 961871 h 1265884"/>
              <a:gd name="connsiteX2" fmla="*/ 419100 w 1248898"/>
              <a:gd name="connsiteY2" fmla="*/ 1265875 h 1265884"/>
              <a:gd name="connsiteX3" fmla="*/ 740604 w 1248898"/>
              <a:gd name="connsiteY3" fmla="*/ 590888 h 1265884"/>
              <a:gd name="connsiteX4" fmla="*/ 1248898 w 1248898"/>
              <a:gd name="connsiteY4" fmla="*/ 0 h 1265884"/>
              <a:gd name="connsiteX0" fmla="*/ 0 w 1248898"/>
              <a:gd name="connsiteY0" fmla="*/ 719775 h 1277462"/>
              <a:gd name="connsiteX1" fmla="*/ 247258 w 1248898"/>
              <a:gd name="connsiteY1" fmla="*/ 996317 h 1277462"/>
              <a:gd name="connsiteX2" fmla="*/ 419100 w 1248898"/>
              <a:gd name="connsiteY2" fmla="*/ 1265875 h 1277462"/>
              <a:gd name="connsiteX3" fmla="*/ 740604 w 1248898"/>
              <a:gd name="connsiteY3" fmla="*/ 590888 h 1277462"/>
              <a:gd name="connsiteX4" fmla="*/ 1248898 w 1248898"/>
              <a:gd name="connsiteY4" fmla="*/ 0 h 1277462"/>
              <a:gd name="connsiteX0" fmla="*/ 0 w 1248898"/>
              <a:gd name="connsiteY0" fmla="*/ 719775 h 1280097"/>
              <a:gd name="connsiteX1" fmla="*/ 247258 w 1248898"/>
              <a:gd name="connsiteY1" fmla="*/ 996317 h 1280097"/>
              <a:gd name="connsiteX2" fmla="*/ 419100 w 1248898"/>
              <a:gd name="connsiteY2" fmla="*/ 1265875 h 1280097"/>
              <a:gd name="connsiteX3" fmla="*/ 740604 w 1248898"/>
              <a:gd name="connsiteY3" fmla="*/ 590888 h 1280097"/>
              <a:gd name="connsiteX4" fmla="*/ 1248898 w 1248898"/>
              <a:gd name="connsiteY4" fmla="*/ 0 h 1280097"/>
              <a:gd name="connsiteX0" fmla="*/ 0 w 1248898"/>
              <a:gd name="connsiteY0" fmla="*/ 719775 h 1276310"/>
              <a:gd name="connsiteX1" fmla="*/ 247258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47258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24301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24301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8898" h="1276310">
                <a:moveTo>
                  <a:pt x="0" y="719775"/>
                </a:moveTo>
                <a:cubicBezTo>
                  <a:pt x="104775" y="807616"/>
                  <a:pt x="200365" y="939746"/>
                  <a:pt x="224301" y="996317"/>
                </a:cubicBezTo>
                <a:cubicBezTo>
                  <a:pt x="248237" y="1052888"/>
                  <a:pt x="333050" y="1333447"/>
                  <a:pt x="419100" y="1265875"/>
                </a:cubicBezTo>
                <a:cubicBezTo>
                  <a:pt x="505151" y="1198304"/>
                  <a:pt x="551797" y="875680"/>
                  <a:pt x="740604" y="590888"/>
                </a:cubicBezTo>
                <a:cubicBezTo>
                  <a:pt x="929411" y="306096"/>
                  <a:pt x="1248898" y="0"/>
                  <a:pt x="1248898" y="0"/>
                </a:cubicBezTo>
              </a:path>
            </a:pathLst>
          </a:custGeom>
          <a:noFill/>
          <a:ln w="82550">
            <a:solidFill>
              <a:srgbClr val="E1471D"/>
            </a:solidFill>
            <a:miter lim="800000"/>
            <a:headEnd/>
            <a:tailEnd/>
          </a:ln>
        </p:spPr>
        <p:txBody>
          <a:bodyPr rtlCol="0" anchor="ctr"/>
          <a:lstStyle/>
          <a:p>
            <a:pPr algn="ctr"/>
            <a:endParaRPr lang="en-US" dirty="0"/>
          </a:p>
        </p:txBody>
      </p:sp>
      <p:sp>
        <p:nvSpPr>
          <p:cNvPr id="31" name="Freeform: Shape 30">
            <a:extLst>
              <a:ext uri="{FF2B5EF4-FFF2-40B4-BE49-F238E27FC236}">
                <a16:creationId xmlns:a16="http://schemas.microsoft.com/office/drawing/2014/main" id="{3405216E-134B-842A-278D-E96560A6B86C}"/>
              </a:ext>
            </a:extLst>
          </p:cNvPr>
          <p:cNvSpPr/>
          <p:nvPr/>
        </p:nvSpPr>
        <p:spPr bwMode="auto">
          <a:xfrm>
            <a:off x="3863581" y="2271415"/>
            <a:ext cx="635109" cy="663113"/>
          </a:xfrm>
          <a:custGeom>
            <a:avLst/>
            <a:gdLst>
              <a:gd name="connsiteX0" fmla="*/ 0 w 1193800"/>
              <a:gd name="connsiteY0" fmla="*/ 749300 h 1297176"/>
              <a:gd name="connsiteX1" fmla="*/ 279400 w 1193800"/>
              <a:gd name="connsiteY1" fmla="*/ 1016000 h 1297176"/>
              <a:gd name="connsiteX2" fmla="*/ 419100 w 1193800"/>
              <a:gd name="connsiteY2" fmla="*/ 1295400 h 1297176"/>
              <a:gd name="connsiteX3" fmla="*/ 635000 w 1193800"/>
              <a:gd name="connsiteY3" fmla="*/ 876300 h 1297176"/>
              <a:gd name="connsiteX4" fmla="*/ 1193800 w 1193800"/>
              <a:gd name="connsiteY4" fmla="*/ 0 h 1297176"/>
              <a:gd name="connsiteX5" fmla="*/ 1193800 w 1193800"/>
              <a:gd name="connsiteY5" fmla="*/ 0 h 1297176"/>
              <a:gd name="connsiteX0" fmla="*/ 0 w 1193800"/>
              <a:gd name="connsiteY0" fmla="*/ 749300 h 1303866"/>
              <a:gd name="connsiteX1" fmla="*/ 279400 w 1193800"/>
              <a:gd name="connsiteY1" fmla="*/ 1016000 h 1303866"/>
              <a:gd name="connsiteX2" fmla="*/ 419100 w 1193800"/>
              <a:gd name="connsiteY2" fmla="*/ 1295400 h 1303866"/>
              <a:gd name="connsiteX3" fmla="*/ 754379 w 1193800"/>
              <a:gd name="connsiteY3" fmla="*/ 674544 h 1303866"/>
              <a:gd name="connsiteX4" fmla="*/ 1193800 w 1193800"/>
              <a:gd name="connsiteY4" fmla="*/ 0 h 1303866"/>
              <a:gd name="connsiteX5" fmla="*/ 1193800 w 1193800"/>
              <a:gd name="connsiteY5" fmla="*/ 0 h 1303866"/>
              <a:gd name="connsiteX0" fmla="*/ 0 w 1193800"/>
              <a:gd name="connsiteY0" fmla="*/ 749300 h 1306181"/>
              <a:gd name="connsiteX1" fmla="*/ 279400 w 1193800"/>
              <a:gd name="connsiteY1" fmla="*/ 1016000 h 1306181"/>
              <a:gd name="connsiteX2" fmla="*/ 419100 w 1193800"/>
              <a:gd name="connsiteY2" fmla="*/ 1295400 h 1306181"/>
              <a:gd name="connsiteX3" fmla="*/ 740604 w 1193800"/>
              <a:gd name="connsiteY3" fmla="*/ 620413 h 1306181"/>
              <a:gd name="connsiteX4" fmla="*/ 1193800 w 1193800"/>
              <a:gd name="connsiteY4" fmla="*/ 0 h 1306181"/>
              <a:gd name="connsiteX5" fmla="*/ 1193800 w 1193800"/>
              <a:gd name="connsiteY5" fmla="*/ 0 h 1306181"/>
              <a:gd name="connsiteX0" fmla="*/ 0 w 1193800"/>
              <a:gd name="connsiteY0" fmla="*/ 749300 h 1304370"/>
              <a:gd name="connsiteX1" fmla="*/ 224301 w 1193800"/>
              <a:gd name="connsiteY1" fmla="*/ 991396 h 1304370"/>
              <a:gd name="connsiteX2" fmla="*/ 419100 w 1193800"/>
              <a:gd name="connsiteY2" fmla="*/ 1295400 h 1304370"/>
              <a:gd name="connsiteX3" fmla="*/ 740604 w 1193800"/>
              <a:gd name="connsiteY3" fmla="*/ 620413 h 1304370"/>
              <a:gd name="connsiteX4" fmla="*/ 1193800 w 1193800"/>
              <a:gd name="connsiteY4" fmla="*/ 0 h 1304370"/>
              <a:gd name="connsiteX5" fmla="*/ 1193800 w 1193800"/>
              <a:gd name="connsiteY5" fmla="*/ 0 h 1304370"/>
              <a:gd name="connsiteX0" fmla="*/ 0 w 1611630"/>
              <a:gd name="connsiteY0" fmla="*/ 749300 h 1304370"/>
              <a:gd name="connsiteX1" fmla="*/ 224301 w 1611630"/>
              <a:gd name="connsiteY1" fmla="*/ 991396 h 1304370"/>
              <a:gd name="connsiteX2" fmla="*/ 419100 w 1611630"/>
              <a:gd name="connsiteY2" fmla="*/ 1295400 h 1304370"/>
              <a:gd name="connsiteX3" fmla="*/ 740604 w 1611630"/>
              <a:gd name="connsiteY3" fmla="*/ 620413 h 1304370"/>
              <a:gd name="connsiteX4" fmla="*/ 1193800 w 1611630"/>
              <a:gd name="connsiteY4" fmla="*/ 0 h 1304370"/>
              <a:gd name="connsiteX5" fmla="*/ 1611630 w 1611630"/>
              <a:gd name="connsiteY5" fmla="*/ 516695 h 1304370"/>
              <a:gd name="connsiteX0" fmla="*/ 0 w 1193800"/>
              <a:gd name="connsiteY0" fmla="*/ 749300 h 1304370"/>
              <a:gd name="connsiteX1" fmla="*/ 224301 w 1193800"/>
              <a:gd name="connsiteY1" fmla="*/ 991396 h 1304370"/>
              <a:gd name="connsiteX2" fmla="*/ 419100 w 1193800"/>
              <a:gd name="connsiteY2" fmla="*/ 1295400 h 1304370"/>
              <a:gd name="connsiteX3" fmla="*/ 740604 w 1193800"/>
              <a:gd name="connsiteY3" fmla="*/ 620413 h 1304370"/>
              <a:gd name="connsiteX4" fmla="*/ 1193800 w 1193800"/>
              <a:gd name="connsiteY4" fmla="*/ 0 h 1304370"/>
              <a:gd name="connsiteX0" fmla="*/ 0 w 1248898"/>
              <a:gd name="connsiteY0" fmla="*/ 719775 h 1274845"/>
              <a:gd name="connsiteX1" fmla="*/ 224301 w 1248898"/>
              <a:gd name="connsiteY1" fmla="*/ 961871 h 1274845"/>
              <a:gd name="connsiteX2" fmla="*/ 419100 w 1248898"/>
              <a:gd name="connsiteY2" fmla="*/ 1265875 h 1274845"/>
              <a:gd name="connsiteX3" fmla="*/ 740604 w 1248898"/>
              <a:gd name="connsiteY3" fmla="*/ 590888 h 1274845"/>
              <a:gd name="connsiteX4" fmla="*/ 1248898 w 1248898"/>
              <a:gd name="connsiteY4" fmla="*/ 0 h 1274845"/>
              <a:gd name="connsiteX0" fmla="*/ 0 w 1248898"/>
              <a:gd name="connsiteY0" fmla="*/ 719775 h 1274845"/>
              <a:gd name="connsiteX1" fmla="*/ 224301 w 1248898"/>
              <a:gd name="connsiteY1" fmla="*/ 961871 h 1274845"/>
              <a:gd name="connsiteX2" fmla="*/ 419100 w 1248898"/>
              <a:gd name="connsiteY2" fmla="*/ 1265875 h 1274845"/>
              <a:gd name="connsiteX3" fmla="*/ 740604 w 1248898"/>
              <a:gd name="connsiteY3" fmla="*/ 590888 h 1274845"/>
              <a:gd name="connsiteX4" fmla="*/ 1248898 w 1248898"/>
              <a:gd name="connsiteY4" fmla="*/ 0 h 1274845"/>
              <a:gd name="connsiteX0" fmla="*/ 0 w 1248898"/>
              <a:gd name="connsiteY0" fmla="*/ 719775 h 1293542"/>
              <a:gd name="connsiteX1" fmla="*/ 224301 w 1248898"/>
              <a:gd name="connsiteY1" fmla="*/ 961871 h 1293542"/>
              <a:gd name="connsiteX2" fmla="*/ 419100 w 1248898"/>
              <a:gd name="connsiteY2" fmla="*/ 1265875 h 1293542"/>
              <a:gd name="connsiteX3" fmla="*/ 740604 w 1248898"/>
              <a:gd name="connsiteY3" fmla="*/ 590888 h 1293542"/>
              <a:gd name="connsiteX4" fmla="*/ 1248898 w 1248898"/>
              <a:gd name="connsiteY4" fmla="*/ 0 h 1293542"/>
              <a:gd name="connsiteX0" fmla="*/ 0 w 1248898"/>
              <a:gd name="connsiteY0" fmla="*/ 719775 h 1272572"/>
              <a:gd name="connsiteX1" fmla="*/ 224301 w 1248898"/>
              <a:gd name="connsiteY1" fmla="*/ 961871 h 1272572"/>
              <a:gd name="connsiteX2" fmla="*/ 419100 w 1248898"/>
              <a:gd name="connsiteY2" fmla="*/ 1265875 h 1272572"/>
              <a:gd name="connsiteX3" fmla="*/ 740604 w 1248898"/>
              <a:gd name="connsiteY3" fmla="*/ 590888 h 1272572"/>
              <a:gd name="connsiteX4" fmla="*/ 1248898 w 1248898"/>
              <a:gd name="connsiteY4" fmla="*/ 0 h 1272572"/>
              <a:gd name="connsiteX0" fmla="*/ 0 w 1248898"/>
              <a:gd name="connsiteY0" fmla="*/ 719775 h 1265884"/>
              <a:gd name="connsiteX1" fmla="*/ 224301 w 1248898"/>
              <a:gd name="connsiteY1" fmla="*/ 961871 h 1265884"/>
              <a:gd name="connsiteX2" fmla="*/ 419100 w 1248898"/>
              <a:gd name="connsiteY2" fmla="*/ 1265875 h 1265884"/>
              <a:gd name="connsiteX3" fmla="*/ 740604 w 1248898"/>
              <a:gd name="connsiteY3" fmla="*/ 590888 h 1265884"/>
              <a:gd name="connsiteX4" fmla="*/ 1248898 w 1248898"/>
              <a:gd name="connsiteY4" fmla="*/ 0 h 1265884"/>
              <a:gd name="connsiteX0" fmla="*/ 0 w 1248898"/>
              <a:gd name="connsiteY0" fmla="*/ 719775 h 1277462"/>
              <a:gd name="connsiteX1" fmla="*/ 247258 w 1248898"/>
              <a:gd name="connsiteY1" fmla="*/ 996317 h 1277462"/>
              <a:gd name="connsiteX2" fmla="*/ 419100 w 1248898"/>
              <a:gd name="connsiteY2" fmla="*/ 1265875 h 1277462"/>
              <a:gd name="connsiteX3" fmla="*/ 740604 w 1248898"/>
              <a:gd name="connsiteY3" fmla="*/ 590888 h 1277462"/>
              <a:gd name="connsiteX4" fmla="*/ 1248898 w 1248898"/>
              <a:gd name="connsiteY4" fmla="*/ 0 h 1277462"/>
              <a:gd name="connsiteX0" fmla="*/ 0 w 1248898"/>
              <a:gd name="connsiteY0" fmla="*/ 719775 h 1280097"/>
              <a:gd name="connsiteX1" fmla="*/ 247258 w 1248898"/>
              <a:gd name="connsiteY1" fmla="*/ 996317 h 1280097"/>
              <a:gd name="connsiteX2" fmla="*/ 419100 w 1248898"/>
              <a:gd name="connsiteY2" fmla="*/ 1265875 h 1280097"/>
              <a:gd name="connsiteX3" fmla="*/ 740604 w 1248898"/>
              <a:gd name="connsiteY3" fmla="*/ 590888 h 1280097"/>
              <a:gd name="connsiteX4" fmla="*/ 1248898 w 1248898"/>
              <a:gd name="connsiteY4" fmla="*/ 0 h 1280097"/>
              <a:gd name="connsiteX0" fmla="*/ 0 w 1248898"/>
              <a:gd name="connsiteY0" fmla="*/ 719775 h 1276310"/>
              <a:gd name="connsiteX1" fmla="*/ 247258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47258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24301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24301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8898" h="1276310">
                <a:moveTo>
                  <a:pt x="0" y="719775"/>
                </a:moveTo>
                <a:cubicBezTo>
                  <a:pt x="104775" y="807616"/>
                  <a:pt x="200365" y="939746"/>
                  <a:pt x="224301" y="996317"/>
                </a:cubicBezTo>
                <a:cubicBezTo>
                  <a:pt x="248237" y="1052888"/>
                  <a:pt x="333050" y="1333447"/>
                  <a:pt x="419100" y="1265875"/>
                </a:cubicBezTo>
                <a:cubicBezTo>
                  <a:pt x="505151" y="1198304"/>
                  <a:pt x="551797" y="875680"/>
                  <a:pt x="740604" y="590888"/>
                </a:cubicBezTo>
                <a:cubicBezTo>
                  <a:pt x="929411" y="306096"/>
                  <a:pt x="1248898" y="0"/>
                  <a:pt x="1248898" y="0"/>
                </a:cubicBezTo>
              </a:path>
            </a:pathLst>
          </a:custGeom>
          <a:noFill/>
          <a:ln w="82550">
            <a:solidFill>
              <a:srgbClr val="E1471D"/>
            </a:solidFill>
            <a:miter lim="800000"/>
            <a:headEnd/>
            <a:tailEnd/>
          </a:ln>
        </p:spPr>
        <p:txBody>
          <a:bodyPr rtlCol="0" anchor="ctr"/>
          <a:lstStyle/>
          <a:p>
            <a:pPr algn="ctr"/>
            <a:endParaRPr lang="en-US" dirty="0"/>
          </a:p>
        </p:txBody>
      </p:sp>
      <p:sp>
        <p:nvSpPr>
          <p:cNvPr id="32" name="Freeform: Shape 31">
            <a:extLst>
              <a:ext uri="{FF2B5EF4-FFF2-40B4-BE49-F238E27FC236}">
                <a16:creationId xmlns:a16="http://schemas.microsoft.com/office/drawing/2014/main" id="{E51510F5-F56F-7461-2E18-1A4936C70F81}"/>
              </a:ext>
            </a:extLst>
          </p:cNvPr>
          <p:cNvSpPr/>
          <p:nvPr/>
        </p:nvSpPr>
        <p:spPr bwMode="auto">
          <a:xfrm>
            <a:off x="3070965" y="3827004"/>
            <a:ext cx="635109" cy="663113"/>
          </a:xfrm>
          <a:custGeom>
            <a:avLst/>
            <a:gdLst>
              <a:gd name="connsiteX0" fmla="*/ 0 w 1193800"/>
              <a:gd name="connsiteY0" fmla="*/ 749300 h 1297176"/>
              <a:gd name="connsiteX1" fmla="*/ 279400 w 1193800"/>
              <a:gd name="connsiteY1" fmla="*/ 1016000 h 1297176"/>
              <a:gd name="connsiteX2" fmla="*/ 419100 w 1193800"/>
              <a:gd name="connsiteY2" fmla="*/ 1295400 h 1297176"/>
              <a:gd name="connsiteX3" fmla="*/ 635000 w 1193800"/>
              <a:gd name="connsiteY3" fmla="*/ 876300 h 1297176"/>
              <a:gd name="connsiteX4" fmla="*/ 1193800 w 1193800"/>
              <a:gd name="connsiteY4" fmla="*/ 0 h 1297176"/>
              <a:gd name="connsiteX5" fmla="*/ 1193800 w 1193800"/>
              <a:gd name="connsiteY5" fmla="*/ 0 h 1297176"/>
              <a:gd name="connsiteX0" fmla="*/ 0 w 1193800"/>
              <a:gd name="connsiteY0" fmla="*/ 749300 h 1303866"/>
              <a:gd name="connsiteX1" fmla="*/ 279400 w 1193800"/>
              <a:gd name="connsiteY1" fmla="*/ 1016000 h 1303866"/>
              <a:gd name="connsiteX2" fmla="*/ 419100 w 1193800"/>
              <a:gd name="connsiteY2" fmla="*/ 1295400 h 1303866"/>
              <a:gd name="connsiteX3" fmla="*/ 754379 w 1193800"/>
              <a:gd name="connsiteY3" fmla="*/ 674544 h 1303866"/>
              <a:gd name="connsiteX4" fmla="*/ 1193800 w 1193800"/>
              <a:gd name="connsiteY4" fmla="*/ 0 h 1303866"/>
              <a:gd name="connsiteX5" fmla="*/ 1193800 w 1193800"/>
              <a:gd name="connsiteY5" fmla="*/ 0 h 1303866"/>
              <a:gd name="connsiteX0" fmla="*/ 0 w 1193800"/>
              <a:gd name="connsiteY0" fmla="*/ 749300 h 1306181"/>
              <a:gd name="connsiteX1" fmla="*/ 279400 w 1193800"/>
              <a:gd name="connsiteY1" fmla="*/ 1016000 h 1306181"/>
              <a:gd name="connsiteX2" fmla="*/ 419100 w 1193800"/>
              <a:gd name="connsiteY2" fmla="*/ 1295400 h 1306181"/>
              <a:gd name="connsiteX3" fmla="*/ 740604 w 1193800"/>
              <a:gd name="connsiteY3" fmla="*/ 620413 h 1306181"/>
              <a:gd name="connsiteX4" fmla="*/ 1193800 w 1193800"/>
              <a:gd name="connsiteY4" fmla="*/ 0 h 1306181"/>
              <a:gd name="connsiteX5" fmla="*/ 1193800 w 1193800"/>
              <a:gd name="connsiteY5" fmla="*/ 0 h 1306181"/>
              <a:gd name="connsiteX0" fmla="*/ 0 w 1193800"/>
              <a:gd name="connsiteY0" fmla="*/ 749300 h 1304370"/>
              <a:gd name="connsiteX1" fmla="*/ 224301 w 1193800"/>
              <a:gd name="connsiteY1" fmla="*/ 991396 h 1304370"/>
              <a:gd name="connsiteX2" fmla="*/ 419100 w 1193800"/>
              <a:gd name="connsiteY2" fmla="*/ 1295400 h 1304370"/>
              <a:gd name="connsiteX3" fmla="*/ 740604 w 1193800"/>
              <a:gd name="connsiteY3" fmla="*/ 620413 h 1304370"/>
              <a:gd name="connsiteX4" fmla="*/ 1193800 w 1193800"/>
              <a:gd name="connsiteY4" fmla="*/ 0 h 1304370"/>
              <a:gd name="connsiteX5" fmla="*/ 1193800 w 1193800"/>
              <a:gd name="connsiteY5" fmla="*/ 0 h 1304370"/>
              <a:gd name="connsiteX0" fmla="*/ 0 w 1611630"/>
              <a:gd name="connsiteY0" fmla="*/ 749300 h 1304370"/>
              <a:gd name="connsiteX1" fmla="*/ 224301 w 1611630"/>
              <a:gd name="connsiteY1" fmla="*/ 991396 h 1304370"/>
              <a:gd name="connsiteX2" fmla="*/ 419100 w 1611630"/>
              <a:gd name="connsiteY2" fmla="*/ 1295400 h 1304370"/>
              <a:gd name="connsiteX3" fmla="*/ 740604 w 1611630"/>
              <a:gd name="connsiteY3" fmla="*/ 620413 h 1304370"/>
              <a:gd name="connsiteX4" fmla="*/ 1193800 w 1611630"/>
              <a:gd name="connsiteY4" fmla="*/ 0 h 1304370"/>
              <a:gd name="connsiteX5" fmla="*/ 1611630 w 1611630"/>
              <a:gd name="connsiteY5" fmla="*/ 516695 h 1304370"/>
              <a:gd name="connsiteX0" fmla="*/ 0 w 1193800"/>
              <a:gd name="connsiteY0" fmla="*/ 749300 h 1304370"/>
              <a:gd name="connsiteX1" fmla="*/ 224301 w 1193800"/>
              <a:gd name="connsiteY1" fmla="*/ 991396 h 1304370"/>
              <a:gd name="connsiteX2" fmla="*/ 419100 w 1193800"/>
              <a:gd name="connsiteY2" fmla="*/ 1295400 h 1304370"/>
              <a:gd name="connsiteX3" fmla="*/ 740604 w 1193800"/>
              <a:gd name="connsiteY3" fmla="*/ 620413 h 1304370"/>
              <a:gd name="connsiteX4" fmla="*/ 1193800 w 1193800"/>
              <a:gd name="connsiteY4" fmla="*/ 0 h 1304370"/>
              <a:gd name="connsiteX0" fmla="*/ 0 w 1248898"/>
              <a:gd name="connsiteY0" fmla="*/ 719775 h 1274845"/>
              <a:gd name="connsiteX1" fmla="*/ 224301 w 1248898"/>
              <a:gd name="connsiteY1" fmla="*/ 961871 h 1274845"/>
              <a:gd name="connsiteX2" fmla="*/ 419100 w 1248898"/>
              <a:gd name="connsiteY2" fmla="*/ 1265875 h 1274845"/>
              <a:gd name="connsiteX3" fmla="*/ 740604 w 1248898"/>
              <a:gd name="connsiteY3" fmla="*/ 590888 h 1274845"/>
              <a:gd name="connsiteX4" fmla="*/ 1248898 w 1248898"/>
              <a:gd name="connsiteY4" fmla="*/ 0 h 1274845"/>
              <a:gd name="connsiteX0" fmla="*/ 0 w 1248898"/>
              <a:gd name="connsiteY0" fmla="*/ 719775 h 1274845"/>
              <a:gd name="connsiteX1" fmla="*/ 224301 w 1248898"/>
              <a:gd name="connsiteY1" fmla="*/ 961871 h 1274845"/>
              <a:gd name="connsiteX2" fmla="*/ 419100 w 1248898"/>
              <a:gd name="connsiteY2" fmla="*/ 1265875 h 1274845"/>
              <a:gd name="connsiteX3" fmla="*/ 740604 w 1248898"/>
              <a:gd name="connsiteY3" fmla="*/ 590888 h 1274845"/>
              <a:gd name="connsiteX4" fmla="*/ 1248898 w 1248898"/>
              <a:gd name="connsiteY4" fmla="*/ 0 h 1274845"/>
              <a:gd name="connsiteX0" fmla="*/ 0 w 1248898"/>
              <a:gd name="connsiteY0" fmla="*/ 719775 h 1293542"/>
              <a:gd name="connsiteX1" fmla="*/ 224301 w 1248898"/>
              <a:gd name="connsiteY1" fmla="*/ 961871 h 1293542"/>
              <a:gd name="connsiteX2" fmla="*/ 419100 w 1248898"/>
              <a:gd name="connsiteY2" fmla="*/ 1265875 h 1293542"/>
              <a:gd name="connsiteX3" fmla="*/ 740604 w 1248898"/>
              <a:gd name="connsiteY3" fmla="*/ 590888 h 1293542"/>
              <a:gd name="connsiteX4" fmla="*/ 1248898 w 1248898"/>
              <a:gd name="connsiteY4" fmla="*/ 0 h 1293542"/>
              <a:gd name="connsiteX0" fmla="*/ 0 w 1248898"/>
              <a:gd name="connsiteY0" fmla="*/ 719775 h 1272572"/>
              <a:gd name="connsiteX1" fmla="*/ 224301 w 1248898"/>
              <a:gd name="connsiteY1" fmla="*/ 961871 h 1272572"/>
              <a:gd name="connsiteX2" fmla="*/ 419100 w 1248898"/>
              <a:gd name="connsiteY2" fmla="*/ 1265875 h 1272572"/>
              <a:gd name="connsiteX3" fmla="*/ 740604 w 1248898"/>
              <a:gd name="connsiteY3" fmla="*/ 590888 h 1272572"/>
              <a:gd name="connsiteX4" fmla="*/ 1248898 w 1248898"/>
              <a:gd name="connsiteY4" fmla="*/ 0 h 1272572"/>
              <a:gd name="connsiteX0" fmla="*/ 0 w 1248898"/>
              <a:gd name="connsiteY0" fmla="*/ 719775 h 1265884"/>
              <a:gd name="connsiteX1" fmla="*/ 224301 w 1248898"/>
              <a:gd name="connsiteY1" fmla="*/ 961871 h 1265884"/>
              <a:gd name="connsiteX2" fmla="*/ 419100 w 1248898"/>
              <a:gd name="connsiteY2" fmla="*/ 1265875 h 1265884"/>
              <a:gd name="connsiteX3" fmla="*/ 740604 w 1248898"/>
              <a:gd name="connsiteY3" fmla="*/ 590888 h 1265884"/>
              <a:gd name="connsiteX4" fmla="*/ 1248898 w 1248898"/>
              <a:gd name="connsiteY4" fmla="*/ 0 h 1265884"/>
              <a:gd name="connsiteX0" fmla="*/ 0 w 1248898"/>
              <a:gd name="connsiteY0" fmla="*/ 719775 h 1277462"/>
              <a:gd name="connsiteX1" fmla="*/ 247258 w 1248898"/>
              <a:gd name="connsiteY1" fmla="*/ 996317 h 1277462"/>
              <a:gd name="connsiteX2" fmla="*/ 419100 w 1248898"/>
              <a:gd name="connsiteY2" fmla="*/ 1265875 h 1277462"/>
              <a:gd name="connsiteX3" fmla="*/ 740604 w 1248898"/>
              <a:gd name="connsiteY3" fmla="*/ 590888 h 1277462"/>
              <a:gd name="connsiteX4" fmla="*/ 1248898 w 1248898"/>
              <a:gd name="connsiteY4" fmla="*/ 0 h 1277462"/>
              <a:gd name="connsiteX0" fmla="*/ 0 w 1248898"/>
              <a:gd name="connsiteY0" fmla="*/ 719775 h 1280097"/>
              <a:gd name="connsiteX1" fmla="*/ 247258 w 1248898"/>
              <a:gd name="connsiteY1" fmla="*/ 996317 h 1280097"/>
              <a:gd name="connsiteX2" fmla="*/ 419100 w 1248898"/>
              <a:gd name="connsiteY2" fmla="*/ 1265875 h 1280097"/>
              <a:gd name="connsiteX3" fmla="*/ 740604 w 1248898"/>
              <a:gd name="connsiteY3" fmla="*/ 590888 h 1280097"/>
              <a:gd name="connsiteX4" fmla="*/ 1248898 w 1248898"/>
              <a:gd name="connsiteY4" fmla="*/ 0 h 1280097"/>
              <a:gd name="connsiteX0" fmla="*/ 0 w 1248898"/>
              <a:gd name="connsiteY0" fmla="*/ 719775 h 1276310"/>
              <a:gd name="connsiteX1" fmla="*/ 247258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47258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24301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24301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8898" h="1276310">
                <a:moveTo>
                  <a:pt x="0" y="719775"/>
                </a:moveTo>
                <a:cubicBezTo>
                  <a:pt x="104775" y="807616"/>
                  <a:pt x="200365" y="939746"/>
                  <a:pt x="224301" y="996317"/>
                </a:cubicBezTo>
                <a:cubicBezTo>
                  <a:pt x="248237" y="1052888"/>
                  <a:pt x="333050" y="1333447"/>
                  <a:pt x="419100" y="1265875"/>
                </a:cubicBezTo>
                <a:cubicBezTo>
                  <a:pt x="505151" y="1198304"/>
                  <a:pt x="551797" y="875680"/>
                  <a:pt x="740604" y="590888"/>
                </a:cubicBezTo>
                <a:cubicBezTo>
                  <a:pt x="929411" y="306096"/>
                  <a:pt x="1248898" y="0"/>
                  <a:pt x="1248898" y="0"/>
                </a:cubicBezTo>
              </a:path>
            </a:pathLst>
          </a:custGeom>
          <a:noFill/>
          <a:ln w="82550">
            <a:solidFill>
              <a:srgbClr val="E1471D"/>
            </a:solidFill>
            <a:miter lim="800000"/>
            <a:headEnd/>
            <a:tailEnd/>
          </a:ln>
        </p:spPr>
        <p:txBody>
          <a:bodyPr rtlCol="0" anchor="ctr"/>
          <a:lstStyle/>
          <a:p>
            <a:pPr algn="ctr"/>
            <a:endParaRPr lang="en-US" dirty="0"/>
          </a:p>
        </p:txBody>
      </p:sp>
      <p:sp>
        <p:nvSpPr>
          <p:cNvPr id="33" name="Freeform: Shape 32">
            <a:extLst>
              <a:ext uri="{FF2B5EF4-FFF2-40B4-BE49-F238E27FC236}">
                <a16:creationId xmlns:a16="http://schemas.microsoft.com/office/drawing/2014/main" id="{42617E33-3EC8-F213-ACCA-EB25D10D2494}"/>
              </a:ext>
            </a:extLst>
          </p:cNvPr>
          <p:cNvSpPr/>
          <p:nvPr/>
        </p:nvSpPr>
        <p:spPr bwMode="auto">
          <a:xfrm>
            <a:off x="3706074" y="5300621"/>
            <a:ext cx="635109" cy="663113"/>
          </a:xfrm>
          <a:custGeom>
            <a:avLst/>
            <a:gdLst>
              <a:gd name="connsiteX0" fmla="*/ 0 w 1193800"/>
              <a:gd name="connsiteY0" fmla="*/ 749300 h 1297176"/>
              <a:gd name="connsiteX1" fmla="*/ 279400 w 1193800"/>
              <a:gd name="connsiteY1" fmla="*/ 1016000 h 1297176"/>
              <a:gd name="connsiteX2" fmla="*/ 419100 w 1193800"/>
              <a:gd name="connsiteY2" fmla="*/ 1295400 h 1297176"/>
              <a:gd name="connsiteX3" fmla="*/ 635000 w 1193800"/>
              <a:gd name="connsiteY3" fmla="*/ 876300 h 1297176"/>
              <a:gd name="connsiteX4" fmla="*/ 1193800 w 1193800"/>
              <a:gd name="connsiteY4" fmla="*/ 0 h 1297176"/>
              <a:gd name="connsiteX5" fmla="*/ 1193800 w 1193800"/>
              <a:gd name="connsiteY5" fmla="*/ 0 h 1297176"/>
              <a:gd name="connsiteX0" fmla="*/ 0 w 1193800"/>
              <a:gd name="connsiteY0" fmla="*/ 749300 h 1303866"/>
              <a:gd name="connsiteX1" fmla="*/ 279400 w 1193800"/>
              <a:gd name="connsiteY1" fmla="*/ 1016000 h 1303866"/>
              <a:gd name="connsiteX2" fmla="*/ 419100 w 1193800"/>
              <a:gd name="connsiteY2" fmla="*/ 1295400 h 1303866"/>
              <a:gd name="connsiteX3" fmla="*/ 754379 w 1193800"/>
              <a:gd name="connsiteY3" fmla="*/ 674544 h 1303866"/>
              <a:gd name="connsiteX4" fmla="*/ 1193800 w 1193800"/>
              <a:gd name="connsiteY4" fmla="*/ 0 h 1303866"/>
              <a:gd name="connsiteX5" fmla="*/ 1193800 w 1193800"/>
              <a:gd name="connsiteY5" fmla="*/ 0 h 1303866"/>
              <a:gd name="connsiteX0" fmla="*/ 0 w 1193800"/>
              <a:gd name="connsiteY0" fmla="*/ 749300 h 1306181"/>
              <a:gd name="connsiteX1" fmla="*/ 279400 w 1193800"/>
              <a:gd name="connsiteY1" fmla="*/ 1016000 h 1306181"/>
              <a:gd name="connsiteX2" fmla="*/ 419100 w 1193800"/>
              <a:gd name="connsiteY2" fmla="*/ 1295400 h 1306181"/>
              <a:gd name="connsiteX3" fmla="*/ 740604 w 1193800"/>
              <a:gd name="connsiteY3" fmla="*/ 620413 h 1306181"/>
              <a:gd name="connsiteX4" fmla="*/ 1193800 w 1193800"/>
              <a:gd name="connsiteY4" fmla="*/ 0 h 1306181"/>
              <a:gd name="connsiteX5" fmla="*/ 1193800 w 1193800"/>
              <a:gd name="connsiteY5" fmla="*/ 0 h 1306181"/>
              <a:gd name="connsiteX0" fmla="*/ 0 w 1193800"/>
              <a:gd name="connsiteY0" fmla="*/ 749300 h 1304370"/>
              <a:gd name="connsiteX1" fmla="*/ 224301 w 1193800"/>
              <a:gd name="connsiteY1" fmla="*/ 991396 h 1304370"/>
              <a:gd name="connsiteX2" fmla="*/ 419100 w 1193800"/>
              <a:gd name="connsiteY2" fmla="*/ 1295400 h 1304370"/>
              <a:gd name="connsiteX3" fmla="*/ 740604 w 1193800"/>
              <a:gd name="connsiteY3" fmla="*/ 620413 h 1304370"/>
              <a:gd name="connsiteX4" fmla="*/ 1193800 w 1193800"/>
              <a:gd name="connsiteY4" fmla="*/ 0 h 1304370"/>
              <a:gd name="connsiteX5" fmla="*/ 1193800 w 1193800"/>
              <a:gd name="connsiteY5" fmla="*/ 0 h 1304370"/>
              <a:gd name="connsiteX0" fmla="*/ 0 w 1611630"/>
              <a:gd name="connsiteY0" fmla="*/ 749300 h 1304370"/>
              <a:gd name="connsiteX1" fmla="*/ 224301 w 1611630"/>
              <a:gd name="connsiteY1" fmla="*/ 991396 h 1304370"/>
              <a:gd name="connsiteX2" fmla="*/ 419100 w 1611630"/>
              <a:gd name="connsiteY2" fmla="*/ 1295400 h 1304370"/>
              <a:gd name="connsiteX3" fmla="*/ 740604 w 1611630"/>
              <a:gd name="connsiteY3" fmla="*/ 620413 h 1304370"/>
              <a:gd name="connsiteX4" fmla="*/ 1193800 w 1611630"/>
              <a:gd name="connsiteY4" fmla="*/ 0 h 1304370"/>
              <a:gd name="connsiteX5" fmla="*/ 1611630 w 1611630"/>
              <a:gd name="connsiteY5" fmla="*/ 516695 h 1304370"/>
              <a:gd name="connsiteX0" fmla="*/ 0 w 1193800"/>
              <a:gd name="connsiteY0" fmla="*/ 749300 h 1304370"/>
              <a:gd name="connsiteX1" fmla="*/ 224301 w 1193800"/>
              <a:gd name="connsiteY1" fmla="*/ 991396 h 1304370"/>
              <a:gd name="connsiteX2" fmla="*/ 419100 w 1193800"/>
              <a:gd name="connsiteY2" fmla="*/ 1295400 h 1304370"/>
              <a:gd name="connsiteX3" fmla="*/ 740604 w 1193800"/>
              <a:gd name="connsiteY3" fmla="*/ 620413 h 1304370"/>
              <a:gd name="connsiteX4" fmla="*/ 1193800 w 1193800"/>
              <a:gd name="connsiteY4" fmla="*/ 0 h 1304370"/>
              <a:gd name="connsiteX0" fmla="*/ 0 w 1248898"/>
              <a:gd name="connsiteY0" fmla="*/ 719775 h 1274845"/>
              <a:gd name="connsiteX1" fmla="*/ 224301 w 1248898"/>
              <a:gd name="connsiteY1" fmla="*/ 961871 h 1274845"/>
              <a:gd name="connsiteX2" fmla="*/ 419100 w 1248898"/>
              <a:gd name="connsiteY2" fmla="*/ 1265875 h 1274845"/>
              <a:gd name="connsiteX3" fmla="*/ 740604 w 1248898"/>
              <a:gd name="connsiteY3" fmla="*/ 590888 h 1274845"/>
              <a:gd name="connsiteX4" fmla="*/ 1248898 w 1248898"/>
              <a:gd name="connsiteY4" fmla="*/ 0 h 1274845"/>
              <a:gd name="connsiteX0" fmla="*/ 0 w 1248898"/>
              <a:gd name="connsiteY0" fmla="*/ 719775 h 1274845"/>
              <a:gd name="connsiteX1" fmla="*/ 224301 w 1248898"/>
              <a:gd name="connsiteY1" fmla="*/ 961871 h 1274845"/>
              <a:gd name="connsiteX2" fmla="*/ 419100 w 1248898"/>
              <a:gd name="connsiteY2" fmla="*/ 1265875 h 1274845"/>
              <a:gd name="connsiteX3" fmla="*/ 740604 w 1248898"/>
              <a:gd name="connsiteY3" fmla="*/ 590888 h 1274845"/>
              <a:gd name="connsiteX4" fmla="*/ 1248898 w 1248898"/>
              <a:gd name="connsiteY4" fmla="*/ 0 h 1274845"/>
              <a:gd name="connsiteX0" fmla="*/ 0 w 1248898"/>
              <a:gd name="connsiteY0" fmla="*/ 719775 h 1293542"/>
              <a:gd name="connsiteX1" fmla="*/ 224301 w 1248898"/>
              <a:gd name="connsiteY1" fmla="*/ 961871 h 1293542"/>
              <a:gd name="connsiteX2" fmla="*/ 419100 w 1248898"/>
              <a:gd name="connsiteY2" fmla="*/ 1265875 h 1293542"/>
              <a:gd name="connsiteX3" fmla="*/ 740604 w 1248898"/>
              <a:gd name="connsiteY3" fmla="*/ 590888 h 1293542"/>
              <a:gd name="connsiteX4" fmla="*/ 1248898 w 1248898"/>
              <a:gd name="connsiteY4" fmla="*/ 0 h 1293542"/>
              <a:gd name="connsiteX0" fmla="*/ 0 w 1248898"/>
              <a:gd name="connsiteY0" fmla="*/ 719775 h 1272572"/>
              <a:gd name="connsiteX1" fmla="*/ 224301 w 1248898"/>
              <a:gd name="connsiteY1" fmla="*/ 961871 h 1272572"/>
              <a:gd name="connsiteX2" fmla="*/ 419100 w 1248898"/>
              <a:gd name="connsiteY2" fmla="*/ 1265875 h 1272572"/>
              <a:gd name="connsiteX3" fmla="*/ 740604 w 1248898"/>
              <a:gd name="connsiteY3" fmla="*/ 590888 h 1272572"/>
              <a:gd name="connsiteX4" fmla="*/ 1248898 w 1248898"/>
              <a:gd name="connsiteY4" fmla="*/ 0 h 1272572"/>
              <a:gd name="connsiteX0" fmla="*/ 0 w 1248898"/>
              <a:gd name="connsiteY0" fmla="*/ 719775 h 1265884"/>
              <a:gd name="connsiteX1" fmla="*/ 224301 w 1248898"/>
              <a:gd name="connsiteY1" fmla="*/ 961871 h 1265884"/>
              <a:gd name="connsiteX2" fmla="*/ 419100 w 1248898"/>
              <a:gd name="connsiteY2" fmla="*/ 1265875 h 1265884"/>
              <a:gd name="connsiteX3" fmla="*/ 740604 w 1248898"/>
              <a:gd name="connsiteY3" fmla="*/ 590888 h 1265884"/>
              <a:gd name="connsiteX4" fmla="*/ 1248898 w 1248898"/>
              <a:gd name="connsiteY4" fmla="*/ 0 h 1265884"/>
              <a:gd name="connsiteX0" fmla="*/ 0 w 1248898"/>
              <a:gd name="connsiteY0" fmla="*/ 719775 h 1277462"/>
              <a:gd name="connsiteX1" fmla="*/ 247258 w 1248898"/>
              <a:gd name="connsiteY1" fmla="*/ 996317 h 1277462"/>
              <a:gd name="connsiteX2" fmla="*/ 419100 w 1248898"/>
              <a:gd name="connsiteY2" fmla="*/ 1265875 h 1277462"/>
              <a:gd name="connsiteX3" fmla="*/ 740604 w 1248898"/>
              <a:gd name="connsiteY3" fmla="*/ 590888 h 1277462"/>
              <a:gd name="connsiteX4" fmla="*/ 1248898 w 1248898"/>
              <a:gd name="connsiteY4" fmla="*/ 0 h 1277462"/>
              <a:gd name="connsiteX0" fmla="*/ 0 w 1248898"/>
              <a:gd name="connsiteY0" fmla="*/ 719775 h 1280097"/>
              <a:gd name="connsiteX1" fmla="*/ 247258 w 1248898"/>
              <a:gd name="connsiteY1" fmla="*/ 996317 h 1280097"/>
              <a:gd name="connsiteX2" fmla="*/ 419100 w 1248898"/>
              <a:gd name="connsiteY2" fmla="*/ 1265875 h 1280097"/>
              <a:gd name="connsiteX3" fmla="*/ 740604 w 1248898"/>
              <a:gd name="connsiteY3" fmla="*/ 590888 h 1280097"/>
              <a:gd name="connsiteX4" fmla="*/ 1248898 w 1248898"/>
              <a:gd name="connsiteY4" fmla="*/ 0 h 1280097"/>
              <a:gd name="connsiteX0" fmla="*/ 0 w 1248898"/>
              <a:gd name="connsiteY0" fmla="*/ 719775 h 1276310"/>
              <a:gd name="connsiteX1" fmla="*/ 247258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47258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24301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24301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8898" h="1276310">
                <a:moveTo>
                  <a:pt x="0" y="719775"/>
                </a:moveTo>
                <a:cubicBezTo>
                  <a:pt x="104775" y="807616"/>
                  <a:pt x="200365" y="939746"/>
                  <a:pt x="224301" y="996317"/>
                </a:cubicBezTo>
                <a:cubicBezTo>
                  <a:pt x="248237" y="1052888"/>
                  <a:pt x="333050" y="1333447"/>
                  <a:pt x="419100" y="1265875"/>
                </a:cubicBezTo>
                <a:cubicBezTo>
                  <a:pt x="505151" y="1198304"/>
                  <a:pt x="551797" y="875680"/>
                  <a:pt x="740604" y="590888"/>
                </a:cubicBezTo>
                <a:cubicBezTo>
                  <a:pt x="929411" y="306096"/>
                  <a:pt x="1248898" y="0"/>
                  <a:pt x="1248898" y="0"/>
                </a:cubicBezTo>
              </a:path>
            </a:pathLst>
          </a:custGeom>
          <a:noFill/>
          <a:ln w="82550">
            <a:solidFill>
              <a:srgbClr val="E1471D"/>
            </a:solidFill>
            <a:miter lim="800000"/>
            <a:headEnd/>
            <a:tailEnd/>
          </a:ln>
        </p:spPr>
        <p:txBody>
          <a:bodyPr rtlCol="0" anchor="ctr"/>
          <a:lstStyle/>
          <a:p>
            <a:pPr algn="ctr"/>
            <a:endParaRPr lang="en-US" dirty="0"/>
          </a:p>
        </p:txBody>
      </p:sp>
      <p:sp>
        <p:nvSpPr>
          <p:cNvPr id="27" name="Freeform: Shape 26">
            <a:extLst>
              <a:ext uri="{FF2B5EF4-FFF2-40B4-BE49-F238E27FC236}">
                <a16:creationId xmlns:a16="http://schemas.microsoft.com/office/drawing/2014/main" id="{B523AB5F-FFC7-9BB7-BC97-3E835203308A}"/>
              </a:ext>
            </a:extLst>
          </p:cNvPr>
          <p:cNvSpPr/>
          <p:nvPr/>
        </p:nvSpPr>
        <p:spPr bwMode="auto">
          <a:xfrm>
            <a:off x="7476565" y="1406399"/>
            <a:ext cx="2635623" cy="443916"/>
          </a:xfrm>
          <a:custGeom>
            <a:avLst/>
            <a:gdLst>
              <a:gd name="connsiteX0" fmla="*/ 2635623 w 2635623"/>
              <a:gd name="connsiteY0" fmla="*/ 453688 h 453688"/>
              <a:gd name="connsiteX1" fmla="*/ 1151068 w 2635623"/>
              <a:gd name="connsiteY1" fmla="*/ 12625 h 453688"/>
              <a:gd name="connsiteX2" fmla="*/ 0 w 2635623"/>
              <a:gd name="connsiteY2" fmla="*/ 163232 h 453688"/>
              <a:gd name="connsiteX0" fmla="*/ 2635623 w 2635623"/>
              <a:gd name="connsiteY0" fmla="*/ 443916 h 443916"/>
              <a:gd name="connsiteX1" fmla="*/ 1312433 w 2635623"/>
              <a:gd name="connsiteY1" fmla="*/ 13611 h 443916"/>
              <a:gd name="connsiteX2" fmla="*/ 0 w 2635623"/>
              <a:gd name="connsiteY2" fmla="*/ 153460 h 443916"/>
            </a:gdLst>
            <a:ahLst/>
            <a:cxnLst>
              <a:cxn ang="0">
                <a:pos x="connsiteX0" y="connsiteY0"/>
              </a:cxn>
              <a:cxn ang="0">
                <a:pos x="connsiteX1" y="connsiteY1"/>
              </a:cxn>
              <a:cxn ang="0">
                <a:pos x="connsiteX2" y="connsiteY2"/>
              </a:cxn>
            </a:cxnLst>
            <a:rect l="l" t="t" r="r" b="b"/>
            <a:pathLst>
              <a:path w="2635623" h="443916">
                <a:moveTo>
                  <a:pt x="2635623" y="443916"/>
                </a:moveTo>
                <a:cubicBezTo>
                  <a:pt x="2112980" y="247589"/>
                  <a:pt x="1751703" y="62020"/>
                  <a:pt x="1312433" y="13611"/>
                </a:cubicBezTo>
                <a:cubicBezTo>
                  <a:pt x="873162" y="-34798"/>
                  <a:pt x="355898" y="53952"/>
                  <a:pt x="0" y="153460"/>
                </a:cubicBezTo>
              </a:path>
            </a:pathLst>
          </a:custGeom>
          <a:noFill/>
          <a:ln w="123825">
            <a:solidFill>
              <a:srgbClr val="FDB338"/>
            </a:solidFill>
            <a:miter lim="800000"/>
            <a:headEnd/>
            <a:tailEnd type="triangle"/>
          </a:ln>
        </p:spPr>
        <p:txBody>
          <a:bodyPr rtlCol="0" anchor="ctr"/>
          <a:lstStyle/>
          <a:p>
            <a:pPr algn="ctr"/>
            <a:endParaRPr lang="en-US" dirty="0"/>
          </a:p>
        </p:txBody>
      </p:sp>
      <p:sp>
        <p:nvSpPr>
          <p:cNvPr id="34" name="Freeform: Shape 33">
            <a:extLst>
              <a:ext uri="{FF2B5EF4-FFF2-40B4-BE49-F238E27FC236}">
                <a16:creationId xmlns:a16="http://schemas.microsoft.com/office/drawing/2014/main" id="{527DD868-565A-119B-5533-2D685A064FEC}"/>
              </a:ext>
            </a:extLst>
          </p:cNvPr>
          <p:cNvSpPr/>
          <p:nvPr/>
        </p:nvSpPr>
        <p:spPr bwMode="auto">
          <a:xfrm>
            <a:off x="7067775" y="2334409"/>
            <a:ext cx="3102986" cy="1473798"/>
          </a:xfrm>
          <a:custGeom>
            <a:avLst/>
            <a:gdLst>
              <a:gd name="connsiteX0" fmla="*/ 3270325 w 3270325"/>
              <a:gd name="connsiteY0" fmla="*/ 0 h 1473798"/>
              <a:gd name="connsiteX1" fmla="*/ 1914861 w 3270325"/>
              <a:gd name="connsiteY1" fmla="*/ 806824 h 1473798"/>
              <a:gd name="connsiteX2" fmla="*/ 0 w 3270325"/>
              <a:gd name="connsiteY2" fmla="*/ 1473798 h 1473798"/>
            </a:gdLst>
            <a:ahLst/>
            <a:cxnLst>
              <a:cxn ang="0">
                <a:pos x="connsiteX0" y="connsiteY0"/>
              </a:cxn>
              <a:cxn ang="0">
                <a:pos x="connsiteX1" y="connsiteY1"/>
              </a:cxn>
              <a:cxn ang="0">
                <a:pos x="connsiteX2" y="connsiteY2"/>
              </a:cxn>
            </a:cxnLst>
            <a:rect l="l" t="t" r="r" b="b"/>
            <a:pathLst>
              <a:path w="3270325" h="1473798">
                <a:moveTo>
                  <a:pt x="3270325" y="0"/>
                </a:moveTo>
                <a:cubicBezTo>
                  <a:pt x="2865120" y="280595"/>
                  <a:pt x="2459915" y="561191"/>
                  <a:pt x="1914861" y="806824"/>
                </a:cubicBezTo>
                <a:cubicBezTo>
                  <a:pt x="1369807" y="1052457"/>
                  <a:pt x="684903" y="1263127"/>
                  <a:pt x="0" y="1473798"/>
                </a:cubicBezTo>
              </a:path>
            </a:pathLst>
          </a:custGeom>
          <a:noFill/>
          <a:ln w="123825">
            <a:solidFill>
              <a:srgbClr val="FDB338"/>
            </a:solidFill>
            <a:miter lim="800000"/>
            <a:headEnd/>
            <a:tailEnd type="triangle"/>
          </a:ln>
        </p:spPr>
        <p:txBody>
          <a:bodyPr rtlCol="0" anchor="ctr"/>
          <a:lstStyle/>
          <a:p>
            <a:pPr algn="ctr"/>
            <a:endParaRPr lang="en-US" dirty="0"/>
          </a:p>
        </p:txBody>
      </p:sp>
      <p:sp>
        <p:nvSpPr>
          <p:cNvPr id="35" name="Freeform: Shape 34">
            <a:extLst>
              <a:ext uri="{FF2B5EF4-FFF2-40B4-BE49-F238E27FC236}">
                <a16:creationId xmlns:a16="http://schemas.microsoft.com/office/drawing/2014/main" id="{E32A8EBE-FD13-9386-C10F-9A65C3EC10D1}"/>
              </a:ext>
            </a:extLst>
          </p:cNvPr>
          <p:cNvSpPr/>
          <p:nvPr/>
        </p:nvSpPr>
        <p:spPr bwMode="auto">
          <a:xfrm>
            <a:off x="5715740" y="5833428"/>
            <a:ext cx="635109" cy="663113"/>
          </a:xfrm>
          <a:custGeom>
            <a:avLst/>
            <a:gdLst>
              <a:gd name="connsiteX0" fmla="*/ 0 w 1193800"/>
              <a:gd name="connsiteY0" fmla="*/ 749300 h 1297176"/>
              <a:gd name="connsiteX1" fmla="*/ 279400 w 1193800"/>
              <a:gd name="connsiteY1" fmla="*/ 1016000 h 1297176"/>
              <a:gd name="connsiteX2" fmla="*/ 419100 w 1193800"/>
              <a:gd name="connsiteY2" fmla="*/ 1295400 h 1297176"/>
              <a:gd name="connsiteX3" fmla="*/ 635000 w 1193800"/>
              <a:gd name="connsiteY3" fmla="*/ 876300 h 1297176"/>
              <a:gd name="connsiteX4" fmla="*/ 1193800 w 1193800"/>
              <a:gd name="connsiteY4" fmla="*/ 0 h 1297176"/>
              <a:gd name="connsiteX5" fmla="*/ 1193800 w 1193800"/>
              <a:gd name="connsiteY5" fmla="*/ 0 h 1297176"/>
              <a:gd name="connsiteX0" fmla="*/ 0 w 1193800"/>
              <a:gd name="connsiteY0" fmla="*/ 749300 h 1303866"/>
              <a:gd name="connsiteX1" fmla="*/ 279400 w 1193800"/>
              <a:gd name="connsiteY1" fmla="*/ 1016000 h 1303866"/>
              <a:gd name="connsiteX2" fmla="*/ 419100 w 1193800"/>
              <a:gd name="connsiteY2" fmla="*/ 1295400 h 1303866"/>
              <a:gd name="connsiteX3" fmla="*/ 754379 w 1193800"/>
              <a:gd name="connsiteY3" fmla="*/ 674544 h 1303866"/>
              <a:gd name="connsiteX4" fmla="*/ 1193800 w 1193800"/>
              <a:gd name="connsiteY4" fmla="*/ 0 h 1303866"/>
              <a:gd name="connsiteX5" fmla="*/ 1193800 w 1193800"/>
              <a:gd name="connsiteY5" fmla="*/ 0 h 1303866"/>
              <a:gd name="connsiteX0" fmla="*/ 0 w 1193800"/>
              <a:gd name="connsiteY0" fmla="*/ 749300 h 1306181"/>
              <a:gd name="connsiteX1" fmla="*/ 279400 w 1193800"/>
              <a:gd name="connsiteY1" fmla="*/ 1016000 h 1306181"/>
              <a:gd name="connsiteX2" fmla="*/ 419100 w 1193800"/>
              <a:gd name="connsiteY2" fmla="*/ 1295400 h 1306181"/>
              <a:gd name="connsiteX3" fmla="*/ 740604 w 1193800"/>
              <a:gd name="connsiteY3" fmla="*/ 620413 h 1306181"/>
              <a:gd name="connsiteX4" fmla="*/ 1193800 w 1193800"/>
              <a:gd name="connsiteY4" fmla="*/ 0 h 1306181"/>
              <a:gd name="connsiteX5" fmla="*/ 1193800 w 1193800"/>
              <a:gd name="connsiteY5" fmla="*/ 0 h 1306181"/>
              <a:gd name="connsiteX0" fmla="*/ 0 w 1193800"/>
              <a:gd name="connsiteY0" fmla="*/ 749300 h 1304370"/>
              <a:gd name="connsiteX1" fmla="*/ 224301 w 1193800"/>
              <a:gd name="connsiteY1" fmla="*/ 991396 h 1304370"/>
              <a:gd name="connsiteX2" fmla="*/ 419100 w 1193800"/>
              <a:gd name="connsiteY2" fmla="*/ 1295400 h 1304370"/>
              <a:gd name="connsiteX3" fmla="*/ 740604 w 1193800"/>
              <a:gd name="connsiteY3" fmla="*/ 620413 h 1304370"/>
              <a:gd name="connsiteX4" fmla="*/ 1193800 w 1193800"/>
              <a:gd name="connsiteY4" fmla="*/ 0 h 1304370"/>
              <a:gd name="connsiteX5" fmla="*/ 1193800 w 1193800"/>
              <a:gd name="connsiteY5" fmla="*/ 0 h 1304370"/>
              <a:gd name="connsiteX0" fmla="*/ 0 w 1611630"/>
              <a:gd name="connsiteY0" fmla="*/ 749300 h 1304370"/>
              <a:gd name="connsiteX1" fmla="*/ 224301 w 1611630"/>
              <a:gd name="connsiteY1" fmla="*/ 991396 h 1304370"/>
              <a:gd name="connsiteX2" fmla="*/ 419100 w 1611630"/>
              <a:gd name="connsiteY2" fmla="*/ 1295400 h 1304370"/>
              <a:gd name="connsiteX3" fmla="*/ 740604 w 1611630"/>
              <a:gd name="connsiteY3" fmla="*/ 620413 h 1304370"/>
              <a:gd name="connsiteX4" fmla="*/ 1193800 w 1611630"/>
              <a:gd name="connsiteY4" fmla="*/ 0 h 1304370"/>
              <a:gd name="connsiteX5" fmla="*/ 1611630 w 1611630"/>
              <a:gd name="connsiteY5" fmla="*/ 516695 h 1304370"/>
              <a:gd name="connsiteX0" fmla="*/ 0 w 1193800"/>
              <a:gd name="connsiteY0" fmla="*/ 749300 h 1304370"/>
              <a:gd name="connsiteX1" fmla="*/ 224301 w 1193800"/>
              <a:gd name="connsiteY1" fmla="*/ 991396 h 1304370"/>
              <a:gd name="connsiteX2" fmla="*/ 419100 w 1193800"/>
              <a:gd name="connsiteY2" fmla="*/ 1295400 h 1304370"/>
              <a:gd name="connsiteX3" fmla="*/ 740604 w 1193800"/>
              <a:gd name="connsiteY3" fmla="*/ 620413 h 1304370"/>
              <a:gd name="connsiteX4" fmla="*/ 1193800 w 1193800"/>
              <a:gd name="connsiteY4" fmla="*/ 0 h 1304370"/>
              <a:gd name="connsiteX0" fmla="*/ 0 w 1248898"/>
              <a:gd name="connsiteY0" fmla="*/ 719775 h 1274845"/>
              <a:gd name="connsiteX1" fmla="*/ 224301 w 1248898"/>
              <a:gd name="connsiteY1" fmla="*/ 961871 h 1274845"/>
              <a:gd name="connsiteX2" fmla="*/ 419100 w 1248898"/>
              <a:gd name="connsiteY2" fmla="*/ 1265875 h 1274845"/>
              <a:gd name="connsiteX3" fmla="*/ 740604 w 1248898"/>
              <a:gd name="connsiteY3" fmla="*/ 590888 h 1274845"/>
              <a:gd name="connsiteX4" fmla="*/ 1248898 w 1248898"/>
              <a:gd name="connsiteY4" fmla="*/ 0 h 1274845"/>
              <a:gd name="connsiteX0" fmla="*/ 0 w 1248898"/>
              <a:gd name="connsiteY0" fmla="*/ 719775 h 1274845"/>
              <a:gd name="connsiteX1" fmla="*/ 224301 w 1248898"/>
              <a:gd name="connsiteY1" fmla="*/ 961871 h 1274845"/>
              <a:gd name="connsiteX2" fmla="*/ 419100 w 1248898"/>
              <a:gd name="connsiteY2" fmla="*/ 1265875 h 1274845"/>
              <a:gd name="connsiteX3" fmla="*/ 740604 w 1248898"/>
              <a:gd name="connsiteY3" fmla="*/ 590888 h 1274845"/>
              <a:gd name="connsiteX4" fmla="*/ 1248898 w 1248898"/>
              <a:gd name="connsiteY4" fmla="*/ 0 h 1274845"/>
              <a:gd name="connsiteX0" fmla="*/ 0 w 1248898"/>
              <a:gd name="connsiteY0" fmla="*/ 719775 h 1293542"/>
              <a:gd name="connsiteX1" fmla="*/ 224301 w 1248898"/>
              <a:gd name="connsiteY1" fmla="*/ 961871 h 1293542"/>
              <a:gd name="connsiteX2" fmla="*/ 419100 w 1248898"/>
              <a:gd name="connsiteY2" fmla="*/ 1265875 h 1293542"/>
              <a:gd name="connsiteX3" fmla="*/ 740604 w 1248898"/>
              <a:gd name="connsiteY3" fmla="*/ 590888 h 1293542"/>
              <a:gd name="connsiteX4" fmla="*/ 1248898 w 1248898"/>
              <a:gd name="connsiteY4" fmla="*/ 0 h 1293542"/>
              <a:gd name="connsiteX0" fmla="*/ 0 w 1248898"/>
              <a:gd name="connsiteY0" fmla="*/ 719775 h 1272572"/>
              <a:gd name="connsiteX1" fmla="*/ 224301 w 1248898"/>
              <a:gd name="connsiteY1" fmla="*/ 961871 h 1272572"/>
              <a:gd name="connsiteX2" fmla="*/ 419100 w 1248898"/>
              <a:gd name="connsiteY2" fmla="*/ 1265875 h 1272572"/>
              <a:gd name="connsiteX3" fmla="*/ 740604 w 1248898"/>
              <a:gd name="connsiteY3" fmla="*/ 590888 h 1272572"/>
              <a:gd name="connsiteX4" fmla="*/ 1248898 w 1248898"/>
              <a:gd name="connsiteY4" fmla="*/ 0 h 1272572"/>
              <a:gd name="connsiteX0" fmla="*/ 0 w 1248898"/>
              <a:gd name="connsiteY0" fmla="*/ 719775 h 1265884"/>
              <a:gd name="connsiteX1" fmla="*/ 224301 w 1248898"/>
              <a:gd name="connsiteY1" fmla="*/ 961871 h 1265884"/>
              <a:gd name="connsiteX2" fmla="*/ 419100 w 1248898"/>
              <a:gd name="connsiteY2" fmla="*/ 1265875 h 1265884"/>
              <a:gd name="connsiteX3" fmla="*/ 740604 w 1248898"/>
              <a:gd name="connsiteY3" fmla="*/ 590888 h 1265884"/>
              <a:gd name="connsiteX4" fmla="*/ 1248898 w 1248898"/>
              <a:gd name="connsiteY4" fmla="*/ 0 h 1265884"/>
              <a:gd name="connsiteX0" fmla="*/ 0 w 1248898"/>
              <a:gd name="connsiteY0" fmla="*/ 719775 h 1277462"/>
              <a:gd name="connsiteX1" fmla="*/ 247258 w 1248898"/>
              <a:gd name="connsiteY1" fmla="*/ 996317 h 1277462"/>
              <a:gd name="connsiteX2" fmla="*/ 419100 w 1248898"/>
              <a:gd name="connsiteY2" fmla="*/ 1265875 h 1277462"/>
              <a:gd name="connsiteX3" fmla="*/ 740604 w 1248898"/>
              <a:gd name="connsiteY3" fmla="*/ 590888 h 1277462"/>
              <a:gd name="connsiteX4" fmla="*/ 1248898 w 1248898"/>
              <a:gd name="connsiteY4" fmla="*/ 0 h 1277462"/>
              <a:gd name="connsiteX0" fmla="*/ 0 w 1248898"/>
              <a:gd name="connsiteY0" fmla="*/ 719775 h 1280097"/>
              <a:gd name="connsiteX1" fmla="*/ 247258 w 1248898"/>
              <a:gd name="connsiteY1" fmla="*/ 996317 h 1280097"/>
              <a:gd name="connsiteX2" fmla="*/ 419100 w 1248898"/>
              <a:gd name="connsiteY2" fmla="*/ 1265875 h 1280097"/>
              <a:gd name="connsiteX3" fmla="*/ 740604 w 1248898"/>
              <a:gd name="connsiteY3" fmla="*/ 590888 h 1280097"/>
              <a:gd name="connsiteX4" fmla="*/ 1248898 w 1248898"/>
              <a:gd name="connsiteY4" fmla="*/ 0 h 1280097"/>
              <a:gd name="connsiteX0" fmla="*/ 0 w 1248898"/>
              <a:gd name="connsiteY0" fmla="*/ 719775 h 1276310"/>
              <a:gd name="connsiteX1" fmla="*/ 247258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47258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24301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 name="connsiteX0" fmla="*/ 0 w 1248898"/>
              <a:gd name="connsiteY0" fmla="*/ 719775 h 1276310"/>
              <a:gd name="connsiteX1" fmla="*/ 224301 w 1248898"/>
              <a:gd name="connsiteY1" fmla="*/ 996317 h 1276310"/>
              <a:gd name="connsiteX2" fmla="*/ 419100 w 1248898"/>
              <a:gd name="connsiteY2" fmla="*/ 1265875 h 1276310"/>
              <a:gd name="connsiteX3" fmla="*/ 740604 w 1248898"/>
              <a:gd name="connsiteY3" fmla="*/ 590888 h 1276310"/>
              <a:gd name="connsiteX4" fmla="*/ 1248898 w 1248898"/>
              <a:gd name="connsiteY4" fmla="*/ 0 h 1276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8898" h="1276310">
                <a:moveTo>
                  <a:pt x="0" y="719775"/>
                </a:moveTo>
                <a:cubicBezTo>
                  <a:pt x="104775" y="807616"/>
                  <a:pt x="200365" y="939746"/>
                  <a:pt x="224301" y="996317"/>
                </a:cubicBezTo>
                <a:cubicBezTo>
                  <a:pt x="248237" y="1052888"/>
                  <a:pt x="333050" y="1333447"/>
                  <a:pt x="419100" y="1265875"/>
                </a:cubicBezTo>
                <a:cubicBezTo>
                  <a:pt x="505151" y="1198304"/>
                  <a:pt x="551797" y="875680"/>
                  <a:pt x="740604" y="590888"/>
                </a:cubicBezTo>
                <a:cubicBezTo>
                  <a:pt x="929411" y="306096"/>
                  <a:pt x="1248898" y="0"/>
                  <a:pt x="1248898" y="0"/>
                </a:cubicBezTo>
              </a:path>
            </a:pathLst>
          </a:custGeom>
          <a:noFill/>
          <a:ln w="161925">
            <a:solidFill>
              <a:srgbClr val="E1471D"/>
            </a:solidFill>
            <a:miter lim="800000"/>
            <a:headEnd/>
            <a:tailEnd/>
          </a:ln>
        </p:spPr>
        <p:txBody>
          <a:bodyPr rtlCol="0" anchor="ctr"/>
          <a:lstStyle/>
          <a:p>
            <a:pPr algn="ctr"/>
            <a:endParaRPr lang="en-US" dirty="0"/>
          </a:p>
        </p:txBody>
      </p:sp>
      <p:sp>
        <p:nvSpPr>
          <p:cNvPr id="21" name="Text Box 15">
            <a:extLst>
              <a:ext uri="{FF2B5EF4-FFF2-40B4-BE49-F238E27FC236}">
                <a16:creationId xmlns:a16="http://schemas.microsoft.com/office/drawing/2014/main" id="{CC5B46AA-351A-A692-BA88-758F79053DDA}"/>
              </a:ext>
            </a:extLst>
          </p:cNvPr>
          <p:cNvSpPr txBox="1">
            <a:spLocks noChangeArrowheads="1"/>
          </p:cNvSpPr>
          <p:nvPr/>
        </p:nvSpPr>
        <p:spPr bwMode="auto">
          <a:xfrm>
            <a:off x="412751" y="5459404"/>
            <a:ext cx="2214673" cy="120032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Neuschwander-Tetri. Hepatology. 2010;52:774. </a:t>
            </a:r>
            <a:r>
              <a:rPr kumimoji="0" lang="fr-FR"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Cohen. Science. 2011;332:1519. Chakravarthy. Endocrinol Diabetes Metab</a:t>
            </a:r>
            <a:r>
              <a:rPr lang="fr-FR" sz="1200" b="0" spc="-10" dirty="0">
                <a:solidFill>
                  <a:srgbClr val="455560"/>
                </a:solidFill>
                <a:latin typeface="Calibri" panose="020F0502020204030204" pitchFamily="34" charset="0"/>
              </a:rPr>
              <a:t>. 2020;3:e00112.</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Yen. J Clin Med. 2022;11:1445.</a:t>
            </a:r>
          </a:p>
        </p:txBody>
      </p:sp>
    </p:spTree>
    <p:extLst>
      <p:ext uri="{BB962C8B-B14F-4D97-AF65-F5344CB8AC3E}">
        <p14:creationId xmlns:p14="http://schemas.microsoft.com/office/powerpoint/2010/main" val="24489452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9" name="Straight Arrow Connector 58">
            <a:extLst>
              <a:ext uri="{FF2B5EF4-FFF2-40B4-BE49-F238E27FC236}">
                <a16:creationId xmlns:a16="http://schemas.microsoft.com/office/drawing/2014/main" id="{849497F9-B93D-E421-6106-D7B9AEA89A50}"/>
              </a:ext>
            </a:extLst>
          </p:cNvPr>
          <p:cNvCxnSpPr/>
          <p:nvPr/>
        </p:nvCxnSpPr>
        <p:spPr bwMode="auto">
          <a:xfrm>
            <a:off x="3709238" y="4511599"/>
            <a:ext cx="636425" cy="832309"/>
          </a:xfrm>
          <a:prstGeom prst="straightConnector1">
            <a:avLst/>
          </a:prstGeom>
          <a:noFill/>
          <a:ln w="28575" cap="flat" cmpd="sng" algn="ctr">
            <a:solidFill>
              <a:schemeClr val="bg1"/>
            </a:solidFill>
            <a:prstDash val="solid"/>
            <a:round/>
            <a:headEnd type="none" w="med" len="med"/>
            <a:tailEnd type="triangle"/>
          </a:ln>
          <a:effectLst/>
        </p:spPr>
      </p:cxnSp>
      <p:cxnSp>
        <p:nvCxnSpPr>
          <p:cNvPr id="9220" name="Straight Arrow Connector 9219">
            <a:extLst>
              <a:ext uri="{FF2B5EF4-FFF2-40B4-BE49-F238E27FC236}">
                <a16:creationId xmlns:a16="http://schemas.microsoft.com/office/drawing/2014/main" id="{2B8833D8-2371-4B56-ABC4-CD41EF2BCD8E}"/>
              </a:ext>
            </a:extLst>
          </p:cNvPr>
          <p:cNvCxnSpPr>
            <a:cxnSpLocks/>
          </p:cNvCxnSpPr>
          <p:nvPr/>
        </p:nvCxnSpPr>
        <p:spPr bwMode="auto">
          <a:xfrm flipH="1">
            <a:off x="7471189" y="4599517"/>
            <a:ext cx="724599" cy="744391"/>
          </a:xfrm>
          <a:prstGeom prst="straightConnector1">
            <a:avLst/>
          </a:prstGeom>
          <a:noFill/>
          <a:ln w="28575" cap="flat" cmpd="sng" algn="ctr">
            <a:solidFill>
              <a:schemeClr val="bg1"/>
            </a:solidFill>
            <a:prstDash val="solid"/>
            <a:round/>
            <a:headEnd type="none" w="med" len="med"/>
            <a:tailEnd type="triangle"/>
          </a:ln>
          <a:effectLst/>
        </p:spPr>
      </p:cxnSp>
      <p:cxnSp>
        <p:nvCxnSpPr>
          <p:cNvPr id="51" name="Straight Arrow Connector 50">
            <a:extLst>
              <a:ext uri="{FF2B5EF4-FFF2-40B4-BE49-F238E27FC236}">
                <a16:creationId xmlns:a16="http://schemas.microsoft.com/office/drawing/2014/main" id="{F1A0B08D-90F2-DFE3-2717-6FA05F08EBA0}"/>
              </a:ext>
            </a:extLst>
          </p:cNvPr>
          <p:cNvCxnSpPr/>
          <p:nvPr/>
        </p:nvCxnSpPr>
        <p:spPr bwMode="auto">
          <a:xfrm>
            <a:off x="5813229" y="3931235"/>
            <a:ext cx="0" cy="537149"/>
          </a:xfrm>
          <a:prstGeom prst="straightConnector1">
            <a:avLst/>
          </a:prstGeom>
          <a:noFill/>
          <a:ln w="28575" cap="flat" cmpd="sng" algn="ctr">
            <a:solidFill>
              <a:schemeClr val="bg1"/>
            </a:solidFill>
            <a:prstDash val="solid"/>
            <a:round/>
            <a:headEnd type="none" w="med" len="med"/>
            <a:tailEnd type="triangle"/>
          </a:ln>
          <a:effectLst/>
        </p:spPr>
      </p:cxnSp>
      <p:cxnSp>
        <p:nvCxnSpPr>
          <p:cNvPr id="52" name="Straight Arrow Connector 51">
            <a:extLst>
              <a:ext uri="{FF2B5EF4-FFF2-40B4-BE49-F238E27FC236}">
                <a16:creationId xmlns:a16="http://schemas.microsoft.com/office/drawing/2014/main" id="{E3088B8C-9A05-1D09-DA72-23DC0646B4A1}"/>
              </a:ext>
            </a:extLst>
          </p:cNvPr>
          <p:cNvCxnSpPr/>
          <p:nvPr/>
        </p:nvCxnSpPr>
        <p:spPr bwMode="auto">
          <a:xfrm>
            <a:off x="5814270" y="4806759"/>
            <a:ext cx="0" cy="537149"/>
          </a:xfrm>
          <a:prstGeom prst="straightConnector1">
            <a:avLst/>
          </a:prstGeom>
          <a:noFill/>
          <a:ln w="28575" cap="flat" cmpd="sng" algn="ctr">
            <a:solidFill>
              <a:schemeClr val="bg1"/>
            </a:solidFill>
            <a:prstDash val="solid"/>
            <a:round/>
            <a:headEnd type="none" w="med" len="med"/>
            <a:tailEnd type="triangle"/>
          </a:ln>
          <a:effectLst/>
        </p:spPr>
      </p:cxn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The Pathogenic Relationship </a:t>
            </a:r>
            <a:br>
              <a:rPr lang="en-US" altLang="en-US" dirty="0"/>
            </a:br>
            <a:r>
              <a:rPr lang="en-US" altLang="en-US" dirty="0"/>
              <a:t>Between Diabetes and MASH </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9191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Gastaldelli. </a:t>
            </a:r>
            <a:r>
              <a:rPr lang="sv-SE" altLang="en-US" sz="1200" b="0" dirty="0">
                <a:solidFill>
                  <a:schemeClr val="bg2"/>
                </a:solidFill>
                <a:latin typeface="Calibri" panose="020F0502020204030204" pitchFamily="34" charset="0"/>
              </a:rPr>
              <a:t>JHEP Rep. 2019;1:312.</a:t>
            </a:r>
            <a:endParaRPr lang="en-US" altLang="en-US" sz="1200" b="0" dirty="0">
              <a:solidFill>
                <a:schemeClr val="bg2"/>
              </a:solidFill>
              <a:latin typeface="Calibri" panose="020F0502020204030204" pitchFamily="34" charset="0"/>
            </a:endParaRPr>
          </a:p>
        </p:txBody>
      </p:sp>
      <p:sp>
        <p:nvSpPr>
          <p:cNvPr id="2" name="TextBox 1">
            <a:extLst>
              <a:ext uri="{FF2B5EF4-FFF2-40B4-BE49-F238E27FC236}">
                <a16:creationId xmlns:a16="http://schemas.microsoft.com/office/drawing/2014/main" id="{7A1A44D9-D1BC-9AF2-D016-66865D342FBE}"/>
              </a:ext>
            </a:extLst>
          </p:cNvPr>
          <p:cNvSpPr txBox="1"/>
          <p:nvPr/>
        </p:nvSpPr>
        <p:spPr bwMode="auto">
          <a:xfrm>
            <a:off x="10415239" y="3568390"/>
            <a:ext cx="11569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dirty="0">
                <a:solidFill>
                  <a:schemeClr val="bg1"/>
                </a:solidFill>
                <a:latin typeface="Calibri" panose="020F0502020204030204" pitchFamily="34" charset="0"/>
              </a:rPr>
              <a:t>Impaired</a:t>
            </a:r>
          </a:p>
          <a:p>
            <a:pPr algn="l">
              <a:lnSpc>
                <a:spcPct val="100000"/>
              </a:lnSpc>
              <a:spcBef>
                <a:spcPts val="0"/>
              </a:spcBef>
              <a:spcAft>
                <a:spcPct val="0"/>
              </a:spcAft>
              <a:buClrTx/>
              <a:buFontTx/>
              <a:buNone/>
            </a:pPr>
            <a:r>
              <a:rPr lang="en-US" dirty="0">
                <a:solidFill>
                  <a:schemeClr val="bg1"/>
                </a:solidFill>
                <a:latin typeface="Calibri" panose="020F0502020204030204" pitchFamily="34" charset="0"/>
              </a:rPr>
              <a:t>Activation</a:t>
            </a:r>
          </a:p>
        </p:txBody>
      </p:sp>
      <p:pic>
        <p:nvPicPr>
          <p:cNvPr id="3" name="Picture 2">
            <a:extLst>
              <a:ext uri="{FF2B5EF4-FFF2-40B4-BE49-F238E27FC236}">
                <a16:creationId xmlns:a16="http://schemas.microsoft.com/office/drawing/2014/main" id="{1C288B56-EB0B-77A8-8D81-B830837DA5E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34426" y="5286381"/>
            <a:ext cx="894385" cy="800240"/>
          </a:xfrm>
          <a:prstGeom prst="rect">
            <a:avLst/>
          </a:prstGeom>
        </p:spPr>
      </p:pic>
      <p:pic>
        <p:nvPicPr>
          <p:cNvPr id="4" name="Picture 3">
            <a:extLst>
              <a:ext uri="{FF2B5EF4-FFF2-40B4-BE49-F238E27FC236}">
                <a16:creationId xmlns:a16="http://schemas.microsoft.com/office/drawing/2014/main" id="{2D7AC37F-6520-C0A5-A252-55F06800AA5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87995" y="5003261"/>
            <a:ext cx="1090986" cy="611215"/>
          </a:xfrm>
          <a:prstGeom prst="rect">
            <a:avLst/>
          </a:prstGeom>
        </p:spPr>
      </p:pic>
      <p:pic>
        <p:nvPicPr>
          <p:cNvPr id="10" name="Graphic 9">
            <a:extLst>
              <a:ext uri="{FF2B5EF4-FFF2-40B4-BE49-F238E27FC236}">
                <a16:creationId xmlns:a16="http://schemas.microsoft.com/office/drawing/2014/main" id="{1D126A56-6636-9FDC-A917-1E0E9E84201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0283530">
            <a:off x="7855394" y="4900166"/>
            <a:ext cx="951585" cy="384911"/>
          </a:xfrm>
          <a:prstGeom prst="rect">
            <a:avLst/>
          </a:prstGeom>
        </p:spPr>
      </p:pic>
      <p:grpSp>
        <p:nvGrpSpPr>
          <p:cNvPr id="12" name="Group 11">
            <a:extLst>
              <a:ext uri="{FF2B5EF4-FFF2-40B4-BE49-F238E27FC236}">
                <a16:creationId xmlns:a16="http://schemas.microsoft.com/office/drawing/2014/main" id="{B5E86DEC-FB47-E173-5662-E6F7F9A78AD1}"/>
              </a:ext>
            </a:extLst>
          </p:cNvPr>
          <p:cNvGrpSpPr/>
          <p:nvPr/>
        </p:nvGrpSpPr>
        <p:grpSpPr>
          <a:xfrm>
            <a:off x="5335363" y="1864997"/>
            <a:ext cx="1022285" cy="912711"/>
            <a:chOff x="5664813" y="3197335"/>
            <a:chExt cx="1343260" cy="1199282"/>
          </a:xfrm>
        </p:grpSpPr>
        <p:grpSp>
          <p:nvGrpSpPr>
            <p:cNvPr id="14" name="Group 13">
              <a:extLst>
                <a:ext uri="{FF2B5EF4-FFF2-40B4-BE49-F238E27FC236}">
                  <a16:creationId xmlns:a16="http://schemas.microsoft.com/office/drawing/2014/main" id="{9E981766-6F24-FE74-BCC3-CB769DB08521}"/>
                </a:ext>
              </a:extLst>
            </p:cNvPr>
            <p:cNvGrpSpPr/>
            <p:nvPr/>
          </p:nvGrpSpPr>
          <p:grpSpPr>
            <a:xfrm>
              <a:off x="6071426" y="3197335"/>
              <a:ext cx="398141" cy="357599"/>
              <a:chOff x="6071426" y="3197335"/>
              <a:chExt cx="398141" cy="357599"/>
            </a:xfrm>
          </p:grpSpPr>
          <p:sp>
            <p:nvSpPr>
              <p:cNvPr id="39" name="Oval 16">
                <a:extLst>
                  <a:ext uri="{FF2B5EF4-FFF2-40B4-BE49-F238E27FC236}">
                    <a16:creationId xmlns:a16="http://schemas.microsoft.com/office/drawing/2014/main" id="{42F8B4BA-67BD-A42B-742E-DF216E260E97}"/>
                  </a:ext>
                </a:extLst>
              </p:cNvPr>
              <p:cNvSpPr/>
              <p:nvPr/>
            </p:nvSpPr>
            <p:spPr bwMode="auto">
              <a:xfrm>
                <a:off x="6071426" y="3197335"/>
                <a:ext cx="398141" cy="357599"/>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520" h="549529">
                    <a:moveTo>
                      <a:pt x="3908" y="373052"/>
                    </a:moveTo>
                    <a:cubicBezTo>
                      <a:pt x="-7669" y="281804"/>
                      <a:pt x="-7676" y="22004"/>
                      <a:pt x="213843" y="1761"/>
                    </a:cubicBezTo>
                    <a:cubicBezTo>
                      <a:pt x="435362" y="-18482"/>
                      <a:pt x="583269" y="138700"/>
                      <a:pt x="586520" y="323045"/>
                    </a:cubicBezTo>
                    <a:cubicBezTo>
                      <a:pt x="575997" y="513617"/>
                      <a:pt x="401841" y="543299"/>
                      <a:pt x="283307" y="549252"/>
                    </a:cubicBezTo>
                    <a:cubicBezTo>
                      <a:pt x="164773" y="555205"/>
                      <a:pt x="15485" y="464300"/>
                      <a:pt x="3908" y="373052"/>
                    </a:cubicBezTo>
                    <a:close/>
                  </a:path>
                </a:pathLst>
              </a:custGeom>
              <a:gradFill>
                <a:gsLst>
                  <a:gs pos="0">
                    <a:schemeClr val="accent3">
                      <a:lumMod val="20000"/>
                      <a:lumOff val="80000"/>
                    </a:schemeClr>
                  </a:gs>
                  <a:gs pos="100000">
                    <a:schemeClr val="accent3">
                      <a:lumMod val="60000"/>
                      <a:lumOff val="40000"/>
                    </a:schemeClr>
                  </a:gs>
                </a:gsLst>
                <a:lin ang="5400000" scaled="1"/>
              </a:gradFill>
              <a:ln w="1905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Oval 39">
                <a:extLst>
                  <a:ext uri="{FF2B5EF4-FFF2-40B4-BE49-F238E27FC236}">
                    <a16:creationId xmlns:a16="http://schemas.microsoft.com/office/drawing/2014/main" id="{673633F7-CD1E-3AAE-2F6E-5C31F97CEEE6}"/>
                  </a:ext>
                </a:extLst>
              </p:cNvPr>
              <p:cNvSpPr/>
              <p:nvPr/>
            </p:nvSpPr>
            <p:spPr bwMode="auto">
              <a:xfrm rot="381358">
                <a:off x="6235814" y="3200660"/>
                <a:ext cx="91440" cy="27432"/>
              </a:xfrm>
              <a:prstGeom prst="ellipse">
                <a:avLst/>
              </a:prstGeom>
              <a:solidFill>
                <a:schemeClr val="tx2">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5" name="Oval 16">
              <a:extLst>
                <a:ext uri="{FF2B5EF4-FFF2-40B4-BE49-F238E27FC236}">
                  <a16:creationId xmlns:a16="http://schemas.microsoft.com/office/drawing/2014/main" id="{CD473F86-8D86-2CB1-8DA8-F7E0D55576CE}"/>
                </a:ext>
              </a:extLst>
            </p:cNvPr>
            <p:cNvSpPr/>
            <p:nvPr/>
          </p:nvSpPr>
          <p:spPr bwMode="auto">
            <a:xfrm>
              <a:off x="6401945" y="3352258"/>
              <a:ext cx="420335" cy="342186"/>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4922" h="525844">
                  <a:moveTo>
                    <a:pt x="2311" y="250733"/>
                  </a:moveTo>
                  <a:cubicBezTo>
                    <a:pt x="30498" y="31409"/>
                    <a:pt x="95264" y="-3053"/>
                    <a:pt x="238756" y="199"/>
                  </a:cubicBezTo>
                  <a:cubicBezTo>
                    <a:pt x="382248" y="3451"/>
                    <a:pt x="581671" y="85906"/>
                    <a:pt x="584922" y="270251"/>
                  </a:cubicBezTo>
                  <a:cubicBezTo>
                    <a:pt x="574399" y="460823"/>
                    <a:pt x="405320" y="528987"/>
                    <a:pt x="308218" y="525734"/>
                  </a:cubicBezTo>
                  <a:cubicBezTo>
                    <a:pt x="211116" y="522481"/>
                    <a:pt x="-25876" y="470057"/>
                    <a:pt x="2311" y="250733"/>
                  </a:cubicBezTo>
                  <a:close/>
                </a:path>
              </a:pathLst>
            </a:custGeom>
            <a:gradFill>
              <a:gsLst>
                <a:gs pos="0">
                  <a:schemeClr val="accent3">
                    <a:lumMod val="40000"/>
                    <a:lumOff val="60000"/>
                  </a:schemeClr>
                </a:gs>
                <a:gs pos="100000">
                  <a:schemeClr val="accent3">
                    <a:lumMod val="75000"/>
                  </a:schemeClr>
                </a:gs>
              </a:gsLst>
              <a:lin ang="5400000" scaled="1"/>
            </a:gradFill>
            <a:ln w="1905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6" name="Group 15">
              <a:extLst>
                <a:ext uri="{FF2B5EF4-FFF2-40B4-BE49-F238E27FC236}">
                  <a16:creationId xmlns:a16="http://schemas.microsoft.com/office/drawing/2014/main" id="{BB88A6A9-153D-5C05-A028-2E96272C3FE7}"/>
                </a:ext>
              </a:extLst>
            </p:cNvPr>
            <p:cNvGrpSpPr/>
            <p:nvPr/>
          </p:nvGrpSpPr>
          <p:grpSpPr>
            <a:xfrm>
              <a:off x="5664813" y="3312724"/>
              <a:ext cx="472195" cy="514448"/>
              <a:chOff x="5664813" y="3312724"/>
              <a:chExt cx="472195" cy="514448"/>
            </a:xfrm>
          </p:grpSpPr>
          <p:sp>
            <p:nvSpPr>
              <p:cNvPr id="37" name="Oval 16">
                <a:extLst>
                  <a:ext uri="{FF2B5EF4-FFF2-40B4-BE49-F238E27FC236}">
                    <a16:creationId xmlns:a16="http://schemas.microsoft.com/office/drawing/2014/main" id="{6E05418E-0646-F2BD-D04B-BA611650624B}"/>
                  </a:ext>
                </a:extLst>
              </p:cNvPr>
              <p:cNvSpPr/>
              <p:nvPr/>
            </p:nvSpPr>
            <p:spPr bwMode="auto">
              <a:xfrm rot="16200000">
                <a:off x="5643687" y="3333850"/>
                <a:ext cx="514448" cy="472195"/>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 name="connsiteX0" fmla="*/ 2311 w 584922"/>
                  <a:gd name="connsiteY0" fmla="*/ 192230 h 535374"/>
                  <a:gd name="connsiteX1" fmla="*/ 238756 w 584922"/>
                  <a:gd name="connsiteY1" fmla="*/ 8199 h 535374"/>
                  <a:gd name="connsiteX2" fmla="*/ 584922 w 584922"/>
                  <a:gd name="connsiteY2" fmla="*/ 278251 h 535374"/>
                  <a:gd name="connsiteX3" fmla="*/ 308218 w 584922"/>
                  <a:gd name="connsiteY3" fmla="*/ 533734 h 535374"/>
                  <a:gd name="connsiteX4" fmla="*/ 2311 w 584922"/>
                  <a:gd name="connsiteY4" fmla="*/ 192230 h 535374"/>
                  <a:gd name="connsiteX0" fmla="*/ 33 w 582644"/>
                  <a:gd name="connsiteY0" fmla="*/ 193538 h 536681"/>
                  <a:gd name="connsiteX1" fmla="*/ 288452 w 582644"/>
                  <a:gd name="connsiteY1" fmla="*/ 1194 h 536681"/>
                  <a:gd name="connsiteX2" fmla="*/ 582644 w 582644"/>
                  <a:gd name="connsiteY2" fmla="*/ 279559 h 536681"/>
                  <a:gd name="connsiteX3" fmla="*/ 305940 w 582644"/>
                  <a:gd name="connsiteY3" fmla="*/ 535042 h 536681"/>
                  <a:gd name="connsiteX4" fmla="*/ 33 w 582644"/>
                  <a:gd name="connsiteY4" fmla="*/ 193538 h 536681"/>
                  <a:gd name="connsiteX0" fmla="*/ 44 w 582655"/>
                  <a:gd name="connsiteY0" fmla="*/ 199805 h 542948"/>
                  <a:gd name="connsiteX1" fmla="*/ 288463 w 582655"/>
                  <a:gd name="connsiteY1" fmla="*/ 7461 h 542948"/>
                  <a:gd name="connsiteX2" fmla="*/ 582655 w 582655"/>
                  <a:gd name="connsiteY2" fmla="*/ 285826 h 542948"/>
                  <a:gd name="connsiteX3" fmla="*/ 305951 w 582655"/>
                  <a:gd name="connsiteY3" fmla="*/ 541309 h 542948"/>
                  <a:gd name="connsiteX4" fmla="*/ 44 w 582655"/>
                  <a:gd name="connsiteY4" fmla="*/ 199805 h 542948"/>
                  <a:gd name="connsiteX0" fmla="*/ 23 w 582634"/>
                  <a:gd name="connsiteY0" fmla="*/ 203551 h 546694"/>
                  <a:gd name="connsiteX1" fmla="*/ 288442 w 582634"/>
                  <a:gd name="connsiteY1" fmla="*/ 11207 h 546694"/>
                  <a:gd name="connsiteX2" fmla="*/ 582634 w 582634"/>
                  <a:gd name="connsiteY2" fmla="*/ 289572 h 546694"/>
                  <a:gd name="connsiteX3" fmla="*/ 305930 w 582634"/>
                  <a:gd name="connsiteY3" fmla="*/ 545055 h 546694"/>
                  <a:gd name="connsiteX4" fmla="*/ 23 w 582634"/>
                  <a:gd name="connsiteY4" fmla="*/ 203551 h 546694"/>
                  <a:gd name="connsiteX0" fmla="*/ 74 w 582685"/>
                  <a:gd name="connsiteY0" fmla="*/ 203551 h 555951"/>
                  <a:gd name="connsiteX1" fmla="*/ 288493 w 582685"/>
                  <a:gd name="connsiteY1" fmla="*/ 11207 h 555951"/>
                  <a:gd name="connsiteX2" fmla="*/ 582685 w 582685"/>
                  <a:gd name="connsiteY2" fmla="*/ 289572 h 555951"/>
                  <a:gd name="connsiteX3" fmla="*/ 305981 w 582685"/>
                  <a:gd name="connsiteY3" fmla="*/ 545055 h 555951"/>
                  <a:gd name="connsiteX4" fmla="*/ 74 w 582685"/>
                  <a:gd name="connsiteY4" fmla="*/ 203551 h 555951"/>
                  <a:gd name="connsiteX0" fmla="*/ 31 w 582642"/>
                  <a:gd name="connsiteY0" fmla="*/ 203551 h 548555"/>
                  <a:gd name="connsiteX1" fmla="*/ 288450 w 582642"/>
                  <a:gd name="connsiteY1" fmla="*/ 11207 h 548555"/>
                  <a:gd name="connsiteX2" fmla="*/ 582642 w 582642"/>
                  <a:gd name="connsiteY2" fmla="*/ 289572 h 548555"/>
                  <a:gd name="connsiteX3" fmla="*/ 305938 w 582642"/>
                  <a:gd name="connsiteY3" fmla="*/ 545055 h 548555"/>
                  <a:gd name="connsiteX4" fmla="*/ 31 w 582642"/>
                  <a:gd name="connsiteY4" fmla="*/ 203551 h 548555"/>
                  <a:gd name="connsiteX0" fmla="*/ 1063 w 583674"/>
                  <a:gd name="connsiteY0" fmla="*/ 199734 h 534013"/>
                  <a:gd name="connsiteX1" fmla="*/ 289482 w 583674"/>
                  <a:gd name="connsiteY1" fmla="*/ 7390 h 534013"/>
                  <a:gd name="connsiteX2" fmla="*/ 583674 w 583674"/>
                  <a:gd name="connsiteY2" fmla="*/ 285755 h 534013"/>
                  <a:gd name="connsiteX3" fmla="*/ 222170 w 583674"/>
                  <a:gd name="connsiteY3" fmla="*/ 530153 h 534013"/>
                  <a:gd name="connsiteX4" fmla="*/ 1063 w 583674"/>
                  <a:gd name="connsiteY4" fmla="*/ 199734 h 534013"/>
                  <a:gd name="connsiteX0" fmla="*/ 154 w 582765"/>
                  <a:gd name="connsiteY0" fmla="*/ 199805 h 544807"/>
                  <a:gd name="connsiteX1" fmla="*/ 288573 w 582765"/>
                  <a:gd name="connsiteY1" fmla="*/ 7461 h 544807"/>
                  <a:gd name="connsiteX2" fmla="*/ 582765 w 582765"/>
                  <a:gd name="connsiteY2" fmla="*/ 285826 h 544807"/>
                  <a:gd name="connsiteX3" fmla="*/ 259558 w 582765"/>
                  <a:gd name="connsiteY3" fmla="*/ 541308 h 544807"/>
                  <a:gd name="connsiteX4" fmla="*/ 154 w 582765"/>
                  <a:gd name="connsiteY4" fmla="*/ 199805 h 544807"/>
                  <a:gd name="connsiteX0" fmla="*/ 8362 w 590973"/>
                  <a:gd name="connsiteY0" fmla="*/ 204491 h 549493"/>
                  <a:gd name="connsiteX1" fmla="*/ 296781 w 590973"/>
                  <a:gd name="connsiteY1" fmla="*/ 12147 h 549493"/>
                  <a:gd name="connsiteX2" fmla="*/ 590973 w 590973"/>
                  <a:gd name="connsiteY2" fmla="*/ 290512 h 549493"/>
                  <a:gd name="connsiteX3" fmla="*/ 267766 w 590973"/>
                  <a:gd name="connsiteY3" fmla="*/ 545994 h 549493"/>
                  <a:gd name="connsiteX4" fmla="*/ 8362 w 590973"/>
                  <a:gd name="connsiteY4" fmla="*/ 204491 h 549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973" h="549493">
                    <a:moveTo>
                      <a:pt x="8362" y="204491"/>
                    </a:moveTo>
                    <a:cubicBezTo>
                      <a:pt x="54230" y="37923"/>
                      <a:pt x="142235" y="-29900"/>
                      <a:pt x="296781" y="12147"/>
                    </a:cubicBezTo>
                    <a:cubicBezTo>
                      <a:pt x="451327" y="54194"/>
                      <a:pt x="587722" y="106167"/>
                      <a:pt x="590973" y="290512"/>
                    </a:cubicBezTo>
                    <a:cubicBezTo>
                      <a:pt x="580450" y="481084"/>
                      <a:pt x="422313" y="568646"/>
                      <a:pt x="267766" y="545994"/>
                    </a:cubicBezTo>
                    <a:cubicBezTo>
                      <a:pt x="113219" y="523342"/>
                      <a:pt x="-37506" y="371059"/>
                      <a:pt x="8362" y="204491"/>
                    </a:cubicBezTo>
                    <a:close/>
                  </a:path>
                </a:pathLst>
              </a:custGeom>
              <a:gradFill>
                <a:gsLst>
                  <a:gs pos="0">
                    <a:schemeClr val="accent3">
                      <a:lumMod val="20000"/>
                      <a:lumOff val="80000"/>
                    </a:schemeClr>
                  </a:gs>
                  <a:gs pos="100000">
                    <a:schemeClr val="accent3">
                      <a:lumMod val="60000"/>
                      <a:lumOff val="40000"/>
                    </a:schemeClr>
                  </a:gs>
                </a:gsLst>
                <a:lin ang="5400000" scaled="1"/>
              </a:gradFill>
              <a:ln w="1905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Oval 37">
                <a:extLst>
                  <a:ext uri="{FF2B5EF4-FFF2-40B4-BE49-F238E27FC236}">
                    <a16:creationId xmlns:a16="http://schemas.microsoft.com/office/drawing/2014/main" id="{A6711091-9DFE-8555-3840-B776D65823DC}"/>
                  </a:ext>
                </a:extLst>
              </p:cNvPr>
              <p:cNvSpPr/>
              <p:nvPr/>
            </p:nvSpPr>
            <p:spPr bwMode="auto">
              <a:xfrm rot="17286924">
                <a:off x="5633534" y="3490518"/>
                <a:ext cx="146304" cy="27432"/>
              </a:xfrm>
              <a:prstGeom prst="ellipse">
                <a:avLst/>
              </a:prstGeom>
              <a:solidFill>
                <a:schemeClr val="tx2">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7" name="Group 16">
              <a:extLst>
                <a:ext uri="{FF2B5EF4-FFF2-40B4-BE49-F238E27FC236}">
                  <a16:creationId xmlns:a16="http://schemas.microsoft.com/office/drawing/2014/main" id="{1F0A692E-E0AE-4DE3-0087-946ED195C2BA}"/>
                </a:ext>
              </a:extLst>
            </p:cNvPr>
            <p:cNvGrpSpPr/>
            <p:nvPr/>
          </p:nvGrpSpPr>
          <p:grpSpPr>
            <a:xfrm rot="15517081">
              <a:off x="5699033" y="3725578"/>
              <a:ext cx="394213" cy="441231"/>
              <a:chOff x="5664814" y="3542466"/>
              <a:chExt cx="472195" cy="514448"/>
            </a:xfrm>
          </p:grpSpPr>
          <p:sp>
            <p:nvSpPr>
              <p:cNvPr id="35" name="Oval 16">
                <a:extLst>
                  <a:ext uri="{FF2B5EF4-FFF2-40B4-BE49-F238E27FC236}">
                    <a16:creationId xmlns:a16="http://schemas.microsoft.com/office/drawing/2014/main" id="{60047D1C-9750-0BB5-8607-31A8A09B4424}"/>
                  </a:ext>
                </a:extLst>
              </p:cNvPr>
              <p:cNvSpPr/>
              <p:nvPr/>
            </p:nvSpPr>
            <p:spPr bwMode="auto">
              <a:xfrm rot="16200000">
                <a:off x="5643688" y="3563592"/>
                <a:ext cx="514448" cy="472195"/>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 name="connsiteX0" fmla="*/ 2311 w 584922"/>
                  <a:gd name="connsiteY0" fmla="*/ 192230 h 535374"/>
                  <a:gd name="connsiteX1" fmla="*/ 238756 w 584922"/>
                  <a:gd name="connsiteY1" fmla="*/ 8199 h 535374"/>
                  <a:gd name="connsiteX2" fmla="*/ 584922 w 584922"/>
                  <a:gd name="connsiteY2" fmla="*/ 278251 h 535374"/>
                  <a:gd name="connsiteX3" fmla="*/ 308218 w 584922"/>
                  <a:gd name="connsiteY3" fmla="*/ 533734 h 535374"/>
                  <a:gd name="connsiteX4" fmla="*/ 2311 w 584922"/>
                  <a:gd name="connsiteY4" fmla="*/ 192230 h 535374"/>
                  <a:gd name="connsiteX0" fmla="*/ 33 w 582644"/>
                  <a:gd name="connsiteY0" fmla="*/ 193538 h 536681"/>
                  <a:gd name="connsiteX1" fmla="*/ 288452 w 582644"/>
                  <a:gd name="connsiteY1" fmla="*/ 1194 h 536681"/>
                  <a:gd name="connsiteX2" fmla="*/ 582644 w 582644"/>
                  <a:gd name="connsiteY2" fmla="*/ 279559 h 536681"/>
                  <a:gd name="connsiteX3" fmla="*/ 305940 w 582644"/>
                  <a:gd name="connsiteY3" fmla="*/ 535042 h 536681"/>
                  <a:gd name="connsiteX4" fmla="*/ 33 w 582644"/>
                  <a:gd name="connsiteY4" fmla="*/ 193538 h 536681"/>
                  <a:gd name="connsiteX0" fmla="*/ 44 w 582655"/>
                  <a:gd name="connsiteY0" fmla="*/ 199805 h 542948"/>
                  <a:gd name="connsiteX1" fmla="*/ 288463 w 582655"/>
                  <a:gd name="connsiteY1" fmla="*/ 7461 h 542948"/>
                  <a:gd name="connsiteX2" fmla="*/ 582655 w 582655"/>
                  <a:gd name="connsiteY2" fmla="*/ 285826 h 542948"/>
                  <a:gd name="connsiteX3" fmla="*/ 305951 w 582655"/>
                  <a:gd name="connsiteY3" fmla="*/ 541309 h 542948"/>
                  <a:gd name="connsiteX4" fmla="*/ 44 w 582655"/>
                  <a:gd name="connsiteY4" fmla="*/ 199805 h 542948"/>
                  <a:gd name="connsiteX0" fmla="*/ 23 w 582634"/>
                  <a:gd name="connsiteY0" fmla="*/ 203551 h 546694"/>
                  <a:gd name="connsiteX1" fmla="*/ 288442 w 582634"/>
                  <a:gd name="connsiteY1" fmla="*/ 11207 h 546694"/>
                  <a:gd name="connsiteX2" fmla="*/ 582634 w 582634"/>
                  <a:gd name="connsiteY2" fmla="*/ 289572 h 546694"/>
                  <a:gd name="connsiteX3" fmla="*/ 305930 w 582634"/>
                  <a:gd name="connsiteY3" fmla="*/ 545055 h 546694"/>
                  <a:gd name="connsiteX4" fmla="*/ 23 w 582634"/>
                  <a:gd name="connsiteY4" fmla="*/ 203551 h 546694"/>
                  <a:gd name="connsiteX0" fmla="*/ 74 w 582685"/>
                  <a:gd name="connsiteY0" fmla="*/ 203551 h 555951"/>
                  <a:gd name="connsiteX1" fmla="*/ 288493 w 582685"/>
                  <a:gd name="connsiteY1" fmla="*/ 11207 h 555951"/>
                  <a:gd name="connsiteX2" fmla="*/ 582685 w 582685"/>
                  <a:gd name="connsiteY2" fmla="*/ 289572 h 555951"/>
                  <a:gd name="connsiteX3" fmla="*/ 305981 w 582685"/>
                  <a:gd name="connsiteY3" fmla="*/ 545055 h 555951"/>
                  <a:gd name="connsiteX4" fmla="*/ 74 w 582685"/>
                  <a:gd name="connsiteY4" fmla="*/ 203551 h 555951"/>
                  <a:gd name="connsiteX0" fmla="*/ 31 w 582642"/>
                  <a:gd name="connsiteY0" fmla="*/ 203551 h 548555"/>
                  <a:gd name="connsiteX1" fmla="*/ 288450 w 582642"/>
                  <a:gd name="connsiteY1" fmla="*/ 11207 h 548555"/>
                  <a:gd name="connsiteX2" fmla="*/ 582642 w 582642"/>
                  <a:gd name="connsiteY2" fmla="*/ 289572 h 548555"/>
                  <a:gd name="connsiteX3" fmla="*/ 305938 w 582642"/>
                  <a:gd name="connsiteY3" fmla="*/ 545055 h 548555"/>
                  <a:gd name="connsiteX4" fmla="*/ 31 w 582642"/>
                  <a:gd name="connsiteY4" fmla="*/ 203551 h 548555"/>
                  <a:gd name="connsiteX0" fmla="*/ 1063 w 583674"/>
                  <a:gd name="connsiteY0" fmla="*/ 199734 h 534013"/>
                  <a:gd name="connsiteX1" fmla="*/ 289482 w 583674"/>
                  <a:gd name="connsiteY1" fmla="*/ 7390 h 534013"/>
                  <a:gd name="connsiteX2" fmla="*/ 583674 w 583674"/>
                  <a:gd name="connsiteY2" fmla="*/ 285755 h 534013"/>
                  <a:gd name="connsiteX3" fmla="*/ 222170 w 583674"/>
                  <a:gd name="connsiteY3" fmla="*/ 530153 h 534013"/>
                  <a:gd name="connsiteX4" fmla="*/ 1063 w 583674"/>
                  <a:gd name="connsiteY4" fmla="*/ 199734 h 534013"/>
                  <a:gd name="connsiteX0" fmla="*/ 154 w 582765"/>
                  <a:gd name="connsiteY0" fmla="*/ 199805 h 544807"/>
                  <a:gd name="connsiteX1" fmla="*/ 288573 w 582765"/>
                  <a:gd name="connsiteY1" fmla="*/ 7461 h 544807"/>
                  <a:gd name="connsiteX2" fmla="*/ 582765 w 582765"/>
                  <a:gd name="connsiteY2" fmla="*/ 285826 h 544807"/>
                  <a:gd name="connsiteX3" fmla="*/ 259558 w 582765"/>
                  <a:gd name="connsiteY3" fmla="*/ 541308 h 544807"/>
                  <a:gd name="connsiteX4" fmla="*/ 154 w 582765"/>
                  <a:gd name="connsiteY4" fmla="*/ 199805 h 544807"/>
                  <a:gd name="connsiteX0" fmla="*/ 8362 w 590973"/>
                  <a:gd name="connsiteY0" fmla="*/ 204491 h 549493"/>
                  <a:gd name="connsiteX1" fmla="*/ 296781 w 590973"/>
                  <a:gd name="connsiteY1" fmla="*/ 12147 h 549493"/>
                  <a:gd name="connsiteX2" fmla="*/ 590973 w 590973"/>
                  <a:gd name="connsiteY2" fmla="*/ 290512 h 549493"/>
                  <a:gd name="connsiteX3" fmla="*/ 267766 w 590973"/>
                  <a:gd name="connsiteY3" fmla="*/ 545994 h 549493"/>
                  <a:gd name="connsiteX4" fmla="*/ 8362 w 590973"/>
                  <a:gd name="connsiteY4" fmla="*/ 204491 h 549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973" h="549493">
                    <a:moveTo>
                      <a:pt x="8362" y="204491"/>
                    </a:moveTo>
                    <a:cubicBezTo>
                      <a:pt x="54230" y="37923"/>
                      <a:pt x="142235" y="-29900"/>
                      <a:pt x="296781" y="12147"/>
                    </a:cubicBezTo>
                    <a:cubicBezTo>
                      <a:pt x="451327" y="54194"/>
                      <a:pt x="587722" y="106167"/>
                      <a:pt x="590973" y="290512"/>
                    </a:cubicBezTo>
                    <a:cubicBezTo>
                      <a:pt x="580450" y="481084"/>
                      <a:pt x="422313" y="568646"/>
                      <a:pt x="267766" y="545994"/>
                    </a:cubicBezTo>
                    <a:cubicBezTo>
                      <a:pt x="113219" y="523342"/>
                      <a:pt x="-37506" y="371059"/>
                      <a:pt x="8362" y="204491"/>
                    </a:cubicBezTo>
                    <a:close/>
                  </a:path>
                </a:pathLst>
              </a:custGeom>
              <a:gradFill>
                <a:gsLst>
                  <a:gs pos="0">
                    <a:schemeClr val="accent3">
                      <a:lumMod val="20000"/>
                      <a:lumOff val="80000"/>
                    </a:schemeClr>
                  </a:gs>
                  <a:gs pos="100000">
                    <a:schemeClr val="accent3">
                      <a:lumMod val="60000"/>
                      <a:lumOff val="40000"/>
                    </a:schemeClr>
                  </a:gs>
                </a:gsLst>
                <a:lin ang="5400000" scaled="1"/>
              </a:gradFill>
              <a:ln w="1905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Oval 35">
                <a:extLst>
                  <a:ext uri="{FF2B5EF4-FFF2-40B4-BE49-F238E27FC236}">
                    <a16:creationId xmlns:a16="http://schemas.microsoft.com/office/drawing/2014/main" id="{51BAD5FA-D619-F329-61B8-FEEB3FD65E10}"/>
                  </a:ext>
                </a:extLst>
              </p:cNvPr>
              <p:cNvSpPr/>
              <p:nvPr/>
            </p:nvSpPr>
            <p:spPr bwMode="auto">
              <a:xfrm rot="17286924">
                <a:off x="5633535" y="3720260"/>
                <a:ext cx="146304" cy="27432"/>
              </a:xfrm>
              <a:prstGeom prst="ellipse">
                <a:avLst/>
              </a:prstGeom>
              <a:solidFill>
                <a:schemeClr val="tx2">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 name="Group 17">
              <a:extLst>
                <a:ext uri="{FF2B5EF4-FFF2-40B4-BE49-F238E27FC236}">
                  <a16:creationId xmlns:a16="http://schemas.microsoft.com/office/drawing/2014/main" id="{5532A226-F8BB-8E3B-2A11-C0EFD42EA012}"/>
                </a:ext>
              </a:extLst>
            </p:cNvPr>
            <p:cNvGrpSpPr/>
            <p:nvPr/>
          </p:nvGrpSpPr>
          <p:grpSpPr>
            <a:xfrm rot="6085928">
              <a:off x="6549578" y="3674816"/>
              <a:ext cx="436607" cy="480383"/>
              <a:chOff x="5674623" y="3553316"/>
              <a:chExt cx="459698" cy="503273"/>
            </a:xfrm>
          </p:grpSpPr>
          <p:sp>
            <p:nvSpPr>
              <p:cNvPr id="33" name="Oval 16">
                <a:extLst>
                  <a:ext uri="{FF2B5EF4-FFF2-40B4-BE49-F238E27FC236}">
                    <a16:creationId xmlns:a16="http://schemas.microsoft.com/office/drawing/2014/main" id="{9B3B3B49-BE7F-9B0C-8BC7-3F068A356B25}"/>
                  </a:ext>
                </a:extLst>
              </p:cNvPr>
              <p:cNvSpPr/>
              <p:nvPr/>
            </p:nvSpPr>
            <p:spPr bwMode="auto">
              <a:xfrm rot="16200000">
                <a:off x="5652835" y="3575104"/>
                <a:ext cx="503273" cy="459698"/>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 name="connsiteX0" fmla="*/ 2311 w 584922"/>
                  <a:gd name="connsiteY0" fmla="*/ 192230 h 535374"/>
                  <a:gd name="connsiteX1" fmla="*/ 238756 w 584922"/>
                  <a:gd name="connsiteY1" fmla="*/ 8199 h 535374"/>
                  <a:gd name="connsiteX2" fmla="*/ 584922 w 584922"/>
                  <a:gd name="connsiteY2" fmla="*/ 278251 h 535374"/>
                  <a:gd name="connsiteX3" fmla="*/ 308218 w 584922"/>
                  <a:gd name="connsiteY3" fmla="*/ 533734 h 535374"/>
                  <a:gd name="connsiteX4" fmla="*/ 2311 w 584922"/>
                  <a:gd name="connsiteY4" fmla="*/ 192230 h 535374"/>
                  <a:gd name="connsiteX0" fmla="*/ 33 w 582644"/>
                  <a:gd name="connsiteY0" fmla="*/ 193538 h 536681"/>
                  <a:gd name="connsiteX1" fmla="*/ 288452 w 582644"/>
                  <a:gd name="connsiteY1" fmla="*/ 1194 h 536681"/>
                  <a:gd name="connsiteX2" fmla="*/ 582644 w 582644"/>
                  <a:gd name="connsiteY2" fmla="*/ 279559 h 536681"/>
                  <a:gd name="connsiteX3" fmla="*/ 305940 w 582644"/>
                  <a:gd name="connsiteY3" fmla="*/ 535042 h 536681"/>
                  <a:gd name="connsiteX4" fmla="*/ 33 w 582644"/>
                  <a:gd name="connsiteY4" fmla="*/ 193538 h 536681"/>
                  <a:gd name="connsiteX0" fmla="*/ 44 w 582655"/>
                  <a:gd name="connsiteY0" fmla="*/ 199805 h 542948"/>
                  <a:gd name="connsiteX1" fmla="*/ 288463 w 582655"/>
                  <a:gd name="connsiteY1" fmla="*/ 7461 h 542948"/>
                  <a:gd name="connsiteX2" fmla="*/ 582655 w 582655"/>
                  <a:gd name="connsiteY2" fmla="*/ 285826 h 542948"/>
                  <a:gd name="connsiteX3" fmla="*/ 305951 w 582655"/>
                  <a:gd name="connsiteY3" fmla="*/ 541309 h 542948"/>
                  <a:gd name="connsiteX4" fmla="*/ 44 w 582655"/>
                  <a:gd name="connsiteY4" fmla="*/ 199805 h 542948"/>
                  <a:gd name="connsiteX0" fmla="*/ 23 w 582634"/>
                  <a:gd name="connsiteY0" fmla="*/ 203551 h 546694"/>
                  <a:gd name="connsiteX1" fmla="*/ 288442 w 582634"/>
                  <a:gd name="connsiteY1" fmla="*/ 11207 h 546694"/>
                  <a:gd name="connsiteX2" fmla="*/ 582634 w 582634"/>
                  <a:gd name="connsiteY2" fmla="*/ 289572 h 546694"/>
                  <a:gd name="connsiteX3" fmla="*/ 305930 w 582634"/>
                  <a:gd name="connsiteY3" fmla="*/ 545055 h 546694"/>
                  <a:gd name="connsiteX4" fmla="*/ 23 w 582634"/>
                  <a:gd name="connsiteY4" fmla="*/ 203551 h 546694"/>
                  <a:gd name="connsiteX0" fmla="*/ 74 w 582685"/>
                  <a:gd name="connsiteY0" fmla="*/ 203551 h 555951"/>
                  <a:gd name="connsiteX1" fmla="*/ 288493 w 582685"/>
                  <a:gd name="connsiteY1" fmla="*/ 11207 h 555951"/>
                  <a:gd name="connsiteX2" fmla="*/ 582685 w 582685"/>
                  <a:gd name="connsiteY2" fmla="*/ 289572 h 555951"/>
                  <a:gd name="connsiteX3" fmla="*/ 305981 w 582685"/>
                  <a:gd name="connsiteY3" fmla="*/ 545055 h 555951"/>
                  <a:gd name="connsiteX4" fmla="*/ 74 w 582685"/>
                  <a:gd name="connsiteY4" fmla="*/ 203551 h 555951"/>
                  <a:gd name="connsiteX0" fmla="*/ 31 w 582642"/>
                  <a:gd name="connsiteY0" fmla="*/ 203551 h 548555"/>
                  <a:gd name="connsiteX1" fmla="*/ 288450 w 582642"/>
                  <a:gd name="connsiteY1" fmla="*/ 11207 h 548555"/>
                  <a:gd name="connsiteX2" fmla="*/ 582642 w 582642"/>
                  <a:gd name="connsiteY2" fmla="*/ 289572 h 548555"/>
                  <a:gd name="connsiteX3" fmla="*/ 305938 w 582642"/>
                  <a:gd name="connsiteY3" fmla="*/ 545055 h 548555"/>
                  <a:gd name="connsiteX4" fmla="*/ 31 w 582642"/>
                  <a:gd name="connsiteY4" fmla="*/ 203551 h 548555"/>
                  <a:gd name="connsiteX0" fmla="*/ 1063 w 583674"/>
                  <a:gd name="connsiteY0" fmla="*/ 199734 h 534013"/>
                  <a:gd name="connsiteX1" fmla="*/ 289482 w 583674"/>
                  <a:gd name="connsiteY1" fmla="*/ 7390 h 534013"/>
                  <a:gd name="connsiteX2" fmla="*/ 583674 w 583674"/>
                  <a:gd name="connsiteY2" fmla="*/ 285755 h 534013"/>
                  <a:gd name="connsiteX3" fmla="*/ 222170 w 583674"/>
                  <a:gd name="connsiteY3" fmla="*/ 530153 h 534013"/>
                  <a:gd name="connsiteX4" fmla="*/ 1063 w 583674"/>
                  <a:gd name="connsiteY4" fmla="*/ 199734 h 534013"/>
                  <a:gd name="connsiteX0" fmla="*/ 154 w 582765"/>
                  <a:gd name="connsiteY0" fmla="*/ 199805 h 544807"/>
                  <a:gd name="connsiteX1" fmla="*/ 288573 w 582765"/>
                  <a:gd name="connsiteY1" fmla="*/ 7461 h 544807"/>
                  <a:gd name="connsiteX2" fmla="*/ 582765 w 582765"/>
                  <a:gd name="connsiteY2" fmla="*/ 285826 h 544807"/>
                  <a:gd name="connsiteX3" fmla="*/ 259558 w 582765"/>
                  <a:gd name="connsiteY3" fmla="*/ 541308 h 544807"/>
                  <a:gd name="connsiteX4" fmla="*/ 154 w 582765"/>
                  <a:gd name="connsiteY4" fmla="*/ 199805 h 544807"/>
                  <a:gd name="connsiteX0" fmla="*/ 8362 w 590973"/>
                  <a:gd name="connsiteY0" fmla="*/ 204491 h 549493"/>
                  <a:gd name="connsiteX1" fmla="*/ 296781 w 590973"/>
                  <a:gd name="connsiteY1" fmla="*/ 12147 h 549493"/>
                  <a:gd name="connsiteX2" fmla="*/ 590973 w 590973"/>
                  <a:gd name="connsiteY2" fmla="*/ 290512 h 549493"/>
                  <a:gd name="connsiteX3" fmla="*/ 267766 w 590973"/>
                  <a:gd name="connsiteY3" fmla="*/ 545994 h 549493"/>
                  <a:gd name="connsiteX4" fmla="*/ 8362 w 590973"/>
                  <a:gd name="connsiteY4" fmla="*/ 204491 h 549493"/>
                  <a:gd name="connsiteX0" fmla="*/ 6260 w 527611"/>
                  <a:gd name="connsiteY0" fmla="*/ 195063 h 538240"/>
                  <a:gd name="connsiteX1" fmla="*/ 294679 w 527611"/>
                  <a:gd name="connsiteY1" fmla="*/ 2719 h 538240"/>
                  <a:gd name="connsiteX2" fmla="*/ 527611 w 527611"/>
                  <a:gd name="connsiteY2" fmla="*/ 281788 h 538240"/>
                  <a:gd name="connsiteX3" fmla="*/ 265664 w 527611"/>
                  <a:gd name="connsiteY3" fmla="*/ 536566 h 538240"/>
                  <a:gd name="connsiteX4" fmla="*/ 6260 w 527611"/>
                  <a:gd name="connsiteY4" fmla="*/ 195063 h 538240"/>
                  <a:gd name="connsiteX0" fmla="*/ 6457 w 576603"/>
                  <a:gd name="connsiteY0" fmla="*/ 193081 h 534824"/>
                  <a:gd name="connsiteX1" fmla="*/ 294876 w 576603"/>
                  <a:gd name="connsiteY1" fmla="*/ 737 h 534824"/>
                  <a:gd name="connsiteX2" fmla="*/ 576602 w 576603"/>
                  <a:gd name="connsiteY2" fmla="*/ 231064 h 534824"/>
                  <a:gd name="connsiteX3" fmla="*/ 265861 w 576603"/>
                  <a:gd name="connsiteY3" fmla="*/ 534584 h 534824"/>
                  <a:gd name="connsiteX4" fmla="*/ 6457 w 576603"/>
                  <a:gd name="connsiteY4" fmla="*/ 193081 h 534824"/>
                  <a:gd name="connsiteX0" fmla="*/ 7991 w 578136"/>
                  <a:gd name="connsiteY0" fmla="*/ 193080 h 534950"/>
                  <a:gd name="connsiteX1" fmla="*/ 296410 w 578136"/>
                  <a:gd name="connsiteY1" fmla="*/ 736 h 534950"/>
                  <a:gd name="connsiteX2" fmla="*/ 578136 w 578136"/>
                  <a:gd name="connsiteY2" fmla="*/ 231063 h 534950"/>
                  <a:gd name="connsiteX3" fmla="*/ 267395 w 578136"/>
                  <a:gd name="connsiteY3" fmla="*/ 534583 h 534950"/>
                  <a:gd name="connsiteX4" fmla="*/ 7991 w 578136"/>
                  <a:gd name="connsiteY4" fmla="*/ 193080 h 534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8136" h="534950">
                    <a:moveTo>
                      <a:pt x="7991" y="193080"/>
                    </a:moveTo>
                    <a:cubicBezTo>
                      <a:pt x="53859" y="26512"/>
                      <a:pt x="201386" y="-5594"/>
                      <a:pt x="296410" y="736"/>
                    </a:cubicBezTo>
                    <a:cubicBezTo>
                      <a:pt x="391434" y="7066"/>
                      <a:pt x="574885" y="46718"/>
                      <a:pt x="578136" y="231063"/>
                    </a:cubicBezTo>
                    <a:cubicBezTo>
                      <a:pt x="567613" y="421635"/>
                      <a:pt x="412443" y="542520"/>
                      <a:pt x="267395" y="534583"/>
                    </a:cubicBezTo>
                    <a:cubicBezTo>
                      <a:pt x="122347" y="526646"/>
                      <a:pt x="-37877" y="359648"/>
                      <a:pt x="7991" y="193080"/>
                    </a:cubicBezTo>
                    <a:close/>
                  </a:path>
                </a:pathLst>
              </a:custGeom>
              <a:gradFill>
                <a:gsLst>
                  <a:gs pos="0">
                    <a:schemeClr val="accent3">
                      <a:lumMod val="40000"/>
                      <a:lumOff val="60000"/>
                    </a:schemeClr>
                  </a:gs>
                  <a:gs pos="100000">
                    <a:schemeClr val="accent3">
                      <a:lumMod val="75000"/>
                    </a:schemeClr>
                  </a:gs>
                </a:gsLst>
                <a:lin ang="5400000" scaled="1"/>
              </a:gradFill>
              <a:ln w="1905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Oval 33">
                <a:extLst>
                  <a:ext uri="{FF2B5EF4-FFF2-40B4-BE49-F238E27FC236}">
                    <a16:creationId xmlns:a16="http://schemas.microsoft.com/office/drawing/2014/main" id="{FB6CF81B-69B7-C95F-A7B3-ABC9DD7379A7}"/>
                  </a:ext>
                </a:extLst>
              </p:cNvPr>
              <p:cNvSpPr/>
              <p:nvPr/>
            </p:nvSpPr>
            <p:spPr bwMode="auto">
              <a:xfrm rot="17286924">
                <a:off x="5633535" y="3720260"/>
                <a:ext cx="146304" cy="27432"/>
              </a:xfrm>
              <a:prstGeom prst="ellipse">
                <a:avLst/>
              </a:prstGeom>
              <a:solidFill>
                <a:schemeClr val="tx2">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9" name="Oval 16">
              <a:extLst>
                <a:ext uri="{FF2B5EF4-FFF2-40B4-BE49-F238E27FC236}">
                  <a16:creationId xmlns:a16="http://schemas.microsoft.com/office/drawing/2014/main" id="{F24DFF15-3EC7-0FC8-CB9B-0BF0AEFBD9E6}"/>
                </a:ext>
              </a:extLst>
            </p:cNvPr>
            <p:cNvSpPr/>
            <p:nvPr/>
          </p:nvSpPr>
          <p:spPr bwMode="auto">
            <a:xfrm>
              <a:off x="5954639" y="4021963"/>
              <a:ext cx="472196" cy="374654"/>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4922" h="525844">
                  <a:moveTo>
                    <a:pt x="2311" y="250733"/>
                  </a:moveTo>
                  <a:cubicBezTo>
                    <a:pt x="30498" y="31409"/>
                    <a:pt x="95264" y="-3053"/>
                    <a:pt x="238756" y="199"/>
                  </a:cubicBezTo>
                  <a:cubicBezTo>
                    <a:pt x="382248" y="3451"/>
                    <a:pt x="581671" y="85906"/>
                    <a:pt x="584922" y="270251"/>
                  </a:cubicBezTo>
                  <a:cubicBezTo>
                    <a:pt x="574399" y="460823"/>
                    <a:pt x="405320" y="528987"/>
                    <a:pt x="308218" y="525734"/>
                  </a:cubicBezTo>
                  <a:cubicBezTo>
                    <a:pt x="211116" y="522481"/>
                    <a:pt x="-25876" y="470057"/>
                    <a:pt x="2311" y="250733"/>
                  </a:cubicBezTo>
                  <a:close/>
                </a:path>
              </a:pathLst>
            </a:custGeom>
            <a:gradFill>
              <a:gsLst>
                <a:gs pos="0">
                  <a:schemeClr val="accent3">
                    <a:lumMod val="40000"/>
                    <a:lumOff val="60000"/>
                  </a:schemeClr>
                </a:gs>
                <a:gs pos="100000">
                  <a:schemeClr val="accent3">
                    <a:lumMod val="75000"/>
                  </a:schemeClr>
                </a:gs>
              </a:gsLst>
              <a:lin ang="5400000" scaled="1"/>
            </a:gradFill>
            <a:ln w="1905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0" name="Group 19">
              <a:extLst>
                <a:ext uri="{FF2B5EF4-FFF2-40B4-BE49-F238E27FC236}">
                  <a16:creationId xmlns:a16="http://schemas.microsoft.com/office/drawing/2014/main" id="{AB1C8AE6-B843-1814-8520-3E8AA8911440}"/>
                </a:ext>
              </a:extLst>
            </p:cNvPr>
            <p:cNvGrpSpPr/>
            <p:nvPr/>
          </p:nvGrpSpPr>
          <p:grpSpPr>
            <a:xfrm>
              <a:off x="6019188" y="3534388"/>
              <a:ext cx="596346" cy="560911"/>
              <a:chOff x="6019188" y="3534388"/>
              <a:chExt cx="596346" cy="560911"/>
            </a:xfrm>
          </p:grpSpPr>
          <p:sp>
            <p:nvSpPr>
              <p:cNvPr id="31" name="Oval 16">
                <a:extLst>
                  <a:ext uri="{FF2B5EF4-FFF2-40B4-BE49-F238E27FC236}">
                    <a16:creationId xmlns:a16="http://schemas.microsoft.com/office/drawing/2014/main" id="{6EDBEAEA-6886-F2F3-171A-F3165CB9E6EC}"/>
                  </a:ext>
                </a:extLst>
              </p:cNvPr>
              <p:cNvSpPr/>
              <p:nvPr/>
            </p:nvSpPr>
            <p:spPr bwMode="auto">
              <a:xfrm>
                <a:off x="6019188" y="3534388"/>
                <a:ext cx="596346" cy="560911"/>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346" h="560911">
                    <a:moveTo>
                      <a:pt x="13311" y="384017"/>
                    </a:moveTo>
                    <a:cubicBezTo>
                      <a:pt x="-22408" y="232018"/>
                      <a:pt x="12252" y="25652"/>
                      <a:pt x="135548" y="5410"/>
                    </a:cubicBezTo>
                    <a:cubicBezTo>
                      <a:pt x="258844" y="-14832"/>
                      <a:pt x="610210" y="6953"/>
                      <a:pt x="595923" y="334010"/>
                    </a:cubicBezTo>
                    <a:cubicBezTo>
                      <a:pt x="595923" y="506285"/>
                      <a:pt x="411244" y="554264"/>
                      <a:pt x="292710" y="560217"/>
                    </a:cubicBezTo>
                    <a:cubicBezTo>
                      <a:pt x="174176" y="566170"/>
                      <a:pt x="49030" y="536016"/>
                      <a:pt x="13311" y="384017"/>
                    </a:cubicBezTo>
                    <a:close/>
                  </a:path>
                </a:pathLst>
              </a:custGeom>
              <a:gradFill>
                <a:gsLst>
                  <a:gs pos="0">
                    <a:schemeClr val="accent3">
                      <a:lumMod val="20000"/>
                      <a:lumOff val="80000"/>
                    </a:schemeClr>
                  </a:gs>
                  <a:gs pos="100000">
                    <a:schemeClr val="accent3">
                      <a:lumMod val="60000"/>
                      <a:lumOff val="40000"/>
                    </a:schemeClr>
                  </a:gs>
                </a:gsLst>
                <a:lin ang="5400000" scaled="1"/>
              </a:gradFill>
              <a:ln w="1905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Oval 31">
                <a:extLst>
                  <a:ext uri="{FF2B5EF4-FFF2-40B4-BE49-F238E27FC236}">
                    <a16:creationId xmlns:a16="http://schemas.microsoft.com/office/drawing/2014/main" id="{64B46E51-02C3-8E31-3F93-D99AA4D72DC5}"/>
                  </a:ext>
                </a:extLst>
              </p:cNvPr>
              <p:cNvSpPr/>
              <p:nvPr/>
            </p:nvSpPr>
            <p:spPr bwMode="auto">
              <a:xfrm rot="19058643">
                <a:off x="6039056" y="3561464"/>
                <a:ext cx="135182" cy="53393"/>
              </a:xfrm>
              <a:prstGeom prst="ellipse">
                <a:avLst/>
              </a:prstGeom>
              <a:solidFill>
                <a:schemeClr val="tx2">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1" name="Group 20">
              <a:extLst>
                <a:ext uri="{FF2B5EF4-FFF2-40B4-BE49-F238E27FC236}">
                  <a16:creationId xmlns:a16="http://schemas.microsoft.com/office/drawing/2014/main" id="{818007D4-CC3E-C8FC-5A56-0E0D1E539917}"/>
                </a:ext>
              </a:extLst>
            </p:cNvPr>
            <p:cNvGrpSpPr/>
            <p:nvPr/>
          </p:nvGrpSpPr>
          <p:grpSpPr>
            <a:xfrm>
              <a:off x="6404446" y="4055323"/>
              <a:ext cx="316670" cy="272807"/>
              <a:chOff x="6404446" y="4055323"/>
              <a:chExt cx="316670" cy="272807"/>
            </a:xfrm>
          </p:grpSpPr>
          <p:sp>
            <p:nvSpPr>
              <p:cNvPr id="22" name="Oval 16">
                <a:extLst>
                  <a:ext uri="{FF2B5EF4-FFF2-40B4-BE49-F238E27FC236}">
                    <a16:creationId xmlns:a16="http://schemas.microsoft.com/office/drawing/2014/main" id="{B8393E2C-EB0B-0C9B-7015-F28C32806929}"/>
                  </a:ext>
                </a:extLst>
              </p:cNvPr>
              <p:cNvSpPr/>
              <p:nvPr/>
            </p:nvSpPr>
            <p:spPr bwMode="auto">
              <a:xfrm>
                <a:off x="6404446" y="4055323"/>
                <a:ext cx="316670" cy="272807"/>
              </a:xfrm>
              <a:custGeom>
                <a:avLst/>
                <a:gdLst>
                  <a:gd name="connsiteX0" fmla="*/ 0 w 635000"/>
                  <a:gd name="connsiteY0" fmla="*/ 311932 h 623863"/>
                  <a:gd name="connsiteX1" fmla="*/ 317500 w 635000"/>
                  <a:gd name="connsiteY1" fmla="*/ 0 h 623863"/>
                  <a:gd name="connsiteX2" fmla="*/ 635000 w 635000"/>
                  <a:gd name="connsiteY2" fmla="*/ 311932 h 623863"/>
                  <a:gd name="connsiteX3" fmla="*/ 317500 w 635000"/>
                  <a:gd name="connsiteY3" fmla="*/ 623864 h 623863"/>
                  <a:gd name="connsiteX4" fmla="*/ 0 w 635000"/>
                  <a:gd name="connsiteY4" fmla="*/ 311932 h 623863"/>
                  <a:gd name="connsiteX0" fmla="*/ 0 w 565944"/>
                  <a:gd name="connsiteY0" fmla="*/ 350231 h 624328"/>
                  <a:gd name="connsiteX1" fmla="*/ 248444 w 565944"/>
                  <a:gd name="connsiteY1" fmla="*/ 199 h 624328"/>
                  <a:gd name="connsiteX2" fmla="*/ 565944 w 565944"/>
                  <a:gd name="connsiteY2" fmla="*/ 312131 h 624328"/>
                  <a:gd name="connsiteX3" fmla="*/ 248444 w 565944"/>
                  <a:gd name="connsiteY3" fmla="*/ 624063 h 624328"/>
                  <a:gd name="connsiteX4" fmla="*/ 0 w 565944"/>
                  <a:gd name="connsiteY4" fmla="*/ 350231 h 624328"/>
                  <a:gd name="connsiteX0" fmla="*/ 0 w 606425"/>
                  <a:gd name="connsiteY0" fmla="*/ 297678 h 623926"/>
                  <a:gd name="connsiteX1" fmla="*/ 288925 w 606425"/>
                  <a:gd name="connsiteY1" fmla="*/ 33 h 623926"/>
                  <a:gd name="connsiteX2" fmla="*/ 606425 w 606425"/>
                  <a:gd name="connsiteY2" fmla="*/ 311965 h 623926"/>
                  <a:gd name="connsiteX3" fmla="*/ 288925 w 606425"/>
                  <a:gd name="connsiteY3" fmla="*/ 623897 h 623926"/>
                  <a:gd name="connsiteX4" fmla="*/ 0 w 606425"/>
                  <a:gd name="connsiteY4" fmla="*/ 297678 h 623926"/>
                  <a:gd name="connsiteX0" fmla="*/ 22 w 606447"/>
                  <a:gd name="connsiteY0" fmla="*/ 297767 h 624015"/>
                  <a:gd name="connsiteX1" fmla="*/ 288947 w 606447"/>
                  <a:gd name="connsiteY1" fmla="*/ 122 h 624015"/>
                  <a:gd name="connsiteX2" fmla="*/ 606447 w 606447"/>
                  <a:gd name="connsiteY2" fmla="*/ 312054 h 624015"/>
                  <a:gd name="connsiteX3" fmla="*/ 288947 w 606447"/>
                  <a:gd name="connsiteY3" fmla="*/ 623986 h 624015"/>
                  <a:gd name="connsiteX4" fmla="*/ 22 w 606447"/>
                  <a:gd name="connsiteY4" fmla="*/ 297767 h 624015"/>
                  <a:gd name="connsiteX0" fmla="*/ 3 w 606428"/>
                  <a:gd name="connsiteY0" fmla="*/ 297667 h 621533"/>
                  <a:gd name="connsiteX1" fmla="*/ 288928 w 606428"/>
                  <a:gd name="connsiteY1" fmla="*/ 22 h 621533"/>
                  <a:gd name="connsiteX2" fmla="*/ 606428 w 606428"/>
                  <a:gd name="connsiteY2" fmla="*/ 311954 h 621533"/>
                  <a:gd name="connsiteX3" fmla="*/ 284165 w 606428"/>
                  <a:gd name="connsiteY3" fmla="*/ 621504 h 621533"/>
                  <a:gd name="connsiteX4" fmla="*/ 3 w 606428"/>
                  <a:gd name="connsiteY4" fmla="*/ 297667 h 621533"/>
                  <a:gd name="connsiteX0" fmla="*/ 5 w 606430"/>
                  <a:gd name="connsiteY0" fmla="*/ 297667 h 622171"/>
                  <a:gd name="connsiteX1" fmla="*/ 288930 w 606430"/>
                  <a:gd name="connsiteY1" fmla="*/ 22 h 622171"/>
                  <a:gd name="connsiteX2" fmla="*/ 606430 w 606430"/>
                  <a:gd name="connsiteY2" fmla="*/ 311954 h 622171"/>
                  <a:gd name="connsiteX3" fmla="*/ 284167 w 606430"/>
                  <a:gd name="connsiteY3" fmla="*/ 621504 h 622171"/>
                  <a:gd name="connsiteX4" fmla="*/ 5 w 606430"/>
                  <a:gd name="connsiteY4" fmla="*/ 297667 h 622171"/>
                  <a:gd name="connsiteX0" fmla="*/ 3 w 606428"/>
                  <a:gd name="connsiteY0" fmla="*/ 371931 h 622399"/>
                  <a:gd name="connsiteX1" fmla="*/ 288928 w 606428"/>
                  <a:gd name="connsiteY1" fmla="*/ 467 h 622399"/>
                  <a:gd name="connsiteX2" fmla="*/ 606428 w 606428"/>
                  <a:gd name="connsiteY2" fmla="*/ 312399 h 622399"/>
                  <a:gd name="connsiteX3" fmla="*/ 284165 w 606428"/>
                  <a:gd name="connsiteY3" fmla="*/ 621949 h 622399"/>
                  <a:gd name="connsiteX4" fmla="*/ 3 w 606428"/>
                  <a:gd name="connsiteY4" fmla="*/ 371931 h 622399"/>
                  <a:gd name="connsiteX0" fmla="*/ 60 w 606485"/>
                  <a:gd name="connsiteY0" fmla="*/ 371931 h 622728"/>
                  <a:gd name="connsiteX1" fmla="*/ 288985 w 606485"/>
                  <a:gd name="connsiteY1" fmla="*/ 467 h 622728"/>
                  <a:gd name="connsiteX2" fmla="*/ 606485 w 606485"/>
                  <a:gd name="connsiteY2" fmla="*/ 312399 h 622728"/>
                  <a:gd name="connsiteX3" fmla="*/ 284222 w 606485"/>
                  <a:gd name="connsiteY3" fmla="*/ 621949 h 622728"/>
                  <a:gd name="connsiteX4" fmla="*/ 60 w 606485"/>
                  <a:gd name="connsiteY4" fmla="*/ 371931 h 622728"/>
                  <a:gd name="connsiteX0" fmla="*/ 60 w 606485"/>
                  <a:gd name="connsiteY0" fmla="*/ 371931 h 624229"/>
                  <a:gd name="connsiteX1" fmla="*/ 288985 w 606485"/>
                  <a:gd name="connsiteY1" fmla="*/ 467 h 624229"/>
                  <a:gd name="connsiteX2" fmla="*/ 606485 w 606485"/>
                  <a:gd name="connsiteY2" fmla="*/ 312399 h 624229"/>
                  <a:gd name="connsiteX3" fmla="*/ 284222 w 606485"/>
                  <a:gd name="connsiteY3" fmla="*/ 621949 h 624229"/>
                  <a:gd name="connsiteX4" fmla="*/ 60 w 606485"/>
                  <a:gd name="connsiteY4" fmla="*/ 371931 h 624229"/>
                  <a:gd name="connsiteX0" fmla="*/ 1 w 606426"/>
                  <a:gd name="connsiteY0" fmla="*/ 216557 h 468855"/>
                  <a:gd name="connsiteX1" fmla="*/ 281782 w 606426"/>
                  <a:gd name="connsiteY1" fmla="*/ 4637 h 468855"/>
                  <a:gd name="connsiteX2" fmla="*/ 606426 w 606426"/>
                  <a:gd name="connsiteY2" fmla="*/ 157025 h 468855"/>
                  <a:gd name="connsiteX3" fmla="*/ 284163 w 606426"/>
                  <a:gd name="connsiteY3" fmla="*/ 466575 h 468855"/>
                  <a:gd name="connsiteX4" fmla="*/ 1 w 606426"/>
                  <a:gd name="connsiteY4" fmla="*/ 216557 h 468855"/>
                  <a:gd name="connsiteX0" fmla="*/ 6714 w 613139"/>
                  <a:gd name="connsiteY0" fmla="*/ 305584 h 557882"/>
                  <a:gd name="connsiteX1" fmla="*/ 133714 w 613139"/>
                  <a:gd name="connsiteY1" fmla="*/ 795 h 557882"/>
                  <a:gd name="connsiteX2" fmla="*/ 613139 w 613139"/>
                  <a:gd name="connsiteY2" fmla="*/ 246052 h 557882"/>
                  <a:gd name="connsiteX3" fmla="*/ 290876 w 613139"/>
                  <a:gd name="connsiteY3" fmla="*/ 555602 h 557882"/>
                  <a:gd name="connsiteX4" fmla="*/ 6714 w 613139"/>
                  <a:gd name="connsiteY4" fmla="*/ 305584 h 557882"/>
                  <a:gd name="connsiteX0" fmla="*/ 8159 w 614584"/>
                  <a:gd name="connsiteY0" fmla="*/ 306840 h 559138"/>
                  <a:gd name="connsiteX1" fmla="*/ 135159 w 614584"/>
                  <a:gd name="connsiteY1" fmla="*/ 2051 h 559138"/>
                  <a:gd name="connsiteX2" fmla="*/ 614584 w 614584"/>
                  <a:gd name="connsiteY2" fmla="*/ 247308 h 559138"/>
                  <a:gd name="connsiteX3" fmla="*/ 292321 w 614584"/>
                  <a:gd name="connsiteY3" fmla="*/ 556858 h 559138"/>
                  <a:gd name="connsiteX4" fmla="*/ 8159 w 614584"/>
                  <a:gd name="connsiteY4" fmla="*/ 306840 h 559138"/>
                  <a:gd name="connsiteX0" fmla="*/ 5804 w 528885"/>
                  <a:gd name="connsiteY0" fmla="*/ 305377 h 555725"/>
                  <a:gd name="connsiteX1" fmla="*/ 132804 w 528885"/>
                  <a:gd name="connsiteY1" fmla="*/ 588 h 555725"/>
                  <a:gd name="connsiteX2" fmla="*/ 528885 w 528885"/>
                  <a:gd name="connsiteY2" fmla="*/ 252988 h 555725"/>
                  <a:gd name="connsiteX3" fmla="*/ 289966 w 528885"/>
                  <a:gd name="connsiteY3" fmla="*/ 555395 h 555725"/>
                  <a:gd name="connsiteX4" fmla="*/ 5804 w 528885"/>
                  <a:gd name="connsiteY4" fmla="*/ 305377 h 555725"/>
                  <a:gd name="connsiteX0" fmla="*/ 6486 w 593861"/>
                  <a:gd name="connsiteY0" fmla="*/ 304843 h 555050"/>
                  <a:gd name="connsiteX1" fmla="*/ 133486 w 593861"/>
                  <a:gd name="connsiteY1" fmla="*/ 54 h 555050"/>
                  <a:gd name="connsiteX2" fmla="*/ 593861 w 593861"/>
                  <a:gd name="connsiteY2" fmla="*/ 328654 h 555050"/>
                  <a:gd name="connsiteX3" fmla="*/ 290648 w 593861"/>
                  <a:gd name="connsiteY3" fmla="*/ 554861 h 555050"/>
                  <a:gd name="connsiteX4" fmla="*/ 6486 w 593861"/>
                  <a:gd name="connsiteY4" fmla="*/ 304843 h 555050"/>
                  <a:gd name="connsiteX0" fmla="*/ 6486 w 598048"/>
                  <a:gd name="connsiteY0" fmla="*/ 304843 h 555050"/>
                  <a:gd name="connsiteX1" fmla="*/ 133486 w 598048"/>
                  <a:gd name="connsiteY1" fmla="*/ 54 h 555050"/>
                  <a:gd name="connsiteX2" fmla="*/ 593861 w 598048"/>
                  <a:gd name="connsiteY2" fmla="*/ 328654 h 555050"/>
                  <a:gd name="connsiteX3" fmla="*/ 290648 w 598048"/>
                  <a:gd name="connsiteY3" fmla="*/ 554861 h 555050"/>
                  <a:gd name="connsiteX4" fmla="*/ 6486 w 598048"/>
                  <a:gd name="connsiteY4" fmla="*/ 304843 h 555050"/>
                  <a:gd name="connsiteX0" fmla="*/ 6486 w 594256"/>
                  <a:gd name="connsiteY0" fmla="*/ 304843 h 555050"/>
                  <a:gd name="connsiteX1" fmla="*/ 133486 w 594256"/>
                  <a:gd name="connsiteY1" fmla="*/ 54 h 555050"/>
                  <a:gd name="connsiteX2" fmla="*/ 593861 w 594256"/>
                  <a:gd name="connsiteY2" fmla="*/ 328654 h 555050"/>
                  <a:gd name="connsiteX3" fmla="*/ 290648 w 594256"/>
                  <a:gd name="connsiteY3" fmla="*/ 554861 h 555050"/>
                  <a:gd name="connsiteX4" fmla="*/ 6486 w 594256"/>
                  <a:gd name="connsiteY4" fmla="*/ 304843 h 555050"/>
                  <a:gd name="connsiteX0" fmla="*/ 9933 w 597703"/>
                  <a:gd name="connsiteY0" fmla="*/ 304862 h 555069"/>
                  <a:gd name="connsiteX1" fmla="*/ 136933 w 597703"/>
                  <a:gd name="connsiteY1" fmla="*/ 73 h 555069"/>
                  <a:gd name="connsiteX2" fmla="*/ 597308 w 597703"/>
                  <a:gd name="connsiteY2" fmla="*/ 328673 h 555069"/>
                  <a:gd name="connsiteX3" fmla="*/ 294095 w 597703"/>
                  <a:gd name="connsiteY3" fmla="*/ 554880 h 555069"/>
                  <a:gd name="connsiteX4" fmla="*/ 9933 w 597703"/>
                  <a:gd name="connsiteY4" fmla="*/ 304862 h 555069"/>
                  <a:gd name="connsiteX0" fmla="*/ 11697 w 580414"/>
                  <a:gd name="connsiteY0" fmla="*/ 385288 h 558255"/>
                  <a:gd name="connsiteX1" fmla="*/ 119647 w 580414"/>
                  <a:gd name="connsiteY1" fmla="*/ 1918 h 558255"/>
                  <a:gd name="connsiteX2" fmla="*/ 580022 w 580414"/>
                  <a:gd name="connsiteY2" fmla="*/ 330518 h 558255"/>
                  <a:gd name="connsiteX3" fmla="*/ 276809 w 580414"/>
                  <a:gd name="connsiteY3" fmla="*/ 556725 h 558255"/>
                  <a:gd name="connsiteX4" fmla="*/ 11697 w 580414"/>
                  <a:gd name="connsiteY4" fmla="*/ 385288 h 558255"/>
                  <a:gd name="connsiteX0" fmla="*/ 10327 w 593333"/>
                  <a:gd name="connsiteY0" fmla="*/ 380306 h 557707"/>
                  <a:gd name="connsiteX1" fmla="*/ 132564 w 593333"/>
                  <a:gd name="connsiteY1" fmla="*/ 1699 h 557707"/>
                  <a:gd name="connsiteX2" fmla="*/ 592939 w 593333"/>
                  <a:gd name="connsiteY2" fmla="*/ 330299 h 557707"/>
                  <a:gd name="connsiteX3" fmla="*/ 289726 w 593333"/>
                  <a:gd name="connsiteY3" fmla="*/ 556506 h 557707"/>
                  <a:gd name="connsiteX4" fmla="*/ 10327 w 593333"/>
                  <a:gd name="connsiteY4" fmla="*/ 380306 h 557707"/>
                  <a:gd name="connsiteX0" fmla="*/ 13311 w 596346"/>
                  <a:gd name="connsiteY0" fmla="*/ 384017 h 561418"/>
                  <a:gd name="connsiteX1" fmla="*/ 135548 w 596346"/>
                  <a:gd name="connsiteY1" fmla="*/ 5410 h 561418"/>
                  <a:gd name="connsiteX2" fmla="*/ 595923 w 596346"/>
                  <a:gd name="connsiteY2" fmla="*/ 334010 h 561418"/>
                  <a:gd name="connsiteX3" fmla="*/ 292710 w 596346"/>
                  <a:gd name="connsiteY3" fmla="*/ 560217 h 561418"/>
                  <a:gd name="connsiteX4" fmla="*/ 13311 w 596346"/>
                  <a:gd name="connsiteY4" fmla="*/ 384017 h 561418"/>
                  <a:gd name="connsiteX0" fmla="*/ 13311 w 596346"/>
                  <a:gd name="connsiteY0" fmla="*/ 384017 h 560911"/>
                  <a:gd name="connsiteX1" fmla="*/ 135548 w 596346"/>
                  <a:gd name="connsiteY1" fmla="*/ 5410 h 560911"/>
                  <a:gd name="connsiteX2" fmla="*/ 595923 w 596346"/>
                  <a:gd name="connsiteY2" fmla="*/ 334010 h 560911"/>
                  <a:gd name="connsiteX3" fmla="*/ 292710 w 596346"/>
                  <a:gd name="connsiteY3" fmla="*/ 560217 h 560911"/>
                  <a:gd name="connsiteX4" fmla="*/ 13311 w 596346"/>
                  <a:gd name="connsiteY4" fmla="*/ 384017 h 560911"/>
                  <a:gd name="connsiteX0" fmla="*/ 28 w 583443"/>
                  <a:gd name="connsiteY0" fmla="*/ 280869 h 457298"/>
                  <a:gd name="connsiteX1" fmla="*/ 294153 w 583443"/>
                  <a:gd name="connsiteY1" fmla="*/ 33996 h 457298"/>
                  <a:gd name="connsiteX2" fmla="*/ 582640 w 583443"/>
                  <a:gd name="connsiteY2" fmla="*/ 230862 h 457298"/>
                  <a:gd name="connsiteX3" fmla="*/ 279427 w 583443"/>
                  <a:gd name="connsiteY3" fmla="*/ 457069 h 457298"/>
                  <a:gd name="connsiteX4" fmla="*/ 28 w 583443"/>
                  <a:gd name="connsiteY4" fmla="*/ 280869 h 457298"/>
                  <a:gd name="connsiteX0" fmla="*/ 928 w 584099"/>
                  <a:gd name="connsiteY0" fmla="*/ 377241 h 553718"/>
                  <a:gd name="connsiteX1" fmla="*/ 210863 w 584099"/>
                  <a:gd name="connsiteY1" fmla="*/ 5950 h 553718"/>
                  <a:gd name="connsiteX2" fmla="*/ 583540 w 584099"/>
                  <a:gd name="connsiteY2" fmla="*/ 327234 h 553718"/>
                  <a:gd name="connsiteX3" fmla="*/ 280327 w 584099"/>
                  <a:gd name="connsiteY3" fmla="*/ 553441 h 553718"/>
                  <a:gd name="connsiteX4" fmla="*/ 928 w 584099"/>
                  <a:gd name="connsiteY4" fmla="*/ 377241 h 553718"/>
                  <a:gd name="connsiteX0" fmla="*/ 2915 w 586325"/>
                  <a:gd name="connsiteY0" fmla="*/ 377241 h 553718"/>
                  <a:gd name="connsiteX1" fmla="*/ 212850 w 586325"/>
                  <a:gd name="connsiteY1" fmla="*/ 5950 h 553718"/>
                  <a:gd name="connsiteX2" fmla="*/ 585527 w 586325"/>
                  <a:gd name="connsiteY2" fmla="*/ 327234 h 553718"/>
                  <a:gd name="connsiteX3" fmla="*/ 282314 w 586325"/>
                  <a:gd name="connsiteY3" fmla="*/ 553441 h 553718"/>
                  <a:gd name="connsiteX4" fmla="*/ 2915 w 586325"/>
                  <a:gd name="connsiteY4" fmla="*/ 377241 h 553718"/>
                  <a:gd name="connsiteX0" fmla="*/ 2915 w 585527"/>
                  <a:gd name="connsiteY0" fmla="*/ 373052 h 549529"/>
                  <a:gd name="connsiteX1" fmla="*/ 212850 w 585527"/>
                  <a:gd name="connsiteY1" fmla="*/ 1761 h 549529"/>
                  <a:gd name="connsiteX2" fmla="*/ 585527 w 585527"/>
                  <a:gd name="connsiteY2" fmla="*/ 323045 h 549529"/>
                  <a:gd name="connsiteX3" fmla="*/ 282314 w 585527"/>
                  <a:gd name="connsiteY3" fmla="*/ 549252 h 549529"/>
                  <a:gd name="connsiteX4" fmla="*/ 2915 w 585527"/>
                  <a:gd name="connsiteY4" fmla="*/ 373052 h 549529"/>
                  <a:gd name="connsiteX0" fmla="*/ 2915 w 585527"/>
                  <a:gd name="connsiteY0" fmla="*/ 373018 h 549495"/>
                  <a:gd name="connsiteX1" fmla="*/ 212850 w 585527"/>
                  <a:gd name="connsiteY1" fmla="*/ 1727 h 549495"/>
                  <a:gd name="connsiteX2" fmla="*/ 585527 w 585527"/>
                  <a:gd name="connsiteY2" fmla="*/ 323011 h 549495"/>
                  <a:gd name="connsiteX3" fmla="*/ 282314 w 585527"/>
                  <a:gd name="connsiteY3" fmla="*/ 549218 h 549495"/>
                  <a:gd name="connsiteX4" fmla="*/ 2915 w 585527"/>
                  <a:gd name="connsiteY4" fmla="*/ 373018 h 549495"/>
                  <a:gd name="connsiteX0" fmla="*/ 2915 w 585527"/>
                  <a:gd name="connsiteY0" fmla="*/ 373050 h 549527"/>
                  <a:gd name="connsiteX1" fmla="*/ 212850 w 585527"/>
                  <a:gd name="connsiteY1" fmla="*/ 1759 h 549527"/>
                  <a:gd name="connsiteX2" fmla="*/ 585527 w 585527"/>
                  <a:gd name="connsiteY2" fmla="*/ 323043 h 549527"/>
                  <a:gd name="connsiteX3" fmla="*/ 282314 w 585527"/>
                  <a:gd name="connsiteY3" fmla="*/ 549250 h 549527"/>
                  <a:gd name="connsiteX4" fmla="*/ 2915 w 585527"/>
                  <a:gd name="connsiteY4" fmla="*/ 373050 h 549527"/>
                  <a:gd name="connsiteX0" fmla="*/ 1099 w 583711"/>
                  <a:gd name="connsiteY0" fmla="*/ 371300 h 547777"/>
                  <a:gd name="connsiteX1" fmla="*/ 211034 w 583711"/>
                  <a:gd name="connsiteY1" fmla="*/ 9 h 547777"/>
                  <a:gd name="connsiteX2" fmla="*/ 583711 w 583711"/>
                  <a:gd name="connsiteY2" fmla="*/ 321293 h 547777"/>
                  <a:gd name="connsiteX3" fmla="*/ 280498 w 583711"/>
                  <a:gd name="connsiteY3" fmla="*/ 547500 h 547777"/>
                  <a:gd name="connsiteX4" fmla="*/ 1099 w 583711"/>
                  <a:gd name="connsiteY4" fmla="*/ 371300 h 547777"/>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08 w 586520"/>
                  <a:gd name="connsiteY0" fmla="*/ 373052 h 549529"/>
                  <a:gd name="connsiteX1" fmla="*/ 213843 w 586520"/>
                  <a:gd name="connsiteY1" fmla="*/ 1761 h 549529"/>
                  <a:gd name="connsiteX2" fmla="*/ 586520 w 586520"/>
                  <a:gd name="connsiteY2" fmla="*/ 323045 h 549529"/>
                  <a:gd name="connsiteX3" fmla="*/ 283307 w 586520"/>
                  <a:gd name="connsiteY3" fmla="*/ 549252 h 549529"/>
                  <a:gd name="connsiteX4" fmla="*/ 3908 w 586520"/>
                  <a:gd name="connsiteY4" fmla="*/ 373052 h 549529"/>
                  <a:gd name="connsiteX0" fmla="*/ 39 w 582651"/>
                  <a:gd name="connsiteY0" fmla="*/ 232253 h 408675"/>
                  <a:gd name="connsiteX1" fmla="*/ 269620 w 582651"/>
                  <a:gd name="connsiteY1" fmla="*/ 7335 h 408675"/>
                  <a:gd name="connsiteX2" fmla="*/ 582651 w 582651"/>
                  <a:gd name="connsiteY2" fmla="*/ 182246 h 408675"/>
                  <a:gd name="connsiteX3" fmla="*/ 279438 w 582651"/>
                  <a:gd name="connsiteY3" fmla="*/ 408453 h 408675"/>
                  <a:gd name="connsiteX4" fmla="*/ 39 w 582651"/>
                  <a:gd name="connsiteY4" fmla="*/ 232253 h 408675"/>
                  <a:gd name="connsiteX0" fmla="*/ 1332 w 583944"/>
                  <a:gd name="connsiteY0" fmla="*/ 362189 h 538661"/>
                  <a:gd name="connsiteX1" fmla="*/ 234464 w 583944"/>
                  <a:gd name="connsiteY1" fmla="*/ 1877 h 538661"/>
                  <a:gd name="connsiteX2" fmla="*/ 583944 w 583944"/>
                  <a:gd name="connsiteY2" fmla="*/ 312182 h 538661"/>
                  <a:gd name="connsiteX3" fmla="*/ 280731 w 583944"/>
                  <a:gd name="connsiteY3" fmla="*/ 538389 h 538661"/>
                  <a:gd name="connsiteX4" fmla="*/ 1332 w 583944"/>
                  <a:gd name="connsiteY4" fmla="*/ 362189 h 538661"/>
                  <a:gd name="connsiteX0" fmla="*/ 1474 w 584086"/>
                  <a:gd name="connsiteY0" fmla="*/ 362189 h 414580"/>
                  <a:gd name="connsiteX1" fmla="*/ 234606 w 584086"/>
                  <a:gd name="connsiteY1" fmla="*/ 1877 h 414580"/>
                  <a:gd name="connsiteX2" fmla="*/ 584086 w 584086"/>
                  <a:gd name="connsiteY2" fmla="*/ 312182 h 414580"/>
                  <a:gd name="connsiteX3" fmla="*/ 284187 w 584086"/>
                  <a:gd name="connsiteY3" fmla="*/ 373720 h 414580"/>
                  <a:gd name="connsiteX4" fmla="*/ 1474 w 584086"/>
                  <a:gd name="connsiteY4" fmla="*/ 362189 h 414580"/>
                  <a:gd name="connsiteX0" fmla="*/ 2392 w 585004"/>
                  <a:gd name="connsiteY0" fmla="*/ 362189 h 527712"/>
                  <a:gd name="connsiteX1" fmla="*/ 235524 w 585004"/>
                  <a:gd name="connsiteY1" fmla="*/ 1877 h 527712"/>
                  <a:gd name="connsiteX2" fmla="*/ 585004 w 585004"/>
                  <a:gd name="connsiteY2" fmla="*/ 312182 h 527712"/>
                  <a:gd name="connsiteX3" fmla="*/ 304986 w 585004"/>
                  <a:gd name="connsiteY3" fmla="*/ 527412 h 527712"/>
                  <a:gd name="connsiteX4" fmla="*/ 2392 w 585004"/>
                  <a:gd name="connsiteY4" fmla="*/ 362189 h 527712"/>
                  <a:gd name="connsiteX0" fmla="*/ 2393 w 585005"/>
                  <a:gd name="connsiteY0" fmla="*/ 362189 h 527712"/>
                  <a:gd name="connsiteX1" fmla="*/ 235525 w 585005"/>
                  <a:gd name="connsiteY1" fmla="*/ 1877 h 527712"/>
                  <a:gd name="connsiteX2" fmla="*/ 585005 w 585005"/>
                  <a:gd name="connsiteY2" fmla="*/ 312182 h 527712"/>
                  <a:gd name="connsiteX3" fmla="*/ 304987 w 585005"/>
                  <a:gd name="connsiteY3" fmla="*/ 527412 h 527712"/>
                  <a:gd name="connsiteX4" fmla="*/ 2393 w 585005"/>
                  <a:gd name="connsiteY4" fmla="*/ 362189 h 527712"/>
                  <a:gd name="connsiteX0" fmla="*/ 609 w 530202"/>
                  <a:gd name="connsiteY0" fmla="*/ 360973 h 527091"/>
                  <a:gd name="connsiteX1" fmla="*/ 233741 w 530202"/>
                  <a:gd name="connsiteY1" fmla="*/ 661 h 527091"/>
                  <a:gd name="connsiteX2" fmla="*/ 530202 w 530202"/>
                  <a:gd name="connsiteY2" fmla="*/ 296329 h 527091"/>
                  <a:gd name="connsiteX3" fmla="*/ 303203 w 530202"/>
                  <a:gd name="connsiteY3" fmla="*/ 526196 h 527091"/>
                  <a:gd name="connsiteX4" fmla="*/ 609 w 530202"/>
                  <a:gd name="connsiteY4" fmla="*/ 360973 h 527091"/>
                  <a:gd name="connsiteX0" fmla="*/ 640 w 579938"/>
                  <a:gd name="connsiteY0" fmla="*/ 361786 h 528625"/>
                  <a:gd name="connsiteX1" fmla="*/ 233772 w 579938"/>
                  <a:gd name="connsiteY1" fmla="*/ 1474 h 528625"/>
                  <a:gd name="connsiteX2" fmla="*/ 579938 w 579938"/>
                  <a:gd name="connsiteY2" fmla="*/ 271526 h 528625"/>
                  <a:gd name="connsiteX3" fmla="*/ 303234 w 579938"/>
                  <a:gd name="connsiteY3" fmla="*/ 527009 h 528625"/>
                  <a:gd name="connsiteX4" fmla="*/ 640 w 579938"/>
                  <a:gd name="connsiteY4" fmla="*/ 361786 h 528625"/>
                  <a:gd name="connsiteX0" fmla="*/ 628 w 583239"/>
                  <a:gd name="connsiteY0" fmla="*/ 250582 h 525693"/>
                  <a:gd name="connsiteX1" fmla="*/ 237073 w 583239"/>
                  <a:gd name="connsiteY1" fmla="*/ 48 h 525693"/>
                  <a:gd name="connsiteX2" fmla="*/ 583239 w 583239"/>
                  <a:gd name="connsiteY2" fmla="*/ 270100 h 525693"/>
                  <a:gd name="connsiteX3" fmla="*/ 306535 w 583239"/>
                  <a:gd name="connsiteY3" fmla="*/ 525583 h 525693"/>
                  <a:gd name="connsiteX4" fmla="*/ 628 w 583239"/>
                  <a:gd name="connsiteY4" fmla="*/ 250582 h 525693"/>
                  <a:gd name="connsiteX0" fmla="*/ 2310 w 584921"/>
                  <a:gd name="connsiteY0" fmla="*/ 250733 h 525844"/>
                  <a:gd name="connsiteX1" fmla="*/ 238755 w 584921"/>
                  <a:gd name="connsiteY1" fmla="*/ 199 h 525844"/>
                  <a:gd name="connsiteX2" fmla="*/ 584921 w 584921"/>
                  <a:gd name="connsiteY2" fmla="*/ 270251 h 525844"/>
                  <a:gd name="connsiteX3" fmla="*/ 308217 w 584921"/>
                  <a:gd name="connsiteY3" fmla="*/ 525734 h 525844"/>
                  <a:gd name="connsiteX4" fmla="*/ 2310 w 584921"/>
                  <a:gd name="connsiteY4" fmla="*/ 250733 h 525844"/>
                  <a:gd name="connsiteX0" fmla="*/ 2311 w 584922"/>
                  <a:gd name="connsiteY0" fmla="*/ 250733 h 525844"/>
                  <a:gd name="connsiteX1" fmla="*/ 238756 w 584922"/>
                  <a:gd name="connsiteY1" fmla="*/ 199 h 525844"/>
                  <a:gd name="connsiteX2" fmla="*/ 584922 w 584922"/>
                  <a:gd name="connsiteY2" fmla="*/ 270251 h 525844"/>
                  <a:gd name="connsiteX3" fmla="*/ 308218 w 584922"/>
                  <a:gd name="connsiteY3" fmla="*/ 525734 h 525844"/>
                  <a:gd name="connsiteX4" fmla="*/ 2311 w 584922"/>
                  <a:gd name="connsiteY4" fmla="*/ 250733 h 52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4922" h="525844">
                    <a:moveTo>
                      <a:pt x="2311" y="250733"/>
                    </a:moveTo>
                    <a:cubicBezTo>
                      <a:pt x="30498" y="31409"/>
                      <a:pt x="95264" y="-3053"/>
                      <a:pt x="238756" y="199"/>
                    </a:cubicBezTo>
                    <a:cubicBezTo>
                      <a:pt x="382248" y="3451"/>
                      <a:pt x="581671" y="85906"/>
                      <a:pt x="584922" y="270251"/>
                    </a:cubicBezTo>
                    <a:cubicBezTo>
                      <a:pt x="574399" y="460823"/>
                      <a:pt x="405320" y="528987"/>
                      <a:pt x="308218" y="525734"/>
                    </a:cubicBezTo>
                    <a:cubicBezTo>
                      <a:pt x="211116" y="522481"/>
                      <a:pt x="-25876" y="470057"/>
                      <a:pt x="2311" y="250733"/>
                    </a:cubicBezTo>
                    <a:close/>
                  </a:path>
                </a:pathLst>
              </a:custGeom>
              <a:gradFill>
                <a:gsLst>
                  <a:gs pos="0">
                    <a:schemeClr val="accent3">
                      <a:lumMod val="20000"/>
                      <a:lumOff val="80000"/>
                    </a:schemeClr>
                  </a:gs>
                  <a:gs pos="100000">
                    <a:schemeClr val="accent3">
                      <a:lumMod val="60000"/>
                      <a:lumOff val="40000"/>
                    </a:schemeClr>
                  </a:gs>
                </a:gsLst>
                <a:lin ang="5400000" scaled="1"/>
              </a:gradFill>
              <a:ln w="1905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Oval 29">
                <a:extLst>
                  <a:ext uri="{FF2B5EF4-FFF2-40B4-BE49-F238E27FC236}">
                    <a16:creationId xmlns:a16="http://schemas.microsoft.com/office/drawing/2014/main" id="{5A36B8B8-35BA-E6D7-CBE8-E448CD59CA57}"/>
                  </a:ext>
                </a:extLst>
              </p:cNvPr>
              <p:cNvSpPr/>
              <p:nvPr/>
            </p:nvSpPr>
            <p:spPr bwMode="auto">
              <a:xfrm rot="875201">
                <a:off x="6520323" y="4062711"/>
                <a:ext cx="139650" cy="26054"/>
              </a:xfrm>
              <a:prstGeom prst="ellipse">
                <a:avLst/>
              </a:prstGeom>
              <a:solidFill>
                <a:schemeClr val="tx2">
                  <a:lumMod val="7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41" name="TextBox 40">
            <a:extLst>
              <a:ext uri="{FF2B5EF4-FFF2-40B4-BE49-F238E27FC236}">
                <a16:creationId xmlns:a16="http://schemas.microsoft.com/office/drawing/2014/main" id="{A9D3F17B-17CD-0EB2-E2B8-99C7395EE38C}"/>
              </a:ext>
            </a:extLst>
          </p:cNvPr>
          <p:cNvSpPr txBox="1"/>
          <p:nvPr/>
        </p:nvSpPr>
        <p:spPr bwMode="auto">
          <a:xfrm>
            <a:off x="4166855" y="1487251"/>
            <a:ext cx="33471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Adipose Tissue Insulin Resistance</a:t>
            </a:r>
          </a:p>
        </p:txBody>
      </p:sp>
      <p:sp>
        <p:nvSpPr>
          <p:cNvPr id="42" name="TextBox 41">
            <a:extLst>
              <a:ext uri="{FF2B5EF4-FFF2-40B4-BE49-F238E27FC236}">
                <a16:creationId xmlns:a16="http://schemas.microsoft.com/office/drawing/2014/main" id="{4834AFAB-E948-99CB-1347-DDC9807B41D9}"/>
              </a:ext>
            </a:extLst>
          </p:cNvPr>
          <p:cNvSpPr txBox="1"/>
          <p:nvPr/>
        </p:nvSpPr>
        <p:spPr bwMode="auto">
          <a:xfrm>
            <a:off x="3750757" y="5362668"/>
            <a:ext cx="4107919" cy="923330"/>
          </a:xfrm>
          <a:prstGeom prst="rect">
            <a:avLst/>
          </a:prstGeom>
          <a:solidFill>
            <a:schemeClr val="accent3">
              <a:lumMod val="20000"/>
              <a:lumOff val="80000"/>
            </a:schemeClr>
          </a:solidFill>
          <a:ln>
            <a:noFill/>
          </a:ln>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Insulin resistance in liver and muscle</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Activation of proinflammatory pathways</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Impaired insulin secretion</a:t>
            </a:r>
          </a:p>
        </p:txBody>
      </p:sp>
      <p:sp>
        <p:nvSpPr>
          <p:cNvPr id="43" name="TextBox 42">
            <a:extLst>
              <a:ext uri="{FF2B5EF4-FFF2-40B4-BE49-F238E27FC236}">
                <a16:creationId xmlns:a16="http://schemas.microsoft.com/office/drawing/2014/main" id="{84E8FE3D-A776-B10E-34D6-8921E86F21E2}"/>
              </a:ext>
            </a:extLst>
          </p:cNvPr>
          <p:cNvSpPr txBox="1"/>
          <p:nvPr/>
        </p:nvSpPr>
        <p:spPr bwMode="auto">
          <a:xfrm>
            <a:off x="4650856" y="3427492"/>
            <a:ext cx="2325826" cy="646331"/>
          </a:xfrm>
          <a:prstGeom prst="rect">
            <a:avLst/>
          </a:prstGeom>
          <a:solidFill>
            <a:schemeClr val="tx1">
              <a:lumMod val="85000"/>
            </a:schemeClr>
          </a:solidFill>
          <a:ln>
            <a:noFill/>
          </a:ln>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↓Anti-inflammatory adipokine secretion</a:t>
            </a:r>
          </a:p>
        </p:txBody>
      </p:sp>
      <p:sp>
        <p:nvSpPr>
          <p:cNvPr id="44" name="TextBox 43">
            <a:extLst>
              <a:ext uri="{FF2B5EF4-FFF2-40B4-BE49-F238E27FC236}">
                <a16:creationId xmlns:a16="http://schemas.microsoft.com/office/drawing/2014/main" id="{D57B3A32-93EB-AE91-DA2F-C11E5D7659AF}"/>
              </a:ext>
            </a:extLst>
          </p:cNvPr>
          <p:cNvSpPr txBox="1"/>
          <p:nvPr/>
        </p:nvSpPr>
        <p:spPr bwMode="auto">
          <a:xfrm>
            <a:off x="4668845" y="4511599"/>
            <a:ext cx="2325826" cy="369332"/>
          </a:xfrm>
          <a:prstGeom prst="rect">
            <a:avLst/>
          </a:prstGeom>
          <a:solidFill>
            <a:schemeClr val="tx1">
              <a:lumMod val="85000"/>
            </a:schemeClr>
          </a:solidFill>
          <a:ln>
            <a:noFill/>
          </a:ln>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↓Adiponectin, IL-1</a:t>
            </a:r>
          </a:p>
        </p:txBody>
      </p:sp>
      <p:sp>
        <p:nvSpPr>
          <p:cNvPr id="45" name="TextBox 44">
            <a:extLst>
              <a:ext uri="{FF2B5EF4-FFF2-40B4-BE49-F238E27FC236}">
                <a16:creationId xmlns:a16="http://schemas.microsoft.com/office/drawing/2014/main" id="{F4F2ADA7-2C7F-1C92-8BAA-F52DC7B71B89}"/>
              </a:ext>
            </a:extLst>
          </p:cNvPr>
          <p:cNvSpPr txBox="1"/>
          <p:nvPr/>
        </p:nvSpPr>
        <p:spPr bwMode="auto">
          <a:xfrm>
            <a:off x="2998876" y="2760531"/>
            <a:ext cx="1420725" cy="646331"/>
          </a:xfrm>
          <a:prstGeom prst="rect">
            <a:avLst/>
          </a:prstGeom>
          <a:solidFill>
            <a:schemeClr val="accent2">
              <a:lumMod val="40000"/>
              <a:lumOff val="60000"/>
            </a:schemeClr>
          </a:solidFill>
          <a:ln>
            <a:noFill/>
          </a:ln>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↑Lipolysis</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FFA</a:t>
            </a:r>
          </a:p>
        </p:txBody>
      </p:sp>
      <p:sp>
        <p:nvSpPr>
          <p:cNvPr id="46" name="TextBox 45">
            <a:extLst>
              <a:ext uri="{FF2B5EF4-FFF2-40B4-BE49-F238E27FC236}">
                <a16:creationId xmlns:a16="http://schemas.microsoft.com/office/drawing/2014/main" id="{16453716-84A7-E87C-B22D-878CB68AA3F1}"/>
              </a:ext>
            </a:extLst>
          </p:cNvPr>
          <p:cNvSpPr txBox="1"/>
          <p:nvPr/>
        </p:nvSpPr>
        <p:spPr bwMode="auto">
          <a:xfrm>
            <a:off x="3001435" y="4142267"/>
            <a:ext cx="1420725" cy="369332"/>
          </a:xfrm>
          <a:prstGeom prst="rect">
            <a:avLst/>
          </a:prstGeom>
          <a:solidFill>
            <a:schemeClr val="accent2">
              <a:lumMod val="40000"/>
              <a:lumOff val="60000"/>
            </a:schemeClr>
          </a:solidFill>
          <a:ln>
            <a:noFill/>
          </a:ln>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Lipotoxicity</a:t>
            </a:r>
          </a:p>
        </p:txBody>
      </p:sp>
      <p:sp>
        <p:nvSpPr>
          <p:cNvPr id="47" name="TextBox 46">
            <a:extLst>
              <a:ext uri="{FF2B5EF4-FFF2-40B4-BE49-F238E27FC236}">
                <a16:creationId xmlns:a16="http://schemas.microsoft.com/office/drawing/2014/main" id="{F078E39E-9F02-E60A-E032-F4703892D811}"/>
              </a:ext>
            </a:extLst>
          </p:cNvPr>
          <p:cNvSpPr txBox="1"/>
          <p:nvPr/>
        </p:nvSpPr>
        <p:spPr bwMode="auto">
          <a:xfrm>
            <a:off x="7091033" y="2829718"/>
            <a:ext cx="2842676" cy="646331"/>
          </a:xfrm>
          <a:prstGeom prst="rect">
            <a:avLst/>
          </a:prstGeom>
          <a:solidFill>
            <a:schemeClr val="accent2">
              <a:lumMod val="40000"/>
              <a:lumOff val="60000"/>
            </a:schemeClr>
          </a:solidFill>
          <a:ln>
            <a:noFill/>
          </a:ln>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↑Secretion of proinflammatory cytokines</a:t>
            </a:r>
          </a:p>
        </p:txBody>
      </p:sp>
      <p:sp>
        <p:nvSpPr>
          <p:cNvPr id="48" name="TextBox 47">
            <a:extLst>
              <a:ext uri="{FF2B5EF4-FFF2-40B4-BE49-F238E27FC236}">
                <a16:creationId xmlns:a16="http://schemas.microsoft.com/office/drawing/2014/main" id="{CABF1F74-D4B8-9AB3-EFDE-4B38506B851C}"/>
              </a:ext>
            </a:extLst>
          </p:cNvPr>
          <p:cNvSpPr txBox="1"/>
          <p:nvPr/>
        </p:nvSpPr>
        <p:spPr bwMode="auto">
          <a:xfrm>
            <a:off x="7331783" y="3999333"/>
            <a:ext cx="2161289" cy="646331"/>
          </a:xfrm>
          <a:prstGeom prst="rect">
            <a:avLst/>
          </a:prstGeom>
          <a:solidFill>
            <a:schemeClr val="accent2">
              <a:lumMod val="40000"/>
              <a:lumOff val="60000"/>
            </a:schemeClr>
          </a:solidFill>
          <a:ln>
            <a:noFill/>
          </a:ln>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MCP-1, TNF-</a:t>
            </a:r>
            <a:r>
              <a:rPr lang="el-GR" b="0" dirty="0">
                <a:solidFill>
                  <a:schemeClr val="bg1"/>
                </a:solidFill>
                <a:latin typeface="Calibri" panose="020F0502020204030204" pitchFamily="34" charset="0"/>
              </a:rPr>
              <a:t>α</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TGF</a:t>
            </a:r>
            <a:r>
              <a:rPr lang="el-GR" b="0" dirty="0">
                <a:solidFill>
                  <a:schemeClr val="bg1"/>
                </a:solidFill>
                <a:latin typeface="Calibri" panose="020F0502020204030204" pitchFamily="34" charset="0"/>
              </a:rPr>
              <a:t>β</a:t>
            </a:r>
            <a:r>
              <a:rPr lang="en-US" b="0" dirty="0">
                <a:solidFill>
                  <a:schemeClr val="bg1"/>
                </a:solidFill>
                <a:latin typeface="Calibri" panose="020F0502020204030204" pitchFamily="34" charset="0"/>
              </a:rPr>
              <a:t>, IL-6, leptin</a:t>
            </a:r>
          </a:p>
        </p:txBody>
      </p:sp>
      <p:cxnSp>
        <p:nvCxnSpPr>
          <p:cNvPr id="50" name="Straight Arrow Connector 49">
            <a:extLst>
              <a:ext uri="{FF2B5EF4-FFF2-40B4-BE49-F238E27FC236}">
                <a16:creationId xmlns:a16="http://schemas.microsoft.com/office/drawing/2014/main" id="{49D5D199-A9E0-3776-7B4F-4A98B41FC3E0}"/>
              </a:ext>
            </a:extLst>
          </p:cNvPr>
          <p:cNvCxnSpPr>
            <a:cxnSpLocks/>
          </p:cNvCxnSpPr>
          <p:nvPr/>
        </p:nvCxnSpPr>
        <p:spPr bwMode="auto">
          <a:xfrm>
            <a:off x="5813769" y="2759602"/>
            <a:ext cx="0" cy="589159"/>
          </a:xfrm>
          <a:prstGeom prst="straightConnector1">
            <a:avLst/>
          </a:prstGeom>
          <a:noFill/>
          <a:ln w="28575" cap="flat" cmpd="sng" algn="ctr">
            <a:solidFill>
              <a:schemeClr val="bg1"/>
            </a:solidFill>
            <a:prstDash val="solid"/>
            <a:round/>
            <a:headEnd type="none" w="med" len="med"/>
            <a:tailEnd type="triangle"/>
          </a:ln>
          <a:effectLst/>
        </p:spPr>
      </p:cxnSp>
      <p:cxnSp>
        <p:nvCxnSpPr>
          <p:cNvPr id="55" name="Straight Arrow Connector 54">
            <a:extLst>
              <a:ext uri="{FF2B5EF4-FFF2-40B4-BE49-F238E27FC236}">
                <a16:creationId xmlns:a16="http://schemas.microsoft.com/office/drawing/2014/main" id="{78A66044-F8D9-D7BA-A16D-FA721FC93C52}"/>
              </a:ext>
            </a:extLst>
          </p:cNvPr>
          <p:cNvCxnSpPr>
            <a:cxnSpLocks/>
            <a:stCxn id="35" idx="2"/>
          </p:cNvCxnSpPr>
          <p:nvPr/>
        </p:nvCxnSpPr>
        <p:spPr bwMode="auto">
          <a:xfrm flipH="1">
            <a:off x="4419601" y="2459610"/>
            <a:ext cx="925516" cy="299992"/>
          </a:xfrm>
          <a:prstGeom prst="straightConnector1">
            <a:avLst/>
          </a:prstGeom>
          <a:noFill/>
          <a:ln w="28575" cap="flat" cmpd="sng" algn="ctr">
            <a:solidFill>
              <a:schemeClr val="bg1"/>
            </a:solidFill>
            <a:prstDash val="solid"/>
            <a:round/>
            <a:headEnd type="none" w="med" len="med"/>
            <a:tailEnd type="triangle"/>
          </a:ln>
          <a:effectLst/>
        </p:spPr>
      </p:cxnSp>
      <p:cxnSp>
        <p:nvCxnSpPr>
          <p:cNvPr id="57" name="Straight Arrow Connector 56">
            <a:extLst>
              <a:ext uri="{FF2B5EF4-FFF2-40B4-BE49-F238E27FC236}">
                <a16:creationId xmlns:a16="http://schemas.microsoft.com/office/drawing/2014/main" id="{D91FC710-3D30-BBDA-9F27-B733C7B7A6CD}"/>
              </a:ext>
            </a:extLst>
          </p:cNvPr>
          <p:cNvCxnSpPr>
            <a:cxnSpLocks/>
          </p:cNvCxnSpPr>
          <p:nvPr/>
        </p:nvCxnSpPr>
        <p:spPr bwMode="auto">
          <a:xfrm>
            <a:off x="3709238" y="3406862"/>
            <a:ext cx="0" cy="698244"/>
          </a:xfrm>
          <a:prstGeom prst="straightConnector1">
            <a:avLst/>
          </a:prstGeom>
          <a:noFill/>
          <a:ln w="28575" cap="flat" cmpd="sng" algn="ctr">
            <a:solidFill>
              <a:schemeClr val="bg1"/>
            </a:solidFill>
            <a:prstDash val="solid"/>
            <a:round/>
            <a:headEnd type="none" w="med" len="med"/>
            <a:tailEnd type="triangle"/>
          </a:ln>
          <a:effectLst/>
        </p:spPr>
      </p:cxnSp>
      <p:cxnSp>
        <p:nvCxnSpPr>
          <p:cNvPr id="62" name="Straight Arrow Connector 61">
            <a:extLst>
              <a:ext uri="{FF2B5EF4-FFF2-40B4-BE49-F238E27FC236}">
                <a16:creationId xmlns:a16="http://schemas.microsoft.com/office/drawing/2014/main" id="{F32771A2-8AC0-A5CF-AFC4-C5E19B43664E}"/>
              </a:ext>
            </a:extLst>
          </p:cNvPr>
          <p:cNvCxnSpPr>
            <a:cxnSpLocks/>
          </p:cNvCxnSpPr>
          <p:nvPr/>
        </p:nvCxnSpPr>
        <p:spPr bwMode="auto">
          <a:xfrm>
            <a:off x="6380139" y="2403538"/>
            <a:ext cx="925516" cy="374170"/>
          </a:xfrm>
          <a:prstGeom prst="straightConnector1">
            <a:avLst/>
          </a:prstGeom>
          <a:noFill/>
          <a:ln w="28575" cap="flat" cmpd="sng" algn="ctr">
            <a:solidFill>
              <a:schemeClr val="bg1"/>
            </a:solidFill>
            <a:prstDash val="solid"/>
            <a:round/>
            <a:headEnd type="none" w="med" len="med"/>
            <a:tailEnd type="triangle"/>
          </a:ln>
          <a:effectLst/>
        </p:spPr>
      </p:cxnSp>
      <p:cxnSp>
        <p:nvCxnSpPr>
          <p:cNvPr id="9217" name="Straight Arrow Connector 9216">
            <a:extLst>
              <a:ext uri="{FF2B5EF4-FFF2-40B4-BE49-F238E27FC236}">
                <a16:creationId xmlns:a16="http://schemas.microsoft.com/office/drawing/2014/main" id="{9E6AED77-93C9-0D7D-F422-FE4DAFC3E970}"/>
              </a:ext>
            </a:extLst>
          </p:cNvPr>
          <p:cNvCxnSpPr/>
          <p:nvPr/>
        </p:nvCxnSpPr>
        <p:spPr bwMode="auto">
          <a:xfrm>
            <a:off x="8334426" y="3477191"/>
            <a:ext cx="0" cy="489148"/>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36712146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Role of GLP-1 in MASH Pathogenesis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3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Armstrong. Clinical Liver Disease. 2017;10:32.</a:t>
            </a:r>
          </a:p>
        </p:txBody>
      </p:sp>
      <p:pic>
        <p:nvPicPr>
          <p:cNvPr id="4" name="Picture 3">
            <a:extLst>
              <a:ext uri="{FF2B5EF4-FFF2-40B4-BE49-F238E27FC236}">
                <a16:creationId xmlns:a16="http://schemas.microsoft.com/office/drawing/2014/main" id="{6F11CEAC-695B-3D32-B1E2-5F6A18C8D9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93547" y="4743675"/>
            <a:ext cx="1323281" cy="1183989"/>
          </a:xfrm>
          <a:prstGeom prst="rect">
            <a:avLst/>
          </a:prstGeom>
        </p:spPr>
      </p:pic>
      <p:pic>
        <p:nvPicPr>
          <p:cNvPr id="5" name="Picture 4">
            <a:extLst>
              <a:ext uri="{FF2B5EF4-FFF2-40B4-BE49-F238E27FC236}">
                <a16:creationId xmlns:a16="http://schemas.microsoft.com/office/drawing/2014/main" id="{173B68A1-318E-2591-56C9-49F07CDBD26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29130" y="3666909"/>
            <a:ext cx="1278441" cy="716235"/>
          </a:xfrm>
          <a:prstGeom prst="rect">
            <a:avLst/>
          </a:prstGeom>
        </p:spPr>
      </p:pic>
      <p:pic>
        <p:nvPicPr>
          <p:cNvPr id="6" name="Graphic 5">
            <a:extLst>
              <a:ext uri="{FF2B5EF4-FFF2-40B4-BE49-F238E27FC236}">
                <a16:creationId xmlns:a16="http://schemas.microsoft.com/office/drawing/2014/main" id="{81DCD288-7EE6-15B4-5853-1D000B91360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4147520">
            <a:off x="2539640" y="4895437"/>
            <a:ext cx="1198150" cy="484645"/>
          </a:xfrm>
          <a:prstGeom prst="rect">
            <a:avLst/>
          </a:prstGeom>
        </p:spPr>
      </p:pic>
      <p:pic>
        <p:nvPicPr>
          <p:cNvPr id="10" name="Picture 9">
            <a:extLst>
              <a:ext uri="{FF2B5EF4-FFF2-40B4-BE49-F238E27FC236}">
                <a16:creationId xmlns:a16="http://schemas.microsoft.com/office/drawing/2014/main" id="{7FC2962A-BA9D-CDFA-F0FC-055F632CC22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81715" y="1596135"/>
            <a:ext cx="1475772" cy="1134319"/>
          </a:xfrm>
          <a:prstGeom prst="rect">
            <a:avLst/>
          </a:prstGeom>
        </p:spPr>
      </p:pic>
      <p:pic>
        <p:nvPicPr>
          <p:cNvPr id="14" name="Picture 13">
            <a:extLst>
              <a:ext uri="{FF2B5EF4-FFF2-40B4-BE49-F238E27FC236}">
                <a16:creationId xmlns:a16="http://schemas.microsoft.com/office/drawing/2014/main" id="{EEABDC8F-75F5-0DE8-087A-0095ABB8051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22914" y="1618365"/>
            <a:ext cx="905626" cy="1134319"/>
          </a:xfrm>
          <a:prstGeom prst="rect">
            <a:avLst/>
          </a:prstGeom>
        </p:spPr>
      </p:pic>
      <p:pic>
        <p:nvPicPr>
          <p:cNvPr id="16" name="Graphic 15">
            <a:extLst>
              <a:ext uri="{FF2B5EF4-FFF2-40B4-BE49-F238E27FC236}">
                <a16:creationId xmlns:a16="http://schemas.microsoft.com/office/drawing/2014/main" id="{1BA0FF47-683A-E508-9DEA-44106805D7A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562430" y="3029609"/>
            <a:ext cx="1196279" cy="1226953"/>
          </a:xfrm>
          <a:prstGeom prst="rect">
            <a:avLst/>
          </a:prstGeom>
        </p:spPr>
      </p:pic>
      <p:pic>
        <p:nvPicPr>
          <p:cNvPr id="18" name="Picture 17">
            <a:extLst>
              <a:ext uri="{FF2B5EF4-FFF2-40B4-BE49-F238E27FC236}">
                <a16:creationId xmlns:a16="http://schemas.microsoft.com/office/drawing/2014/main" id="{843D4DAD-C0FF-8F34-CC57-3498459AEBD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686277" y="3052061"/>
            <a:ext cx="1383711" cy="1616132"/>
          </a:xfrm>
          <a:prstGeom prst="rect">
            <a:avLst/>
          </a:prstGeom>
        </p:spPr>
      </p:pic>
      <p:cxnSp>
        <p:nvCxnSpPr>
          <p:cNvPr id="20" name="Straight Arrow Connector 19">
            <a:extLst>
              <a:ext uri="{FF2B5EF4-FFF2-40B4-BE49-F238E27FC236}">
                <a16:creationId xmlns:a16="http://schemas.microsoft.com/office/drawing/2014/main" id="{28360646-AAD4-5814-C09D-760CB34E9AD0}"/>
              </a:ext>
            </a:extLst>
          </p:cNvPr>
          <p:cNvCxnSpPr>
            <a:cxnSpLocks/>
          </p:cNvCxnSpPr>
          <p:nvPr/>
        </p:nvCxnSpPr>
        <p:spPr bwMode="auto">
          <a:xfrm flipH="1" flipV="1">
            <a:off x="4686277" y="2740060"/>
            <a:ext cx="188282" cy="312001"/>
          </a:xfrm>
          <a:prstGeom prst="straightConnector1">
            <a:avLst/>
          </a:prstGeom>
          <a:noFill/>
          <a:ln w="28575" cap="flat" cmpd="sng" algn="ctr">
            <a:solidFill>
              <a:schemeClr val="bg1"/>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44C3034C-370B-DAF1-1696-EBD4B6EB7C1B}"/>
              </a:ext>
            </a:extLst>
          </p:cNvPr>
          <p:cNvCxnSpPr/>
          <p:nvPr/>
        </p:nvCxnSpPr>
        <p:spPr bwMode="auto">
          <a:xfrm flipV="1">
            <a:off x="6025322" y="2654789"/>
            <a:ext cx="267413" cy="414156"/>
          </a:xfrm>
          <a:prstGeom prst="straightConnector1">
            <a:avLst/>
          </a:prstGeom>
          <a:noFill/>
          <a:ln w="28575" cap="flat" cmpd="sng" algn="ctr">
            <a:solidFill>
              <a:schemeClr val="bg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D73192E2-B9A6-5DBC-5935-F5FF67798DD7}"/>
              </a:ext>
            </a:extLst>
          </p:cNvPr>
          <p:cNvCxnSpPr>
            <a:cxnSpLocks/>
          </p:cNvCxnSpPr>
          <p:nvPr/>
        </p:nvCxnSpPr>
        <p:spPr bwMode="auto">
          <a:xfrm>
            <a:off x="6181047" y="3736242"/>
            <a:ext cx="742267" cy="0"/>
          </a:xfrm>
          <a:prstGeom prst="straightConnector1">
            <a:avLst/>
          </a:prstGeom>
          <a:noFill/>
          <a:ln w="28575" cap="flat" cmpd="sng" algn="ctr">
            <a:solidFill>
              <a:schemeClr val="bg1"/>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5788E8EE-32C7-6383-9138-3A6B21D6B8C1}"/>
              </a:ext>
            </a:extLst>
          </p:cNvPr>
          <p:cNvCxnSpPr>
            <a:cxnSpLocks/>
          </p:cNvCxnSpPr>
          <p:nvPr/>
        </p:nvCxnSpPr>
        <p:spPr bwMode="auto">
          <a:xfrm>
            <a:off x="5779820" y="4404244"/>
            <a:ext cx="98466" cy="339431"/>
          </a:xfrm>
          <a:prstGeom prst="straightConnector1">
            <a:avLst/>
          </a:prstGeom>
          <a:noFill/>
          <a:ln w="28575" cap="flat" cmpd="sng" algn="ctr">
            <a:solidFill>
              <a:schemeClr val="bg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54C4E866-03D1-A9FA-17C6-0C2501193EB8}"/>
              </a:ext>
            </a:extLst>
          </p:cNvPr>
          <p:cNvCxnSpPr>
            <a:cxnSpLocks/>
          </p:cNvCxnSpPr>
          <p:nvPr/>
        </p:nvCxnSpPr>
        <p:spPr bwMode="auto">
          <a:xfrm flipH="1" flipV="1">
            <a:off x="3821395" y="4256562"/>
            <a:ext cx="516043" cy="716257"/>
          </a:xfrm>
          <a:prstGeom prst="straightConnector1">
            <a:avLst/>
          </a:prstGeom>
          <a:noFill/>
          <a:ln w="28575" cap="flat" cmpd="sng" algn="ctr">
            <a:solidFill>
              <a:schemeClr val="bg1"/>
            </a:solidFill>
            <a:prstDash val="sysDash"/>
            <a:round/>
            <a:headEnd type="none" w="med" len="med"/>
            <a:tailEnd type="triangle"/>
          </a:ln>
          <a:effectLst/>
        </p:spPr>
      </p:cxnSp>
      <p:cxnSp>
        <p:nvCxnSpPr>
          <p:cNvPr id="30" name="Straight Arrow Connector 29">
            <a:extLst>
              <a:ext uri="{FF2B5EF4-FFF2-40B4-BE49-F238E27FC236}">
                <a16:creationId xmlns:a16="http://schemas.microsoft.com/office/drawing/2014/main" id="{FBA6B5CE-8F04-CAF2-B66C-104EF25C98CE}"/>
              </a:ext>
            </a:extLst>
          </p:cNvPr>
          <p:cNvCxnSpPr>
            <a:cxnSpLocks/>
          </p:cNvCxnSpPr>
          <p:nvPr/>
        </p:nvCxnSpPr>
        <p:spPr bwMode="auto">
          <a:xfrm flipH="1">
            <a:off x="3586670" y="5292869"/>
            <a:ext cx="385482" cy="0"/>
          </a:xfrm>
          <a:prstGeom prst="straightConnector1">
            <a:avLst/>
          </a:prstGeom>
          <a:noFill/>
          <a:ln w="28575" cap="flat" cmpd="sng" algn="ctr">
            <a:solidFill>
              <a:schemeClr val="bg1"/>
            </a:solidFill>
            <a:prstDash val="sysDash"/>
            <a:round/>
            <a:headEnd type="none" w="med" len="med"/>
            <a:tailEnd type="triangle"/>
          </a:ln>
          <a:effectLst/>
        </p:spPr>
      </p:cxnSp>
      <p:sp>
        <p:nvSpPr>
          <p:cNvPr id="33" name="TextBox 32">
            <a:extLst>
              <a:ext uri="{FF2B5EF4-FFF2-40B4-BE49-F238E27FC236}">
                <a16:creationId xmlns:a16="http://schemas.microsoft.com/office/drawing/2014/main" id="{7C39F85F-66C0-9A37-A768-D873187DAD1A}"/>
              </a:ext>
            </a:extLst>
          </p:cNvPr>
          <p:cNvSpPr txBox="1"/>
          <p:nvPr/>
        </p:nvSpPr>
        <p:spPr bwMode="auto">
          <a:xfrm>
            <a:off x="1669946" y="1439559"/>
            <a:ext cx="201176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dirty="0">
                <a:solidFill>
                  <a:schemeClr val="bg1"/>
                </a:solidFill>
                <a:latin typeface="Calibri" panose="020F0502020204030204" pitchFamily="34" charset="0"/>
              </a:rPr>
              <a:t>Brain</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↑Neuroprotection</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↑Memory</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↓Appetite</a:t>
            </a:r>
          </a:p>
        </p:txBody>
      </p:sp>
      <p:sp>
        <p:nvSpPr>
          <p:cNvPr id="34" name="TextBox 33">
            <a:extLst>
              <a:ext uri="{FF2B5EF4-FFF2-40B4-BE49-F238E27FC236}">
                <a16:creationId xmlns:a16="http://schemas.microsoft.com/office/drawing/2014/main" id="{94545ECA-5513-740A-053B-28892CA3100F}"/>
              </a:ext>
            </a:extLst>
          </p:cNvPr>
          <p:cNvSpPr txBox="1"/>
          <p:nvPr/>
        </p:nvSpPr>
        <p:spPr bwMode="auto">
          <a:xfrm>
            <a:off x="1544040" y="3018903"/>
            <a:ext cx="22773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dirty="0">
                <a:solidFill>
                  <a:schemeClr val="bg1"/>
                </a:solidFill>
                <a:latin typeface="Calibri" panose="020F0502020204030204" pitchFamily="34" charset="0"/>
              </a:rPr>
              <a:t>Liver</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↑Glucose production</a:t>
            </a:r>
          </a:p>
        </p:txBody>
      </p:sp>
      <p:sp>
        <p:nvSpPr>
          <p:cNvPr id="35" name="TextBox 34">
            <a:extLst>
              <a:ext uri="{FF2B5EF4-FFF2-40B4-BE49-F238E27FC236}">
                <a16:creationId xmlns:a16="http://schemas.microsoft.com/office/drawing/2014/main" id="{007A50EA-A01E-D4AB-74E0-75F9C9010AF8}"/>
              </a:ext>
            </a:extLst>
          </p:cNvPr>
          <p:cNvSpPr txBox="1"/>
          <p:nvPr/>
        </p:nvSpPr>
        <p:spPr bwMode="auto">
          <a:xfrm>
            <a:off x="1496541" y="5213356"/>
            <a:ext cx="193456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dirty="0">
                <a:solidFill>
                  <a:schemeClr val="bg1"/>
                </a:solidFill>
                <a:latin typeface="Calibri" panose="020F0502020204030204" pitchFamily="34" charset="0"/>
              </a:rPr>
              <a:t>Muscle</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↑Glucose uptake</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↑Glucose storage</a:t>
            </a:r>
          </a:p>
        </p:txBody>
      </p:sp>
      <p:sp>
        <p:nvSpPr>
          <p:cNvPr id="36" name="TextBox 35">
            <a:extLst>
              <a:ext uri="{FF2B5EF4-FFF2-40B4-BE49-F238E27FC236}">
                <a16:creationId xmlns:a16="http://schemas.microsoft.com/office/drawing/2014/main" id="{8AEF4BCF-5555-DB31-6032-23E2F9E74DBB}"/>
              </a:ext>
            </a:extLst>
          </p:cNvPr>
          <p:cNvSpPr txBox="1"/>
          <p:nvPr/>
        </p:nvSpPr>
        <p:spPr bwMode="auto">
          <a:xfrm>
            <a:off x="7088877" y="1492092"/>
            <a:ext cx="422102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dirty="0">
                <a:solidFill>
                  <a:schemeClr val="bg1"/>
                </a:solidFill>
                <a:latin typeface="Calibri" panose="020F0502020204030204" pitchFamily="34" charset="0"/>
              </a:rPr>
              <a:t>Heart</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↑Myocardial contractility</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↑Heart rate</a:t>
            </a:r>
          </a:p>
          <a:p>
            <a:pPr>
              <a:spcBef>
                <a:spcPts val="0"/>
              </a:spcBef>
            </a:pPr>
            <a:r>
              <a:rPr lang="en-US" b="0" dirty="0">
                <a:solidFill>
                  <a:schemeClr val="bg1"/>
                </a:solidFill>
                <a:latin typeface="Calibri" panose="020F0502020204030204" pitchFamily="34" charset="0"/>
              </a:rPr>
              <a:t>↑Myocardial injury secondary to ischemia</a:t>
            </a:r>
          </a:p>
        </p:txBody>
      </p:sp>
      <p:sp>
        <p:nvSpPr>
          <p:cNvPr id="37" name="TextBox 36">
            <a:extLst>
              <a:ext uri="{FF2B5EF4-FFF2-40B4-BE49-F238E27FC236}">
                <a16:creationId xmlns:a16="http://schemas.microsoft.com/office/drawing/2014/main" id="{D701EE91-9E75-A674-B903-BFADCE0C8F03}"/>
              </a:ext>
            </a:extLst>
          </p:cNvPr>
          <p:cNvSpPr txBox="1"/>
          <p:nvPr/>
        </p:nvSpPr>
        <p:spPr bwMode="auto">
          <a:xfrm>
            <a:off x="7758709" y="3197496"/>
            <a:ext cx="245413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dirty="0">
                <a:solidFill>
                  <a:schemeClr val="bg1"/>
                </a:solidFill>
                <a:latin typeface="Calibri" panose="020F0502020204030204" pitchFamily="34" charset="0"/>
              </a:rPr>
              <a:t>Stomach</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↓Gastric emptying</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↓Gastric acid secretion</a:t>
            </a:r>
          </a:p>
        </p:txBody>
      </p:sp>
      <p:sp>
        <p:nvSpPr>
          <p:cNvPr id="38" name="TextBox 37">
            <a:extLst>
              <a:ext uri="{FF2B5EF4-FFF2-40B4-BE49-F238E27FC236}">
                <a16:creationId xmlns:a16="http://schemas.microsoft.com/office/drawing/2014/main" id="{F3264D72-AE06-C616-34B2-95C60196355E}"/>
              </a:ext>
            </a:extLst>
          </p:cNvPr>
          <p:cNvSpPr txBox="1"/>
          <p:nvPr/>
        </p:nvSpPr>
        <p:spPr bwMode="auto">
          <a:xfrm>
            <a:off x="5586467" y="4696957"/>
            <a:ext cx="242713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dirty="0">
                <a:solidFill>
                  <a:schemeClr val="bg1"/>
                </a:solidFill>
                <a:latin typeface="Calibri" panose="020F0502020204030204" pitchFamily="34" charset="0"/>
              </a:rPr>
              <a:t>Pancreas</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↑Insulin secretion</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↓Glucagon secretion</a:t>
            </a:r>
          </a:p>
          <a:p>
            <a:pPr>
              <a:spcBef>
                <a:spcPts val="0"/>
              </a:spcBef>
            </a:pPr>
            <a:r>
              <a:rPr lang="en-US" b="0" dirty="0">
                <a:solidFill>
                  <a:schemeClr val="bg1"/>
                </a:solidFill>
                <a:latin typeface="Calibri" panose="020F0502020204030204" pitchFamily="34" charset="0"/>
              </a:rPr>
              <a:t>↑Insulin biosynthesis</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↑New </a:t>
            </a:r>
            <a:r>
              <a:rPr lang="el-GR" b="0" dirty="0">
                <a:solidFill>
                  <a:schemeClr val="bg1"/>
                </a:solidFill>
                <a:latin typeface="Calibri" panose="020F0502020204030204" pitchFamily="34" charset="0"/>
              </a:rPr>
              <a:t>β</a:t>
            </a:r>
            <a:r>
              <a:rPr lang="en-US" b="0" dirty="0">
                <a:solidFill>
                  <a:schemeClr val="bg1"/>
                </a:solidFill>
                <a:latin typeface="Calibri" panose="020F0502020204030204" pitchFamily="34" charset="0"/>
              </a:rPr>
              <a:t>-cell formation</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a:t>
            </a:r>
            <a:r>
              <a:rPr lang="el-GR" b="0" dirty="0">
                <a:solidFill>
                  <a:schemeClr val="bg1"/>
                </a:solidFill>
                <a:latin typeface="Calibri" panose="020F0502020204030204" pitchFamily="34" charset="0"/>
              </a:rPr>
              <a:t>β</a:t>
            </a:r>
            <a:r>
              <a:rPr lang="en-US" b="0" dirty="0">
                <a:solidFill>
                  <a:schemeClr val="bg1"/>
                </a:solidFill>
                <a:latin typeface="Calibri" panose="020F0502020204030204" pitchFamily="34" charset="0"/>
              </a:rPr>
              <a:t>-cell apoptosis</a:t>
            </a:r>
          </a:p>
        </p:txBody>
      </p:sp>
      <p:sp>
        <p:nvSpPr>
          <p:cNvPr id="40" name="TextBox 39">
            <a:extLst>
              <a:ext uri="{FF2B5EF4-FFF2-40B4-BE49-F238E27FC236}">
                <a16:creationId xmlns:a16="http://schemas.microsoft.com/office/drawing/2014/main" id="{F70EA30A-977C-4F51-7AE2-C12F27473BBC}"/>
              </a:ext>
            </a:extLst>
          </p:cNvPr>
          <p:cNvSpPr txBox="1"/>
          <p:nvPr/>
        </p:nvSpPr>
        <p:spPr bwMode="auto">
          <a:xfrm>
            <a:off x="4048611" y="4981380"/>
            <a:ext cx="1217545" cy="646331"/>
          </a:xfrm>
          <a:prstGeom prst="rect">
            <a:avLst/>
          </a:prstGeom>
          <a:solidFill>
            <a:schemeClr val="accent2">
              <a:lumMod val="20000"/>
              <a:lumOff val="80000"/>
            </a:schemeClr>
          </a:solidFill>
          <a:ln>
            <a:noFill/>
          </a:ln>
        </p:spPr>
        <p:txBody>
          <a:bodyPr wrap="square" rtlCol="0">
            <a:spAutoFit/>
          </a:bodyPr>
          <a:lstStyle/>
          <a:p>
            <a:pPr>
              <a:lnSpc>
                <a:spcPct val="100000"/>
              </a:lnSpc>
              <a:spcBef>
                <a:spcPts val="0"/>
              </a:spcBef>
              <a:spcAft>
                <a:spcPct val="0"/>
              </a:spcAft>
              <a:buClrTx/>
              <a:buFontTx/>
              <a:buNone/>
            </a:pPr>
            <a:r>
              <a:rPr lang="en-US" dirty="0">
                <a:solidFill>
                  <a:schemeClr val="bg1"/>
                </a:solidFill>
                <a:latin typeface="Calibri" panose="020F0502020204030204" pitchFamily="34" charset="0"/>
              </a:rPr>
              <a:t>↑</a:t>
            </a:r>
            <a:r>
              <a:rPr lang="en-US" b="0" dirty="0">
                <a:solidFill>
                  <a:schemeClr val="bg1"/>
                </a:solidFill>
                <a:latin typeface="Calibri" panose="020F0502020204030204" pitchFamily="34" charset="0"/>
              </a:rPr>
              <a:t> </a:t>
            </a:r>
            <a:r>
              <a:rPr lang="en-US" dirty="0">
                <a:solidFill>
                  <a:schemeClr val="bg1"/>
                </a:solidFill>
                <a:latin typeface="Calibri" panose="020F0502020204030204" pitchFamily="34" charset="0"/>
              </a:rPr>
              <a:t>Insulin Sensitivity</a:t>
            </a:r>
            <a:endParaRPr lang="en-US" b="0" dirty="0">
              <a:solidFill>
                <a:schemeClr val="bg1"/>
              </a:solidFill>
              <a:latin typeface="Calibri" panose="020F0502020204030204" pitchFamily="34" charset="0"/>
            </a:endParaRPr>
          </a:p>
        </p:txBody>
      </p:sp>
      <p:sp>
        <p:nvSpPr>
          <p:cNvPr id="41" name="Left Brace 40">
            <a:extLst>
              <a:ext uri="{FF2B5EF4-FFF2-40B4-BE49-F238E27FC236}">
                <a16:creationId xmlns:a16="http://schemas.microsoft.com/office/drawing/2014/main" id="{1928E2A9-3C46-6231-296E-8B0E9452B3BD}"/>
              </a:ext>
            </a:extLst>
          </p:cNvPr>
          <p:cNvSpPr/>
          <p:nvPr/>
        </p:nvSpPr>
        <p:spPr bwMode="auto">
          <a:xfrm>
            <a:off x="5316111" y="5039849"/>
            <a:ext cx="266676" cy="505911"/>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Tree>
    <p:extLst>
      <p:ext uri="{BB962C8B-B14F-4D97-AF65-F5344CB8AC3E}">
        <p14:creationId xmlns:p14="http://schemas.microsoft.com/office/powerpoint/2010/main" val="30784205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MASH Pathogenesis: Summary</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dirty="0"/>
              <a:t>Epidemiologic data have been interpreted to </a:t>
            </a:r>
            <a:br>
              <a:rPr lang="en-US" altLang="en-US" dirty="0"/>
            </a:br>
            <a:r>
              <a:rPr lang="en-US" altLang="en-US" dirty="0"/>
              <a:t>suggest complex bidirectional relationships</a:t>
            </a:r>
          </a:p>
          <a:p>
            <a:r>
              <a:rPr lang="en-US" altLang="en-US" dirty="0"/>
              <a:t>Mechanistic data indicate common underlying causes</a:t>
            </a:r>
          </a:p>
          <a:p>
            <a:pPr lvl="1"/>
            <a:r>
              <a:rPr lang="en-US" altLang="en-US" dirty="0"/>
              <a:t>Adipose tissue overwhelmed for fat storage</a:t>
            </a:r>
          </a:p>
          <a:p>
            <a:pPr lvl="1"/>
            <a:r>
              <a:rPr lang="en-US" altLang="en-US" dirty="0"/>
              <a:t>Insulin resistance</a:t>
            </a:r>
          </a:p>
          <a:p>
            <a:pPr lvl="1"/>
            <a:r>
              <a:rPr lang="en-US" altLang="en-US" dirty="0"/>
              <a:t>Genetic contributions that predispose to MASLD/MASH that are additive to insulin resistance/adipose dysfunction</a:t>
            </a:r>
          </a:p>
          <a:p>
            <a:r>
              <a:rPr lang="en-US" altLang="en-US" dirty="0"/>
              <a:t>Therapies that address underlying metabolic disease may be effective</a:t>
            </a:r>
          </a:p>
          <a:p>
            <a:pPr lvl="1"/>
            <a:r>
              <a:rPr lang="en-US" altLang="en-US" dirty="0"/>
              <a:t>Treatments focused on inflammation/death pathways have not worked</a:t>
            </a:r>
          </a:p>
        </p:txBody>
      </p:sp>
      <p:sp>
        <p:nvSpPr>
          <p:cNvPr id="5" name="Arrow: Left-Right 4">
            <a:extLst>
              <a:ext uri="{FF2B5EF4-FFF2-40B4-BE49-F238E27FC236}">
                <a16:creationId xmlns:a16="http://schemas.microsoft.com/office/drawing/2014/main" id="{10B357EF-FC14-349A-A0B3-89C39A0E6127}"/>
              </a:ext>
            </a:extLst>
          </p:cNvPr>
          <p:cNvSpPr/>
          <p:nvPr/>
        </p:nvSpPr>
        <p:spPr bwMode="auto">
          <a:xfrm>
            <a:off x="10499795" y="2129578"/>
            <a:ext cx="332475" cy="150847"/>
          </a:xfrm>
          <a:prstGeom prst="leftRightArrow">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4C6D4077-281B-B806-9E6E-8F6F35BAA9C9}"/>
              </a:ext>
            </a:extLst>
          </p:cNvPr>
          <p:cNvSpPr txBox="1"/>
          <p:nvPr/>
        </p:nvSpPr>
        <p:spPr bwMode="auto">
          <a:xfrm>
            <a:off x="10499795" y="1745002"/>
            <a:ext cx="3513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800" dirty="0">
                <a:solidFill>
                  <a:schemeClr val="accent3"/>
                </a:solidFill>
                <a:latin typeface="Calibri" panose="020F0502020204030204" pitchFamily="34" charset="0"/>
                <a:cs typeface="Calibri" panose="020F0502020204030204" pitchFamily="34" charset="0"/>
              </a:rPr>
              <a:t>?</a:t>
            </a:r>
          </a:p>
        </p:txBody>
      </p:sp>
      <p:sp>
        <p:nvSpPr>
          <p:cNvPr id="2" name="Rectangle 5">
            <a:extLst>
              <a:ext uri="{FF2B5EF4-FFF2-40B4-BE49-F238E27FC236}">
                <a16:creationId xmlns:a16="http://schemas.microsoft.com/office/drawing/2014/main" id="{B40837CF-6591-894F-28A7-465A419409CD}"/>
              </a:ext>
            </a:extLst>
          </p:cNvPr>
          <p:cNvSpPr>
            <a:spLocks noChangeArrowheads="1"/>
          </p:cNvSpPr>
          <p:nvPr/>
        </p:nvSpPr>
        <p:spPr bwMode="auto">
          <a:xfrm>
            <a:off x="9132540" y="2828738"/>
            <a:ext cx="2117820" cy="389092"/>
          </a:xfrm>
          <a:prstGeom prst="rect">
            <a:avLst/>
          </a:prstGeom>
          <a:solidFill>
            <a:srgbClr val="E1471D"/>
          </a:solidFill>
          <a:ln w="9525">
            <a:noFill/>
            <a:miter lim="800000"/>
            <a:headEnd/>
            <a:tailEnd/>
          </a:ln>
        </p:spPr>
        <p:txBody>
          <a:bodyPr wrap="none" anchor="ctr" anchorCtr="1"/>
          <a:lstStyle/>
          <a:p>
            <a:pPr eaLnBrk="1" hangingPunct="1">
              <a:lnSpc>
                <a:spcPct val="90000"/>
              </a:lnSpc>
              <a:spcBef>
                <a:spcPct val="35000"/>
              </a:spcBef>
              <a:spcAft>
                <a:spcPct val="25000"/>
              </a:spcAft>
              <a:buClr>
                <a:schemeClr val="folHlink"/>
              </a:buClr>
              <a:defRPr/>
            </a:pPr>
            <a:r>
              <a:rPr lang="en-US" dirty="0">
                <a:latin typeface="Calibri" panose="020F0502020204030204" pitchFamily="34" charset="0"/>
                <a:cs typeface="Calibri" panose="020F0502020204030204" pitchFamily="34" charset="0"/>
              </a:rPr>
              <a:t>Metabolic disease/IR</a:t>
            </a:r>
          </a:p>
        </p:txBody>
      </p:sp>
      <p:sp>
        <p:nvSpPr>
          <p:cNvPr id="3" name="Rectangle 13">
            <a:extLst>
              <a:ext uri="{FF2B5EF4-FFF2-40B4-BE49-F238E27FC236}">
                <a16:creationId xmlns:a16="http://schemas.microsoft.com/office/drawing/2014/main" id="{02795D9D-3EC5-5774-A967-594D5DCCD4B5}"/>
              </a:ext>
            </a:extLst>
          </p:cNvPr>
          <p:cNvSpPr>
            <a:spLocks noChangeArrowheads="1"/>
          </p:cNvSpPr>
          <p:nvPr/>
        </p:nvSpPr>
        <p:spPr bwMode="auto">
          <a:xfrm>
            <a:off x="10895830" y="2009985"/>
            <a:ext cx="803013" cy="324705"/>
          </a:xfrm>
          <a:prstGeom prst="rect">
            <a:avLst/>
          </a:prstGeom>
          <a:solidFill>
            <a:srgbClr val="00823B"/>
          </a:solidFill>
          <a:ln w="9525">
            <a:noFill/>
            <a:miter lim="800000"/>
            <a:headEnd/>
            <a:tailEnd/>
          </a:ln>
        </p:spPr>
        <p:txBody>
          <a:bodyPr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None/>
            </a:pPr>
            <a:r>
              <a:rPr lang="en-US" altLang="en-US" sz="1600" dirty="0">
                <a:solidFill>
                  <a:schemeClr val="tx1"/>
                </a:solidFill>
                <a:latin typeface="Calibri" panose="020F0502020204030204" pitchFamily="34" charset="0"/>
                <a:cs typeface="Calibri" panose="020F0502020204030204" pitchFamily="34" charset="0"/>
              </a:rPr>
              <a:t>MASH</a:t>
            </a:r>
          </a:p>
        </p:txBody>
      </p:sp>
      <p:sp>
        <p:nvSpPr>
          <p:cNvPr id="4" name="Rectangle 12">
            <a:extLst>
              <a:ext uri="{FF2B5EF4-FFF2-40B4-BE49-F238E27FC236}">
                <a16:creationId xmlns:a16="http://schemas.microsoft.com/office/drawing/2014/main" id="{58DEFCED-402D-D35E-28AA-969D64D4FA0A}"/>
              </a:ext>
            </a:extLst>
          </p:cNvPr>
          <p:cNvSpPr>
            <a:spLocks noChangeArrowheads="1"/>
          </p:cNvSpPr>
          <p:nvPr/>
        </p:nvSpPr>
        <p:spPr bwMode="auto">
          <a:xfrm>
            <a:off x="8959496" y="2009985"/>
            <a:ext cx="1476739" cy="324706"/>
          </a:xfrm>
          <a:prstGeom prst="rect">
            <a:avLst/>
          </a:prstGeom>
          <a:solidFill>
            <a:srgbClr val="01587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spcBef>
                <a:spcPct val="35000"/>
              </a:spcBef>
              <a:spcAft>
                <a:spcPct val="25000"/>
              </a:spcAft>
              <a:buClr>
                <a:schemeClr val="folHlink"/>
              </a:buClr>
              <a:buNone/>
            </a:pPr>
            <a:r>
              <a:rPr lang="en-US" altLang="en-US" sz="1600" dirty="0">
                <a:solidFill>
                  <a:schemeClr val="tx1"/>
                </a:solidFill>
                <a:latin typeface="Calibri" panose="020F0502020204030204" pitchFamily="34" charset="0"/>
                <a:cs typeface="Calibri" panose="020F0502020204030204" pitchFamily="34" charset="0"/>
              </a:rPr>
              <a:t>Type 2 diabetes</a:t>
            </a:r>
          </a:p>
        </p:txBody>
      </p:sp>
      <p:sp>
        <p:nvSpPr>
          <p:cNvPr id="8" name="Arrow: Right 7">
            <a:extLst>
              <a:ext uri="{FF2B5EF4-FFF2-40B4-BE49-F238E27FC236}">
                <a16:creationId xmlns:a16="http://schemas.microsoft.com/office/drawing/2014/main" id="{74F1CB27-95E5-B2E6-E037-8F30E950C204}"/>
              </a:ext>
            </a:extLst>
          </p:cNvPr>
          <p:cNvSpPr/>
          <p:nvPr/>
        </p:nvSpPr>
        <p:spPr bwMode="auto">
          <a:xfrm rot="2918503">
            <a:off x="10702461" y="3311908"/>
            <a:ext cx="231333" cy="132870"/>
          </a:xfrm>
          <a:prstGeom prst="rightArrow">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10" name="Arrow: Right 9">
            <a:extLst>
              <a:ext uri="{FF2B5EF4-FFF2-40B4-BE49-F238E27FC236}">
                <a16:creationId xmlns:a16="http://schemas.microsoft.com/office/drawing/2014/main" id="{9FD3B64D-BDE0-9F15-1E17-6B21ADABBE00}"/>
              </a:ext>
            </a:extLst>
          </p:cNvPr>
          <p:cNvSpPr/>
          <p:nvPr/>
        </p:nvSpPr>
        <p:spPr bwMode="auto">
          <a:xfrm rot="18681497" flipH="1">
            <a:off x="9498507" y="3311907"/>
            <a:ext cx="231333" cy="132870"/>
          </a:xfrm>
          <a:prstGeom prst="rightArrow">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6" name="Rectangle 13">
            <a:extLst>
              <a:ext uri="{FF2B5EF4-FFF2-40B4-BE49-F238E27FC236}">
                <a16:creationId xmlns:a16="http://schemas.microsoft.com/office/drawing/2014/main" id="{6E741C55-96E4-065C-9C6F-1047FC959383}"/>
              </a:ext>
            </a:extLst>
          </p:cNvPr>
          <p:cNvSpPr>
            <a:spLocks noChangeArrowheads="1"/>
          </p:cNvSpPr>
          <p:nvPr/>
        </p:nvSpPr>
        <p:spPr bwMode="auto">
          <a:xfrm>
            <a:off x="10784312" y="3527047"/>
            <a:ext cx="803013" cy="324705"/>
          </a:xfrm>
          <a:prstGeom prst="rect">
            <a:avLst/>
          </a:prstGeom>
          <a:solidFill>
            <a:srgbClr val="00823B"/>
          </a:solidFill>
          <a:ln w="9525">
            <a:noFill/>
            <a:miter lim="800000"/>
            <a:headEnd/>
            <a:tailEnd/>
          </a:ln>
        </p:spPr>
        <p:txBody>
          <a:bodyPr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None/>
            </a:pPr>
            <a:r>
              <a:rPr lang="en-US" altLang="en-US" sz="1600" dirty="0">
                <a:solidFill>
                  <a:schemeClr val="tx1"/>
                </a:solidFill>
                <a:latin typeface="Calibri" panose="020F0502020204030204" pitchFamily="34" charset="0"/>
                <a:cs typeface="Calibri" panose="020F0502020204030204" pitchFamily="34" charset="0"/>
              </a:rPr>
              <a:t>MASH</a:t>
            </a:r>
          </a:p>
        </p:txBody>
      </p:sp>
      <p:sp>
        <p:nvSpPr>
          <p:cNvPr id="9" name="Rectangle 12">
            <a:extLst>
              <a:ext uri="{FF2B5EF4-FFF2-40B4-BE49-F238E27FC236}">
                <a16:creationId xmlns:a16="http://schemas.microsoft.com/office/drawing/2014/main" id="{32A4350F-4434-9857-86D8-D938020AC414}"/>
              </a:ext>
            </a:extLst>
          </p:cNvPr>
          <p:cNvSpPr>
            <a:spLocks noChangeArrowheads="1"/>
          </p:cNvSpPr>
          <p:nvPr/>
        </p:nvSpPr>
        <p:spPr bwMode="auto">
          <a:xfrm>
            <a:off x="8645350" y="3527047"/>
            <a:ext cx="1476739" cy="324706"/>
          </a:xfrm>
          <a:prstGeom prst="rect">
            <a:avLst/>
          </a:prstGeom>
          <a:solidFill>
            <a:srgbClr val="01587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spcBef>
                <a:spcPct val="35000"/>
              </a:spcBef>
              <a:spcAft>
                <a:spcPct val="25000"/>
              </a:spcAft>
              <a:buClr>
                <a:schemeClr val="folHlink"/>
              </a:buClr>
              <a:buNone/>
            </a:pPr>
            <a:r>
              <a:rPr lang="en-US" altLang="en-US" sz="1600" dirty="0">
                <a:solidFill>
                  <a:schemeClr val="tx1"/>
                </a:solidFill>
                <a:latin typeface="Calibri" panose="020F0502020204030204" pitchFamily="34" charset="0"/>
                <a:cs typeface="Calibri" panose="020F0502020204030204" pitchFamily="34" charset="0"/>
              </a:rPr>
              <a:t>Type 2 diabetes</a:t>
            </a:r>
          </a:p>
        </p:txBody>
      </p:sp>
      <p:sp>
        <p:nvSpPr>
          <p:cNvPr id="11" name="Text Box 11">
            <a:extLst>
              <a:ext uri="{FF2B5EF4-FFF2-40B4-BE49-F238E27FC236}">
                <a16:creationId xmlns:a16="http://schemas.microsoft.com/office/drawing/2014/main" id="{3C6BB703-D27F-0549-79D4-19DD4E0D4CC4}"/>
              </a:ext>
            </a:extLst>
          </p:cNvPr>
          <p:cNvSpPr txBox="1">
            <a:spLocks noChangeArrowheads="1"/>
          </p:cNvSpPr>
          <p:nvPr/>
        </p:nvSpPr>
        <p:spPr bwMode="auto">
          <a:xfrm>
            <a:off x="412748" y="6197229"/>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Tomah. Clin Diabetes Endocrinol. 2020;6:9. </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Neuschwander-Tetri. Hepatology. 2010;52:774. </a:t>
            </a:r>
            <a:r>
              <a:rPr kumimoji="0" lang="fr-FR"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Cohen. Science. 2011;332:1519. Chakravarthy. Endocrinol Diabetes Metab</a:t>
            </a:r>
            <a:r>
              <a:rPr lang="fr-FR" sz="1200" b="0" spc="-10" dirty="0">
                <a:solidFill>
                  <a:srgbClr val="455560"/>
                </a:solidFill>
                <a:latin typeface="Calibri" panose="020F0502020204030204" pitchFamily="34" charset="0"/>
              </a:rPr>
              <a:t>. 2020;3:e00112.</a:t>
            </a:r>
            <a:r>
              <a:rPr kumimoji="0" lang="fr-FR"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Ferguson. Nat Rev Endocrinol. 2021;17:484.</a:t>
            </a:r>
          </a:p>
        </p:txBody>
      </p:sp>
    </p:spTree>
    <p:extLst>
      <p:ext uri="{BB962C8B-B14F-4D97-AF65-F5344CB8AC3E}">
        <p14:creationId xmlns:p14="http://schemas.microsoft.com/office/powerpoint/2010/main" val="19117091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200" b="1" dirty="0">
                <a:solidFill>
                  <a:srgbClr val="E1471D"/>
                </a:solidFill>
                <a:hlinkClick r:id="rId3"/>
              </a:rPr>
              <a:t>https://clinicaloptions.com/CE-CME/gastroenterology</a:t>
            </a:r>
            <a:r>
              <a:rPr lang="en-US" sz="2200" b="1" dirty="0">
                <a:solidFill>
                  <a:srgbClr val="E1471D"/>
                </a:solidFill>
              </a:rPr>
              <a:t> </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Coverage </a:t>
            </a:r>
            <a:br>
              <a:rPr lang="en-US" altLang="en-US" sz="4000" dirty="0"/>
            </a:br>
            <a:r>
              <a:rPr lang="en-US" altLang="en-US" sz="4000" dirty="0"/>
              <a:t>of A Metabolic Approach to MASH Management!</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Downloadable slidesets</a:t>
            </a:r>
          </a:p>
          <a:p>
            <a:pPr eaLnBrk="1" hangingPunct="1">
              <a:buClr>
                <a:schemeClr val="accent6"/>
              </a:buClr>
              <a:defRPr/>
            </a:pPr>
            <a:r>
              <a:rPr lang="en-US" sz="2200" dirty="0">
                <a:solidFill>
                  <a:srgbClr val="E1471D"/>
                </a:solidFill>
              </a:rPr>
              <a:t>ClinicalThought commentaries </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931eac66-f1df-46ed-a552-ca22ffd1b58a">2WXXM56VYW3Q-1158323568-6</_dlc_DocId>
    <_dlc_DocIdUrl xmlns="931eac66-f1df-46ed-a552-ca22ffd1b58a">
      <Url>https://intranet.clinicaloptions.com/mews/Gastroenterology/GI_2023_BV_NASH_(PRP6272)/Text_Module_1/_layouts/15/DocIdRedir.aspx?ID=2WXXM56VYW3Q-1158323568-6</Url>
      <Description>2WXXM56VYW3Q-1158323568-6</Description>
    </_dlc_DocIdUrl>
    <Document_x0020_Category xmlns="0eed3f59-ae66-4904-bad5-8a72165f4f79">Module</Document_x0020_Category>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5.xml><?xml version="1.0" encoding="utf-8"?>
<ct:contentTypeSchema xmlns:ct="http://schemas.microsoft.com/office/2006/metadata/contentType" xmlns:ma="http://schemas.microsoft.com/office/2006/metadata/properties/metaAttributes" ct:_="" ma:_="" ma:contentTypeName="Document" ma:contentTypeID="0x01010087E5D3B9D81E344E894BBE7B6605375D" ma:contentTypeVersion="1" ma:contentTypeDescription="Create a new document." ma:contentTypeScope="" ma:versionID="6ee8881336b91478e2441e117a0d9ff5">
  <xsd:schema xmlns:xsd="http://www.w3.org/2001/XMLSchema" xmlns:xs="http://www.w3.org/2001/XMLSchema" xmlns:p="http://schemas.microsoft.com/office/2006/metadata/properties" xmlns:ns2="931eac66-f1df-46ed-a552-ca22ffd1b58a" xmlns:ns3="0eed3f59-ae66-4904-bad5-8a72165f4f79" targetNamespace="http://schemas.microsoft.com/office/2006/metadata/properties" ma:root="true" ma:fieldsID="47609a6d8ee8d60ca61b806d3b44fe67" ns2:_="" ns3:_="">
    <xsd:import namespace="931eac66-f1df-46ed-a552-ca22ffd1b58a"/>
    <xsd:import namespace="0eed3f59-ae66-4904-bad5-8a72165f4f79"/>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1eac66-f1df-46ed-a552-ca22ffd1b58a"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eed3f59-ae66-4904-bad5-8a72165f4f79"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xsd:enumeration value="Online Figures/Tables"/>
          <xsd:enumeration value="Permissions"/>
          <xsd:enumeration value="Outcomes - Quest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BD815F1-5EB6-4C1C-85E4-9582462AFACE}">
  <ds:schemaRefs>
    <ds:schemaRef ds:uri="http://schemas.microsoft.com/sharepoint/events"/>
  </ds:schemaRefs>
</ds:datastoreItem>
</file>

<file path=customXml/itemProps2.xml><?xml version="1.0" encoding="utf-8"?>
<ds:datastoreItem xmlns:ds="http://schemas.openxmlformats.org/officeDocument/2006/customXml" ds:itemID="{5BA55BC3-5A03-47C2-8EC3-D964C3B5E779}">
  <ds:schemaRefs>
    <ds:schemaRef ds:uri="http://purl.org/dc/dcmitype/"/>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http://schemas.microsoft.com/office/2006/metadata/properties"/>
    <ds:schemaRef ds:uri="0eed3f59-ae66-4904-bad5-8a72165f4f79"/>
    <ds:schemaRef ds:uri="931eac66-f1df-46ed-a552-ca22ffd1b58a"/>
    <ds:schemaRef ds:uri="http://www.w3.org/XML/1998/namespace"/>
    <ds:schemaRef ds:uri="http://purl.org/dc/elements/1.1/"/>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DE7B5A6C-D8F1-4449-9FBE-8D1F4C3C59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1eac66-f1df-46ed-a552-ca22ffd1b58a"/>
    <ds:schemaRef ds:uri="0eed3f59-ae66-4904-bad5-8a72165f4f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98</TotalTime>
  <Words>2613</Words>
  <Application>Microsoft Office PowerPoint</Application>
  <PresentationFormat>Widescreen</PresentationFormat>
  <Paragraphs>487</Paragraphs>
  <Slides>25</Slides>
  <Notes>25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25</vt:i4>
      </vt:variant>
    </vt:vector>
  </HeadingPairs>
  <TitlesOfParts>
    <vt:vector size="33" baseType="lpstr">
      <vt:lpstr>-apple-system</vt:lpstr>
      <vt:lpstr>arial</vt:lpstr>
      <vt:lpstr>arial</vt:lpstr>
      <vt:lpstr>Calibri</vt:lpstr>
      <vt:lpstr>Times</vt:lpstr>
      <vt:lpstr>Wingdings</vt:lpstr>
      <vt:lpstr>2017_HTAA_Diabetes</vt:lpstr>
      <vt:lpstr>2022_CCO_Template</vt:lpstr>
      <vt:lpstr>Text Module 1: Recent Updates in MASH Pathogenesis </vt:lpstr>
      <vt:lpstr>About These Slides</vt:lpstr>
      <vt:lpstr>Faculty </vt:lpstr>
      <vt:lpstr>Disclosures</vt:lpstr>
      <vt:lpstr>Adipose Tissue as a Metabolic Organ</vt:lpstr>
      <vt:lpstr>Adipose Tissue as a Metabolic Organ</vt:lpstr>
      <vt:lpstr>Adipose Tissue as a Metabolic Organ</vt:lpstr>
      <vt:lpstr>Adipose Tissue as a Metabolic Organ: Adiponectin</vt:lpstr>
      <vt:lpstr>Adipose Tissue as a Metabolic Organ</vt:lpstr>
      <vt:lpstr>Stressed Adipose Tissue</vt:lpstr>
      <vt:lpstr>Stressed Adipose Tissue</vt:lpstr>
      <vt:lpstr>Stressed Adipose Tissue</vt:lpstr>
      <vt:lpstr>Stressed Adipose Tissue</vt:lpstr>
      <vt:lpstr>Genetic Factors in MASLD/MASH</vt:lpstr>
      <vt:lpstr>Genetics vs Role of Metabolic Comorbidities</vt:lpstr>
      <vt:lpstr>MASH Pathogenesis: Role of Metabolic Comorbidities</vt:lpstr>
      <vt:lpstr>MASH Pathogenesis: Role of Metabolic Comorbidities</vt:lpstr>
      <vt:lpstr>MASH Pathogenesis: Role of Metabolic Comorbidities</vt:lpstr>
      <vt:lpstr>MASH Pathogenesis: Role of Metabolic Comorbidities</vt:lpstr>
      <vt:lpstr>MASH Pathogenesis: Role of Metabolic Comorbidities</vt:lpstr>
      <vt:lpstr>MASH Pathogenesis: Role of Metabolic Comorbidities</vt:lpstr>
      <vt:lpstr>The Pathogenic Relationship  Between Diabetes and MASH </vt:lpstr>
      <vt:lpstr>Role of GLP-1 in MASH Pathogenesis</vt:lpstr>
      <vt:lpstr>MASH Pathogenesis: Summary</vt:lpstr>
      <vt:lpstr>Go Online for More CCO Coverage  of A Metabolic Approach to MASH Management!</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CCO IntMed Slide Template</dc:title>
  <dc:creator>Preferred User</dc:creator>
  <cp:lastModifiedBy>Vkatkade@cealliance.com</cp:lastModifiedBy>
  <cp:revision>21</cp:revision>
  <cp:lastPrinted>2016-09-26T20:21:49Z</cp:lastPrinted>
  <dcterms:created xsi:type="dcterms:W3CDTF">2005-05-27T15:08:01Z</dcterms:created>
  <dcterms:modified xsi:type="dcterms:W3CDTF">2023-12-12T04:16:23Z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ba7109e9-19ff-4cb4-83da-c579d90db59a</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0x01010087E5D3B9D81E344E894BBE7B6605375D</vt:lpwstr>
  </property>
  <property fmtid="{D5CDD505-2E9C-101B-9397-08002B2CF9AE}" pid="9" name="MediaServiceImageTags">
    <vt:lpwstr/>
  </property>
</Properties>
</file>