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6"/>
  </p:notesMasterIdLst>
  <p:sldIdLst>
    <p:sldId id="321" r:id="rId6"/>
    <p:sldId id="308" r:id="rId7"/>
    <p:sldId id="543" r:id="rId8"/>
    <p:sldId id="558" r:id="rId9"/>
    <p:sldId id="544" r:id="rId10"/>
    <p:sldId id="557" r:id="rId11"/>
    <p:sldId id="560" r:id="rId12"/>
    <p:sldId id="556" r:id="rId13"/>
    <p:sldId id="548" r:id="rId14"/>
    <p:sldId id="55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Jill Sakai" initials="JS" lastIdx="1" clrIdx="7">
    <p:extLst>
      <p:ext uri="{19B8F6BF-5375-455C-9EA6-DF929625EA0E}">
        <p15:presenceInfo xmlns:p15="http://schemas.microsoft.com/office/powerpoint/2012/main" userId="Jill Sakai" providerId="None"/>
      </p:ext>
    </p:extLst>
  </p:cmAuthor>
  <p:cmAuthor id="2" name=" " initials="MAC" lastIdx="11" clrIdx="1"/>
  <p:cmAuthor id="9" name="spantry@clinicaloptions.com" initials="s" lastIdx="6" clrIdx="8">
    <p:extLst>
      <p:ext uri="{19B8F6BF-5375-455C-9EA6-DF929625EA0E}">
        <p15:presenceInfo xmlns:p15="http://schemas.microsoft.com/office/powerpoint/2012/main" userId="spantry@clinicaloptions.com" providerId="None"/>
      </p:ext>
    </p:extLst>
  </p:cmAuthor>
  <p:cmAuthor id="3" name="Andrew Bowser" initials="AB" lastIdx="1" clrIdx="2"/>
  <p:cmAuthor id="10" name="Rachael Andrie" initials="RA" lastIdx="11" clrIdx="9">
    <p:extLst>
      <p:ext uri="{19B8F6BF-5375-455C-9EA6-DF929625EA0E}">
        <p15:presenceInfo xmlns:p15="http://schemas.microsoft.com/office/powerpoint/2012/main" userId="S::randrie@clinicaloptions.com::311027c1-cf79-416d-b346-5f38dcd95c11" providerId="AD"/>
      </p:ext>
    </p:extLst>
  </p:cmAuthor>
  <p:cmAuthor id="4" name="Melanie Couton" initials="MAC" lastIdx="1" clrIdx="3"/>
  <p:cmAuthor id="11" name="CLINICALOPTIONS\tquill" initials="C" lastIdx="2" clrIdx="10">
    <p:extLst>
      <p:ext uri="{19B8F6BF-5375-455C-9EA6-DF929625EA0E}">
        <p15:presenceInfo xmlns:p15="http://schemas.microsoft.com/office/powerpoint/2012/main" userId="CLINICALOPTIONS\tquill"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F64397-A5D0-4A49-B7B9-3ADF1CE151B9}" v="468" dt="2022-06-14T14:52:09.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outlineViewPr>
    <p:cViewPr>
      <p:scale>
        <a:sx n="33" d="100"/>
        <a:sy n="33" d="100"/>
      </p:scale>
      <p:origin x="0" y="-96"/>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TNBC, triple-negative breast cancer.</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993906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EFS,</a:t>
            </a:r>
            <a:r>
              <a:rPr lang="en-US" i="1" baseline="0" dirty="0"/>
              <a:t> event-free survival; PBO, placebo; pCR, pathologic complete response; RCB, residual cancer burden; TNBC, triple-negative breast cancer.</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778583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AUC, area under the curve; C, cycle; Doxo, doxorubicin; ECOG, Eastern Cooperative Oncology Group; EFS, event-free survival; f/u, follow-up; OS, overall survival; pCR, pathologic CR; PS, performance status; QoL, quality of life; RCB, residual cancer burden; TNBC, triple-negative breast cancer.</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4064223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ECOG, Eastern Cooperative Oncology Group; ITT</a:t>
            </a:r>
            <a:r>
              <a:rPr lang="en-US" i="1" baseline="0" dirty="0"/>
              <a:t>, intention-to-treat; </a:t>
            </a:r>
            <a:r>
              <a:rPr lang="en-US" i="1" dirty="0"/>
              <a:t>PS, performance status.</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55895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ITT, intention-to-treat; Pembro, pembrolizumab; PBO, placebo; RCB, residual cancer burden.</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150145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CT, chemotherapy; EFS, event-free survival; Pembro, pembrolizumab; PBO, placebo; RCB, residual cancer burden.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62269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PBO, placebo; Pembro, pembrolizumab; PD, progressive disease; RCB, residual cancer burden.</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104533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a:t>
            </a:r>
            <a:r>
              <a:rPr lang="en-US" i="1" baseline="0" dirty="0"/>
              <a:t> event-free survival; pCR, pathologic complete response; RCB, residual cancer burden; TNBC, triple-negative breast cancer.</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433819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96742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KEYNOTE-522: Exploratory Analysis of EFS by Residual Cancer Burden With Neoadjuvant Pembrolizumab + Chemotherapy for Early TNBC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KEYNOTE-522 Exploratory Analysis: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0"/>
              </a:spcAft>
            </a:pPr>
            <a:r>
              <a:rPr lang="en-US" altLang="en-US" sz="2000" dirty="0"/>
              <a:t>In early-stage TNBC, pCR with neoadjuvant therapy is associated with better clinical benefit, including longer EFS</a:t>
            </a:r>
            <a:r>
              <a:rPr lang="en-US" altLang="en-US" sz="2000" baseline="30000" dirty="0"/>
              <a:t>1-3</a:t>
            </a:r>
          </a:p>
          <a:p>
            <a:pPr>
              <a:spcAft>
                <a:spcPts val="0"/>
              </a:spcAft>
            </a:pPr>
            <a:r>
              <a:rPr lang="en-US" altLang="en-US" sz="2000" dirty="0"/>
              <a:t>Phase III KEYNOTE-522 trial evaluated pembrolizumab vs PBO in combination with neoadjuvant CT and as single-agent adjuvant therapy for early-stage TNBC</a:t>
            </a:r>
          </a:p>
          <a:p>
            <a:pPr lvl="1">
              <a:spcAft>
                <a:spcPts val="0"/>
              </a:spcAft>
            </a:pPr>
            <a:r>
              <a:rPr lang="en-US" altLang="en-US" sz="1800" dirty="0"/>
              <a:t>Primary analyses reported significantly higher pCR rate and prolonged EFS with neoadjuvant pembrolizumab + CT followed by adjuvant pembrolizumab after surgery</a:t>
            </a:r>
            <a:r>
              <a:rPr lang="en-US" altLang="en-US" sz="1800" baseline="30000" dirty="0"/>
              <a:t>4,5</a:t>
            </a:r>
          </a:p>
          <a:p>
            <a:pPr lvl="2">
              <a:spcAft>
                <a:spcPts val="0"/>
              </a:spcAft>
            </a:pPr>
            <a:r>
              <a:rPr lang="en-US" altLang="en-US" sz="1600" dirty="0"/>
              <a:t>pCR rate: 64.8% vs 51.2% with neoadjuvant PBO + CT (</a:t>
            </a:r>
            <a:r>
              <a:rPr lang="en-US" altLang="en-US" sz="1600" i="1" dirty="0"/>
              <a:t>P</a:t>
            </a:r>
            <a:r>
              <a:rPr lang="en-US" altLang="en-US" sz="1600" dirty="0"/>
              <a:t> &lt;.001)</a:t>
            </a:r>
            <a:r>
              <a:rPr lang="en-US" altLang="en-US" sz="1600" baseline="30000" dirty="0"/>
              <a:t>4</a:t>
            </a:r>
          </a:p>
          <a:p>
            <a:pPr lvl="2">
              <a:spcAft>
                <a:spcPts val="0"/>
              </a:spcAft>
            </a:pPr>
            <a:r>
              <a:rPr lang="en-US" altLang="en-US" sz="1600" dirty="0"/>
              <a:t>3-yr EFS: 84.5% vs 76.8% with neoadjuvant PBO + CT followed by adjuvant PBO after surgery (HR: 0.63; 95% CI: 0.48-0.82; </a:t>
            </a:r>
            <a:r>
              <a:rPr lang="en-US" altLang="en-US" sz="1600" i="1" dirty="0"/>
              <a:t>P</a:t>
            </a:r>
            <a:r>
              <a:rPr lang="en-US" altLang="en-US" sz="1600" dirty="0"/>
              <a:t> &lt;.001)</a:t>
            </a:r>
            <a:r>
              <a:rPr lang="en-US" altLang="en-US" sz="1600" baseline="30000" dirty="0"/>
              <a:t>5</a:t>
            </a:r>
          </a:p>
          <a:p>
            <a:pPr lvl="1">
              <a:spcAft>
                <a:spcPts val="0"/>
              </a:spcAft>
            </a:pPr>
            <a:r>
              <a:rPr lang="en-US" altLang="en-US" sz="1800" dirty="0"/>
              <a:t>Results led to approval by the FDA and EMA of pembrolizumab as neoadjuvant therapy in combination with chemotherapy and as single-agent adjuvant therapy for high-risk, early-stage TNBC</a:t>
            </a:r>
            <a:r>
              <a:rPr lang="en-US" altLang="en-US" sz="1800" baseline="30000" dirty="0"/>
              <a:t>6,7</a:t>
            </a:r>
          </a:p>
          <a:p>
            <a:pPr>
              <a:spcAft>
                <a:spcPts val="0"/>
              </a:spcAft>
            </a:pPr>
            <a:r>
              <a:rPr lang="en-US" altLang="en-US" sz="2000" dirty="0"/>
              <a:t>Current analysis reports prespecified KEYNOTE-522 exploratory analysis evaluating EFS by RCB category at time of definitive surgery</a:t>
            </a:r>
            <a:r>
              <a:rPr lang="en-US" altLang="en-US" sz="2000" baseline="30000" dirty="0"/>
              <a:t>8</a:t>
            </a:r>
          </a:p>
          <a:p>
            <a:pPr lvl="1">
              <a:spcAft>
                <a:spcPts val="0"/>
              </a:spcAft>
            </a:pPr>
            <a:r>
              <a:rPr lang="en-US" altLang="en-US" sz="1800" dirty="0"/>
              <a:t>RCB categories correspond to increasing residual cancer: RCB-0 (pCR), RCB-1, RCB-2, RCB-3</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877790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Cortazar. Lancet. 2014;384:164. 2. Huang. Ann Oncol. 2019;30 (suppl3):iii34. 3 Spring. Clin Cancer Res. 2020;26:2838. 4. Schmid. NEJM. 2020;382:810. 5. Schmid. NEJM. 2022;386:556. 6. Pembrolizumab PI. 7. Pembrolizumab EMA PI. 8. Pusztai. ASCO 2022. Abstr 503.</a:t>
            </a:r>
            <a:endParaRPr lang="en-US" altLang="en-US" sz="1200" b="0" dirty="0">
              <a:solidFill>
                <a:schemeClr val="bg2"/>
              </a:solidFill>
              <a:latin typeface="Calibri" panose="020F0502020204030204" pitchFamily="34" charset="0"/>
            </a:endParaRPr>
          </a:p>
        </p:txBody>
      </p:sp>
      <p:grpSp>
        <p:nvGrpSpPr>
          <p:cNvPr id="5" name="Group 4">
            <a:extLst>
              <a:ext uri="{FF2B5EF4-FFF2-40B4-BE49-F238E27FC236}">
                <a16:creationId xmlns:a16="http://schemas.microsoft.com/office/drawing/2014/main" id="{CDA49C9A-EB51-C0DD-9A4A-C4FAEBA1452A}"/>
              </a:ext>
            </a:extLst>
          </p:cNvPr>
          <p:cNvGrpSpPr/>
          <p:nvPr/>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07B16F1-D8F0-3CA5-B842-3D52FB2C8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C453E305-9DF2-C861-1461-ABA49CB6C9F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KEYNOTE-522: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344892"/>
          </a:xfrm>
        </p:spPr>
        <p:txBody>
          <a:bodyPr/>
          <a:lstStyle/>
          <a:p>
            <a:pPr>
              <a:spcBef>
                <a:spcPts val="500"/>
              </a:spcBef>
              <a:spcAft>
                <a:spcPts val="0"/>
              </a:spcAft>
            </a:pPr>
            <a:r>
              <a:rPr lang="en-US" altLang="en-US" sz="1800" dirty="0"/>
              <a:t>Randomized, placebo-controlled phase III trial</a:t>
            </a:r>
          </a:p>
          <a:p>
            <a:pPr lvl="1">
              <a:spcBef>
                <a:spcPts val="500"/>
              </a:spcBef>
            </a:pPr>
            <a:r>
              <a:rPr lang="en-US" altLang="en-US" sz="1600" dirty="0"/>
              <a:t>Median f/u: 39.1 mo (range: 30.0-48.0); data cutoff: March 23, 2021</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Pusztai. ASCO 2022. Abstr 503. NCT03036488.</a:t>
            </a:r>
            <a:endParaRPr lang="en-US" altLang="en-US" sz="1200" b="0" dirty="0">
              <a:solidFill>
                <a:schemeClr val="bg2"/>
              </a:solidFill>
              <a:latin typeface="Calibri" panose="020F0502020204030204" pitchFamily="34" charset="0"/>
            </a:endParaRPr>
          </a:p>
        </p:txBody>
      </p:sp>
      <p:sp>
        <p:nvSpPr>
          <p:cNvPr id="5" name="Text Box 23">
            <a:extLst>
              <a:ext uri="{FF2B5EF4-FFF2-40B4-BE49-F238E27FC236}">
                <a16:creationId xmlns:a16="http://schemas.microsoft.com/office/drawing/2014/main" id="{24F4CCA9-D802-B14B-8AC8-D6E65CA59224}"/>
              </a:ext>
            </a:extLst>
          </p:cNvPr>
          <p:cNvSpPr txBox="1">
            <a:spLocks noChangeArrowheads="1"/>
          </p:cNvSpPr>
          <p:nvPr/>
        </p:nvSpPr>
        <p:spPr bwMode="auto">
          <a:xfrm>
            <a:off x="261646" y="3255262"/>
            <a:ext cx="240933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aged ≥18 yr with newly diagnosed T1c N1-2 or T2-4 N0-2 TNBC; ECOG PS 0/1; tissue sample available for PD-L1 testing</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a:t>
            </a:r>
            <a:r>
              <a:rPr lang="en-GB" altLang="en-US" sz="1600" dirty="0">
                <a:solidFill>
                  <a:schemeClr val="bg1"/>
                </a:solidFill>
                <a:latin typeface="Calibri" panose="020F0502020204030204" pitchFamily="34" charset="0"/>
              </a:rPr>
              <a:t>1174</a:t>
            </a:r>
            <a:r>
              <a:rPr lang="en-GB" altLang="en-US" sz="1600" b="0" dirty="0">
                <a:solidFill>
                  <a:schemeClr val="bg1"/>
                </a:solidFill>
                <a:latin typeface="Calibri" panose="020F0502020204030204" pitchFamily="34" charset="0"/>
              </a:rPr>
              <a:t>)</a:t>
            </a:r>
            <a:endParaRPr lang="en-US" altLang="en-US" sz="1600" b="0" dirty="0">
              <a:solidFill>
                <a:schemeClr val="bg1"/>
              </a:solidFill>
              <a:latin typeface="Calibri" panose="020F0502020204030204" pitchFamily="34" charset="0"/>
            </a:endParaRPr>
          </a:p>
        </p:txBody>
      </p:sp>
      <p:sp>
        <p:nvSpPr>
          <p:cNvPr id="7" name="Rectangle 25">
            <a:extLst>
              <a:ext uri="{FF2B5EF4-FFF2-40B4-BE49-F238E27FC236}">
                <a16:creationId xmlns:a16="http://schemas.microsoft.com/office/drawing/2014/main" id="{CB5382FA-37D6-1E45-A52C-4EC418D64BF5}"/>
              </a:ext>
            </a:extLst>
          </p:cNvPr>
          <p:cNvSpPr>
            <a:spLocks noChangeArrowheads="1"/>
          </p:cNvSpPr>
          <p:nvPr/>
        </p:nvSpPr>
        <p:spPr bwMode="auto">
          <a:xfrm>
            <a:off x="3685935" y="4179752"/>
            <a:ext cx="3566160" cy="1005840"/>
          </a:xfrm>
          <a:prstGeom prst="rect">
            <a:avLst/>
          </a:prstGeom>
          <a:solidFill>
            <a:schemeClr val="accent3"/>
          </a:solidFill>
          <a:ln w="9525">
            <a:noFill/>
            <a:miter lim="800000"/>
            <a:headEnd/>
            <a:tailEnd/>
          </a:ln>
        </p:spPr>
        <p:txBody>
          <a:bodyPr wrap="none" anchor="ctr" anchorCtr="1"/>
          <a:lstStyle/>
          <a:p>
            <a:pPr algn="ctr">
              <a:defRPr/>
            </a:pPr>
            <a:r>
              <a:rPr lang="en-US" sz="1400" b="1" dirty="0">
                <a:latin typeface="Calibri" panose="020F0502020204030204" pitchFamily="34" charset="0"/>
                <a:cs typeface="Arial" charset="0"/>
              </a:rPr>
              <a:t>Placebo </a:t>
            </a:r>
            <a:r>
              <a:rPr lang="en-US" sz="1400" dirty="0">
                <a:latin typeface="Calibri" panose="020F0502020204030204" pitchFamily="34" charset="0"/>
                <a:cs typeface="Arial" charset="0"/>
              </a:rPr>
              <a:t>Q3W</a:t>
            </a:r>
            <a:r>
              <a:rPr lang="en-US" sz="1400" b="1" dirty="0">
                <a:latin typeface="Calibri" panose="020F0502020204030204" pitchFamily="34" charset="0"/>
                <a:cs typeface="Arial" charset="0"/>
              </a:rPr>
              <a:t> </a:t>
            </a:r>
            <a:r>
              <a:rPr lang="en-US" sz="1400" dirty="0">
                <a:latin typeface="Calibri" panose="020F0502020204030204" pitchFamily="34" charset="0"/>
                <a:cs typeface="Arial" charset="0"/>
              </a:rPr>
              <a:t>+</a:t>
            </a:r>
            <a:endParaRPr lang="en-US" sz="1400" b="1" dirty="0">
              <a:latin typeface="Calibri" panose="020F0502020204030204" pitchFamily="34" charset="0"/>
              <a:cs typeface="Arial" charset="0"/>
            </a:endParaRPr>
          </a:p>
          <a:p>
            <a:pPr algn="ctr">
              <a:defRPr/>
            </a:pPr>
            <a:r>
              <a:rPr lang="en-US" sz="1400" b="1" dirty="0">
                <a:latin typeface="Calibri" panose="020F0502020204030204" pitchFamily="34" charset="0"/>
                <a:cs typeface="Arial" charset="0"/>
              </a:rPr>
              <a:t>Carboplatin*/Paclitaxel</a:t>
            </a:r>
            <a:r>
              <a:rPr lang="en-US" sz="1400" b="1" baseline="30000" dirty="0"/>
              <a:t>† </a:t>
            </a:r>
            <a:r>
              <a:rPr lang="en-US" sz="1400" dirty="0">
                <a:latin typeface="Calibri" panose="020F0502020204030204" pitchFamily="34" charset="0"/>
              </a:rPr>
              <a:t>(C1-4) +</a:t>
            </a:r>
          </a:p>
          <a:p>
            <a:pPr algn="ctr">
              <a:defRPr/>
            </a:pPr>
            <a:r>
              <a:rPr lang="en-US" sz="1400" b="1" dirty="0">
                <a:latin typeface="Calibri" panose="020F0502020204030204" pitchFamily="34" charset="0"/>
                <a:cs typeface="Arial" charset="0"/>
              </a:rPr>
              <a:t>Doxo</a:t>
            </a:r>
            <a:r>
              <a:rPr lang="en-US" sz="1400" b="1" baseline="30000" dirty="0"/>
              <a:t>‡</a:t>
            </a:r>
            <a:r>
              <a:rPr lang="en-US" sz="1400" b="1" dirty="0">
                <a:latin typeface="Calibri" panose="020F0502020204030204" pitchFamily="34" charset="0"/>
                <a:cs typeface="Arial" charset="0"/>
              </a:rPr>
              <a:t>/Epirubicin</a:t>
            </a:r>
            <a:r>
              <a:rPr lang="en-US" sz="1400" b="1" baseline="30000" dirty="0">
                <a:latin typeface="Calibri" panose="020F0502020204030204" pitchFamily="34" charset="0"/>
                <a:cs typeface="Arial" charset="0"/>
              </a:rPr>
              <a:t>¶</a:t>
            </a:r>
            <a:r>
              <a:rPr lang="en-US" sz="1400" dirty="0">
                <a:latin typeface="Calibri" panose="020F0502020204030204" pitchFamily="34" charset="0"/>
                <a:cs typeface="Arial" charset="0"/>
              </a:rPr>
              <a:t>/</a:t>
            </a:r>
            <a:r>
              <a:rPr lang="en-US" sz="1400" b="1" dirty="0">
                <a:latin typeface="Calibri" panose="020F0502020204030204" pitchFamily="34" charset="0"/>
                <a:cs typeface="Arial" charset="0"/>
              </a:rPr>
              <a:t>Cyclophosphamide</a:t>
            </a:r>
            <a:r>
              <a:rPr lang="en-US" sz="1400" b="1" baseline="30000" dirty="0">
                <a:latin typeface="Calibri" panose="020F0502020204030204" pitchFamily="34" charset="0"/>
                <a:cs typeface="Arial" charset="0"/>
              </a:rPr>
              <a:t>§ </a:t>
            </a:r>
            <a:r>
              <a:rPr lang="en-US" sz="1400" dirty="0">
                <a:latin typeface="Calibri" panose="020F0502020204030204" pitchFamily="34" charset="0"/>
                <a:cs typeface="Arial" charset="0"/>
              </a:rPr>
              <a:t>(</a:t>
            </a:r>
            <a:r>
              <a:rPr lang="en-US" sz="1400" dirty="0">
                <a:latin typeface="Calibri" panose="020F0502020204030204" pitchFamily="34" charset="0"/>
              </a:rPr>
              <a:t>C5-8</a:t>
            </a:r>
            <a:r>
              <a:rPr lang="en-US" sz="1400" dirty="0">
                <a:latin typeface="Calibri" panose="020F0502020204030204" pitchFamily="34" charset="0"/>
                <a:cs typeface="Arial" charset="0"/>
              </a:rPr>
              <a:t>)</a:t>
            </a:r>
          </a:p>
          <a:p>
            <a:pPr algn="ctr">
              <a:defRPr/>
            </a:pPr>
            <a:r>
              <a:rPr lang="en-US" sz="1400" b="0" dirty="0">
                <a:latin typeface="Calibri" panose="020F0502020204030204" pitchFamily="34" charset="0"/>
                <a:cs typeface="Arial" charset="0"/>
              </a:rPr>
              <a:t>(n = 390)</a:t>
            </a:r>
            <a:endParaRPr lang="en-US" sz="1400" b="0" dirty="0">
              <a:latin typeface="Calibri" panose="020F0502020204030204" pitchFamily="34" charset="0"/>
              <a:cs typeface="+mn-cs"/>
            </a:endParaRPr>
          </a:p>
        </p:txBody>
      </p:sp>
      <p:sp>
        <p:nvSpPr>
          <p:cNvPr id="8" name="Line 26">
            <a:extLst>
              <a:ext uri="{FF2B5EF4-FFF2-40B4-BE49-F238E27FC236}">
                <a16:creationId xmlns:a16="http://schemas.microsoft.com/office/drawing/2014/main" id="{96C1C43A-F647-754E-BAA9-ECB84E511468}"/>
              </a:ext>
            </a:extLst>
          </p:cNvPr>
          <p:cNvSpPr>
            <a:spLocks noChangeShapeType="1"/>
          </p:cNvSpPr>
          <p:nvPr/>
        </p:nvSpPr>
        <p:spPr bwMode="auto">
          <a:xfrm>
            <a:off x="2623092" y="4266560"/>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27">
            <a:extLst>
              <a:ext uri="{FF2B5EF4-FFF2-40B4-BE49-F238E27FC236}">
                <a16:creationId xmlns:a16="http://schemas.microsoft.com/office/drawing/2014/main" id="{4C7689E5-EF7E-9F45-B1C3-59161DD36242}"/>
              </a:ext>
            </a:extLst>
          </p:cNvPr>
          <p:cNvSpPr>
            <a:spLocks noChangeShapeType="1"/>
          </p:cNvSpPr>
          <p:nvPr/>
        </p:nvSpPr>
        <p:spPr bwMode="auto">
          <a:xfrm flipV="1">
            <a:off x="2631445" y="3339357"/>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Rectangle 28">
            <a:extLst>
              <a:ext uri="{FF2B5EF4-FFF2-40B4-BE49-F238E27FC236}">
                <a16:creationId xmlns:a16="http://schemas.microsoft.com/office/drawing/2014/main" id="{C5EE855C-3EC5-1643-B09F-87A0869231D8}"/>
              </a:ext>
            </a:extLst>
          </p:cNvPr>
          <p:cNvSpPr>
            <a:spLocks noChangeArrowheads="1"/>
          </p:cNvSpPr>
          <p:nvPr/>
        </p:nvSpPr>
        <p:spPr bwMode="auto">
          <a:xfrm>
            <a:off x="3685935" y="3017196"/>
            <a:ext cx="3566160" cy="1005840"/>
          </a:xfrm>
          <a:prstGeom prst="rect">
            <a:avLst/>
          </a:prstGeom>
          <a:solidFill>
            <a:schemeClr val="accent1"/>
          </a:solidFill>
          <a:ln w="9525">
            <a:noFill/>
            <a:miter lim="800000"/>
            <a:headEnd/>
            <a:tailEnd/>
          </a:ln>
        </p:spPr>
        <p:txBody>
          <a:bodyPr wrap="none" anchor="ctr" anchorCtr="1"/>
          <a:lstStyle/>
          <a:p>
            <a:pPr algn="ctr">
              <a:defRPr/>
            </a:pPr>
            <a:r>
              <a:rPr lang="en-US" sz="1400" b="1" dirty="0">
                <a:latin typeface="Calibri" panose="020F0502020204030204" pitchFamily="34" charset="0"/>
                <a:cs typeface="Arial" charset="0"/>
              </a:rPr>
              <a:t>Pembrolizumab</a:t>
            </a:r>
            <a:r>
              <a:rPr lang="en-US" sz="1400" dirty="0">
                <a:latin typeface="Calibri" panose="020F0502020204030204" pitchFamily="34" charset="0"/>
                <a:cs typeface="Arial" charset="0"/>
              </a:rPr>
              <a:t> 200 mg Q3W +</a:t>
            </a:r>
          </a:p>
          <a:p>
            <a:pPr algn="ctr">
              <a:defRPr/>
            </a:pPr>
            <a:r>
              <a:rPr lang="en-US" sz="1400" b="1" dirty="0">
                <a:latin typeface="Calibri" panose="020F0502020204030204" pitchFamily="34" charset="0"/>
                <a:cs typeface="Arial" charset="0"/>
              </a:rPr>
              <a:t>Carboplatin*</a:t>
            </a:r>
            <a:r>
              <a:rPr lang="en-US" sz="1400" dirty="0">
                <a:latin typeface="Calibri" panose="020F0502020204030204" pitchFamily="34" charset="0"/>
                <a:cs typeface="Arial" charset="0"/>
              </a:rPr>
              <a:t>/</a:t>
            </a:r>
            <a:r>
              <a:rPr lang="en-US" sz="1400" b="1" dirty="0">
                <a:latin typeface="Calibri" panose="020F0502020204030204" pitchFamily="34" charset="0"/>
                <a:cs typeface="Arial" charset="0"/>
              </a:rPr>
              <a:t>Paclitaxel</a:t>
            </a:r>
            <a:r>
              <a:rPr lang="en-US" sz="1400" b="1" baseline="30000" dirty="0"/>
              <a:t>† </a:t>
            </a:r>
            <a:r>
              <a:rPr lang="en-US" sz="1400" dirty="0"/>
              <a:t>(</a:t>
            </a:r>
            <a:r>
              <a:rPr lang="en-US" sz="1400" dirty="0">
                <a:latin typeface="Calibri" panose="020F0502020204030204" pitchFamily="34" charset="0"/>
              </a:rPr>
              <a:t>C1-4</a:t>
            </a:r>
            <a:r>
              <a:rPr lang="en-US" sz="1400" dirty="0">
                <a:latin typeface="Calibri" panose="020F0502020204030204" pitchFamily="34" charset="0"/>
                <a:cs typeface="Arial" charset="0"/>
              </a:rPr>
              <a:t>) +</a:t>
            </a:r>
          </a:p>
          <a:p>
            <a:pPr algn="ctr">
              <a:defRPr/>
            </a:pPr>
            <a:r>
              <a:rPr lang="en-US" sz="1400" b="1" dirty="0">
                <a:latin typeface="Calibri" panose="020F0502020204030204" pitchFamily="34" charset="0"/>
                <a:cs typeface="Arial" charset="0"/>
              </a:rPr>
              <a:t>Doxo</a:t>
            </a:r>
            <a:r>
              <a:rPr lang="en-US" sz="1400" b="1" baseline="30000" dirty="0"/>
              <a:t>‡</a:t>
            </a:r>
            <a:r>
              <a:rPr lang="en-US" sz="1400" b="1" dirty="0">
                <a:latin typeface="Calibri" panose="020F0502020204030204" pitchFamily="34" charset="0"/>
                <a:cs typeface="Arial" charset="0"/>
              </a:rPr>
              <a:t>/Epirubicin</a:t>
            </a:r>
            <a:r>
              <a:rPr lang="en-US" sz="1400" b="1" baseline="30000" dirty="0">
                <a:latin typeface="Calibri" panose="020F0502020204030204" pitchFamily="34" charset="0"/>
                <a:cs typeface="Arial" charset="0"/>
              </a:rPr>
              <a:t>¶</a:t>
            </a:r>
            <a:r>
              <a:rPr lang="en-US" sz="1400" b="1" dirty="0">
                <a:latin typeface="Calibri" panose="020F0502020204030204" pitchFamily="34" charset="0"/>
                <a:cs typeface="Arial" charset="0"/>
              </a:rPr>
              <a:t>/Cyclophosphamide</a:t>
            </a:r>
            <a:r>
              <a:rPr lang="en-US" sz="1400" b="1" baseline="30000" dirty="0">
                <a:latin typeface="Calibri" panose="020F0502020204030204" pitchFamily="34" charset="0"/>
                <a:cs typeface="Arial" charset="0"/>
              </a:rPr>
              <a:t>§ </a:t>
            </a:r>
            <a:r>
              <a:rPr lang="en-US" sz="1400" dirty="0">
                <a:latin typeface="Calibri" panose="020F0502020204030204" pitchFamily="34" charset="0"/>
                <a:cs typeface="Arial" charset="0"/>
              </a:rPr>
              <a:t>(</a:t>
            </a:r>
            <a:r>
              <a:rPr lang="en-US" sz="1400" dirty="0">
                <a:latin typeface="Calibri" panose="020F0502020204030204" pitchFamily="34" charset="0"/>
              </a:rPr>
              <a:t>C5-8</a:t>
            </a:r>
            <a:r>
              <a:rPr lang="en-US" sz="1400" dirty="0">
                <a:latin typeface="Calibri" panose="020F0502020204030204" pitchFamily="34" charset="0"/>
                <a:cs typeface="Arial" charset="0"/>
              </a:rPr>
              <a:t>)</a:t>
            </a:r>
          </a:p>
          <a:p>
            <a:pPr algn="ctr">
              <a:defRPr/>
            </a:pPr>
            <a:r>
              <a:rPr lang="en-US" sz="1400" dirty="0">
                <a:latin typeface="Calibri" panose="020F0502020204030204" pitchFamily="34" charset="0"/>
                <a:cs typeface="Arial" charset="0"/>
              </a:rPr>
              <a:t>(n = 784)</a:t>
            </a:r>
            <a:endParaRPr lang="en-US" sz="1400" b="0" dirty="0">
              <a:latin typeface="Calibri" panose="020F0502020204030204" pitchFamily="34" charset="0"/>
              <a:cs typeface="Arial" charset="0"/>
            </a:endParaRPr>
          </a:p>
        </p:txBody>
      </p:sp>
      <p:sp>
        <p:nvSpPr>
          <p:cNvPr id="11" name="Line 30">
            <a:extLst>
              <a:ext uri="{FF2B5EF4-FFF2-40B4-BE49-F238E27FC236}">
                <a16:creationId xmlns:a16="http://schemas.microsoft.com/office/drawing/2014/main" id="{298DADB9-8F67-1C41-8C6B-18580140D058}"/>
              </a:ext>
            </a:extLst>
          </p:cNvPr>
          <p:cNvSpPr>
            <a:spLocks noChangeShapeType="1"/>
          </p:cNvSpPr>
          <p:nvPr/>
        </p:nvSpPr>
        <p:spPr bwMode="auto">
          <a:xfrm rot="16200000">
            <a:off x="7540683" y="3382957"/>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Rectangle 28">
            <a:extLst>
              <a:ext uri="{FF2B5EF4-FFF2-40B4-BE49-F238E27FC236}">
                <a16:creationId xmlns:a16="http://schemas.microsoft.com/office/drawing/2014/main" id="{0243E1FB-F34A-6045-ABCE-07C561751C5D}"/>
              </a:ext>
            </a:extLst>
          </p:cNvPr>
          <p:cNvSpPr>
            <a:spLocks noChangeArrowheads="1"/>
          </p:cNvSpPr>
          <p:nvPr/>
        </p:nvSpPr>
        <p:spPr bwMode="auto">
          <a:xfrm>
            <a:off x="9412701" y="3017196"/>
            <a:ext cx="1810835" cy="1005840"/>
          </a:xfrm>
          <a:prstGeom prst="rect">
            <a:avLst/>
          </a:prstGeom>
          <a:solidFill>
            <a:schemeClr val="accent1"/>
          </a:solidFill>
          <a:ln w="9525">
            <a:noFill/>
            <a:miter lim="800000"/>
            <a:headEnd/>
            <a:tailEnd/>
          </a:ln>
        </p:spPr>
        <p:txBody>
          <a:bodyPr wrap="none" anchor="ctr" anchorCtr="1"/>
          <a:lstStyle/>
          <a:p>
            <a:pPr algn="ctr">
              <a:defRPr/>
            </a:pPr>
            <a:r>
              <a:rPr lang="en-US" sz="1400" b="1" dirty="0">
                <a:latin typeface="Calibri" panose="020F0502020204030204" pitchFamily="34" charset="0"/>
                <a:cs typeface="Arial" charset="0"/>
              </a:rPr>
              <a:t>Pembrolizumab </a:t>
            </a:r>
          </a:p>
          <a:p>
            <a:pPr algn="ctr">
              <a:defRPr/>
            </a:pPr>
            <a:r>
              <a:rPr lang="en-US" sz="1400" b="0" dirty="0">
                <a:latin typeface="Calibri" panose="020F0502020204030204" pitchFamily="34" charset="0"/>
                <a:cs typeface="Arial" charset="0"/>
              </a:rPr>
              <a:t>200 mg Q3W (C1-9)</a:t>
            </a:r>
          </a:p>
        </p:txBody>
      </p:sp>
      <p:sp>
        <p:nvSpPr>
          <p:cNvPr id="17" name="Rectangle 25">
            <a:extLst>
              <a:ext uri="{FF2B5EF4-FFF2-40B4-BE49-F238E27FC236}">
                <a16:creationId xmlns:a16="http://schemas.microsoft.com/office/drawing/2014/main" id="{B91F88AB-7F7E-1442-B742-3CD919F07A61}"/>
              </a:ext>
            </a:extLst>
          </p:cNvPr>
          <p:cNvSpPr>
            <a:spLocks noChangeArrowheads="1"/>
          </p:cNvSpPr>
          <p:nvPr/>
        </p:nvSpPr>
        <p:spPr bwMode="auto">
          <a:xfrm>
            <a:off x="9412701" y="4179752"/>
            <a:ext cx="1810835" cy="1005840"/>
          </a:xfrm>
          <a:prstGeom prst="rect">
            <a:avLst/>
          </a:prstGeom>
          <a:solidFill>
            <a:schemeClr val="accent3"/>
          </a:solidFill>
          <a:ln w="9525">
            <a:noFill/>
            <a:miter lim="800000"/>
            <a:headEnd/>
            <a:tailEnd/>
          </a:ln>
        </p:spPr>
        <p:txBody>
          <a:bodyPr wrap="none" anchor="ctr" anchorCtr="1"/>
          <a:lstStyle/>
          <a:p>
            <a:pPr algn="ctr">
              <a:defRPr/>
            </a:pPr>
            <a:r>
              <a:rPr lang="en-US" sz="1400" b="1" dirty="0">
                <a:latin typeface="Calibri" panose="020F0502020204030204" pitchFamily="34" charset="0"/>
                <a:cs typeface="Arial" charset="0"/>
              </a:rPr>
              <a:t>Placebo</a:t>
            </a:r>
          </a:p>
          <a:p>
            <a:pPr algn="ctr">
              <a:defRPr/>
            </a:pPr>
            <a:r>
              <a:rPr lang="en-US" sz="1400" dirty="0">
                <a:latin typeface="Calibri" panose="020F0502020204030204" pitchFamily="34" charset="0"/>
                <a:cs typeface="Arial" charset="0"/>
              </a:rPr>
              <a:t>Q3W (C1-9)</a:t>
            </a:r>
            <a:endParaRPr lang="en-US" sz="1400" dirty="0">
              <a:latin typeface="Calibri" panose="020F0502020204030204" pitchFamily="34" charset="0"/>
              <a:cs typeface="+mn-cs"/>
            </a:endParaRPr>
          </a:p>
        </p:txBody>
      </p:sp>
      <p:sp>
        <p:nvSpPr>
          <p:cNvPr id="18" name="TextBox 17">
            <a:extLst>
              <a:ext uri="{FF2B5EF4-FFF2-40B4-BE49-F238E27FC236}">
                <a16:creationId xmlns:a16="http://schemas.microsoft.com/office/drawing/2014/main" id="{B5ECFAA2-2142-1E44-ACA0-1FDE61B49224}"/>
              </a:ext>
            </a:extLst>
          </p:cNvPr>
          <p:cNvSpPr txBox="1"/>
          <p:nvPr/>
        </p:nvSpPr>
        <p:spPr bwMode="auto">
          <a:xfrm>
            <a:off x="3685935" y="2178020"/>
            <a:ext cx="5143931" cy="369332"/>
          </a:xfrm>
          <a:prstGeom prst="rect">
            <a:avLst/>
          </a:prstGeom>
          <a:solidFill>
            <a:schemeClr val="tx2"/>
          </a:solidFill>
          <a:ln>
            <a:noFill/>
          </a:ln>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dirty="0"/>
              <a:t>Neoadjuvant Phase</a:t>
            </a:r>
          </a:p>
        </p:txBody>
      </p:sp>
      <p:sp>
        <p:nvSpPr>
          <p:cNvPr id="19" name="TextBox 18">
            <a:extLst>
              <a:ext uri="{FF2B5EF4-FFF2-40B4-BE49-F238E27FC236}">
                <a16:creationId xmlns:a16="http://schemas.microsoft.com/office/drawing/2014/main" id="{920B1C39-89F4-5748-A00D-4B1E1FEC2525}"/>
              </a:ext>
            </a:extLst>
          </p:cNvPr>
          <p:cNvSpPr txBox="1"/>
          <p:nvPr/>
        </p:nvSpPr>
        <p:spPr bwMode="auto">
          <a:xfrm>
            <a:off x="9412700" y="2178020"/>
            <a:ext cx="1810831" cy="369332"/>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Adjuvant Phase</a:t>
            </a:r>
          </a:p>
        </p:txBody>
      </p:sp>
      <p:sp>
        <p:nvSpPr>
          <p:cNvPr id="27" name="TextBox 26">
            <a:extLst>
              <a:ext uri="{FF2B5EF4-FFF2-40B4-BE49-F238E27FC236}">
                <a16:creationId xmlns:a16="http://schemas.microsoft.com/office/drawing/2014/main" id="{61291A1E-C34A-5F48-8ECB-22991E4EC838}"/>
              </a:ext>
            </a:extLst>
          </p:cNvPr>
          <p:cNvSpPr txBox="1"/>
          <p:nvPr/>
        </p:nvSpPr>
        <p:spPr bwMode="auto">
          <a:xfrm>
            <a:off x="2779299" y="3813893"/>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cxnSp>
        <p:nvCxnSpPr>
          <p:cNvPr id="28" name="Straight Arrow Connector 27">
            <a:extLst>
              <a:ext uri="{FF2B5EF4-FFF2-40B4-BE49-F238E27FC236}">
                <a16:creationId xmlns:a16="http://schemas.microsoft.com/office/drawing/2014/main" id="{4EDDB968-B83A-9A4F-8821-8C53F8069AFA}"/>
              </a:ext>
            </a:extLst>
          </p:cNvPr>
          <p:cNvCxnSpPr/>
          <p:nvPr/>
        </p:nvCxnSpPr>
        <p:spPr bwMode="auto">
          <a:xfrm>
            <a:off x="2848771" y="3030099"/>
            <a:ext cx="2675" cy="457200"/>
          </a:xfrm>
          <a:prstGeom prst="straightConnector1">
            <a:avLst/>
          </a:prstGeom>
          <a:noFill/>
          <a:ln w="19050" cap="flat" cmpd="sng" algn="ctr">
            <a:solidFill>
              <a:schemeClr val="bg1"/>
            </a:solidFill>
            <a:prstDash val="sysDash"/>
            <a:round/>
            <a:headEnd type="none" w="med" len="med"/>
            <a:tailEnd type="triangle"/>
          </a:ln>
          <a:effectLst/>
        </p:spPr>
      </p:cxnSp>
      <p:sp>
        <p:nvSpPr>
          <p:cNvPr id="29" name="TextBox 28">
            <a:extLst>
              <a:ext uri="{FF2B5EF4-FFF2-40B4-BE49-F238E27FC236}">
                <a16:creationId xmlns:a16="http://schemas.microsoft.com/office/drawing/2014/main" id="{E80FAEA9-FF69-A94A-9DBA-75207FD5E961}"/>
              </a:ext>
            </a:extLst>
          </p:cNvPr>
          <p:cNvSpPr txBox="1"/>
          <p:nvPr/>
        </p:nvSpPr>
        <p:spPr bwMode="auto">
          <a:xfrm>
            <a:off x="753966" y="2545423"/>
            <a:ext cx="41697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Stratified by nodal status (+/-), </a:t>
            </a:r>
          </a:p>
          <a:p>
            <a:pPr algn="ct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tumor size (T1/T2 vs T3/T4), carboplatin schedule (QW vs Q3W)</a:t>
            </a:r>
          </a:p>
        </p:txBody>
      </p:sp>
      <p:sp>
        <p:nvSpPr>
          <p:cNvPr id="32" name="Rectangle 31">
            <a:extLst>
              <a:ext uri="{FF2B5EF4-FFF2-40B4-BE49-F238E27FC236}">
                <a16:creationId xmlns:a16="http://schemas.microsoft.com/office/drawing/2014/main" id="{220B3C98-94AE-5A4E-A3AB-122EA0702927}"/>
              </a:ext>
            </a:extLst>
          </p:cNvPr>
          <p:cNvSpPr/>
          <p:nvPr/>
        </p:nvSpPr>
        <p:spPr>
          <a:xfrm>
            <a:off x="9704016" y="5305929"/>
            <a:ext cx="2173853" cy="1015663"/>
          </a:xfrm>
          <a:prstGeom prst="rect">
            <a:avLst/>
          </a:prstGeom>
        </p:spPr>
        <p:txBody>
          <a:bodyPr wrap="square">
            <a:spAutoFit/>
          </a:bodyPr>
          <a:lstStyle/>
          <a:p>
            <a:r>
              <a:rPr lang="en-US" sz="1200" b="0" dirty="0">
                <a:solidFill>
                  <a:schemeClr val="bg1"/>
                </a:solidFill>
                <a:latin typeface="Calibri" panose="020F0502020204030204" pitchFamily="34" charset="0"/>
                <a:cs typeface="Calibri" panose="020F0502020204030204" pitchFamily="34" charset="0"/>
              </a:rPr>
              <a:t>*AUC 5 Q3W or AUC 1.5 Q1W.</a:t>
            </a:r>
          </a:p>
          <a:p>
            <a:r>
              <a:rPr lang="en-US" sz="1200" baseline="30000" dirty="0">
                <a:solidFill>
                  <a:schemeClr val="bg1"/>
                </a:solidFill>
              </a:rPr>
              <a:t>†</a:t>
            </a:r>
            <a:r>
              <a:rPr lang="en-US" sz="1200" b="0" dirty="0">
                <a:solidFill>
                  <a:schemeClr val="bg1"/>
                </a:solidFill>
                <a:latin typeface="Calibri" panose="020F0502020204030204" pitchFamily="34" charset="0"/>
                <a:cs typeface="Calibri" panose="020F0502020204030204" pitchFamily="34" charset="0"/>
              </a:rPr>
              <a:t>80 mg/m</a:t>
            </a:r>
            <a:r>
              <a:rPr lang="en-US" sz="1200" b="0" baseline="30000" dirty="0">
                <a:solidFill>
                  <a:schemeClr val="bg1"/>
                </a:solidFill>
                <a:latin typeface="Calibri" panose="020F0502020204030204" pitchFamily="34" charset="0"/>
                <a:cs typeface="Calibri" panose="020F0502020204030204" pitchFamily="34" charset="0"/>
              </a:rPr>
              <a:t>2</a:t>
            </a:r>
            <a:r>
              <a:rPr lang="en-US" sz="1200" b="0" dirty="0">
                <a:solidFill>
                  <a:schemeClr val="bg1"/>
                </a:solidFill>
                <a:latin typeface="Calibri" panose="020F0502020204030204" pitchFamily="34" charset="0"/>
                <a:cs typeface="Calibri" panose="020F0502020204030204" pitchFamily="34" charset="0"/>
              </a:rPr>
              <a:t> Q1W.</a:t>
            </a:r>
          </a:p>
          <a:p>
            <a:r>
              <a:rPr lang="en-US" sz="1200" baseline="30000" dirty="0">
                <a:solidFill>
                  <a:schemeClr val="bg1"/>
                </a:solidFill>
              </a:rPr>
              <a:t>‡</a:t>
            </a:r>
            <a:r>
              <a:rPr lang="en-US" sz="1200" b="0" dirty="0">
                <a:solidFill>
                  <a:schemeClr val="bg1"/>
                </a:solidFill>
                <a:latin typeface="Calibri" panose="020F0502020204030204" pitchFamily="34" charset="0"/>
                <a:cs typeface="Calibri" panose="020F0502020204030204" pitchFamily="34" charset="0"/>
              </a:rPr>
              <a:t>60 mg/m</a:t>
            </a:r>
            <a:r>
              <a:rPr lang="en-US" sz="1200" b="0" baseline="30000" dirty="0">
                <a:solidFill>
                  <a:schemeClr val="bg1"/>
                </a:solidFill>
                <a:latin typeface="Calibri" panose="020F0502020204030204" pitchFamily="34" charset="0"/>
                <a:cs typeface="Calibri" panose="020F0502020204030204" pitchFamily="34" charset="0"/>
              </a:rPr>
              <a:t>2</a:t>
            </a:r>
            <a:r>
              <a:rPr lang="en-US" sz="1200" b="0" dirty="0">
                <a:solidFill>
                  <a:schemeClr val="bg1"/>
                </a:solidFill>
                <a:latin typeface="Calibri" panose="020F0502020204030204" pitchFamily="34" charset="0"/>
                <a:cs typeface="Calibri" panose="020F0502020204030204" pitchFamily="34" charset="0"/>
              </a:rPr>
              <a:t> Q3W.</a:t>
            </a:r>
          </a:p>
          <a:p>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90 mg/m</a:t>
            </a:r>
            <a:r>
              <a:rPr lang="en-US" sz="1200" b="0" baseline="30000" dirty="0">
                <a:solidFill>
                  <a:schemeClr val="bg1"/>
                </a:solidFill>
                <a:latin typeface="Calibri" panose="020F0502020204030204" pitchFamily="34" charset="0"/>
                <a:cs typeface="Calibri" panose="020F0502020204030204" pitchFamily="34" charset="0"/>
              </a:rPr>
              <a:t>2</a:t>
            </a:r>
            <a:r>
              <a:rPr lang="en-US" sz="1200" b="0" dirty="0">
                <a:solidFill>
                  <a:schemeClr val="bg1"/>
                </a:solidFill>
                <a:latin typeface="Calibri" panose="020F0502020204030204" pitchFamily="34" charset="0"/>
                <a:cs typeface="Calibri" panose="020F0502020204030204" pitchFamily="34" charset="0"/>
              </a:rPr>
              <a:t> Q3W.</a:t>
            </a:r>
          </a:p>
          <a:p>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600 mg/m</a:t>
            </a:r>
            <a:r>
              <a:rPr lang="en-US" sz="1200" b="0" baseline="30000" dirty="0">
                <a:solidFill>
                  <a:schemeClr val="bg1"/>
                </a:solidFill>
                <a:latin typeface="Calibri" panose="020F0502020204030204" pitchFamily="34" charset="0"/>
                <a:cs typeface="Calibri" panose="020F0502020204030204" pitchFamily="34" charset="0"/>
              </a:rPr>
              <a:t>2</a:t>
            </a:r>
            <a:r>
              <a:rPr lang="en-US" sz="1200" b="0" dirty="0">
                <a:solidFill>
                  <a:schemeClr val="bg1"/>
                </a:solidFill>
                <a:latin typeface="Calibri" panose="020F0502020204030204" pitchFamily="34" charset="0"/>
                <a:cs typeface="Calibri" panose="020F0502020204030204" pitchFamily="34" charset="0"/>
              </a:rPr>
              <a:t> Q3W.</a:t>
            </a:r>
          </a:p>
        </p:txBody>
      </p:sp>
      <p:sp>
        <p:nvSpPr>
          <p:cNvPr id="33" name="TextBox 32">
            <a:extLst>
              <a:ext uri="{FF2B5EF4-FFF2-40B4-BE49-F238E27FC236}">
                <a16:creationId xmlns:a16="http://schemas.microsoft.com/office/drawing/2014/main" id="{83DD9E0D-AB03-974E-BC76-389E05CD5D46}"/>
              </a:ext>
            </a:extLst>
          </p:cNvPr>
          <p:cNvSpPr txBox="1"/>
          <p:nvPr/>
        </p:nvSpPr>
        <p:spPr bwMode="auto">
          <a:xfrm>
            <a:off x="609759" y="5313651"/>
            <a:ext cx="8181535" cy="105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ts val="5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Primary endpoints: pCR (ypT0/Tis ypN0) by local review, EFS by local review</a:t>
            </a:r>
          </a:p>
          <a:p>
            <a:pPr marL="285750" indent="-285750">
              <a:spcBef>
                <a:spcPts val="500"/>
              </a:spcBef>
              <a:buFont typeface="Wingdings" panose="05000000000000000000" pitchFamily="2" charset="2"/>
              <a:buChar char="§"/>
            </a:pPr>
            <a:r>
              <a:rPr lang="en-US" b="0" dirty="0">
                <a:solidFill>
                  <a:schemeClr val="bg1"/>
                </a:solidFill>
                <a:latin typeface="Calibri" panose="020F0502020204030204" pitchFamily="34" charset="0"/>
              </a:rPr>
              <a:t>Secondary endpoints: pCR (ypT0 ypN0 and ypT0/Tis), OS, EFS (PD-L1+), </a:t>
            </a:r>
            <a:r>
              <a:rPr lang="en-US" dirty="0">
                <a:solidFill>
                  <a:schemeClr val="bg1"/>
                </a:solidFill>
                <a:latin typeface="Calibri" panose="020F0502020204030204" pitchFamily="34" charset="0"/>
              </a:rPr>
              <a:t>safety, QoL</a:t>
            </a:r>
            <a:endParaRPr lang="en-US" b="0" dirty="0">
              <a:solidFill>
                <a:schemeClr val="bg1"/>
              </a:solidFill>
              <a:latin typeface="Calibri" panose="020F0502020204030204" pitchFamily="34" charset="0"/>
            </a:endParaRPr>
          </a:p>
          <a:p>
            <a:pPr marL="285750" indent="-285750">
              <a:spcBef>
                <a:spcPts val="500"/>
              </a:spcBef>
              <a:buFont typeface="Wingdings" panose="05000000000000000000" pitchFamily="2" charset="2"/>
              <a:buChar char="§"/>
            </a:pPr>
            <a:r>
              <a:rPr lang="en-US" b="1" dirty="0">
                <a:solidFill>
                  <a:schemeClr val="bg1"/>
                </a:solidFill>
                <a:latin typeface="Calibri" panose="020F0502020204030204" pitchFamily="34" charset="0"/>
              </a:rPr>
              <a:t>Exploratory endpoints: RCB, pCR by subgroups, EFS by pCR</a:t>
            </a:r>
          </a:p>
        </p:txBody>
      </p:sp>
      <p:sp>
        <p:nvSpPr>
          <p:cNvPr id="2" name="TextBox 1">
            <a:extLst>
              <a:ext uri="{FF2B5EF4-FFF2-40B4-BE49-F238E27FC236}">
                <a16:creationId xmlns:a16="http://schemas.microsoft.com/office/drawing/2014/main" id="{0352EA3B-6136-4CC1-C6A5-00351AFD3961}"/>
              </a:ext>
            </a:extLst>
          </p:cNvPr>
          <p:cNvSpPr txBox="1"/>
          <p:nvPr/>
        </p:nvSpPr>
        <p:spPr bwMode="auto">
          <a:xfrm>
            <a:off x="6781099" y="2549356"/>
            <a:ext cx="6174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 wk</a:t>
            </a:r>
          </a:p>
        </p:txBody>
      </p:sp>
      <p:cxnSp>
        <p:nvCxnSpPr>
          <p:cNvPr id="6" name="Straight Arrow Connector 5">
            <a:extLst>
              <a:ext uri="{FF2B5EF4-FFF2-40B4-BE49-F238E27FC236}">
                <a16:creationId xmlns:a16="http://schemas.microsoft.com/office/drawing/2014/main" id="{5E164D25-091B-E3E9-B924-6CEA9C9DE96B}"/>
              </a:ext>
            </a:extLst>
          </p:cNvPr>
          <p:cNvCxnSpPr/>
          <p:nvPr/>
        </p:nvCxnSpPr>
        <p:spPr bwMode="auto">
          <a:xfrm>
            <a:off x="7214771" y="2791615"/>
            <a:ext cx="0" cy="182880"/>
          </a:xfrm>
          <a:prstGeom prst="straightConnector1">
            <a:avLst/>
          </a:prstGeom>
          <a:noFill/>
          <a:ln w="28575" cap="flat" cmpd="sng" algn="ctr">
            <a:solidFill>
              <a:schemeClr val="bg1"/>
            </a:solidFill>
            <a:prstDash val="solid"/>
            <a:round/>
            <a:headEnd type="none" w="med" len="med"/>
            <a:tailEnd type="triangle"/>
          </a:ln>
          <a:effectLst/>
        </p:spPr>
      </p:cxnSp>
      <p:sp>
        <p:nvSpPr>
          <p:cNvPr id="37" name="Rectangle 28">
            <a:extLst>
              <a:ext uri="{FF2B5EF4-FFF2-40B4-BE49-F238E27FC236}">
                <a16:creationId xmlns:a16="http://schemas.microsoft.com/office/drawing/2014/main" id="{90970FF0-7206-E11A-05B8-165FAD81CBEE}"/>
              </a:ext>
            </a:extLst>
          </p:cNvPr>
          <p:cNvSpPr>
            <a:spLocks noChangeArrowheads="1"/>
          </p:cNvSpPr>
          <p:nvPr/>
        </p:nvSpPr>
        <p:spPr bwMode="auto">
          <a:xfrm>
            <a:off x="7829271" y="3017196"/>
            <a:ext cx="1006255" cy="1005840"/>
          </a:xfrm>
          <a:prstGeom prst="rect">
            <a:avLst/>
          </a:prstGeom>
          <a:solidFill>
            <a:schemeClr val="bg2"/>
          </a:solidFill>
          <a:ln w="9525">
            <a:noFill/>
            <a:miter lim="800000"/>
            <a:headEnd/>
            <a:tailEnd/>
          </a:ln>
        </p:spPr>
        <p:txBody>
          <a:bodyPr wrap="none" anchor="ctr" anchorCtr="1"/>
          <a:lstStyle/>
          <a:p>
            <a:pPr algn="ctr">
              <a:defRPr/>
            </a:pPr>
            <a:r>
              <a:rPr lang="en-US" sz="1400" b="1" dirty="0">
                <a:latin typeface="Calibri" panose="020F0502020204030204" pitchFamily="34" charset="0"/>
                <a:cs typeface="Arial" charset="0"/>
              </a:rPr>
              <a:t>Surgery</a:t>
            </a:r>
            <a:endParaRPr lang="en-US" sz="1400" b="0" dirty="0">
              <a:latin typeface="Calibri" panose="020F0502020204030204" pitchFamily="34" charset="0"/>
              <a:cs typeface="Arial" charset="0"/>
            </a:endParaRPr>
          </a:p>
        </p:txBody>
      </p:sp>
      <p:sp>
        <p:nvSpPr>
          <p:cNvPr id="38" name="Rectangle 28">
            <a:extLst>
              <a:ext uri="{FF2B5EF4-FFF2-40B4-BE49-F238E27FC236}">
                <a16:creationId xmlns:a16="http://schemas.microsoft.com/office/drawing/2014/main" id="{35A1BC1E-F28B-3275-CF76-4FAB7149A023}"/>
              </a:ext>
            </a:extLst>
          </p:cNvPr>
          <p:cNvSpPr>
            <a:spLocks noChangeArrowheads="1"/>
          </p:cNvSpPr>
          <p:nvPr/>
        </p:nvSpPr>
        <p:spPr bwMode="auto">
          <a:xfrm>
            <a:off x="7823611" y="4179752"/>
            <a:ext cx="1006255" cy="1005840"/>
          </a:xfrm>
          <a:prstGeom prst="rect">
            <a:avLst/>
          </a:prstGeom>
          <a:solidFill>
            <a:schemeClr val="bg2"/>
          </a:solidFill>
          <a:ln w="9525">
            <a:noFill/>
            <a:miter lim="800000"/>
            <a:headEnd/>
            <a:tailEnd/>
          </a:ln>
        </p:spPr>
        <p:txBody>
          <a:bodyPr wrap="none" anchor="ctr" anchorCtr="1"/>
          <a:lstStyle/>
          <a:p>
            <a:pPr algn="ctr">
              <a:defRPr/>
            </a:pPr>
            <a:r>
              <a:rPr lang="en-US" sz="1400" b="1" dirty="0">
                <a:latin typeface="Calibri" panose="020F0502020204030204" pitchFamily="34" charset="0"/>
                <a:cs typeface="Arial" charset="0"/>
              </a:rPr>
              <a:t>Surgery</a:t>
            </a:r>
            <a:endParaRPr lang="en-US" sz="1400" b="0" dirty="0">
              <a:latin typeface="Calibri" panose="020F0502020204030204" pitchFamily="34" charset="0"/>
              <a:cs typeface="Arial" charset="0"/>
            </a:endParaRPr>
          </a:p>
        </p:txBody>
      </p:sp>
      <p:sp>
        <p:nvSpPr>
          <p:cNvPr id="39" name="Line 30">
            <a:extLst>
              <a:ext uri="{FF2B5EF4-FFF2-40B4-BE49-F238E27FC236}">
                <a16:creationId xmlns:a16="http://schemas.microsoft.com/office/drawing/2014/main" id="{24274DC0-F80B-5F6F-00EE-739B746BDFA5}"/>
              </a:ext>
            </a:extLst>
          </p:cNvPr>
          <p:cNvSpPr>
            <a:spLocks noChangeShapeType="1"/>
          </p:cNvSpPr>
          <p:nvPr/>
        </p:nvSpPr>
        <p:spPr bwMode="auto">
          <a:xfrm rot="16200000">
            <a:off x="9124114" y="3382956"/>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0" name="Line 30">
            <a:extLst>
              <a:ext uri="{FF2B5EF4-FFF2-40B4-BE49-F238E27FC236}">
                <a16:creationId xmlns:a16="http://schemas.microsoft.com/office/drawing/2014/main" id="{025D7FD0-AE1C-B6FD-DE7D-E1338ECACEFF}"/>
              </a:ext>
            </a:extLst>
          </p:cNvPr>
          <p:cNvSpPr>
            <a:spLocks noChangeShapeType="1"/>
          </p:cNvSpPr>
          <p:nvPr/>
        </p:nvSpPr>
        <p:spPr bwMode="auto">
          <a:xfrm rot="16200000">
            <a:off x="7540683" y="4545513"/>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1" name="Line 30">
            <a:extLst>
              <a:ext uri="{FF2B5EF4-FFF2-40B4-BE49-F238E27FC236}">
                <a16:creationId xmlns:a16="http://schemas.microsoft.com/office/drawing/2014/main" id="{F80A8B38-2FE2-F90C-2649-40A17D6C5997}"/>
              </a:ext>
            </a:extLst>
          </p:cNvPr>
          <p:cNvSpPr>
            <a:spLocks noChangeShapeType="1"/>
          </p:cNvSpPr>
          <p:nvPr/>
        </p:nvSpPr>
        <p:spPr bwMode="auto">
          <a:xfrm rot="16200000">
            <a:off x="9124114" y="4545512"/>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9700093C-481B-102E-E7A0-740567D5F077}"/>
              </a:ext>
            </a:extLst>
          </p:cNvPr>
          <p:cNvSpPr txBox="1"/>
          <p:nvPr/>
        </p:nvSpPr>
        <p:spPr bwMode="auto">
          <a:xfrm>
            <a:off x="10737917" y="2549356"/>
            <a:ext cx="6174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 wk</a:t>
            </a:r>
          </a:p>
        </p:txBody>
      </p:sp>
      <p:cxnSp>
        <p:nvCxnSpPr>
          <p:cNvPr id="43" name="Straight Arrow Connector 42">
            <a:extLst>
              <a:ext uri="{FF2B5EF4-FFF2-40B4-BE49-F238E27FC236}">
                <a16:creationId xmlns:a16="http://schemas.microsoft.com/office/drawing/2014/main" id="{0F4D1027-EC2A-A796-74BF-261889B4D397}"/>
              </a:ext>
            </a:extLst>
          </p:cNvPr>
          <p:cNvCxnSpPr/>
          <p:nvPr/>
        </p:nvCxnSpPr>
        <p:spPr bwMode="auto">
          <a:xfrm>
            <a:off x="11171591" y="2791615"/>
            <a:ext cx="0" cy="18288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966284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KEYNOTE-522 Exploratory Analysis: </a:t>
            </a:r>
            <a:br>
              <a:rPr lang="en-US" dirty="0"/>
            </a:br>
            <a:r>
              <a:rPr lang="en-US" dirty="0"/>
              <a:t>Baseline Characteristics (ITT)</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3392848653"/>
              </p:ext>
            </p:extLst>
          </p:nvPr>
        </p:nvGraphicFramePr>
        <p:xfrm>
          <a:off x="727076" y="1604963"/>
          <a:ext cx="10736262" cy="4488613"/>
        </p:xfrm>
        <a:graphic>
          <a:graphicData uri="http://schemas.openxmlformats.org/drawingml/2006/table">
            <a:tbl>
              <a:tblPr/>
              <a:tblGrid>
                <a:gridCol w="3608946">
                  <a:extLst>
                    <a:ext uri="{9D8B030D-6E8A-4147-A177-3AD203B41FA5}">
                      <a16:colId xmlns:a16="http://schemas.microsoft.com/office/drawing/2014/main" val="20000"/>
                    </a:ext>
                  </a:extLst>
                </a:gridCol>
                <a:gridCol w="3534474">
                  <a:extLst>
                    <a:ext uri="{9D8B030D-6E8A-4147-A177-3AD203B41FA5}">
                      <a16:colId xmlns:a16="http://schemas.microsoft.com/office/drawing/2014/main" val="20001"/>
                    </a:ext>
                  </a:extLst>
                </a:gridCol>
                <a:gridCol w="3592842">
                  <a:extLst>
                    <a:ext uri="{9D8B030D-6E8A-4147-A177-3AD203B41FA5}">
                      <a16:colId xmlns:a16="http://schemas.microsoft.com/office/drawing/2014/main" val="20002"/>
                    </a:ext>
                  </a:extLst>
                </a:gridCol>
              </a:tblGrid>
              <a:tr h="64803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Pembrolizumab + Chemotherapy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Chemotherapy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(22-80)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(24-79)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544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544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CPS ≥1,*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656 (83.7)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317 (81.3)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3858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Carboplatin schedule,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Q1W</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Q3W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449 (57.3)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335 (42.7)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223 (57.2)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167 (42.8)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3858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size,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T1/T2</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T3/T4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580 (74.0)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 (26.0)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290 (74.4)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(25.6)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0681843"/>
                  </a:ext>
                </a:extLst>
              </a:tr>
              <a:tr h="63858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Nodal involvement,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ive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405 (51.7)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379 (48.3)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200 (51.3)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190 (48.7)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9254643"/>
                  </a:ext>
                </a:extLst>
              </a:tr>
            </a:tbl>
          </a:graphicData>
        </a:graphic>
      </p:graphicFrame>
      <p:sp>
        <p:nvSpPr>
          <p:cNvPr id="6" name="Text Box 15">
            <a:extLst>
              <a:ext uri="{FF2B5EF4-FFF2-40B4-BE49-F238E27FC236}">
                <a16:creationId xmlns:a16="http://schemas.microsoft.com/office/drawing/2014/main" id="{9E829B59-0561-9640-BC87-5D3B21484F3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Pusztai. ASCO 2022. Abstr 503.</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37D23BD1-4846-3748-8FD9-12EFF7F5ACC3}"/>
              </a:ext>
            </a:extLst>
          </p:cNvPr>
          <p:cNvSpPr txBox="1"/>
          <p:nvPr/>
        </p:nvSpPr>
        <p:spPr bwMode="auto">
          <a:xfrm>
            <a:off x="736407" y="6093576"/>
            <a:ext cx="51769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*Assessed at central laboratory with PD-L1 22C3 pharmDx IHC assay.</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7180-B06A-056F-3479-7A69D888D368}"/>
              </a:ext>
            </a:extLst>
          </p:cNvPr>
          <p:cNvSpPr>
            <a:spLocks noGrp="1"/>
          </p:cNvSpPr>
          <p:nvPr>
            <p:ph type="title"/>
          </p:nvPr>
        </p:nvSpPr>
        <p:spPr/>
        <p:txBody>
          <a:bodyPr/>
          <a:lstStyle/>
          <a:p>
            <a:r>
              <a:rPr lang="en-US" dirty="0"/>
              <a:t>KEYNOTE-522 Exploratory Analysis: Prevalence of Residual Cancer Burden Categories (ITT)</a:t>
            </a:r>
          </a:p>
        </p:txBody>
      </p:sp>
      <p:sp>
        <p:nvSpPr>
          <p:cNvPr id="6" name="Text Box 15">
            <a:extLst>
              <a:ext uri="{FF2B5EF4-FFF2-40B4-BE49-F238E27FC236}">
                <a16:creationId xmlns:a16="http://schemas.microsoft.com/office/drawing/2014/main" id="{124B1A6B-F7CE-F932-0430-3739F0033C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Pusztai. ASCO 2022. Abstr 503. Reproduced with permission.</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2D4291B5-3E72-922C-6C58-CBCA8455C6DB}"/>
              </a:ext>
            </a:extLst>
          </p:cNvPr>
          <p:cNvSpPr txBox="1"/>
          <p:nvPr/>
        </p:nvSpPr>
        <p:spPr bwMode="auto">
          <a:xfrm>
            <a:off x="2208944" y="6037663"/>
            <a:ext cx="79662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54 (4.6%) missing RCB categorical data</a:t>
            </a:r>
            <a:r>
              <a:rPr lang="en-US" sz="1400" dirty="0">
                <a:solidFill>
                  <a:schemeClr val="bg1"/>
                </a:solidFill>
                <a:latin typeface="Calibri" panose="020F0502020204030204" pitchFamily="34" charset="0"/>
              </a:rPr>
              <a:t>; n = </a:t>
            </a:r>
            <a:r>
              <a:rPr lang="en-US" sz="1400" b="0" dirty="0">
                <a:solidFill>
                  <a:schemeClr val="bg1"/>
                </a:solidFill>
                <a:latin typeface="Calibri" panose="020F0502020204030204" pitchFamily="34" charset="0"/>
              </a:rPr>
              <a:t>33 (4.2%) in pembro</a:t>
            </a:r>
            <a:r>
              <a:rPr lang="en-US" sz="1400" dirty="0">
                <a:solidFill>
                  <a:schemeClr val="bg1"/>
                </a:solidFill>
                <a:latin typeface="Calibri" panose="020F0502020204030204" pitchFamily="34" charset="0"/>
              </a:rPr>
              <a:t>lizumab</a:t>
            </a:r>
            <a:r>
              <a:rPr lang="en-US" sz="1400" b="0" dirty="0">
                <a:solidFill>
                  <a:schemeClr val="bg1"/>
                </a:solidFill>
                <a:latin typeface="Calibri" panose="020F0502020204030204" pitchFamily="34" charset="0"/>
              </a:rPr>
              <a:t> arm, n = 21 (5.4%) in PBO arm. </a:t>
            </a:r>
          </a:p>
        </p:txBody>
      </p:sp>
      <p:grpSp>
        <p:nvGrpSpPr>
          <p:cNvPr id="14" name="Group 13">
            <a:extLst>
              <a:ext uri="{FF2B5EF4-FFF2-40B4-BE49-F238E27FC236}">
                <a16:creationId xmlns:a16="http://schemas.microsoft.com/office/drawing/2014/main" id="{EBDFD0E6-307F-219E-5E9C-6578394E830E}"/>
              </a:ext>
            </a:extLst>
          </p:cNvPr>
          <p:cNvGrpSpPr/>
          <p:nvPr/>
        </p:nvGrpSpPr>
        <p:grpSpPr>
          <a:xfrm>
            <a:off x="2849707" y="1896177"/>
            <a:ext cx="95624" cy="3434867"/>
            <a:chOff x="2849707" y="1896177"/>
            <a:chExt cx="95624" cy="3434867"/>
          </a:xfrm>
        </p:grpSpPr>
        <p:cxnSp>
          <p:nvCxnSpPr>
            <p:cNvPr id="8" name="Straight Connector 7">
              <a:extLst>
                <a:ext uri="{FF2B5EF4-FFF2-40B4-BE49-F238E27FC236}">
                  <a16:creationId xmlns:a16="http://schemas.microsoft.com/office/drawing/2014/main" id="{A892D977-92FB-A93C-6346-F5190242EF93}"/>
                </a:ext>
              </a:extLst>
            </p:cNvPr>
            <p:cNvCxnSpPr>
              <a:cxnSpLocks/>
            </p:cNvCxnSpPr>
            <p:nvPr/>
          </p:nvCxnSpPr>
          <p:spPr bwMode="auto">
            <a:xfrm>
              <a:off x="2849707" y="1896177"/>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F74E34A-0DB4-36C4-B06C-5DA4C1983DB4}"/>
                </a:ext>
              </a:extLst>
            </p:cNvPr>
            <p:cNvCxnSpPr>
              <a:cxnSpLocks/>
            </p:cNvCxnSpPr>
            <p:nvPr/>
          </p:nvCxnSpPr>
          <p:spPr bwMode="auto">
            <a:xfrm>
              <a:off x="2849707" y="2583150"/>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00B370D-B61F-2E25-D957-A1207CD7ED4E}"/>
                </a:ext>
              </a:extLst>
            </p:cNvPr>
            <p:cNvCxnSpPr>
              <a:cxnSpLocks/>
            </p:cNvCxnSpPr>
            <p:nvPr/>
          </p:nvCxnSpPr>
          <p:spPr bwMode="auto">
            <a:xfrm>
              <a:off x="2849707" y="3270123"/>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E47947E-55F0-554B-02FB-0C806DFD6873}"/>
                </a:ext>
              </a:extLst>
            </p:cNvPr>
            <p:cNvCxnSpPr>
              <a:cxnSpLocks/>
            </p:cNvCxnSpPr>
            <p:nvPr/>
          </p:nvCxnSpPr>
          <p:spPr bwMode="auto">
            <a:xfrm>
              <a:off x="2849707" y="3957096"/>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0D30548-E500-EEDD-822B-7FAF2885D562}"/>
                </a:ext>
              </a:extLst>
            </p:cNvPr>
            <p:cNvCxnSpPr>
              <a:cxnSpLocks/>
            </p:cNvCxnSpPr>
            <p:nvPr/>
          </p:nvCxnSpPr>
          <p:spPr bwMode="auto">
            <a:xfrm>
              <a:off x="2849707" y="4644069"/>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A6DB776-E9C8-7819-1FA3-98FC605154FE}"/>
                </a:ext>
              </a:extLst>
            </p:cNvPr>
            <p:cNvCxnSpPr>
              <a:cxnSpLocks/>
            </p:cNvCxnSpPr>
            <p:nvPr/>
          </p:nvCxnSpPr>
          <p:spPr bwMode="auto">
            <a:xfrm>
              <a:off x="2849707" y="5331044"/>
              <a:ext cx="956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CF2BB61A-7DB4-5DF6-E9FB-D770640B786C}"/>
              </a:ext>
            </a:extLst>
          </p:cNvPr>
          <p:cNvGrpSpPr/>
          <p:nvPr/>
        </p:nvGrpSpPr>
        <p:grpSpPr>
          <a:xfrm rot="5400000">
            <a:off x="6335086" y="1942636"/>
            <a:ext cx="94276" cy="6871087"/>
            <a:chOff x="2849707" y="2583150"/>
            <a:chExt cx="95624" cy="2747894"/>
          </a:xfrm>
        </p:grpSpPr>
        <p:cxnSp>
          <p:nvCxnSpPr>
            <p:cNvPr id="17" name="Straight Connector 16">
              <a:extLst>
                <a:ext uri="{FF2B5EF4-FFF2-40B4-BE49-F238E27FC236}">
                  <a16:creationId xmlns:a16="http://schemas.microsoft.com/office/drawing/2014/main" id="{99AB0184-914D-4635-CFC8-86F65EDF6567}"/>
                </a:ext>
              </a:extLst>
            </p:cNvPr>
            <p:cNvCxnSpPr>
              <a:cxnSpLocks/>
            </p:cNvCxnSpPr>
            <p:nvPr/>
          </p:nvCxnSpPr>
          <p:spPr bwMode="auto">
            <a:xfrm>
              <a:off x="2849707" y="2583150"/>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9492582-DADF-955F-8630-5A1885BB4BF7}"/>
                </a:ext>
              </a:extLst>
            </p:cNvPr>
            <p:cNvCxnSpPr>
              <a:cxnSpLocks/>
            </p:cNvCxnSpPr>
            <p:nvPr/>
          </p:nvCxnSpPr>
          <p:spPr bwMode="auto">
            <a:xfrm>
              <a:off x="2849707" y="3270123"/>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87BD818-3AFC-18EA-EEF6-A2C67092C91B}"/>
                </a:ext>
              </a:extLst>
            </p:cNvPr>
            <p:cNvCxnSpPr>
              <a:cxnSpLocks/>
            </p:cNvCxnSpPr>
            <p:nvPr/>
          </p:nvCxnSpPr>
          <p:spPr bwMode="auto">
            <a:xfrm>
              <a:off x="2849707" y="3957096"/>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E12D144-CF57-A240-8E89-BDCC77E5A070}"/>
                </a:ext>
              </a:extLst>
            </p:cNvPr>
            <p:cNvCxnSpPr>
              <a:cxnSpLocks/>
            </p:cNvCxnSpPr>
            <p:nvPr/>
          </p:nvCxnSpPr>
          <p:spPr bwMode="auto">
            <a:xfrm>
              <a:off x="2849707" y="4644069"/>
              <a:ext cx="9562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4A46167-05CC-E576-54EC-D72C4DDF7DF9}"/>
                </a:ext>
              </a:extLst>
            </p:cNvPr>
            <p:cNvCxnSpPr>
              <a:cxnSpLocks/>
            </p:cNvCxnSpPr>
            <p:nvPr/>
          </p:nvCxnSpPr>
          <p:spPr bwMode="auto">
            <a:xfrm>
              <a:off x="2849707" y="5331044"/>
              <a:ext cx="95624"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3380F7E7-C4D1-9511-B3BC-60C7B3FC53AB}"/>
              </a:ext>
            </a:extLst>
          </p:cNvPr>
          <p:cNvSpPr txBox="1"/>
          <p:nvPr/>
        </p:nvSpPr>
        <p:spPr bwMode="auto">
          <a:xfrm>
            <a:off x="2374232" y="170652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750037FE-5CFE-E697-0681-F027FD7EB26A}"/>
              </a:ext>
            </a:extLst>
          </p:cNvPr>
          <p:cNvSpPr txBox="1"/>
          <p:nvPr/>
        </p:nvSpPr>
        <p:spPr bwMode="auto">
          <a:xfrm>
            <a:off x="2484791" y="23896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44A17548-DB12-9549-CBE2-498BBDB9B4DC}"/>
              </a:ext>
            </a:extLst>
          </p:cNvPr>
          <p:cNvSpPr txBox="1"/>
          <p:nvPr/>
        </p:nvSpPr>
        <p:spPr bwMode="auto">
          <a:xfrm>
            <a:off x="2486533" y="30766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66E5EB30-E6B0-2C5F-0AE6-FCC0BD9BE5EE}"/>
              </a:ext>
            </a:extLst>
          </p:cNvPr>
          <p:cNvSpPr txBox="1"/>
          <p:nvPr/>
        </p:nvSpPr>
        <p:spPr bwMode="auto">
          <a:xfrm>
            <a:off x="2480072" y="37597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5A6D9BAB-FB79-1BCC-93AE-378239BAEF8D}"/>
              </a:ext>
            </a:extLst>
          </p:cNvPr>
          <p:cNvSpPr txBox="1"/>
          <p:nvPr/>
        </p:nvSpPr>
        <p:spPr bwMode="auto">
          <a:xfrm>
            <a:off x="2480260" y="44486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2561E09F-391F-4EC1-F07F-6F00CD02374A}"/>
              </a:ext>
            </a:extLst>
          </p:cNvPr>
          <p:cNvSpPr txBox="1"/>
          <p:nvPr/>
        </p:nvSpPr>
        <p:spPr bwMode="auto">
          <a:xfrm>
            <a:off x="2590818" y="513177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7DD69AAA-B974-1CAD-BB09-69428B435CA4}"/>
              </a:ext>
            </a:extLst>
          </p:cNvPr>
          <p:cNvSpPr txBox="1"/>
          <p:nvPr/>
        </p:nvSpPr>
        <p:spPr bwMode="auto">
          <a:xfrm rot="16200000">
            <a:off x="1527888" y="3412621"/>
            <a:ext cx="159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Prevalence (%)</a:t>
            </a:r>
          </a:p>
        </p:txBody>
      </p:sp>
      <p:sp>
        <p:nvSpPr>
          <p:cNvPr id="29" name="TextBox 28">
            <a:extLst>
              <a:ext uri="{FF2B5EF4-FFF2-40B4-BE49-F238E27FC236}">
                <a16:creationId xmlns:a16="http://schemas.microsoft.com/office/drawing/2014/main" id="{9ED79462-E6CA-E869-7D5E-C119D7B7AE6B}"/>
              </a:ext>
            </a:extLst>
          </p:cNvPr>
          <p:cNvSpPr txBox="1"/>
          <p:nvPr/>
        </p:nvSpPr>
        <p:spPr bwMode="auto">
          <a:xfrm>
            <a:off x="3134046" y="5356354"/>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a:t>
            </a:r>
            <a:r>
              <a:rPr lang="en-US" sz="1400" b="0" dirty="0">
                <a:solidFill>
                  <a:schemeClr val="bg1"/>
                </a:solidFill>
                <a:latin typeface="Calibri" panose="020F0502020204030204" pitchFamily="34" charset="0"/>
              </a:rPr>
              <a:t> = 497</a:t>
            </a:r>
          </a:p>
        </p:txBody>
      </p:sp>
      <p:sp>
        <p:nvSpPr>
          <p:cNvPr id="30" name="TextBox 29">
            <a:extLst>
              <a:ext uri="{FF2B5EF4-FFF2-40B4-BE49-F238E27FC236}">
                <a16:creationId xmlns:a16="http://schemas.microsoft.com/office/drawing/2014/main" id="{FD17C918-E5FA-6036-E60E-C86585E00C34}"/>
              </a:ext>
            </a:extLst>
          </p:cNvPr>
          <p:cNvSpPr txBox="1"/>
          <p:nvPr/>
        </p:nvSpPr>
        <p:spPr bwMode="auto">
          <a:xfrm>
            <a:off x="3753817" y="5356354"/>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a:t>
            </a:r>
            <a:r>
              <a:rPr lang="en-US" sz="1400" b="0" dirty="0">
                <a:solidFill>
                  <a:schemeClr val="bg1"/>
                </a:solidFill>
                <a:latin typeface="Calibri" panose="020F0502020204030204" pitchFamily="34" charset="0"/>
              </a:rPr>
              <a:t> = 219</a:t>
            </a:r>
          </a:p>
        </p:txBody>
      </p:sp>
      <p:sp>
        <p:nvSpPr>
          <p:cNvPr id="31" name="TextBox 30">
            <a:extLst>
              <a:ext uri="{FF2B5EF4-FFF2-40B4-BE49-F238E27FC236}">
                <a16:creationId xmlns:a16="http://schemas.microsoft.com/office/drawing/2014/main" id="{816DFDA8-E28A-965F-E0F9-1FDF98743F41}"/>
              </a:ext>
            </a:extLst>
          </p:cNvPr>
          <p:cNvSpPr txBox="1"/>
          <p:nvPr/>
        </p:nvSpPr>
        <p:spPr bwMode="auto">
          <a:xfrm>
            <a:off x="4906832" y="535635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69</a:t>
            </a:r>
          </a:p>
        </p:txBody>
      </p:sp>
      <p:sp>
        <p:nvSpPr>
          <p:cNvPr id="32" name="TextBox 31">
            <a:extLst>
              <a:ext uri="{FF2B5EF4-FFF2-40B4-BE49-F238E27FC236}">
                <a16:creationId xmlns:a16="http://schemas.microsoft.com/office/drawing/2014/main" id="{CEE90C99-0AD2-4E26-9A81-5E97C1355CD2}"/>
              </a:ext>
            </a:extLst>
          </p:cNvPr>
          <p:cNvSpPr txBox="1"/>
          <p:nvPr/>
        </p:nvSpPr>
        <p:spPr bwMode="auto">
          <a:xfrm>
            <a:off x="5507941" y="535635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45</a:t>
            </a:r>
          </a:p>
        </p:txBody>
      </p:sp>
      <p:sp>
        <p:nvSpPr>
          <p:cNvPr id="33" name="TextBox 32">
            <a:extLst>
              <a:ext uri="{FF2B5EF4-FFF2-40B4-BE49-F238E27FC236}">
                <a16:creationId xmlns:a16="http://schemas.microsoft.com/office/drawing/2014/main" id="{21CAD048-C9A4-D103-A765-8F3DF043FAB5}"/>
              </a:ext>
            </a:extLst>
          </p:cNvPr>
          <p:cNvSpPr txBox="1"/>
          <p:nvPr/>
        </p:nvSpPr>
        <p:spPr bwMode="auto">
          <a:xfrm>
            <a:off x="6580216" y="5356354"/>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145</a:t>
            </a:r>
          </a:p>
        </p:txBody>
      </p:sp>
      <p:sp>
        <p:nvSpPr>
          <p:cNvPr id="34" name="TextBox 33">
            <a:extLst>
              <a:ext uri="{FF2B5EF4-FFF2-40B4-BE49-F238E27FC236}">
                <a16:creationId xmlns:a16="http://schemas.microsoft.com/office/drawing/2014/main" id="{1F274BC9-BD66-1724-ECE7-6C9D537F4532}"/>
              </a:ext>
            </a:extLst>
          </p:cNvPr>
          <p:cNvSpPr txBox="1"/>
          <p:nvPr/>
        </p:nvSpPr>
        <p:spPr bwMode="auto">
          <a:xfrm>
            <a:off x="7227010" y="535635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79</a:t>
            </a:r>
          </a:p>
        </p:txBody>
      </p:sp>
      <p:sp>
        <p:nvSpPr>
          <p:cNvPr id="35" name="TextBox 34">
            <a:extLst>
              <a:ext uri="{FF2B5EF4-FFF2-40B4-BE49-F238E27FC236}">
                <a16:creationId xmlns:a16="http://schemas.microsoft.com/office/drawing/2014/main" id="{4FE50013-3403-1859-DE84-7DA0F03A0F95}"/>
              </a:ext>
            </a:extLst>
          </p:cNvPr>
          <p:cNvSpPr txBox="1"/>
          <p:nvPr/>
        </p:nvSpPr>
        <p:spPr bwMode="auto">
          <a:xfrm>
            <a:off x="8368425" y="535635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40</a:t>
            </a:r>
          </a:p>
        </p:txBody>
      </p:sp>
      <p:sp>
        <p:nvSpPr>
          <p:cNvPr id="36" name="TextBox 35">
            <a:extLst>
              <a:ext uri="{FF2B5EF4-FFF2-40B4-BE49-F238E27FC236}">
                <a16:creationId xmlns:a16="http://schemas.microsoft.com/office/drawing/2014/main" id="{8137367B-73DA-B1E1-8030-B62BF81096F6}"/>
              </a:ext>
            </a:extLst>
          </p:cNvPr>
          <p:cNvSpPr txBox="1"/>
          <p:nvPr/>
        </p:nvSpPr>
        <p:spPr bwMode="auto">
          <a:xfrm>
            <a:off x="8969534" y="535635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a:t>
            </a:r>
            <a:r>
              <a:rPr lang="en-US" sz="1400" b="0" dirty="0">
                <a:solidFill>
                  <a:schemeClr val="bg1"/>
                </a:solidFill>
                <a:latin typeface="Calibri" panose="020F0502020204030204" pitchFamily="34" charset="0"/>
              </a:rPr>
              <a:t> = 26</a:t>
            </a:r>
          </a:p>
        </p:txBody>
      </p:sp>
      <p:sp>
        <p:nvSpPr>
          <p:cNvPr id="37" name="TextBox 36">
            <a:extLst>
              <a:ext uri="{FF2B5EF4-FFF2-40B4-BE49-F238E27FC236}">
                <a16:creationId xmlns:a16="http://schemas.microsoft.com/office/drawing/2014/main" id="{A2A43739-C15D-7851-7379-587F94A0822F}"/>
              </a:ext>
            </a:extLst>
          </p:cNvPr>
          <p:cNvSpPr txBox="1"/>
          <p:nvPr/>
        </p:nvSpPr>
        <p:spPr bwMode="auto">
          <a:xfrm>
            <a:off x="3407126" y="5590899"/>
            <a:ext cx="752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RCB-0</a:t>
            </a:r>
          </a:p>
        </p:txBody>
      </p:sp>
      <p:sp>
        <p:nvSpPr>
          <p:cNvPr id="38" name="TextBox 37">
            <a:extLst>
              <a:ext uri="{FF2B5EF4-FFF2-40B4-BE49-F238E27FC236}">
                <a16:creationId xmlns:a16="http://schemas.microsoft.com/office/drawing/2014/main" id="{5A2D6690-C4CF-E6A8-D24F-01C4A89CC8A0}"/>
              </a:ext>
            </a:extLst>
          </p:cNvPr>
          <p:cNvSpPr txBox="1"/>
          <p:nvPr/>
        </p:nvSpPr>
        <p:spPr bwMode="auto">
          <a:xfrm>
            <a:off x="5159578" y="5575023"/>
            <a:ext cx="752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RCB-1</a:t>
            </a:r>
          </a:p>
        </p:txBody>
      </p:sp>
      <p:sp>
        <p:nvSpPr>
          <p:cNvPr id="39" name="TextBox 38">
            <a:extLst>
              <a:ext uri="{FF2B5EF4-FFF2-40B4-BE49-F238E27FC236}">
                <a16:creationId xmlns:a16="http://schemas.microsoft.com/office/drawing/2014/main" id="{5C726CC5-8111-F83E-2E8B-DFD09FAA9B2B}"/>
              </a:ext>
            </a:extLst>
          </p:cNvPr>
          <p:cNvSpPr txBox="1"/>
          <p:nvPr/>
        </p:nvSpPr>
        <p:spPr bwMode="auto">
          <a:xfrm>
            <a:off x="6855476" y="5590899"/>
            <a:ext cx="752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RCB-2</a:t>
            </a:r>
          </a:p>
        </p:txBody>
      </p:sp>
      <p:sp>
        <p:nvSpPr>
          <p:cNvPr id="40" name="TextBox 39">
            <a:extLst>
              <a:ext uri="{FF2B5EF4-FFF2-40B4-BE49-F238E27FC236}">
                <a16:creationId xmlns:a16="http://schemas.microsoft.com/office/drawing/2014/main" id="{E2D32624-5E06-1342-DC2E-648DD8266422}"/>
              </a:ext>
            </a:extLst>
          </p:cNvPr>
          <p:cNvSpPr txBox="1"/>
          <p:nvPr/>
        </p:nvSpPr>
        <p:spPr bwMode="auto">
          <a:xfrm>
            <a:off x="8607928" y="5575023"/>
            <a:ext cx="752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RCB-3</a:t>
            </a:r>
          </a:p>
        </p:txBody>
      </p:sp>
      <p:grpSp>
        <p:nvGrpSpPr>
          <p:cNvPr id="44" name="Group 43">
            <a:extLst>
              <a:ext uri="{FF2B5EF4-FFF2-40B4-BE49-F238E27FC236}">
                <a16:creationId xmlns:a16="http://schemas.microsoft.com/office/drawing/2014/main" id="{C3376D79-0792-DF01-6CE5-5A62FC80857D}"/>
              </a:ext>
            </a:extLst>
          </p:cNvPr>
          <p:cNvGrpSpPr/>
          <p:nvPr/>
        </p:nvGrpSpPr>
        <p:grpSpPr>
          <a:xfrm>
            <a:off x="4199019" y="2194230"/>
            <a:ext cx="135643" cy="371941"/>
            <a:chOff x="7087310" y="3107254"/>
            <a:chExt cx="135643" cy="371941"/>
          </a:xfrm>
        </p:grpSpPr>
        <p:sp>
          <p:nvSpPr>
            <p:cNvPr id="42" name="Rectangle 41">
              <a:extLst>
                <a:ext uri="{FF2B5EF4-FFF2-40B4-BE49-F238E27FC236}">
                  <a16:creationId xmlns:a16="http://schemas.microsoft.com/office/drawing/2014/main" id="{D2153EDA-CADC-4D9D-CD29-AB31070DCFDB}"/>
                </a:ext>
              </a:extLst>
            </p:cNvPr>
            <p:cNvSpPr/>
            <p:nvPr/>
          </p:nvSpPr>
          <p:spPr bwMode="auto">
            <a:xfrm>
              <a:off x="7087310" y="3107254"/>
              <a:ext cx="131461" cy="1314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8134D6E4-53B6-E67D-A5E4-9253BE7AB1F4}"/>
                </a:ext>
              </a:extLst>
            </p:cNvPr>
            <p:cNvSpPr/>
            <p:nvPr/>
          </p:nvSpPr>
          <p:spPr bwMode="auto">
            <a:xfrm>
              <a:off x="7091492" y="3347734"/>
              <a:ext cx="131461" cy="1314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561CD43C-626D-DE3F-4CAF-A4DC9D7B97AE}"/>
              </a:ext>
            </a:extLst>
          </p:cNvPr>
          <p:cNvGrpSpPr/>
          <p:nvPr/>
        </p:nvGrpSpPr>
        <p:grpSpPr>
          <a:xfrm>
            <a:off x="4344544" y="1828831"/>
            <a:ext cx="6448240" cy="849247"/>
            <a:chOff x="5384832" y="3086010"/>
            <a:chExt cx="6448240" cy="849247"/>
          </a:xfrm>
        </p:grpSpPr>
        <p:sp>
          <p:nvSpPr>
            <p:cNvPr id="45" name="TextBox 44">
              <a:extLst>
                <a:ext uri="{FF2B5EF4-FFF2-40B4-BE49-F238E27FC236}">
                  <a16:creationId xmlns:a16="http://schemas.microsoft.com/office/drawing/2014/main" id="{0058A44E-FB11-36C6-8C7F-6E65A4B0966E}"/>
                </a:ext>
              </a:extLst>
            </p:cNvPr>
            <p:cNvSpPr txBox="1"/>
            <p:nvPr/>
          </p:nvSpPr>
          <p:spPr bwMode="auto">
            <a:xfrm>
              <a:off x="5384832" y="3350482"/>
              <a:ext cx="12586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b="1" dirty="0" err="1">
                  <a:solidFill>
                    <a:schemeClr val="accent1"/>
                  </a:solidFill>
                  <a:latin typeface="Calibri" panose="020F0502020204030204" pitchFamily="34" charset="0"/>
                </a:rPr>
                <a:t>Pembro</a:t>
              </a:r>
              <a:r>
                <a:rPr lang="en-US" sz="1600" b="1" dirty="0">
                  <a:solidFill>
                    <a:schemeClr val="accent1"/>
                  </a:solidFill>
                  <a:latin typeface="Calibri" panose="020F0502020204030204" pitchFamily="34" charset="0"/>
                </a:rPr>
                <a:t> + CT</a:t>
              </a:r>
              <a:br>
                <a:rPr lang="en-US" sz="1600" b="1" dirty="0">
                  <a:solidFill>
                    <a:srgbClr val="FF0000"/>
                  </a:solidFill>
                  <a:latin typeface="Calibri" panose="020F0502020204030204" pitchFamily="34" charset="0"/>
                </a:rPr>
              </a:br>
              <a:r>
                <a:rPr lang="en-US" sz="1600" b="1" dirty="0">
                  <a:solidFill>
                    <a:schemeClr val="accent3"/>
                  </a:solidFill>
                  <a:latin typeface="Calibri" panose="020F0502020204030204" pitchFamily="34" charset="0"/>
                </a:rPr>
                <a:t>PBO + CT</a:t>
              </a:r>
            </a:p>
          </p:txBody>
        </p:sp>
        <p:sp>
          <p:nvSpPr>
            <p:cNvPr id="46" name="TextBox 45">
              <a:extLst>
                <a:ext uri="{FF2B5EF4-FFF2-40B4-BE49-F238E27FC236}">
                  <a16:creationId xmlns:a16="http://schemas.microsoft.com/office/drawing/2014/main" id="{EB7BD79B-D783-1E9F-CB5B-81771769F02A}"/>
                </a:ext>
              </a:extLst>
            </p:cNvPr>
            <p:cNvSpPr txBox="1"/>
            <p:nvPr/>
          </p:nvSpPr>
          <p:spPr bwMode="auto">
            <a:xfrm>
              <a:off x="6576277" y="3098427"/>
              <a:ext cx="6897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RCB-0</a:t>
              </a:r>
              <a:br>
                <a:rPr lang="en-US" sz="1600" b="1"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 </a:t>
              </a: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b="0" dirty="0">
                  <a:solidFill>
                    <a:schemeClr val="bg1"/>
                  </a:solidFill>
                  <a:latin typeface="Calibri" panose="020F0502020204030204" pitchFamily="34" charset="0"/>
                </a:rPr>
                <a:t>0 </a:t>
              </a:r>
            </a:p>
          </p:txBody>
        </p:sp>
        <p:sp>
          <p:nvSpPr>
            <p:cNvPr id="47" name="TextBox 46">
              <a:extLst>
                <a:ext uri="{FF2B5EF4-FFF2-40B4-BE49-F238E27FC236}">
                  <a16:creationId xmlns:a16="http://schemas.microsoft.com/office/drawing/2014/main" id="{3C003A1D-B5E7-DFBC-4EFC-88381B31E2FC}"/>
                </a:ext>
              </a:extLst>
            </p:cNvPr>
            <p:cNvSpPr txBox="1"/>
            <p:nvPr/>
          </p:nvSpPr>
          <p:spPr bwMode="auto">
            <a:xfrm>
              <a:off x="7271328" y="3098426"/>
              <a:ext cx="151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RCB-1</a:t>
              </a:r>
              <a:br>
                <a:rPr lang="en-US" sz="1600" b="1"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1.06 </a:t>
              </a:r>
              <a:r>
                <a:rPr lang="en-US" sz="1600" dirty="0">
                  <a:solidFill>
                    <a:schemeClr val="bg1"/>
                  </a:solidFill>
                  <a:latin typeface="Calibri" panose="020F0502020204030204" pitchFamily="34" charset="0"/>
                </a:rPr>
                <a:t>(0.17-1.35)</a:t>
              </a:r>
            </a:p>
            <a:p>
              <a:pPr algn="ctr">
                <a:lnSpc>
                  <a:spcPct val="100000"/>
                </a:lnSpc>
                <a:spcAft>
                  <a:spcPct val="0"/>
                </a:spcAft>
                <a:buClrTx/>
                <a:buFontTx/>
                <a:buNone/>
              </a:pPr>
              <a:r>
                <a:rPr lang="en-US" sz="1600" b="0" dirty="0">
                  <a:solidFill>
                    <a:schemeClr val="bg1"/>
                  </a:solidFill>
                  <a:latin typeface="Calibri" panose="020F0502020204030204" pitchFamily="34" charset="0"/>
                </a:rPr>
                <a:t>1.08 </a:t>
              </a:r>
              <a:r>
                <a:rPr lang="en-US" sz="1600" dirty="0">
                  <a:solidFill>
                    <a:schemeClr val="bg1"/>
                  </a:solidFill>
                  <a:latin typeface="Calibri" panose="020F0502020204030204" pitchFamily="34" charset="0"/>
                </a:rPr>
                <a:t>(0.53-1.33)</a:t>
              </a:r>
              <a:endParaRPr lang="en-US" sz="1600" b="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426D0988-7E45-A46B-D126-FD7D79A6048F}"/>
                </a:ext>
              </a:extLst>
            </p:cNvPr>
            <p:cNvSpPr txBox="1"/>
            <p:nvPr/>
          </p:nvSpPr>
          <p:spPr bwMode="auto">
            <a:xfrm>
              <a:off x="8817948" y="3091560"/>
              <a:ext cx="151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RCB-2</a:t>
              </a:r>
              <a:br>
                <a:rPr lang="en-US" sz="1600" b="1"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1.92 </a:t>
              </a:r>
              <a:r>
                <a:rPr lang="en-US" sz="1600" dirty="0">
                  <a:solidFill>
                    <a:schemeClr val="bg1"/>
                  </a:solidFill>
                  <a:latin typeface="Calibri" panose="020F0502020204030204" pitchFamily="34" charset="0"/>
                </a:rPr>
                <a:t>(1.37-3.26)</a:t>
              </a:r>
            </a:p>
            <a:p>
              <a:pPr algn="ctr">
                <a:lnSpc>
                  <a:spcPct val="100000"/>
                </a:lnSpc>
                <a:spcAft>
                  <a:spcPct val="0"/>
                </a:spcAft>
                <a:buClrTx/>
                <a:buFontTx/>
                <a:buNone/>
              </a:pPr>
              <a:r>
                <a:rPr lang="en-US" sz="1600" b="0" dirty="0">
                  <a:solidFill>
                    <a:schemeClr val="bg1"/>
                  </a:solidFill>
                  <a:latin typeface="Calibri" panose="020F0502020204030204" pitchFamily="34" charset="0"/>
                </a:rPr>
                <a:t>2.03 </a:t>
              </a:r>
              <a:r>
                <a:rPr lang="en-US" sz="1600" dirty="0">
                  <a:solidFill>
                    <a:schemeClr val="bg1"/>
                  </a:solidFill>
                  <a:latin typeface="Calibri" panose="020F0502020204030204" pitchFamily="34" charset="0"/>
                </a:rPr>
                <a:t>(1.38-3.28)</a:t>
              </a:r>
              <a:endParaRPr lang="en-US" sz="1600"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9D1DA594-00AB-0809-A115-A5D5102696EF}"/>
                </a:ext>
              </a:extLst>
            </p:cNvPr>
            <p:cNvSpPr txBox="1"/>
            <p:nvPr/>
          </p:nvSpPr>
          <p:spPr bwMode="auto">
            <a:xfrm>
              <a:off x="10322722" y="3086010"/>
              <a:ext cx="151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RCB-3</a:t>
              </a:r>
              <a:br>
                <a:rPr lang="en-US" sz="1600" b="1"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3.85 </a:t>
              </a:r>
              <a:r>
                <a:rPr lang="en-US" sz="1600" dirty="0">
                  <a:solidFill>
                    <a:schemeClr val="bg1"/>
                  </a:solidFill>
                  <a:latin typeface="Calibri" panose="020F0502020204030204" pitchFamily="34" charset="0"/>
                </a:rPr>
                <a:t>(3.36-5.19)</a:t>
              </a:r>
            </a:p>
            <a:p>
              <a:pPr algn="ctr">
                <a:lnSpc>
                  <a:spcPct val="100000"/>
                </a:lnSpc>
                <a:spcAft>
                  <a:spcPct val="0"/>
                </a:spcAft>
                <a:buClrTx/>
                <a:buFontTx/>
                <a:buNone/>
              </a:pPr>
              <a:r>
                <a:rPr lang="en-US" sz="1600" dirty="0">
                  <a:solidFill>
                    <a:schemeClr val="bg1"/>
                  </a:solidFill>
                  <a:latin typeface="Calibri" panose="020F0502020204030204" pitchFamily="34" charset="0"/>
                </a:rPr>
                <a:t>3.83</a:t>
              </a:r>
              <a:r>
                <a:rPr lang="en-US" sz="1600" b="0" dirty="0">
                  <a:solidFill>
                    <a:schemeClr val="bg1"/>
                  </a:solidFill>
                  <a:latin typeface="Calibri" panose="020F0502020204030204" pitchFamily="34" charset="0"/>
                </a:rPr>
                <a:t> </a:t>
              </a:r>
              <a:r>
                <a:rPr lang="en-US" sz="1600" dirty="0">
                  <a:solidFill>
                    <a:schemeClr val="bg1"/>
                  </a:solidFill>
                  <a:latin typeface="Calibri" panose="020F0502020204030204" pitchFamily="34" charset="0"/>
                </a:rPr>
                <a:t>(3.30-4.87)</a:t>
              </a:r>
              <a:endParaRPr lang="en-US" sz="1600" b="0" dirty="0">
                <a:solidFill>
                  <a:schemeClr val="bg1"/>
                </a:solidFill>
                <a:latin typeface="Calibri" panose="020F0502020204030204" pitchFamily="34" charset="0"/>
              </a:endParaRPr>
            </a:p>
          </p:txBody>
        </p:sp>
      </p:grpSp>
      <p:sp>
        <p:nvSpPr>
          <p:cNvPr id="51" name="Rectangle 50">
            <a:extLst>
              <a:ext uri="{FF2B5EF4-FFF2-40B4-BE49-F238E27FC236}">
                <a16:creationId xmlns:a16="http://schemas.microsoft.com/office/drawing/2014/main" id="{FD3B21C9-ACF1-FA34-CEE7-3F3B536FCB78}"/>
              </a:ext>
            </a:extLst>
          </p:cNvPr>
          <p:cNvSpPr/>
          <p:nvPr/>
        </p:nvSpPr>
        <p:spPr bwMode="auto">
          <a:xfrm>
            <a:off x="3193579" y="3142961"/>
            <a:ext cx="609669" cy="21880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05B3772A-A1C8-9B9D-6FD8-0661139B10F1}"/>
              </a:ext>
            </a:extLst>
          </p:cNvPr>
          <p:cNvSpPr/>
          <p:nvPr/>
        </p:nvSpPr>
        <p:spPr bwMode="auto">
          <a:xfrm>
            <a:off x="3803248" y="3394952"/>
            <a:ext cx="609669" cy="19360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F89F68C5-1005-8DEC-9CA1-E966BDDB5DB1}"/>
              </a:ext>
            </a:extLst>
          </p:cNvPr>
          <p:cNvSpPr/>
          <p:nvPr/>
        </p:nvSpPr>
        <p:spPr bwMode="auto">
          <a:xfrm>
            <a:off x="4911348" y="5024336"/>
            <a:ext cx="609669" cy="3067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54020D4-2C95-6990-5FCC-3856EEEDB5F2}"/>
              </a:ext>
            </a:extLst>
          </p:cNvPr>
          <p:cNvSpPr/>
          <p:nvPr/>
        </p:nvSpPr>
        <p:spPr bwMode="auto">
          <a:xfrm>
            <a:off x="5521017" y="4931028"/>
            <a:ext cx="609669" cy="4000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85592DC7-213E-BA9E-4A68-F61566318DB5}"/>
              </a:ext>
            </a:extLst>
          </p:cNvPr>
          <p:cNvSpPr/>
          <p:nvPr/>
        </p:nvSpPr>
        <p:spPr bwMode="auto">
          <a:xfrm>
            <a:off x="6634530" y="4688732"/>
            <a:ext cx="609669" cy="6459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C783DF0D-82FB-5E41-045E-A11BAF4D46C7}"/>
              </a:ext>
            </a:extLst>
          </p:cNvPr>
          <p:cNvSpPr/>
          <p:nvPr/>
        </p:nvSpPr>
        <p:spPr bwMode="auto">
          <a:xfrm>
            <a:off x="7244199" y="4629381"/>
            <a:ext cx="609669" cy="7052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83C99F7A-CE9B-6570-467C-E04C80F13E4E}"/>
              </a:ext>
            </a:extLst>
          </p:cNvPr>
          <p:cNvSpPr/>
          <p:nvPr/>
        </p:nvSpPr>
        <p:spPr bwMode="auto">
          <a:xfrm>
            <a:off x="8352299" y="5149207"/>
            <a:ext cx="609669" cy="1870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DFB58312-4263-C701-5705-3752BF3E8480}"/>
              </a:ext>
            </a:extLst>
          </p:cNvPr>
          <p:cNvSpPr/>
          <p:nvPr/>
        </p:nvSpPr>
        <p:spPr bwMode="auto">
          <a:xfrm>
            <a:off x="8961968" y="5097152"/>
            <a:ext cx="609669" cy="2440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Freeform: Shape 2">
            <a:extLst>
              <a:ext uri="{FF2B5EF4-FFF2-40B4-BE49-F238E27FC236}">
                <a16:creationId xmlns:a16="http://schemas.microsoft.com/office/drawing/2014/main" id="{5CE18249-CB07-D39E-0C72-658B844E0F40}"/>
              </a:ext>
            </a:extLst>
          </p:cNvPr>
          <p:cNvSpPr/>
          <p:nvPr/>
        </p:nvSpPr>
        <p:spPr bwMode="auto">
          <a:xfrm>
            <a:off x="2945331" y="1896177"/>
            <a:ext cx="6872437" cy="3436219"/>
          </a:xfrm>
          <a:custGeom>
            <a:avLst/>
            <a:gdLst>
              <a:gd name="connsiteX0" fmla="*/ 0 w 6872437"/>
              <a:gd name="connsiteY0" fmla="*/ 0 h 3436219"/>
              <a:gd name="connsiteX1" fmla="*/ 0 w 6872437"/>
              <a:gd name="connsiteY1" fmla="*/ 3436219 h 3436219"/>
              <a:gd name="connsiteX2" fmla="*/ 6872437 w 6872437"/>
              <a:gd name="connsiteY2" fmla="*/ 3436219 h 3436219"/>
            </a:gdLst>
            <a:ahLst/>
            <a:cxnLst>
              <a:cxn ang="0">
                <a:pos x="connsiteX0" y="connsiteY0"/>
              </a:cxn>
              <a:cxn ang="0">
                <a:pos x="connsiteX1" y="connsiteY1"/>
              </a:cxn>
              <a:cxn ang="0">
                <a:pos x="connsiteX2" y="connsiteY2"/>
              </a:cxn>
            </a:cxnLst>
            <a:rect l="l" t="t" r="r" b="b"/>
            <a:pathLst>
              <a:path w="6872437" h="3436219">
                <a:moveTo>
                  <a:pt x="0" y="0"/>
                </a:moveTo>
                <a:lnTo>
                  <a:pt x="0" y="3436219"/>
                </a:lnTo>
                <a:lnTo>
                  <a:pt x="6872437" y="3436219"/>
                </a:lnTo>
              </a:path>
            </a:pathLst>
          </a:custGeom>
          <a:noFill/>
          <a:ln w="28575">
            <a:solidFill>
              <a:schemeClr val="bg1"/>
            </a:solidFill>
            <a:miter lim="800000"/>
            <a:headEnd/>
            <a:tailEnd/>
          </a:ln>
        </p:spPr>
        <p:txBody>
          <a:bodyPr rtlCol="0" anchor="ctr"/>
          <a:lstStyle/>
          <a:p>
            <a:pPr algn="ctr"/>
            <a:endParaRPr lang="en-US"/>
          </a:p>
        </p:txBody>
      </p:sp>
      <p:sp>
        <p:nvSpPr>
          <p:cNvPr id="59" name="TextBox 58">
            <a:extLst>
              <a:ext uri="{FF2B5EF4-FFF2-40B4-BE49-F238E27FC236}">
                <a16:creationId xmlns:a16="http://schemas.microsoft.com/office/drawing/2014/main" id="{54C73E71-3308-5BC7-D600-7B887B57BE55}"/>
              </a:ext>
            </a:extLst>
          </p:cNvPr>
          <p:cNvSpPr txBox="1"/>
          <p:nvPr/>
        </p:nvSpPr>
        <p:spPr bwMode="auto">
          <a:xfrm>
            <a:off x="3231862" y="2836680"/>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63.4</a:t>
            </a:r>
          </a:p>
        </p:txBody>
      </p:sp>
      <p:sp>
        <p:nvSpPr>
          <p:cNvPr id="60" name="TextBox 59">
            <a:extLst>
              <a:ext uri="{FF2B5EF4-FFF2-40B4-BE49-F238E27FC236}">
                <a16:creationId xmlns:a16="http://schemas.microsoft.com/office/drawing/2014/main" id="{5697BA70-8885-6D08-7EDB-8B26F9426A08}"/>
              </a:ext>
            </a:extLst>
          </p:cNvPr>
          <p:cNvSpPr txBox="1"/>
          <p:nvPr/>
        </p:nvSpPr>
        <p:spPr bwMode="auto">
          <a:xfrm>
            <a:off x="3838568" y="3094799"/>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56.2</a:t>
            </a:r>
          </a:p>
        </p:txBody>
      </p:sp>
      <p:sp>
        <p:nvSpPr>
          <p:cNvPr id="61" name="TextBox 60">
            <a:extLst>
              <a:ext uri="{FF2B5EF4-FFF2-40B4-BE49-F238E27FC236}">
                <a16:creationId xmlns:a16="http://schemas.microsoft.com/office/drawing/2014/main" id="{3EB38CEE-B311-52F2-AE23-3A83240D253F}"/>
              </a:ext>
            </a:extLst>
          </p:cNvPr>
          <p:cNvSpPr txBox="1"/>
          <p:nvPr/>
        </p:nvSpPr>
        <p:spPr bwMode="auto">
          <a:xfrm>
            <a:off x="4987369" y="473561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8.8</a:t>
            </a:r>
          </a:p>
        </p:txBody>
      </p:sp>
      <p:sp>
        <p:nvSpPr>
          <p:cNvPr id="62" name="TextBox 61">
            <a:extLst>
              <a:ext uri="{FF2B5EF4-FFF2-40B4-BE49-F238E27FC236}">
                <a16:creationId xmlns:a16="http://schemas.microsoft.com/office/drawing/2014/main" id="{528E391F-8766-A5E7-B881-FBBEE29FDDC8}"/>
              </a:ext>
            </a:extLst>
          </p:cNvPr>
          <p:cNvSpPr txBox="1"/>
          <p:nvPr/>
        </p:nvSpPr>
        <p:spPr bwMode="auto">
          <a:xfrm>
            <a:off x="5551159" y="464230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11.5</a:t>
            </a:r>
          </a:p>
        </p:txBody>
      </p:sp>
      <p:sp>
        <p:nvSpPr>
          <p:cNvPr id="63" name="TextBox 62">
            <a:extLst>
              <a:ext uri="{FF2B5EF4-FFF2-40B4-BE49-F238E27FC236}">
                <a16:creationId xmlns:a16="http://schemas.microsoft.com/office/drawing/2014/main" id="{E398B94C-3913-9634-92FA-3E3365C4FA0B}"/>
              </a:ext>
            </a:extLst>
          </p:cNvPr>
          <p:cNvSpPr txBox="1"/>
          <p:nvPr/>
        </p:nvSpPr>
        <p:spPr bwMode="auto">
          <a:xfrm>
            <a:off x="6667761" y="4416629"/>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18.5</a:t>
            </a:r>
          </a:p>
        </p:txBody>
      </p:sp>
      <p:sp>
        <p:nvSpPr>
          <p:cNvPr id="64" name="TextBox 63">
            <a:extLst>
              <a:ext uri="{FF2B5EF4-FFF2-40B4-BE49-F238E27FC236}">
                <a16:creationId xmlns:a16="http://schemas.microsoft.com/office/drawing/2014/main" id="{87D0DCB6-55E0-3BB1-30ED-4395F028CEBE}"/>
              </a:ext>
            </a:extLst>
          </p:cNvPr>
          <p:cNvSpPr txBox="1"/>
          <p:nvPr/>
        </p:nvSpPr>
        <p:spPr bwMode="auto">
          <a:xfrm>
            <a:off x="7283649" y="432332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20.3</a:t>
            </a:r>
          </a:p>
        </p:txBody>
      </p:sp>
      <p:sp>
        <p:nvSpPr>
          <p:cNvPr id="65" name="TextBox 64">
            <a:extLst>
              <a:ext uri="{FF2B5EF4-FFF2-40B4-BE49-F238E27FC236}">
                <a16:creationId xmlns:a16="http://schemas.microsoft.com/office/drawing/2014/main" id="{38BA69CF-A78B-CB5A-AF21-0049EF5E68F9}"/>
              </a:ext>
            </a:extLst>
          </p:cNvPr>
          <p:cNvSpPr txBox="1"/>
          <p:nvPr/>
        </p:nvSpPr>
        <p:spPr bwMode="auto">
          <a:xfrm>
            <a:off x="8415106" y="4869678"/>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66" name="TextBox 65">
            <a:extLst>
              <a:ext uri="{FF2B5EF4-FFF2-40B4-BE49-F238E27FC236}">
                <a16:creationId xmlns:a16="http://schemas.microsoft.com/office/drawing/2014/main" id="{52006277-3C58-5E8B-2FED-B826C97BC807}"/>
              </a:ext>
            </a:extLst>
          </p:cNvPr>
          <p:cNvSpPr txBox="1"/>
          <p:nvPr/>
        </p:nvSpPr>
        <p:spPr bwMode="auto">
          <a:xfrm>
            <a:off x="9030994" y="4790962"/>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6.7</a:t>
            </a:r>
          </a:p>
        </p:txBody>
      </p:sp>
      <p:sp>
        <p:nvSpPr>
          <p:cNvPr id="67" name="TextBox 66">
            <a:extLst>
              <a:ext uri="{FF2B5EF4-FFF2-40B4-BE49-F238E27FC236}">
                <a16:creationId xmlns:a16="http://schemas.microsoft.com/office/drawing/2014/main" id="{75CF4AAD-FC3B-2042-E923-9CAB7A10E3A7}"/>
              </a:ext>
            </a:extLst>
          </p:cNvPr>
          <p:cNvSpPr txBox="1"/>
          <p:nvPr/>
        </p:nvSpPr>
        <p:spPr bwMode="auto">
          <a:xfrm>
            <a:off x="6580216" y="1519009"/>
            <a:ext cx="2575247"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sz="1600" b="1" dirty="0">
                <a:solidFill>
                  <a:schemeClr val="bg1"/>
                </a:solidFill>
                <a:latin typeface="Calibri" panose="020F0502020204030204" pitchFamily="34" charset="0"/>
              </a:rPr>
              <a:t>Median RCB Scores (Range)</a:t>
            </a:r>
            <a:br>
              <a:rPr lang="en-US" sz="1600" b="0" dirty="0">
                <a:solidFill>
                  <a:schemeClr val="bg1"/>
                </a:solidFill>
                <a:latin typeface="Calibri" panose="020F0502020204030204" pitchFamily="34" charset="0"/>
              </a:rPr>
            </a:br>
            <a:endParaRPr lang="en-US" sz="1600" b="1" dirty="0">
              <a:solidFill>
                <a:schemeClr val="accent3"/>
              </a:solidFill>
              <a:latin typeface="Calibri" panose="020F0502020204030204" pitchFamily="34" charset="0"/>
            </a:endParaRPr>
          </a:p>
        </p:txBody>
      </p:sp>
    </p:spTree>
    <p:extLst>
      <p:ext uri="{BB962C8B-B14F-4D97-AF65-F5344CB8AC3E}">
        <p14:creationId xmlns:p14="http://schemas.microsoft.com/office/powerpoint/2010/main" val="1922137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TextBox 860">
            <a:extLst>
              <a:ext uri="{FF2B5EF4-FFF2-40B4-BE49-F238E27FC236}">
                <a16:creationId xmlns:a16="http://schemas.microsoft.com/office/drawing/2014/main" id="{C2BC1A21-8CB4-F1CE-4B30-DF29F847CAAB}"/>
              </a:ext>
            </a:extLst>
          </p:cNvPr>
          <p:cNvSpPr txBox="1"/>
          <p:nvPr/>
        </p:nvSpPr>
        <p:spPr bwMode="auto">
          <a:xfrm>
            <a:off x="9490401" y="5959094"/>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48</a:t>
            </a:r>
          </a:p>
        </p:txBody>
      </p:sp>
      <p:sp>
        <p:nvSpPr>
          <p:cNvPr id="860" name="TextBox 859">
            <a:extLst>
              <a:ext uri="{FF2B5EF4-FFF2-40B4-BE49-F238E27FC236}">
                <a16:creationId xmlns:a16="http://schemas.microsoft.com/office/drawing/2014/main" id="{4B218D48-172E-A6D3-FE5C-3A92200DF19A}"/>
              </a:ext>
            </a:extLst>
          </p:cNvPr>
          <p:cNvSpPr txBox="1"/>
          <p:nvPr/>
        </p:nvSpPr>
        <p:spPr bwMode="auto">
          <a:xfrm>
            <a:off x="9656336" y="5956388"/>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51</a:t>
            </a:r>
          </a:p>
        </p:txBody>
      </p:sp>
      <p:sp>
        <p:nvSpPr>
          <p:cNvPr id="709" name="TextBox 708">
            <a:extLst>
              <a:ext uri="{FF2B5EF4-FFF2-40B4-BE49-F238E27FC236}">
                <a16:creationId xmlns:a16="http://schemas.microsoft.com/office/drawing/2014/main" id="{97EEDBAE-E03C-F08B-44D3-B679C5C15661}"/>
              </a:ext>
            </a:extLst>
          </p:cNvPr>
          <p:cNvSpPr txBox="1"/>
          <p:nvPr/>
        </p:nvSpPr>
        <p:spPr bwMode="auto">
          <a:xfrm>
            <a:off x="9684183" y="3498222"/>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51</a:t>
            </a:r>
          </a:p>
        </p:txBody>
      </p:sp>
      <p:sp>
        <p:nvSpPr>
          <p:cNvPr id="710" name="TextBox 709">
            <a:extLst>
              <a:ext uri="{FF2B5EF4-FFF2-40B4-BE49-F238E27FC236}">
                <a16:creationId xmlns:a16="http://schemas.microsoft.com/office/drawing/2014/main" id="{F1F7EA63-6B6E-177A-F7D7-734B1C6201F4}"/>
              </a:ext>
            </a:extLst>
          </p:cNvPr>
          <p:cNvSpPr txBox="1"/>
          <p:nvPr/>
        </p:nvSpPr>
        <p:spPr bwMode="auto">
          <a:xfrm>
            <a:off x="9518249" y="3500928"/>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48</a:t>
            </a:r>
          </a:p>
        </p:txBody>
      </p:sp>
      <p:sp>
        <p:nvSpPr>
          <p:cNvPr id="955" name="Freeform: Shape 954">
            <a:extLst>
              <a:ext uri="{FF2B5EF4-FFF2-40B4-BE49-F238E27FC236}">
                <a16:creationId xmlns:a16="http://schemas.microsoft.com/office/drawing/2014/main" id="{CEB064C0-326E-E123-09FC-157DF8158339}"/>
              </a:ext>
            </a:extLst>
          </p:cNvPr>
          <p:cNvSpPr/>
          <p:nvPr/>
        </p:nvSpPr>
        <p:spPr bwMode="auto">
          <a:xfrm>
            <a:off x="7142779" y="4194557"/>
            <a:ext cx="2458064" cy="1265903"/>
          </a:xfrm>
          <a:custGeom>
            <a:avLst/>
            <a:gdLst>
              <a:gd name="connsiteX0" fmla="*/ 0 w 2458064"/>
              <a:gd name="connsiteY0" fmla="*/ 0 h 1265903"/>
              <a:gd name="connsiteX1" fmla="*/ 339213 w 2458064"/>
              <a:gd name="connsiteY1" fmla="*/ 0 h 1265903"/>
              <a:gd name="connsiteX2" fmla="*/ 339213 w 2458064"/>
              <a:gd name="connsiteY2" fmla="*/ 76200 h 1265903"/>
              <a:gd name="connsiteX3" fmla="*/ 351503 w 2458064"/>
              <a:gd name="connsiteY3" fmla="*/ 88490 h 1265903"/>
              <a:gd name="connsiteX4" fmla="*/ 351503 w 2458064"/>
              <a:gd name="connsiteY4" fmla="*/ 140110 h 1265903"/>
              <a:gd name="connsiteX5" fmla="*/ 378542 w 2458064"/>
              <a:gd name="connsiteY5" fmla="*/ 140110 h 1265903"/>
              <a:gd name="connsiteX6" fmla="*/ 378542 w 2458064"/>
              <a:gd name="connsiteY6" fmla="*/ 201561 h 1265903"/>
              <a:gd name="connsiteX7" fmla="*/ 447368 w 2458064"/>
              <a:gd name="connsiteY7" fmla="*/ 201561 h 1265903"/>
              <a:gd name="connsiteX8" fmla="*/ 447368 w 2458064"/>
              <a:gd name="connsiteY8" fmla="*/ 272845 h 1265903"/>
              <a:gd name="connsiteX9" fmla="*/ 474406 w 2458064"/>
              <a:gd name="connsiteY9" fmla="*/ 272845 h 1265903"/>
              <a:gd name="connsiteX10" fmla="*/ 474406 w 2458064"/>
              <a:gd name="connsiteY10" fmla="*/ 346587 h 1265903"/>
              <a:gd name="connsiteX11" fmla="*/ 607142 w 2458064"/>
              <a:gd name="connsiteY11" fmla="*/ 346587 h 1265903"/>
              <a:gd name="connsiteX12" fmla="*/ 607142 w 2458064"/>
              <a:gd name="connsiteY12" fmla="*/ 417871 h 1265903"/>
              <a:gd name="connsiteX13" fmla="*/ 626806 w 2458064"/>
              <a:gd name="connsiteY13" fmla="*/ 417871 h 1265903"/>
              <a:gd name="connsiteX14" fmla="*/ 626806 w 2458064"/>
              <a:gd name="connsiteY14" fmla="*/ 474406 h 1265903"/>
              <a:gd name="connsiteX15" fmla="*/ 651387 w 2458064"/>
              <a:gd name="connsiteY15" fmla="*/ 474406 h 1265903"/>
              <a:gd name="connsiteX16" fmla="*/ 651387 w 2458064"/>
              <a:gd name="connsiteY16" fmla="*/ 548148 h 1265903"/>
              <a:gd name="connsiteX17" fmla="*/ 668593 w 2458064"/>
              <a:gd name="connsiteY17" fmla="*/ 548148 h 1265903"/>
              <a:gd name="connsiteX18" fmla="*/ 668593 w 2458064"/>
              <a:gd name="connsiteY18" fmla="*/ 626806 h 1265903"/>
              <a:gd name="connsiteX19" fmla="*/ 678425 w 2458064"/>
              <a:gd name="connsiteY19" fmla="*/ 616974 h 1265903"/>
              <a:gd name="connsiteX20" fmla="*/ 678425 w 2458064"/>
              <a:gd name="connsiteY20" fmla="*/ 678426 h 1265903"/>
              <a:gd name="connsiteX21" fmla="*/ 759542 w 2458064"/>
              <a:gd name="connsiteY21" fmla="*/ 678426 h 1265903"/>
              <a:gd name="connsiteX22" fmla="*/ 759542 w 2458064"/>
              <a:gd name="connsiteY22" fmla="*/ 752168 h 1265903"/>
              <a:gd name="connsiteX23" fmla="*/ 899652 w 2458064"/>
              <a:gd name="connsiteY23" fmla="*/ 752168 h 1265903"/>
              <a:gd name="connsiteX24" fmla="*/ 899652 w 2458064"/>
              <a:gd name="connsiteY24" fmla="*/ 823452 h 1265903"/>
              <a:gd name="connsiteX25" fmla="*/ 924232 w 2458064"/>
              <a:gd name="connsiteY25" fmla="*/ 823452 h 1265903"/>
              <a:gd name="connsiteX26" fmla="*/ 924232 w 2458064"/>
              <a:gd name="connsiteY26" fmla="*/ 889819 h 1265903"/>
              <a:gd name="connsiteX27" fmla="*/ 1184787 w 2458064"/>
              <a:gd name="connsiteY27" fmla="*/ 889819 h 1265903"/>
              <a:gd name="connsiteX28" fmla="*/ 1184787 w 2458064"/>
              <a:gd name="connsiteY28" fmla="*/ 956187 h 1265903"/>
              <a:gd name="connsiteX29" fmla="*/ 1270819 w 2458064"/>
              <a:gd name="connsiteY29" fmla="*/ 956187 h 1265903"/>
              <a:gd name="connsiteX30" fmla="*/ 1270819 w 2458064"/>
              <a:gd name="connsiteY30" fmla="*/ 1022555 h 1265903"/>
              <a:gd name="connsiteX31" fmla="*/ 1465006 w 2458064"/>
              <a:gd name="connsiteY31" fmla="*/ 1022555 h 1265903"/>
              <a:gd name="connsiteX32" fmla="*/ 1465006 w 2458064"/>
              <a:gd name="connsiteY32" fmla="*/ 1093839 h 1265903"/>
              <a:gd name="connsiteX33" fmla="*/ 1575619 w 2458064"/>
              <a:gd name="connsiteY33" fmla="*/ 1093839 h 1265903"/>
              <a:gd name="connsiteX34" fmla="*/ 1575619 w 2458064"/>
              <a:gd name="connsiteY34" fmla="*/ 1160206 h 1265903"/>
              <a:gd name="connsiteX35" fmla="*/ 2187677 w 2458064"/>
              <a:gd name="connsiteY35" fmla="*/ 1160206 h 1265903"/>
              <a:gd name="connsiteX36" fmla="*/ 2187677 w 2458064"/>
              <a:gd name="connsiteY36" fmla="*/ 1265903 h 1265903"/>
              <a:gd name="connsiteX37" fmla="*/ 2458064 w 2458064"/>
              <a:gd name="connsiteY37" fmla="*/ 1265903 h 1265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458064" h="1265903">
                <a:moveTo>
                  <a:pt x="0" y="0"/>
                </a:moveTo>
                <a:lnTo>
                  <a:pt x="339213" y="0"/>
                </a:lnTo>
                <a:lnTo>
                  <a:pt x="339213" y="76200"/>
                </a:lnTo>
                <a:lnTo>
                  <a:pt x="351503" y="88490"/>
                </a:lnTo>
                <a:lnTo>
                  <a:pt x="351503" y="140110"/>
                </a:lnTo>
                <a:lnTo>
                  <a:pt x="378542" y="140110"/>
                </a:lnTo>
                <a:lnTo>
                  <a:pt x="378542" y="201561"/>
                </a:lnTo>
                <a:lnTo>
                  <a:pt x="447368" y="201561"/>
                </a:lnTo>
                <a:lnTo>
                  <a:pt x="447368" y="272845"/>
                </a:lnTo>
                <a:lnTo>
                  <a:pt x="474406" y="272845"/>
                </a:lnTo>
                <a:lnTo>
                  <a:pt x="474406" y="346587"/>
                </a:lnTo>
                <a:lnTo>
                  <a:pt x="607142" y="346587"/>
                </a:lnTo>
                <a:lnTo>
                  <a:pt x="607142" y="417871"/>
                </a:lnTo>
                <a:lnTo>
                  <a:pt x="626806" y="417871"/>
                </a:lnTo>
                <a:lnTo>
                  <a:pt x="626806" y="474406"/>
                </a:lnTo>
                <a:lnTo>
                  <a:pt x="651387" y="474406"/>
                </a:lnTo>
                <a:lnTo>
                  <a:pt x="651387" y="548148"/>
                </a:lnTo>
                <a:lnTo>
                  <a:pt x="668593" y="548148"/>
                </a:lnTo>
                <a:lnTo>
                  <a:pt x="668593" y="626806"/>
                </a:lnTo>
                <a:lnTo>
                  <a:pt x="678425" y="616974"/>
                </a:lnTo>
                <a:lnTo>
                  <a:pt x="678425" y="678426"/>
                </a:lnTo>
                <a:lnTo>
                  <a:pt x="759542" y="678426"/>
                </a:lnTo>
                <a:lnTo>
                  <a:pt x="759542" y="752168"/>
                </a:lnTo>
                <a:lnTo>
                  <a:pt x="899652" y="752168"/>
                </a:lnTo>
                <a:lnTo>
                  <a:pt x="899652" y="823452"/>
                </a:lnTo>
                <a:lnTo>
                  <a:pt x="924232" y="823452"/>
                </a:lnTo>
                <a:lnTo>
                  <a:pt x="924232" y="889819"/>
                </a:lnTo>
                <a:lnTo>
                  <a:pt x="1184787" y="889819"/>
                </a:lnTo>
                <a:lnTo>
                  <a:pt x="1184787" y="956187"/>
                </a:lnTo>
                <a:lnTo>
                  <a:pt x="1270819" y="956187"/>
                </a:lnTo>
                <a:lnTo>
                  <a:pt x="1270819" y="1022555"/>
                </a:lnTo>
                <a:lnTo>
                  <a:pt x="1465006" y="1022555"/>
                </a:lnTo>
                <a:lnTo>
                  <a:pt x="1465006" y="1093839"/>
                </a:lnTo>
                <a:lnTo>
                  <a:pt x="1575619" y="1093839"/>
                </a:lnTo>
                <a:lnTo>
                  <a:pt x="1575619" y="1160206"/>
                </a:lnTo>
                <a:lnTo>
                  <a:pt x="2187677" y="1160206"/>
                </a:lnTo>
                <a:lnTo>
                  <a:pt x="2187677" y="1265903"/>
                </a:lnTo>
                <a:lnTo>
                  <a:pt x="2458064" y="1265903"/>
                </a:lnTo>
              </a:path>
            </a:pathLst>
          </a:custGeom>
          <a:noFill/>
          <a:ln w="28575">
            <a:solidFill>
              <a:schemeClr val="accent3"/>
            </a:solidFill>
            <a:miter lim="800000"/>
            <a:headEnd/>
            <a:tailEnd/>
          </a:ln>
        </p:spPr>
        <p:txBody>
          <a:bodyPr rtlCol="0" anchor="ctr"/>
          <a:lstStyle/>
          <a:p>
            <a:pPr algn="ctr"/>
            <a:endParaRPr lang="en-US"/>
          </a:p>
        </p:txBody>
      </p:sp>
      <p:sp>
        <p:nvSpPr>
          <p:cNvPr id="953" name="Freeform: Shape 952">
            <a:extLst>
              <a:ext uri="{FF2B5EF4-FFF2-40B4-BE49-F238E27FC236}">
                <a16:creationId xmlns:a16="http://schemas.microsoft.com/office/drawing/2014/main" id="{2A0A6046-C201-4DBA-C9F7-65CC4638813C}"/>
              </a:ext>
            </a:extLst>
          </p:cNvPr>
          <p:cNvSpPr/>
          <p:nvPr/>
        </p:nvSpPr>
        <p:spPr bwMode="auto">
          <a:xfrm>
            <a:off x="7130489" y="4194557"/>
            <a:ext cx="2251587" cy="1300316"/>
          </a:xfrm>
          <a:custGeom>
            <a:avLst/>
            <a:gdLst>
              <a:gd name="connsiteX0" fmla="*/ 0 w 2251587"/>
              <a:gd name="connsiteY0" fmla="*/ 0 h 1300316"/>
              <a:gd name="connsiteX1" fmla="*/ 145025 w 2251587"/>
              <a:gd name="connsiteY1" fmla="*/ 0 h 1300316"/>
              <a:gd name="connsiteX2" fmla="*/ 145025 w 2251587"/>
              <a:gd name="connsiteY2" fmla="*/ 49161 h 1300316"/>
              <a:gd name="connsiteX3" fmla="*/ 248264 w 2251587"/>
              <a:gd name="connsiteY3" fmla="*/ 49161 h 1300316"/>
              <a:gd name="connsiteX4" fmla="*/ 248264 w 2251587"/>
              <a:gd name="connsiteY4" fmla="*/ 95865 h 1300316"/>
              <a:gd name="connsiteX5" fmla="*/ 344129 w 2251587"/>
              <a:gd name="connsiteY5" fmla="*/ 95865 h 1300316"/>
              <a:gd name="connsiteX6" fmla="*/ 344129 w 2251587"/>
              <a:gd name="connsiteY6" fmla="*/ 137652 h 1300316"/>
              <a:gd name="connsiteX7" fmla="*/ 381000 w 2251587"/>
              <a:gd name="connsiteY7" fmla="*/ 137652 h 1300316"/>
              <a:gd name="connsiteX8" fmla="*/ 381000 w 2251587"/>
              <a:gd name="connsiteY8" fmla="*/ 184355 h 1300316"/>
              <a:gd name="connsiteX9" fmla="*/ 403122 w 2251587"/>
              <a:gd name="connsiteY9" fmla="*/ 184355 h 1300316"/>
              <a:gd name="connsiteX10" fmla="*/ 403122 w 2251587"/>
              <a:gd name="connsiteY10" fmla="*/ 223684 h 1300316"/>
              <a:gd name="connsiteX11" fmla="*/ 422787 w 2251587"/>
              <a:gd name="connsiteY11" fmla="*/ 223684 h 1300316"/>
              <a:gd name="connsiteX12" fmla="*/ 422787 w 2251587"/>
              <a:gd name="connsiteY12" fmla="*/ 270387 h 1300316"/>
              <a:gd name="connsiteX13" fmla="*/ 430161 w 2251587"/>
              <a:gd name="connsiteY13" fmla="*/ 270387 h 1300316"/>
              <a:gd name="connsiteX14" fmla="*/ 430161 w 2251587"/>
              <a:gd name="connsiteY14" fmla="*/ 324465 h 1300316"/>
              <a:gd name="connsiteX15" fmla="*/ 442451 w 2251587"/>
              <a:gd name="connsiteY15" fmla="*/ 324465 h 1300316"/>
              <a:gd name="connsiteX16" fmla="*/ 442451 w 2251587"/>
              <a:gd name="connsiteY16" fmla="*/ 358877 h 1300316"/>
              <a:gd name="connsiteX17" fmla="*/ 454742 w 2251587"/>
              <a:gd name="connsiteY17" fmla="*/ 358877 h 1300316"/>
              <a:gd name="connsiteX18" fmla="*/ 454742 w 2251587"/>
              <a:gd name="connsiteY18" fmla="*/ 405581 h 1300316"/>
              <a:gd name="connsiteX19" fmla="*/ 511277 w 2251587"/>
              <a:gd name="connsiteY19" fmla="*/ 405581 h 1300316"/>
              <a:gd name="connsiteX20" fmla="*/ 511277 w 2251587"/>
              <a:gd name="connsiteY20" fmla="*/ 447368 h 1300316"/>
              <a:gd name="connsiteX21" fmla="*/ 518651 w 2251587"/>
              <a:gd name="connsiteY21" fmla="*/ 447368 h 1300316"/>
              <a:gd name="connsiteX22" fmla="*/ 518651 w 2251587"/>
              <a:gd name="connsiteY22" fmla="*/ 489155 h 1300316"/>
              <a:gd name="connsiteX23" fmla="*/ 523567 w 2251587"/>
              <a:gd name="connsiteY23" fmla="*/ 494071 h 1300316"/>
              <a:gd name="connsiteX24" fmla="*/ 523567 w 2251587"/>
              <a:gd name="connsiteY24" fmla="*/ 533400 h 1300316"/>
              <a:gd name="connsiteX25" fmla="*/ 565354 w 2251587"/>
              <a:gd name="connsiteY25" fmla="*/ 533400 h 1300316"/>
              <a:gd name="connsiteX26" fmla="*/ 565354 w 2251587"/>
              <a:gd name="connsiteY26" fmla="*/ 621890 h 1300316"/>
              <a:gd name="connsiteX27" fmla="*/ 575187 w 2251587"/>
              <a:gd name="connsiteY27" fmla="*/ 621890 h 1300316"/>
              <a:gd name="connsiteX28" fmla="*/ 575187 w 2251587"/>
              <a:gd name="connsiteY28" fmla="*/ 671052 h 1300316"/>
              <a:gd name="connsiteX29" fmla="*/ 585019 w 2251587"/>
              <a:gd name="connsiteY29" fmla="*/ 671052 h 1300316"/>
              <a:gd name="connsiteX30" fmla="*/ 585019 w 2251587"/>
              <a:gd name="connsiteY30" fmla="*/ 707923 h 1300316"/>
              <a:gd name="connsiteX31" fmla="*/ 609600 w 2251587"/>
              <a:gd name="connsiteY31" fmla="*/ 707923 h 1300316"/>
              <a:gd name="connsiteX32" fmla="*/ 609600 w 2251587"/>
              <a:gd name="connsiteY32" fmla="*/ 754626 h 1300316"/>
              <a:gd name="connsiteX33" fmla="*/ 710380 w 2251587"/>
              <a:gd name="connsiteY33" fmla="*/ 754626 h 1300316"/>
              <a:gd name="connsiteX34" fmla="*/ 710380 w 2251587"/>
              <a:gd name="connsiteY34" fmla="*/ 803787 h 1300316"/>
              <a:gd name="connsiteX35" fmla="*/ 813619 w 2251587"/>
              <a:gd name="connsiteY35" fmla="*/ 803787 h 1300316"/>
              <a:gd name="connsiteX36" fmla="*/ 813619 w 2251587"/>
              <a:gd name="connsiteY36" fmla="*/ 843116 h 1300316"/>
              <a:gd name="connsiteX37" fmla="*/ 830825 w 2251587"/>
              <a:gd name="connsiteY37" fmla="*/ 843116 h 1300316"/>
              <a:gd name="connsiteX38" fmla="*/ 830825 w 2251587"/>
              <a:gd name="connsiteY38" fmla="*/ 887361 h 1300316"/>
              <a:gd name="connsiteX39" fmla="*/ 855406 w 2251587"/>
              <a:gd name="connsiteY39" fmla="*/ 887361 h 1300316"/>
              <a:gd name="connsiteX40" fmla="*/ 855406 w 2251587"/>
              <a:gd name="connsiteY40" fmla="*/ 929148 h 1300316"/>
              <a:gd name="connsiteX41" fmla="*/ 899651 w 2251587"/>
              <a:gd name="connsiteY41" fmla="*/ 929148 h 1300316"/>
              <a:gd name="connsiteX42" fmla="*/ 899651 w 2251587"/>
              <a:gd name="connsiteY42" fmla="*/ 978310 h 1300316"/>
              <a:gd name="connsiteX43" fmla="*/ 1029929 w 2251587"/>
              <a:gd name="connsiteY43" fmla="*/ 978310 h 1300316"/>
              <a:gd name="connsiteX44" fmla="*/ 1029929 w 2251587"/>
              <a:gd name="connsiteY44" fmla="*/ 1020097 h 1300316"/>
              <a:gd name="connsiteX45" fmla="*/ 1118419 w 2251587"/>
              <a:gd name="connsiteY45" fmla="*/ 1020097 h 1300316"/>
              <a:gd name="connsiteX46" fmla="*/ 1118419 w 2251587"/>
              <a:gd name="connsiteY46" fmla="*/ 1064342 h 1300316"/>
              <a:gd name="connsiteX47" fmla="*/ 1140542 w 2251587"/>
              <a:gd name="connsiteY47" fmla="*/ 1064342 h 1300316"/>
              <a:gd name="connsiteX48" fmla="*/ 1140542 w 2251587"/>
              <a:gd name="connsiteY48" fmla="*/ 1106129 h 1300316"/>
              <a:gd name="connsiteX49" fmla="*/ 1366683 w 2251587"/>
              <a:gd name="connsiteY49" fmla="*/ 1106129 h 1300316"/>
              <a:gd name="connsiteX50" fmla="*/ 1366683 w 2251587"/>
              <a:gd name="connsiteY50" fmla="*/ 1152832 h 1300316"/>
              <a:gd name="connsiteX51" fmla="*/ 1374058 w 2251587"/>
              <a:gd name="connsiteY51" fmla="*/ 1152832 h 1300316"/>
              <a:gd name="connsiteX52" fmla="*/ 1374058 w 2251587"/>
              <a:gd name="connsiteY52" fmla="*/ 1197077 h 1300316"/>
              <a:gd name="connsiteX53" fmla="*/ 1477296 w 2251587"/>
              <a:gd name="connsiteY53" fmla="*/ 1197077 h 1300316"/>
              <a:gd name="connsiteX54" fmla="*/ 1477296 w 2251587"/>
              <a:gd name="connsiteY54" fmla="*/ 1243781 h 1300316"/>
              <a:gd name="connsiteX55" fmla="*/ 1843548 w 2251587"/>
              <a:gd name="connsiteY55" fmla="*/ 1243781 h 1300316"/>
              <a:gd name="connsiteX56" fmla="*/ 1843548 w 2251587"/>
              <a:gd name="connsiteY56" fmla="*/ 1300316 h 1300316"/>
              <a:gd name="connsiteX57" fmla="*/ 2251587 w 2251587"/>
              <a:gd name="connsiteY57" fmla="*/ 1300316 h 130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251587" h="1300316">
                <a:moveTo>
                  <a:pt x="0" y="0"/>
                </a:moveTo>
                <a:lnTo>
                  <a:pt x="145025" y="0"/>
                </a:lnTo>
                <a:lnTo>
                  <a:pt x="145025" y="49161"/>
                </a:lnTo>
                <a:lnTo>
                  <a:pt x="248264" y="49161"/>
                </a:lnTo>
                <a:lnTo>
                  <a:pt x="248264" y="95865"/>
                </a:lnTo>
                <a:lnTo>
                  <a:pt x="344129" y="95865"/>
                </a:lnTo>
                <a:lnTo>
                  <a:pt x="344129" y="137652"/>
                </a:lnTo>
                <a:lnTo>
                  <a:pt x="381000" y="137652"/>
                </a:lnTo>
                <a:lnTo>
                  <a:pt x="381000" y="184355"/>
                </a:lnTo>
                <a:lnTo>
                  <a:pt x="403122" y="184355"/>
                </a:lnTo>
                <a:lnTo>
                  <a:pt x="403122" y="223684"/>
                </a:lnTo>
                <a:lnTo>
                  <a:pt x="422787" y="223684"/>
                </a:lnTo>
                <a:lnTo>
                  <a:pt x="422787" y="270387"/>
                </a:lnTo>
                <a:lnTo>
                  <a:pt x="430161" y="270387"/>
                </a:lnTo>
                <a:lnTo>
                  <a:pt x="430161" y="324465"/>
                </a:lnTo>
                <a:lnTo>
                  <a:pt x="442451" y="324465"/>
                </a:lnTo>
                <a:lnTo>
                  <a:pt x="442451" y="358877"/>
                </a:lnTo>
                <a:lnTo>
                  <a:pt x="454742" y="358877"/>
                </a:lnTo>
                <a:lnTo>
                  <a:pt x="454742" y="405581"/>
                </a:lnTo>
                <a:lnTo>
                  <a:pt x="511277" y="405581"/>
                </a:lnTo>
                <a:lnTo>
                  <a:pt x="511277" y="447368"/>
                </a:lnTo>
                <a:lnTo>
                  <a:pt x="518651" y="447368"/>
                </a:lnTo>
                <a:lnTo>
                  <a:pt x="518651" y="489155"/>
                </a:lnTo>
                <a:lnTo>
                  <a:pt x="523567" y="494071"/>
                </a:lnTo>
                <a:lnTo>
                  <a:pt x="523567" y="533400"/>
                </a:lnTo>
                <a:lnTo>
                  <a:pt x="565354" y="533400"/>
                </a:lnTo>
                <a:lnTo>
                  <a:pt x="565354" y="621890"/>
                </a:lnTo>
                <a:lnTo>
                  <a:pt x="575187" y="621890"/>
                </a:lnTo>
                <a:lnTo>
                  <a:pt x="575187" y="671052"/>
                </a:lnTo>
                <a:lnTo>
                  <a:pt x="585019" y="671052"/>
                </a:lnTo>
                <a:lnTo>
                  <a:pt x="585019" y="707923"/>
                </a:lnTo>
                <a:lnTo>
                  <a:pt x="609600" y="707923"/>
                </a:lnTo>
                <a:lnTo>
                  <a:pt x="609600" y="754626"/>
                </a:lnTo>
                <a:lnTo>
                  <a:pt x="710380" y="754626"/>
                </a:lnTo>
                <a:lnTo>
                  <a:pt x="710380" y="803787"/>
                </a:lnTo>
                <a:lnTo>
                  <a:pt x="813619" y="803787"/>
                </a:lnTo>
                <a:lnTo>
                  <a:pt x="813619" y="843116"/>
                </a:lnTo>
                <a:lnTo>
                  <a:pt x="830825" y="843116"/>
                </a:lnTo>
                <a:lnTo>
                  <a:pt x="830825" y="887361"/>
                </a:lnTo>
                <a:lnTo>
                  <a:pt x="855406" y="887361"/>
                </a:lnTo>
                <a:lnTo>
                  <a:pt x="855406" y="929148"/>
                </a:lnTo>
                <a:lnTo>
                  <a:pt x="899651" y="929148"/>
                </a:lnTo>
                <a:lnTo>
                  <a:pt x="899651" y="978310"/>
                </a:lnTo>
                <a:lnTo>
                  <a:pt x="1029929" y="978310"/>
                </a:lnTo>
                <a:lnTo>
                  <a:pt x="1029929" y="1020097"/>
                </a:lnTo>
                <a:lnTo>
                  <a:pt x="1118419" y="1020097"/>
                </a:lnTo>
                <a:lnTo>
                  <a:pt x="1118419" y="1064342"/>
                </a:lnTo>
                <a:lnTo>
                  <a:pt x="1140542" y="1064342"/>
                </a:lnTo>
                <a:lnTo>
                  <a:pt x="1140542" y="1106129"/>
                </a:lnTo>
                <a:lnTo>
                  <a:pt x="1366683" y="1106129"/>
                </a:lnTo>
                <a:lnTo>
                  <a:pt x="1366683" y="1152832"/>
                </a:lnTo>
                <a:lnTo>
                  <a:pt x="1374058" y="1152832"/>
                </a:lnTo>
                <a:lnTo>
                  <a:pt x="1374058" y="1197077"/>
                </a:lnTo>
                <a:lnTo>
                  <a:pt x="1477296" y="1197077"/>
                </a:lnTo>
                <a:lnTo>
                  <a:pt x="1477296" y="1243781"/>
                </a:lnTo>
                <a:lnTo>
                  <a:pt x="1843548" y="1243781"/>
                </a:lnTo>
                <a:lnTo>
                  <a:pt x="1843548" y="1300316"/>
                </a:lnTo>
                <a:lnTo>
                  <a:pt x="2251587" y="1300316"/>
                </a:lnTo>
              </a:path>
            </a:pathLst>
          </a:custGeom>
          <a:noFill/>
          <a:ln w="28575">
            <a:solidFill>
              <a:schemeClr val="accent1"/>
            </a:solidFill>
            <a:miter lim="800000"/>
            <a:headEnd/>
            <a:tailEnd/>
          </a:ln>
        </p:spPr>
        <p:txBody>
          <a:bodyPr rtlCol="0" anchor="ctr"/>
          <a:lstStyle/>
          <a:p>
            <a:pPr algn="ctr"/>
            <a:endParaRPr lang="en-US"/>
          </a:p>
        </p:txBody>
      </p:sp>
      <p:cxnSp>
        <p:nvCxnSpPr>
          <p:cNvPr id="810" name="Straight Connector 809">
            <a:extLst>
              <a:ext uri="{FF2B5EF4-FFF2-40B4-BE49-F238E27FC236}">
                <a16:creationId xmlns:a16="http://schemas.microsoft.com/office/drawing/2014/main" id="{4ED7C1DB-6A49-C33E-AC82-8F6F9409CA7F}"/>
              </a:ext>
            </a:extLst>
          </p:cNvPr>
          <p:cNvCxnSpPr/>
          <p:nvPr/>
        </p:nvCxnSpPr>
        <p:spPr bwMode="auto">
          <a:xfrm flipV="1">
            <a:off x="9015909" y="4128040"/>
            <a:ext cx="0" cy="1819251"/>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869" name="Group 868">
            <a:extLst>
              <a:ext uri="{FF2B5EF4-FFF2-40B4-BE49-F238E27FC236}">
                <a16:creationId xmlns:a16="http://schemas.microsoft.com/office/drawing/2014/main" id="{34334D6A-F4E5-9781-5908-7323FC61FE56}"/>
              </a:ext>
            </a:extLst>
          </p:cNvPr>
          <p:cNvGrpSpPr/>
          <p:nvPr/>
        </p:nvGrpSpPr>
        <p:grpSpPr>
          <a:xfrm>
            <a:off x="7909817" y="4040990"/>
            <a:ext cx="3237359" cy="647520"/>
            <a:chOff x="1790370" y="2297937"/>
            <a:chExt cx="3237359" cy="647520"/>
          </a:xfrm>
        </p:grpSpPr>
        <p:grpSp>
          <p:nvGrpSpPr>
            <p:cNvPr id="870" name="Group 869">
              <a:extLst>
                <a:ext uri="{FF2B5EF4-FFF2-40B4-BE49-F238E27FC236}">
                  <a16:creationId xmlns:a16="http://schemas.microsoft.com/office/drawing/2014/main" id="{6468C779-C329-71DF-D9C1-A3B1CCD4CF22}"/>
                </a:ext>
              </a:extLst>
            </p:cNvPr>
            <p:cNvGrpSpPr/>
            <p:nvPr/>
          </p:nvGrpSpPr>
          <p:grpSpPr>
            <a:xfrm>
              <a:off x="1932102" y="2297937"/>
              <a:ext cx="3095627" cy="647520"/>
              <a:chOff x="1793589" y="2123341"/>
              <a:chExt cx="3095627" cy="647520"/>
            </a:xfrm>
          </p:grpSpPr>
          <p:sp>
            <p:nvSpPr>
              <p:cNvPr id="873" name="TextBox 872">
                <a:extLst>
                  <a:ext uri="{FF2B5EF4-FFF2-40B4-BE49-F238E27FC236}">
                    <a16:creationId xmlns:a16="http://schemas.microsoft.com/office/drawing/2014/main" id="{C6DD1159-B227-B0EF-4C33-9B7D2D6B55D7}"/>
                  </a:ext>
                </a:extLst>
              </p:cNvPr>
              <p:cNvSpPr txBox="1"/>
              <p:nvPr/>
            </p:nvSpPr>
            <p:spPr bwMode="auto">
              <a:xfrm>
                <a:off x="3707481" y="2133134"/>
                <a:ext cx="11817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HR (95% CI)</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1.24 </a:t>
                </a:r>
                <a:r>
                  <a:rPr lang="en-US" sz="1200" dirty="0">
                    <a:solidFill>
                      <a:schemeClr val="bg1"/>
                    </a:solidFill>
                    <a:latin typeface="Calibri" panose="020F0502020204030204" pitchFamily="34" charset="0"/>
                  </a:rPr>
                  <a:t>(0.69-2.23)</a:t>
                </a:r>
              </a:p>
            </p:txBody>
          </p:sp>
          <p:sp>
            <p:nvSpPr>
              <p:cNvPr id="874" name="TextBox 873">
                <a:extLst>
                  <a:ext uri="{FF2B5EF4-FFF2-40B4-BE49-F238E27FC236}">
                    <a16:creationId xmlns:a16="http://schemas.microsoft.com/office/drawing/2014/main" id="{4ED13A32-A68D-D7F2-BAC3-542E3BCBA874}"/>
                  </a:ext>
                </a:extLst>
              </p:cNvPr>
              <p:cNvSpPr txBox="1"/>
              <p:nvPr/>
            </p:nvSpPr>
            <p:spPr bwMode="auto">
              <a:xfrm>
                <a:off x="1793589" y="2309196"/>
                <a:ext cx="992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200" b="1" dirty="0" err="1">
                    <a:solidFill>
                      <a:schemeClr val="accent1"/>
                    </a:solidFill>
                    <a:latin typeface="Calibri" panose="020F0502020204030204" pitchFamily="34" charset="0"/>
                  </a:rPr>
                  <a:t>Pembro</a:t>
                </a:r>
                <a:r>
                  <a:rPr lang="en-US" sz="1200" b="1" dirty="0">
                    <a:solidFill>
                      <a:schemeClr val="accent1"/>
                    </a:solidFill>
                    <a:latin typeface="Calibri" panose="020F0502020204030204" pitchFamily="34" charset="0"/>
                  </a:rPr>
                  <a:t> + CT</a:t>
                </a:r>
              </a:p>
              <a:p>
                <a:pPr algn="r">
                  <a:lnSpc>
                    <a:spcPct val="100000"/>
                  </a:lnSpc>
                  <a:spcAft>
                    <a:spcPct val="0"/>
                  </a:spcAft>
                  <a:buClrTx/>
                  <a:buFontTx/>
                  <a:buNone/>
                </a:pPr>
                <a:r>
                  <a:rPr lang="en-US" sz="1200" b="1" dirty="0">
                    <a:solidFill>
                      <a:schemeClr val="accent3"/>
                    </a:solidFill>
                    <a:latin typeface="Calibri" panose="020F0502020204030204" pitchFamily="34" charset="0"/>
                  </a:rPr>
                  <a:t>PBO + CT</a:t>
                </a:r>
              </a:p>
            </p:txBody>
          </p:sp>
          <p:sp>
            <p:nvSpPr>
              <p:cNvPr id="875" name="TextBox 874">
                <a:extLst>
                  <a:ext uri="{FF2B5EF4-FFF2-40B4-BE49-F238E27FC236}">
                    <a16:creationId xmlns:a16="http://schemas.microsoft.com/office/drawing/2014/main" id="{A2FA2DF5-BEC9-5467-FA48-4BAFA144ACDA}"/>
                  </a:ext>
                </a:extLst>
              </p:cNvPr>
              <p:cNvSpPr txBox="1"/>
              <p:nvPr/>
            </p:nvSpPr>
            <p:spPr bwMode="auto">
              <a:xfrm>
                <a:off x="2723286" y="2123471"/>
                <a:ext cx="5581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n/N</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29/40</a:t>
                </a:r>
              </a:p>
              <a:p>
                <a:pPr algn="ctr">
                  <a:lnSpc>
                    <a:spcPct val="100000"/>
                  </a:lnSpc>
                  <a:spcAft>
                    <a:spcPct val="0"/>
                  </a:spcAft>
                  <a:buClrTx/>
                  <a:buFontTx/>
                  <a:buNone/>
                </a:pPr>
                <a:r>
                  <a:rPr lang="en-US" sz="1200" dirty="0">
                    <a:solidFill>
                      <a:schemeClr val="bg1"/>
                    </a:solidFill>
                    <a:latin typeface="Calibri" panose="020F0502020204030204" pitchFamily="34" charset="0"/>
                  </a:rPr>
                  <a:t>18/26</a:t>
                </a:r>
                <a:endParaRPr lang="en-US" sz="1200" b="0" dirty="0">
                  <a:solidFill>
                    <a:schemeClr val="bg1"/>
                  </a:solidFill>
                  <a:latin typeface="Calibri" panose="020F0502020204030204" pitchFamily="34" charset="0"/>
                </a:endParaRPr>
              </a:p>
            </p:txBody>
          </p:sp>
          <p:sp>
            <p:nvSpPr>
              <p:cNvPr id="876" name="TextBox 875">
                <a:extLst>
                  <a:ext uri="{FF2B5EF4-FFF2-40B4-BE49-F238E27FC236}">
                    <a16:creationId xmlns:a16="http://schemas.microsoft.com/office/drawing/2014/main" id="{AEAFE1E4-784F-6879-3AC4-6BC883730794}"/>
                  </a:ext>
                </a:extLst>
              </p:cNvPr>
              <p:cNvSpPr txBox="1"/>
              <p:nvPr/>
            </p:nvSpPr>
            <p:spPr bwMode="auto">
              <a:xfrm>
                <a:off x="3132262" y="2123341"/>
                <a:ext cx="787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Events, %</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72.5</a:t>
                </a:r>
              </a:p>
              <a:p>
                <a:pPr algn="ctr">
                  <a:lnSpc>
                    <a:spcPct val="100000"/>
                  </a:lnSpc>
                  <a:spcAft>
                    <a:spcPct val="0"/>
                  </a:spcAft>
                  <a:buClrTx/>
                  <a:buFontTx/>
                  <a:buNone/>
                </a:pPr>
                <a:r>
                  <a:rPr lang="en-US" sz="1200" dirty="0">
                    <a:solidFill>
                      <a:schemeClr val="bg1"/>
                    </a:solidFill>
                    <a:latin typeface="Calibri" panose="020F0502020204030204" pitchFamily="34" charset="0"/>
                  </a:rPr>
                  <a:t>69.2</a:t>
                </a:r>
                <a:endParaRPr lang="en-US" sz="1200" b="0" dirty="0">
                  <a:solidFill>
                    <a:schemeClr val="bg1"/>
                  </a:solidFill>
                  <a:latin typeface="Calibri" panose="020F0502020204030204" pitchFamily="34" charset="0"/>
                </a:endParaRPr>
              </a:p>
            </p:txBody>
          </p:sp>
        </p:grpSp>
        <p:cxnSp>
          <p:nvCxnSpPr>
            <p:cNvPr id="871" name="Straight Connector 870">
              <a:extLst>
                <a:ext uri="{FF2B5EF4-FFF2-40B4-BE49-F238E27FC236}">
                  <a16:creationId xmlns:a16="http://schemas.microsoft.com/office/drawing/2014/main" id="{E9463F2C-EE15-4BEB-AEAE-7A7C6DC0A742}"/>
                </a:ext>
              </a:extLst>
            </p:cNvPr>
            <p:cNvCxnSpPr/>
            <p:nvPr/>
          </p:nvCxnSpPr>
          <p:spPr bwMode="auto">
            <a:xfrm>
              <a:off x="1790370" y="2628056"/>
              <a:ext cx="159193" cy="0"/>
            </a:xfrm>
            <a:prstGeom prst="line">
              <a:avLst/>
            </a:prstGeom>
            <a:noFill/>
            <a:ln w="28575"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F7477B6B-E0B4-677F-5EB7-760F8447043E}"/>
                </a:ext>
              </a:extLst>
            </p:cNvPr>
            <p:cNvCxnSpPr/>
            <p:nvPr/>
          </p:nvCxnSpPr>
          <p:spPr bwMode="auto">
            <a:xfrm>
              <a:off x="1793847" y="2806855"/>
              <a:ext cx="159193" cy="0"/>
            </a:xfrm>
            <a:prstGeom prst="line">
              <a:avLst/>
            </a:prstGeom>
            <a:noFill/>
            <a:ln w="28575" cap="flat" cmpd="sng" algn="ctr">
              <a:solidFill>
                <a:schemeClr val="accent3"/>
              </a:solidFill>
              <a:prstDash val="solid"/>
              <a:round/>
              <a:headEnd type="none" w="med" len="med"/>
              <a:tailEnd type="none" w="med" len="med"/>
            </a:ln>
            <a:effectLst/>
          </p:spPr>
        </p:cxnSp>
      </p:grpSp>
      <p:sp>
        <p:nvSpPr>
          <p:cNvPr id="719" name="TextBox 718">
            <a:extLst>
              <a:ext uri="{FF2B5EF4-FFF2-40B4-BE49-F238E27FC236}">
                <a16:creationId xmlns:a16="http://schemas.microsoft.com/office/drawing/2014/main" id="{B8EBC216-8BA1-87D5-681F-184BB18C4339}"/>
              </a:ext>
            </a:extLst>
          </p:cNvPr>
          <p:cNvSpPr txBox="1"/>
          <p:nvPr/>
        </p:nvSpPr>
        <p:spPr bwMode="auto">
          <a:xfrm>
            <a:off x="8519075" y="2003203"/>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83.8%</a:t>
            </a:r>
          </a:p>
        </p:txBody>
      </p:sp>
      <p:grpSp>
        <p:nvGrpSpPr>
          <p:cNvPr id="951" name="Group 950">
            <a:extLst>
              <a:ext uri="{FF2B5EF4-FFF2-40B4-BE49-F238E27FC236}">
                <a16:creationId xmlns:a16="http://schemas.microsoft.com/office/drawing/2014/main" id="{0F23DE3A-0086-BD45-C02B-C0F8380BC3D7}"/>
              </a:ext>
            </a:extLst>
          </p:cNvPr>
          <p:cNvGrpSpPr/>
          <p:nvPr/>
        </p:nvGrpSpPr>
        <p:grpSpPr>
          <a:xfrm>
            <a:off x="8710255" y="1896653"/>
            <a:ext cx="905789" cy="190866"/>
            <a:chOff x="8840889" y="2034263"/>
            <a:chExt cx="905789" cy="190866"/>
          </a:xfrm>
        </p:grpSpPr>
        <p:cxnSp>
          <p:nvCxnSpPr>
            <p:cNvPr id="752" name="Straight Connector 751">
              <a:extLst>
                <a:ext uri="{FF2B5EF4-FFF2-40B4-BE49-F238E27FC236}">
                  <a16:creationId xmlns:a16="http://schemas.microsoft.com/office/drawing/2014/main" id="{FC1F51BC-D82A-8275-F60E-6D1AD99ACC04}"/>
                </a:ext>
              </a:extLst>
            </p:cNvPr>
            <p:cNvCxnSpPr>
              <a:cxnSpLocks/>
            </p:cNvCxnSpPr>
            <p:nvPr/>
          </p:nvCxnSpPr>
          <p:spPr bwMode="auto">
            <a:xfrm>
              <a:off x="8840889" y="2034263"/>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18AD77D3-A71C-2F3B-BB8D-901EB172A299}"/>
                </a:ext>
              </a:extLst>
            </p:cNvPr>
            <p:cNvCxnSpPr>
              <a:cxnSpLocks/>
            </p:cNvCxnSpPr>
            <p:nvPr/>
          </p:nvCxnSpPr>
          <p:spPr bwMode="auto">
            <a:xfrm>
              <a:off x="8939758" y="2063839"/>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BC9928E3-0E56-5701-C235-94D92E4A4555}"/>
                </a:ext>
              </a:extLst>
            </p:cNvPr>
            <p:cNvCxnSpPr>
              <a:cxnSpLocks/>
            </p:cNvCxnSpPr>
            <p:nvPr/>
          </p:nvCxnSpPr>
          <p:spPr bwMode="auto">
            <a:xfrm>
              <a:off x="8962659" y="206357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5D306C9D-0FE1-B803-9727-222589D56AD2}"/>
                </a:ext>
              </a:extLst>
            </p:cNvPr>
            <p:cNvCxnSpPr>
              <a:cxnSpLocks/>
            </p:cNvCxnSpPr>
            <p:nvPr/>
          </p:nvCxnSpPr>
          <p:spPr bwMode="auto">
            <a:xfrm>
              <a:off x="9001983" y="209063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8ACFD476-7D17-1D8F-361D-FB41785E17B9}"/>
                </a:ext>
              </a:extLst>
            </p:cNvPr>
            <p:cNvCxnSpPr>
              <a:cxnSpLocks/>
            </p:cNvCxnSpPr>
            <p:nvPr/>
          </p:nvCxnSpPr>
          <p:spPr bwMode="auto">
            <a:xfrm>
              <a:off x="9298638" y="2089873"/>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85D9D518-CE35-F1D2-D5F1-0919FF750722}"/>
                </a:ext>
              </a:extLst>
            </p:cNvPr>
            <p:cNvCxnSpPr>
              <a:cxnSpLocks/>
            </p:cNvCxnSpPr>
            <p:nvPr/>
          </p:nvCxnSpPr>
          <p:spPr bwMode="auto">
            <a:xfrm>
              <a:off x="9278066" y="2090502"/>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FEA65398-6649-0915-1F81-EDA8B5EFFB45}"/>
                </a:ext>
              </a:extLst>
            </p:cNvPr>
            <p:cNvCxnSpPr>
              <a:cxnSpLocks/>
            </p:cNvCxnSpPr>
            <p:nvPr/>
          </p:nvCxnSpPr>
          <p:spPr bwMode="auto">
            <a:xfrm>
              <a:off x="9251841" y="2090548"/>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16D15B4D-53AC-625A-1B16-E4C0D42AB21E}"/>
                </a:ext>
              </a:extLst>
            </p:cNvPr>
            <p:cNvCxnSpPr>
              <a:cxnSpLocks/>
            </p:cNvCxnSpPr>
            <p:nvPr/>
          </p:nvCxnSpPr>
          <p:spPr bwMode="auto">
            <a:xfrm>
              <a:off x="9227447" y="209063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6F07F3EF-F8A0-38A3-A15E-C945EDAE8C8D}"/>
                </a:ext>
              </a:extLst>
            </p:cNvPr>
            <p:cNvCxnSpPr>
              <a:cxnSpLocks/>
            </p:cNvCxnSpPr>
            <p:nvPr/>
          </p:nvCxnSpPr>
          <p:spPr bwMode="auto">
            <a:xfrm>
              <a:off x="9215229" y="209063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BF4B89E1-393F-9148-C278-47727004F2E8}"/>
                </a:ext>
              </a:extLst>
            </p:cNvPr>
            <p:cNvCxnSpPr>
              <a:cxnSpLocks/>
            </p:cNvCxnSpPr>
            <p:nvPr/>
          </p:nvCxnSpPr>
          <p:spPr bwMode="auto">
            <a:xfrm>
              <a:off x="9479196" y="2142641"/>
              <a:ext cx="0" cy="77974"/>
            </a:xfrm>
            <a:prstGeom prst="line">
              <a:avLst/>
            </a:prstGeom>
            <a:noFill/>
            <a:ln w="57150" cap="flat" cmpd="sng" algn="ctr">
              <a:solidFill>
                <a:schemeClr val="accent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E2ECEFE7-EE8A-4609-483B-7E380E27E83E}"/>
                </a:ext>
              </a:extLst>
            </p:cNvPr>
            <p:cNvCxnSpPr>
              <a:cxnSpLocks/>
            </p:cNvCxnSpPr>
            <p:nvPr/>
          </p:nvCxnSpPr>
          <p:spPr bwMode="auto">
            <a:xfrm>
              <a:off x="8886824" y="2034263"/>
              <a:ext cx="0" cy="77974"/>
            </a:xfrm>
            <a:prstGeom prst="line">
              <a:avLst/>
            </a:prstGeom>
            <a:noFill/>
            <a:ln w="38100" cap="flat" cmpd="sng" algn="ctr">
              <a:solidFill>
                <a:schemeClr val="accent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78EF9F80-6B1C-74AF-77EA-ABBF854C5219}"/>
                </a:ext>
              </a:extLst>
            </p:cNvPr>
            <p:cNvCxnSpPr>
              <a:cxnSpLocks/>
            </p:cNvCxnSpPr>
            <p:nvPr/>
          </p:nvCxnSpPr>
          <p:spPr bwMode="auto">
            <a:xfrm>
              <a:off x="9393138" y="2142641"/>
              <a:ext cx="0" cy="77974"/>
            </a:xfrm>
            <a:prstGeom prst="line">
              <a:avLst/>
            </a:prstGeom>
            <a:noFill/>
            <a:ln w="38100" cap="flat" cmpd="sng" algn="ctr">
              <a:solidFill>
                <a:schemeClr val="accent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59C5939C-15E6-493A-7B87-D0F99345A40B}"/>
                </a:ext>
              </a:extLst>
            </p:cNvPr>
            <p:cNvCxnSpPr>
              <a:cxnSpLocks/>
            </p:cNvCxnSpPr>
            <p:nvPr/>
          </p:nvCxnSpPr>
          <p:spPr bwMode="auto">
            <a:xfrm>
              <a:off x="9096886" y="209241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9AB2EDF0-34ED-5F7C-6164-34F44D38D4EC}"/>
                </a:ext>
              </a:extLst>
            </p:cNvPr>
            <p:cNvCxnSpPr>
              <a:cxnSpLocks/>
            </p:cNvCxnSpPr>
            <p:nvPr/>
          </p:nvCxnSpPr>
          <p:spPr bwMode="auto">
            <a:xfrm>
              <a:off x="9074759" y="209241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16A62D28-606E-69E3-5D48-06C43A3142EF}"/>
                </a:ext>
              </a:extLst>
            </p:cNvPr>
            <p:cNvCxnSpPr>
              <a:cxnSpLocks/>
            </p:cNvCxnSpPr>
            <p:nvPr/>
          </p:nvCxnSpPr>
          <p:spPr bwMode="auto">
            <a:xfrm>
              <a:off x="9121432" y="2093742"/>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A763D897-D56B-911D-7FD8-48C5AEEA6344}"/>
                </a:ext>
              </a:extLst>
            </p:cNvPr>
            <p:cNvCxnSpPr>
              <a:cxnSpLocks/>
            </p:cNvCxnSpPr>
            <p:nvPr/>
          </p:nvCxnSpPr>
          <p:spPr bwMode="auto">
            <a:xfrm>
              <a:off x="9150064" y="2093016"/>
              <a:ext cx="0" cy="77974"/>
            </a:xfrm>
            <a:prstGeom prst="line">
              <a:avLst/>
            </a:prstGeom>
            <a:noFill/>
            <a:ln w="28575" cap="flat" cmpd="sng" algn="ctr">
              <a:solidFill>
                <a:schemeClr val="accent1"/>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8403698A-AD37-039C-826D-E0DFA250F226}"/>
                </a:ext>
              </a:extLst>
            </p:cNvPr>
            <p:cNvCxnSpPr>
              <a:cxnSpLocks/>
            </p:cNvCxnSpPr>
            <p:nvPr/>
          </p:nvCxnSpPr>
          <p:spPr bwMode="auto">
            <a:xfrm>
              <a:off x="9533901" y="2142641"/>
              <a:ext cx="0" cy="77974"/>
            </a:xfrm>
            <a:prstGeom prst="line">
              <a:avLst/>
            </a:prstGeom>
            <a:noFill/>
            <a:ln w="28575" cap="flat" cmpd="sng" algn="ctr">
              <a:solidFill>
                <a:schemeClr val="accent1"/>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FCAE9402-A406-3AD9-61EB-1899E5492654}"/>
                </a:ext>
              </a:extLst>
            </p:cNvPr>
            <p:cNvCxnSpPr>
              <a:cxnSpLocks/>
            </p:cNvCxnSpPr>
            <p:nvPr/>
          </p:nvCxnSpPr>
          <p:spPr bwMode="auto">
            <a:xfrm>
              <a:off x="9193978" y="209063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FEDE72AE-861D-34B5-3F38-15E01DFAB748}"/>
                </a:ext>
              </a:extLst>
            </p:cNvPr>
            <p:cNvCxnSpPr>
              <a:cxnSpLocks/>
            </p:cNvCxnSpPr>
            <p:nvPr/>
          </p:nvCxnSpPr>
          <p:spPr bwMode="auto">
            <a:xfrm>
              <a:off x="9568187" y="2142641"/>
              <a:ext cx="0" cy="77974"/>
            </a:xfrm>
            <a:prstGeom prst="line">
              <a:avLst/>
            </a:prstGeom>
            <a:noFill/>
            <a:ln w="28575" cap="flat" cmpd="sng" algn="ctr">
              <a:solidFill>
                <a:schemeClr val="accent1"/>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7AE6B4E0-DEBA-2327-C416-59CDD1A5A31C}"/>
                </a:ext>
              </a:extLst>
            </p:cNvPr>
            <p:cNvCxnSpPr>
              <a:cxnSpLocks/>
            </p:cNvCxnSpPr>
            <p:nvPr/>
          </p:nvCxnSpPr>
          <p:spPr bwMode="auto">
            <a:xfrm>
              <a:off x="9622469" y="2143583"/>
              <a:ext cx="0" cy="77974"/>
            </a:xfrm>
            <a:prstGeom prst="line">
              <a:avLst/>
            </a:prstGeom>
            <a:noFill/>
            <a:ln w="28575" cap="flat" cmpd="sng" algn="ctr">
              <a:solidFill>
                <a:schemeClr val="accent1"/>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89448CDE-7C30-E93A-8D7E-F3CCDC8BE7FB}"/>
                </a:ext>
              </a:extLst>
            </p:cNvPr>
            <p:cNvCxnSpPr>
              <a:cxnSpLocks/>
            </p:cNvCxnSpPr>
            <p:nvPr/>
          </p:nvCxnSpPr>
          <p:spPr bwMode="auto">
            <a:xfrm>
              <a:off x="9338275" y="2142641"/>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0700AEB5-C0FA-DB68-4142-206A8EBBA2F6}"/>
                </a:ext>
              </a:extLst>
            </p:cNvPr>
            <p:cNvCxnSpPr>
              <a:cxnSpLocks/>
            </p:cNvCxnSpPr>
            <p:nvPr/>
          </p:nvCxnSpPr>
          <p:spPr bwMode="auto">
            <a:xfrm>
              <a:off x="9362963" y="2142641"/>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212196E7-3F69-F618-7EF6-972426EF58DD}"/>
                </a:ext>
              </a:extLst>
            </p:cNvPr>
            <p:cNvCxnSpPr>
              <a:cxnSpLocks/>
            </p:cNvCxnSpPr>
            <p:nvPr/>
          </p:nvCxnSpPr>
          <p:spPr bwMode="auto">
            <a:xfrm>
              <a:off x="9430581" y="2143583"/>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949" name="Straight Connector 948">
              <a:extLst>
                <a:ext uri="{FF2B5EF4-FFF2-40B4-BE49-F238E27FC236}">
                  <a16:creationId xmlns:a16="http://schemas.microsoft.com/office/drawing/2014/main" id="{E29EFDB0-E367-C0F2-E2FD-34F6DA1E4046}"/>
                </a:ext>
              </a:extLst>
            </p:cNvPr>
            <p:cNvCxnSpPr>
              <a:cxnSpLocks/>
            </p:cNvCxnSpPr>
            <p:nvPr/>
          </p:nvCxnSpPr>
          <p:spPr bwMode="auto">
            <a:xfrm>
              <a:off x="9653604" y="2144084"/>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9907C4ED-BFE4-4540-E62E-27DC28221022}"/>
                </a:ext>
              </a:extLst>
            </p:cNvPr>
            <p:cNvCxnSpPr>
              <a:cxnSpLocks/>
            </p:cNvCxnSpPr>
            <p:nvPr/>
          </p:nvCxnSpPr>
          <p:spPr bwMode="auto">
            <a:xfrm>
              <a:off x="9746678" y="2147155"/>
              <a:ext cx="0" cy="77974"/>
            </a:xfrm>
            <a:prstGeom prst="line">
              <a:avLst/>
            </a:prstGeom>
            <a:noFill/>
            <a:ln w="19050" cap="flat" cmpd="sng" algn="ctr">
              <a:solidFill>
                <a:schemeClr val="accent1"/>
              </a:solidFill>
              <a:prstDash val="solid"/>
              <a:round/>
              <a:headEnd type="none" w="med" len="med"/>
              <a:tailEnd type="none" w="med" len="med"/>
            </a:ln>
            <a:effectLst/>
          </p:spPr>
        </p:cxnSp>
      </p:grpSp>
      <p:cxnSp>
        <p:nvCxnSpPr>
          <p:cNvPr id="689" name="Straight Connector 688">
            <a:extLst>
              <a:ext uri="{FF2B5EF4-FFF2-40B4-BE49-F238E27FC236}">
                <a16:creationId xmlns:a16="http://schemas.microsoft.com/office/drawing/2014/main" id="{F23029B3-D19D-4A4D-B835-D8B730E74F2F}"/>
              </a:ext>
            </a:extLst>
          </p:cNvPr>
          <p:cNvCxnSpPr/>
          <p:nvPr/>
        </p:nvCxnSpPr>
        <p:spPr bwMode="auto">
          <a:xfrm flipV="1">
            <a:off x="9046138" y="1674636"/>
            <a:ext cx="0" cy="181925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42" name="Freeform: Shape 941">
            <a:extLst>
              <a:ext uri="{FF2B5EF4-FFF2-40B4-BE49-F238E27FC236}">
                <a16:creationId xmlns:a16="http://schemas.microsoft.com/office/drawing/2014/main" id="{33F766E3-283A-5B72-4C35-430946C2653B}"/>
              </a:ext>
            </a:extLst>
          </p:cNvPr>
          <p:cNvSpPr/>
          <p:nvPr/>
        </p:nvSpPr>
        <p:spPr bwMode="auto">
          <a:xfrm>
            <a:off x="7172660" y="1738815"/>
            <a:ext cx="2455069" cy="342900"/>
          </a:xfrm>
          <a:custGeom>
            <a:avLst/>
            <a:gdLst>
              <a:gd name="connsiteX0" fmla="*/ 0 w 2455069"/>
              <a:gd name="connsiteY0" fmla="*/ 0 h 342900"/>
              <a:gd name="connsiteX1" fmla="*/ 278606 w 2455069"/>
              <a:gd name="connsiteY1" fmla="*/ 0 h 342900"/>
              <a:gd name="connsiteX2" fmla="*/ 278606 w 2455069"/>
              <a:gd name="connsiteY2" fmla="*/ 28575 h 342900"/>
              <a:gd name="connsiteX3" fmla="*/ 333375 w 2455069"/>
              <a:gd name="connsiteY3" fmla="*/ 28575 h 342900"/>
              <a:gd name="connsiteX4" fmla="*/ 333375 w 2455069"/>
              <a:gd name="connsiteY4" fmla="*/ 52388 h 342900"/>
              <a:gd name="connsiteX5" fmla="*/ 688181 w 2455069"/>
              <a:gd name="connsiteY5" fmla="*/ 52388 h 342900"/>
              <a:gd name="connsiteX6" fmla="*/ 688181 w 2455069"/>
              <a:gd name="connsiteY6" fmla="*/ 78581 h 342900"/>
              <a:gd name="connsiteX7" fmla="*/ 745331 w 2455069"/>
              <a:gd name="connsiteY7" fmla="*/ 78581 h 342900"/>
              <a:gd name="connsiteX8" fmla="*/ 745331 w 2455069"/>
              <a:gd name="connsiteY8" fmla="*/ 102394 h 342900"/>
              <a:gd name="connsiteX9" fmla="*/ 790575 w 2455069"/>
              <a:gd name="connsiteY9" fmla="*/ 102394 h 342900"/>
              <a:gd name="connsiteX10" fmla="*/ 790575 w 2455069"/>
              <a:gd name="connsiteY10" fmla="*/ 128588 h 342900"/>
              <a:gd name="connsiteX11" fmla="*/ 847725 w 2455069"/>
              <a:gd name="connsiteY11" fmla="*/ 128588 h 342900"/>
              <a:gd name="connsiteX12" fmla="*/ 847725 w 2455069"/>
              <a:gd name="connsiteY12" fmla="*/ 152400 h 342900"/>
              <a:gd name="connsiteX13" fmla="*/ 842962 w 2455069"/>
              <a:gd name="connsiteY13" fmla="*/ 157163 h 342900"/>
              <a:gd name="connsiteX14" fmla="*/ 866775 w 2455069"/>
              <a:gd name="connsiteY14" fmla="*/ 157163 h 342900"/>
              <a:gd name="connsiteX15" fmla="*/ 866775 w 2455069"/>
              <a:gd name="connsiteY15" fmla="*/ 180975 h 342900"/>
              <a:gd name="connsiteX16" fmla="*/ 985837 w 2455069"/>
              <a:gd name="connsiteY16" fmla="*/ 180975 h 342900"/>
              <a:gd name="connsiteX17" fmla="*/ 985837 w 2455069"/>
              <a:gd name="connsiteY17" fmla="*/ 209550 h 342900"/>
              <a:gd name="connsiteX18" fmla="*/ 1378744 w 2455069"/>
              <a:gd name="connsiteY18" fmla="*/ 209550 h 342900"/>
              <a:gd name="connsiteX19" fmla="*/ 1378744 w 2455069"/>
              <a:gd name="connsiteY19" fmla="*/ 233363 h 342900"/>
              <a:gd name="connsiteX20" fmla="*/ 1621631 w 2455069"/>
              <a:gd name="connsiteY20" fmla="*/ 233363 h 342900"/>
              <a:gd name="connsiteX21" fmla="*/ 1621631 w 2455069"/>
              <a:gd name="connsiteY21" fmla="*/ 259556 h 342900"/>
              <a:gd name="connsiteX22" fmla="*/ 1671637 w 2455069"/>
              <a:gd name="connsiteY22" fmla="*/ 259556 h 342900"/>
              <a:gd name="connsiteX23" fmla="*/ 1671637 w 2455069"/>
              <a:gd name="connsiteY23" fmla="*/ 292894 h 342900"/>
              <a:gd name="connsiteX24" fmla="*/ 2009775 w 2455069"/>
              <a:gd name="connsiteY24" fmla="*/ 292894 h 342900"/>
              <a:gd name="connsiteX25" fmla="*/ 2009775 w 2455069"/>
              <a:gd name="connsiteY25" fmla="*/ 342900 h 342900"/>
              <a:gd name="connsiteX26" fmla="*/ 2455069 w 2455069"/>
              <a:gd name="connsiteY26" fmla="*/ 342900 h 342900"/>
              <a:gd name="connsiteX0" fmla="*/ 0 w 2455069"/>
              <a:gd name="connsiteY0" fmla="*/ 0 h 342900"/>
              <a:gd name="connsiteX1" fmla="*/ 278606 w 2455069"/>
              <a:gd name="connsiteY1" fmla="*/ 0 h 342900"/>
              <a:gd name="connsiteX2" fmla="*/ 278606 w 2455069"/>
              <a:gd name="connsiteY2" fmla="*/ 28575 h 342900"/>
              <a:gd name="connsiteX3" fmla="*/ 333375 w 2455069"/>
              <a:gd name="connsiteY3" fmla="*/ 28575 h 342900"/>
              <a:gd name="connsiteX4" fmla="*/ 333375 w 2455069"/>
              <a:gd name="connsiteY4" fmla="*/ 52388 h 342900"/>
              <a:gd name="connsiteX5" fmla="*/ 688181 w 2455069"/>
              <a:gd name="connsiteY5" fmla="*/ 52388 h 342900"/>
              <a:gd name="connsiteX6" fmla="*/ 688181 w 2455069"/>
              <a:gd name="connsiteY6" fmla="*/ 78581 h 342900"/>
              <a:gd name="connsiteX7" fmla="*/ 745331 w 2455069"/>
              <a:gd name="connsiteY7" fmla="*/ 78581 h 342900"/>
              <a:gd name="connsiteX8" fmla="*/ 745331 w 2455069"/>
              <a:gd name="connsiteY8" fmla="*/ 102394 h 342900"/>
              <a:gd name="connsiteX9" fmla="*/ 790575 w 2455069"/>
              <a:gd name="connsiteY9" fmla="*/ 102394 h 342900"/>
              <a:gd name="connsiteX10" fmla="*/ 790575 w 2455069"/>
              <a:gd name="connsiteY10" fmla="*/ 128588 h 342900"/>
              <a:gd name="connsiteX11" fmla="*/ 847725 w 2455069"/>
              <a:gd name="connsiteY11" fmla="*/ 128588 h 342900"/>
              <a:gd name="connsiteX12" fmla="*/ 847725 w 2455069"/>
              <a:gd name="connsiteY12" fmla="*/ 152400 h 342900"/>
              <a:gd name="connsiteX13" fmla="*/ 866775 w 2455069"/>
              <a:gd name="connsiteY13" fmla="*/ 157163 h 342900"/>
              <a:gd name="connsiteX14" fmla="*/ 866775 w 2455069"/>
              <a:gd name="connsiteY14" fmla="*/ 180975 h 342900"/>
              <a:gd name="connsiteX15" fmla="*/ 985837 w 2455069"/>
              <a:gd name="connsiteY15" fmla="*/ 180975 h 342900"/>
              <a:gd name="connsiteX16" fmla="*/ 985837 w 2455069"/>
              <a:gd name="connsiteY16" fmla="*/ 209550 h 342900"/>
              <a:gd name="connsiteX17" fmla="*/ 1378744 w 2455069"/>
              <a:gd name="connsiteY17" fmla="*/ 209550 h 342900"/>
              <a:gd name="connsiteX18" fmla="*/ 1378744 w 2455069"/>
              <a:gd name="connsiteY18" fmla="*/ 233363 h 342900"/>
              <a:gd name="connsiteX19" fmla="*/ 1621631 w 2455069"/>
              <a:gd name="connsiteY19" fmla="*/ 233363 h 342900"/>
              <a:gd name="connsiteX20" fmla="*/ 1621631 w 2455069"/>
              <a:gd name="connsiteY20" fmla="*/ 259556 h 342900"/>
              <a:gd name="connsiteX21" fmla="*/ 1671637 w 2455069"/>
              <a:gd name="connsiteY21" fmla="*/ 259556 h 342900"/>
              <a:gd name="connsiteX22" fmla="*/ 1671637 w 2455069"/>
              <a:gd name="connsiteY22" fmla="*/ 292894 h 342900"/>
              <a:gd name="connsiteX23" fmla="*/ 2009775 w 2455069"/>
              <a:gd name="connsiteY23" fmla="*/ 292894 h 342900"/>
              <a:gd name="connsiteX24" fmla="*/ 2009775 w 2455069"/>
              <a:gd name="connsiteY24" fmla="*/ 342900 h 342900"/>
              <a:gd name="connsiteX25" fmla="*/ 2455069 w 2455069"/>
              <a:gd name="connsiteY25" fmla="*/ 342900 h 342900"/>
              <a:gd name="connsiteX0" fmla="*/ 0 w 2455069"/>
              <a:gd name="connsiteY0" fmla="*/ 0 h 342900"/>
              <a:gd name="connsiteX1" fmla="*/ 278606 w 2455069"/>
              <a:gd name="connsiteY1" fmla="*/ 0 h 342900"/>
              <a:gd name="connsiteX2" fmla="*/ 278606 w 2455069"/>
              <a:gd name="connsiteY2" fmla="*/ 28575 h 342900"/>
              <a:gd name="connsiteX3" fmla="*/ 333375 w 2455069"/>
              <a:gd name="connsiteY3" fmla="*/ 28575 h 342900"/>
              <a:gd name="connsiteX4" fmla="*/ 333375 w 2455069"/>
              <a:gd name="connsiteY4" fmla="*/ 52388 h 342900"/>
              <a:gd name="connsiteX5" fmla="*/ 688181 w 2455069"/>
              <a:gd name="connsiteY5" fmla="*/ 52388 h 342900"/>
              <a:gd name="connsiteX6" fmla="*/ 688181 w 2455069"/>
              <a:gd name="connsiteY6" fmla="*/ 78581 h 342900"/>
              <a:gd name="connsiteX7" fmla="*/ 745331 w 2455069"/>
              <a:gd name="connsiteY7" fmla="*/ 78581 h 342900"/>
              <a:gd name="connsiteX8" fmla="*/ 745331 w 2455069"/>
              <a:gd name="connsiteY8" fmla="*/ 102394 h 342900"/>
              <a:gd name="connsiteX9" fmla="*/ 790575 w 2455069"/>
              <a:gd name="connsiteY9" fmla="*/ 102394 h 342900"/>
              <a:gd name="connsiteX10" fmla="*/ 790575 w 2455069"/>
              <a:gd name="connsiteY10" fmla="*/ 128588 h 342900"/>
              <a:gd name="connsiteX11" fmla="*/ 847725 w 2455069"/>
              <a:gd name="connsiteY11" fmla="*/ 128588 h 342900"/>
              <a:gd name="connsiteX12" fmla="*/ 847725 w 2455069"/>
              <a:gd name="connsiteY12" fmla="*/ 152400 h 342900"/>
              <a:gd name="connsiteX13" fmla="*/ 866775 w 2455069"/>
              <a:gd name="connsiteY13" fmla="*/ 157163 h 342900"/>
              <a:gd name="connsiteX14" fmla="*/ 866775 w 2455069"/>
              <a:gd name="connsiteY14" fmla="*/ 180975 h 342900"/>
              <a:gd name="connsiteX15" fmla="*/ 985837 w 2455069"/>
              <a:gd name="connsiteY15" fmla="*/ 180975 h 342900"/>
              <a:gd name="connsiteX16" fmla="*/ 985837 w 2455069"/>
              <a:gd name="connsiteY16" fmla="*/ 209550 h 342900"/>
              <a:gd name="connsiteX17" fmla="*/ 1378744 w 2455069"/>
              <a:gd name="connsiteY17" fmla="*/ 209550 h 342900"/>
              <a:gd name="connsiteX18" fmla="*/ 1378744 w 2455069"/>
              <a:gd name="connsiteY18" fmla="*/ 233363 h 342900"/>
              <a:gd name="connsiteX19" fmla="*/ 1621631 w 2455069"/>
              <a:gd name="connsiteY19" fmla="*/ 233363 h 342900"/>
              <a:gd name="connsiteX20" fmla="*/ 1621631 w 2455069"/>
              <a:gd name="connsiteY20" fmla="*/ 259556 h 342900"/>
              <a:gd name="connsiteX21" fmla="*/ 1671637 w 2455069"/>
              <a:gd name="connsiteY21" fmla="*/ 259556 h 342900"/>
              <a:gd name="connsiteX22" fmla="*/ 1671637 w 2455069"/>
              <a:gd name="connsiteY22" fmla="*/ 292894 h 342900"/>
              <a:gd name="connsiteX23" fmla="*/ 2009775 w 2455069"/>
              <a:gd name="connsiteY23" fmla="*/ 292894 h 342900"/>
              <a:gd name="connsiteX24" fmla="*/ 2009775 w 2455069"/>
              <a:gd name="connsiteY24" fmla="*/ 342900 h 342900"/>
              <a:gd name="connsiteX25" fmla="*/ 2455069 w 2455069"/>
              <a:gd name="connsiteY25" fmla="*/ 342900 h 342900"/>
              <a:gd name="connsiteX0" fmla="*/ 0 w 2455069"/>
              <a:gd name="connsiteY0" fmla="*/ 0 h 342900"/>
              <a:gd name="connsiteX1" fmla="*/ 278606 w 2455069"/>
              <a:gd name="connsiteY1" fmla="*/ 0 h 342900"/>
              <a:gd name="connsiteX2" fmla="*/ 278606 w 2455069"/>
              <a:gd name="connsiteY2" fmla="*/ 28575 h 342900"/>
              <a:gd name="connsiteX3" fmla="*/ 333375 w 2455069"/>
              <a:gd name="connsiteY3" fmla="*/ 28575 h 342900"/>
              <a:gd name="connsiteX4" fmla="*/ 333375 w 2455069"/>
              <a:gd name="connsiteY4" fmla="*/ 52388 h 342900"/>
              <a:gd name="connsiteX5" fmla="*/ 688181 w 2455069"/>
              <a:gd name="connsiteY5" fmla="*/ 52388 h 342900"/>
              <a:gd name="connsiteX6" fmla="*/ 688181 w 2455069"/>
              <a:gd name="connsiteY6" fmla="*/ 78581 h 342900"/>
              <a:gd name="connsiteX7" fmla="*/ 745331 w 2455069"/>
              <a:gd name="connsiteY7" fmla="*/ 78581 h 342900"/>
              <a:gd name="connsiteX8" fmla="*/ 745331 w 2455069"/>
              <a:gd name="connsiteY8" fmla="*/ 102394 h 342900"/>
              <a:gd name="connsiteX9" fmla="*/ 790575 w 2455069"/>
              <a:gd name="connsiteY9" fmla="*/ 102394 h 342900"/>
              <a:gd name="connsiteX10" fmla="*/ 790575 w 2455069"/>
              <a:gd name="connsiteY10" fmla="*/ 128588 h 342900"/>
              <a:gd name="connsiteX11" fmla="*/ 847725 w 2455069"/>
              <a:gd name="connsiteY11" fmla="*/ 128588 h 342900"/>
              <a:gd name="connsiteX12" fmla="*/ 847725 w 2455069"/>
              <a:gd name="connsiteY12" fmla="*/ 157162 h 342900"/>
              <a:gd name="connsiteX13" fmla="*/ 866775 w 2455069"/>
              <a:gd name="connsiteY13" fmla="*/ 157163 h 342900"/>
              <a:gd name="connsiteX14" fmla="*/ 866775 w 2455069"/>
              <a:gd name="connsiteY14" fmla="*/ 180975 h 342900"/>
              <a:gd name="connsiteX15" fmla="*/ 985837 w 2455069"/>
              <a:gd name="connsiteY15" fmla="*/ 180975 h 342900"/>
              <a:gd name="connsiteX16" fmla="*/ 985837 w 2455069"/>
              <a:gd name="connsiteY16" fmla="*/ 209550 h 342900"/>
              <a:gd name="connsiteX17" fmla="*/ 1378744 w 2455069"/>
              <a:gd name="connsiteY17" fmla="*/ 209550 h 342900"/>
              <a:gd name="connsiteX18" fmla="*/ 1378744 w 2455069"/>
              <a:gd name="connsiteY18" fmla="*/ 233363 h 342900"/>
              <a:gd name="connsiteX19" fmla="*/ 1621631 w 2455069"/>
              <a:gd name="connsiteY19" fmla="*/ 233363 h 342900"/>
              <a:gd name="connsiteX20" fmla="*/ 1621631 w 2455069"/>
              <a:gd name="connsiteY20" fmla="*/ 259556 h 342900"/>
              <a:gd name="connsiteX21" fmla="*/ 1671637 w 2455069"/>
              <a:gd name="connsiteY21" fmla="*/ 259556 h 342900"/>
              <a:gd name="connsiteX22" fmla="*/ 1671637 w 2455069"/>
              <a:gd name="connsiteY22" fmla="*/ 292894 h 342900"/>
              <a:gd name="connsiteX23" fmla="*/ 2009775 w 2455069"/>
              <a:gd name="connsiteY23" fmla="*/ 292894 h 342900"/>
              <a:gd name="connsiteX24" fmla="*/ 2009775 w 2455069"/>
              <a:gd name="connsiteY24" fmla="*/ 342900 h 342900"/>
              <a:gd name="connsiteX25" fmla="*/ 2455069 w 2455069"/>
              <a:gd name="connsiteY25"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55069" h="342900">
                <a:moveTo>
                  <a:pt x="0" y="0"/>
                </a:moveTo>
                <a:lnTo>
                  <a:pt x="278606" y="0"/>
                </a:lnTo>
                <a:lnTo>
                  <a:pt x="278606" y="28575"/>
                </a:lnTo>
                <a:lnTo>
                  <a:pt x="333375" y="28575"/>
                </a:lnTo>
                <a:lnTo>
                  <a:pt x="333375" y="52388"/>
                </a:lnTo>
                <a:lnTo>
                  <a:pt x="688181" y="52388"/>
                </a:lnTo>
                <a:lnTo>
                  <a:pt x="688181" y="78581"/>
                </a:lnTo>
                <a:lnTo>
                  <a:pt x="745331" y="78581"/>
                </a:lnTo>
                <a:lnTo>
                  <a:pt x="745331" y="102394"/>
                </a:lnTo>
                <a:lnTo>
                  <a:pt x="790575" y="102394"/>
                </a:lnTo>
                <a:lnTo>
                  <a:pt x="790575" y="128588"/>
                </a:lnTo>
                <a:lnTo>
                  <a:pt x="847725" y="128588"/>
                </a:lnTo>
                <a:lnTo>
                  <a:pt x="847725" y="157162"/>
                </a:lnTo>
                <a:lnTo>
                  <a:pt x="866775" y="157163"/>
                </a:lnTo>
                <a:lnTo>
                  <a:pt x="866775" y="180975"/>
                </a:lnTo>
                <a:lnTo>
                  <a:pt x="985837" y="180975"/>
                </a:lnTo>
                <a:lnTo>
                  <a:pt x="985837" y="209550"/>
                </a:lnTo>
                <a:lnTo>
                  <a:pt x="1378744" y="209550"/>
                </a:lnTo>
                <a:lnTo>
                  <a:pt x="1378744" y="233363"/>
                </a:lnTo>
                <a:lnTo>
                  <a:pt x="1621631" y="233363"/>
                </a:lnTo>
                <a:lnTo>
                  <a:pt x="1621631" y="259556"/>
                </a:lnTo>
                <a:lnTo>
                  <a:pt x="1671637" y="259556"/>
                </a:lnTo>
                <a:lnTo>
                  <a:pt x="1671637" y="292894"/>
                </a:lnTo>
                <a:lnTo>
                  <a:pt x="2009775" y="292894"/>
                </a:lnTo>
                <a:lnTo>
                  <a:pt x="2009775" y="342900"/>
                </a:lnTo>
                <a:lnTo>
                  <a:pt x="2455069" y="342900"/>
                </a:lnTo>
              </a:path>
            </a:pathLst>
          </a:custGeom>
          <a:noFill/>
          <a:ln w="28575">
            <a:solidFill>
              <a:schemeClr val="accent1"/>
            </a:solidFill>
            <a:miter lim="800000"/>
            <a:headEnd/>
            <a:tailEnd/>
          </a:ln>
        </p:spPr>
        <p:txBody>
          <a:bodyPr rtlCol="0" anchor="ctr"/>
          <a:lstStyle/>
          <a:p>
            <a:pPr algn="ctr"/>
            <a:endParaRPr lang="en-US"/>
          </a:p>
        </p:txBody>
      </p:sp>
      <p:sp>
        <p:nvSpPr>
          <p:cNvPr id="411" name="TextBox 410">
            <a:extLst>
              <a:ext uri="{FF2B5EF4-FFF2-40B4-BE49-F238E27FC236}">
                <a16:creationId xmlns:a16="http://schemas.microsoft.com/office/drawing/2014/main" id="{A92DDF1A-F72C-CC79-6FB2-6CDA0310BA99}"/>
              </a:ext>
            </a:extLst>
          </p:cNvPr>
          <p:cNvSpPr txBox="1"/>
          <p:nvPr/>
        </p:nvSpPr>
        <p:spPr bwMode="auto">
          <a:xfrm>
            <a:off x="3874984" y="4355138"/>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75.7%</a:t>
            </a:r>
          </a:p>
        </p:txBody>
      </p:sp>
      <p:sp>
        <p:nvSpPr>
          <p:cNvPr id="412" name="Freeform: Shape 411">
            <a:extLst>
              <a:ext uri="{FF2B5EF4-FFF2-40B4-BE49-F238E27FC236}">
                <a16:creationId xmlns:a16="http://schemas.microsoft.com/office/drawing/2014/main" id="{2FD3A582-0ED2-3F81-5D6F-EBDDE0E7EC90}"/>
              </a:ext>
            </a:extLst>
          </p:cNvPr>
          <p:cNvSpPr/>
          <p:nvPr/>
        </p:nvSpPr>
        <p:spPr bwMode="auto">
          <a:xfrm>
            <a:off x="2036336" y="4177191"/>
            <a:ext cx="2466975" cy="490538"/>
          </a:xfrm>
          <a:custGeom>
            <a:avLst/>
            <a:gdLst>
              <a:gd name="connsiteX0" fmla="*/ 0 w 2466975"/>
              <a:gd name="connsiteY0" fmla="*/ 0 h 490538"/>
              <a:gd name="connsiteX1" fmla="*/ 204787 w 2466975"/>
              <a:gd name="connsiteY1" fmla="*/ 0 h 490538"/>
              <a:gd name="connsiteX2" fmla="*/ 204787 w 2466975"/>
              <a:gd name="connsiteY2" fmla="*/ 0 h 490538"/>
              <a:gd name="connsiteX3" fmla="*/ 204787 w 2466975"/>
              <a:gd name="connsiteY3" fmla="*/ 14288 h 490538"/>
              <a:gd name="connsiteX4" fmla="*/ 261937 w 2466975"/>
              <a:gd name="connsiteY4" fmla="*/ 14288 h 490538"/>
              <a:gd name="connsiteX5" fmla="*/ 261937 w 2466975"/>
              <a:gd name="connsiteY5" fmla="*/ 28575 h 490538"/>
              <a:gd name="connsiteX6" fmla="*/ 316706 w 2466975"/>
              <a:gd name="connsiteY6" fmla="*/ 28575 h 490538"/>
              <a:gd name="connsiteX7" fmla="*/ 316706 w 2466975"/>
              <a:gd name="connsiteY7" fmla="*/ 42863 h 490538"/>
              <a:gd name="connsiteX8" fmla="*/ 357187 w 2466975"/>
              <a:gd name="connsiteY8" fmla="*/ 42863 h 490538"/>
              <a:gd name="connsiteX9" fmla="*/ 357187 w 2466975"/>
              <a:gd name="connsiteY9" fmla="*/ 47625 h 490538"/>
              <a:gd name="connsiteX10" fmla="*/ 376237 w 2466975"/>
              <a:gd name="connsiteY10" fmla="*/ 47625 h 490538"/>
              <a:gd name="connsiteX11" fmla="*/ 376237 w 2466975"/>
              <a:gd name="connsiteY11" fmla="*/ 61913 h 490538"/>
              <a:gd name="connsiteX12" fmla="*/ 464343 w 2466975"/>
              <a:gd name="connsiteY12" fmla="*/ 61913 h 490538"/>
              <a:gd name="connsiteX13" fmla="*/ 464343 w 2466975"/>
              <a:gd name="connsiteY13" fmla="*/ 80963 h 490538"/>
              <a:gd name="connsiteX14" fmla="*/ 483393 w 2466975"/>
              <a:gd name="connsiteY14" fmla="*/ 80963 h 490538"/>
              <a:gd name="connsiteX15" fmla="*/ 483393 w 2466975"/>
              <a:gd name="connsiteY15" fmla="*/ 109538 h 490538"/>
              <a:gd name="connsiteX16" fmla="*/ 507206 w 2466975"/>
              <a:gd name="connsiteY16" fmla="*/ 109538 h 490538"/>
              <a:gd name="connsiteX17" fmla="*/ 507206 w 2466975"/>
              <a:gd name="connsiteY17" fmla="*/ 128588 h 490538"/>
              <a:gd name="connsiteX18" fmla="*/ 550068 w 2466975"/>
              <a:gd name="connsiteY18" fmla="*/ 128588 h 490538"/>
              <a:gd name="connsiteX19" fmla="*/ 550068 w 2466975"/>
              <a:gd name="connsiteY19" fmla="*/ 138113 h 490538"/>
              <a:gd name="connsiteX20" fmla="*/ 590550 w 2466975"/>
              <a:gd name="connsiteY20" fmla="*/ 138113 h 490538"/>
              <a:gd name="connsiteX21" fmla="*/ 590550 w 2466975"/>
              <a:gd name="connsiteY21" fmla="*/ 159544 h 490538"/>
              <a:gd name="connsiteX22" fmla="*/ 683418 w 2466975"/>
              <a:gd name="connsiteY22" fmla="*/ 159544 h 490538"/>
              <a:gd name="connsiteX23" fmla="*/ 683418 w 2466975"/>
              <a:gd name="connsiteY23" fmla="*/ 173831 h 490538"/>
              <a:gd name="connsiteX24" fmla="*/ 704850 w 2466975"/>
              <a:gd name="connsiteY24" fmla="*/ 173831 h 490538"/>
              <a:gd name="connsiteX25" fmla="*/ 704850 w 2466975"/>
              <a:gd name="connsiteY25" fmla="*/ 188119 h 490538"/>
              <a:gd name="connsiteX26" fmla="*/ 735806 w 2466975"/>
              <a:gd name="connsiteY26" fmla="*/ 188119 h 490538"/>
              <a:gd name="connsiteX27" fmla="*/ 735806 w 2466975"/>
              <a:gd name="connsiteY27" fmla="*/ 207169 h 490538"/>
              <a:gd name="connsiteX28" fmla="*/ 747712 w 2466975"/>
              <a:gd name="connsiteY28" fmla="*/ 207169 h 490538"/>
              <a:gd name="connsiteX29" fmla="*/ 747712 w 2466975"/>
              <a:gd name="connsiteY29" fmla="*/ 221456 h 490538"/>
              <a:gd name="connsiteX30" fmla="*/ 769143 w 2466975"/>
              <a:gd name="connsiteY30" fmla="*/ 221456 h 490538"/>
              <a:gd name="connsiteX31" fmla="*/ 769143 w 2466975"/>
              <a:gd name="connsiteY31" fmla="*/ 240506 h 490538"/>
              <a:gd name="connsiteX32" fmla="*/ 802481 w 2466975"/>
              <a:gd name="connsiteY32" fmla="*/ 240506 h 490538"/>
              <a:gd name="connsiteX33" fmla="*/ 802481 w 2466975"/>
              <a:gd name="connsiteY33" fmla="*/ 261938 h 490538"/>
              <a:gd name="connsiteX34" fmla="*/ 883443 w 2466975"/>
              <a:gd name="connsiteY34" fmla="*/ 261938 h 490538"/>
              <a:gd name="connsiteX35" fmla="*/ 883443 w 2466975"/>
              <a:gd name="connsiteY35" fmla="*/ 276225 h 490538"/>
              <a:gd name="connsiteX36" fmla="*/ 990600 w 2466975"/>
              <a:gd name="connsiteY36" fmla="*/ 276225 h 490538"/>
              <a:gd name="connsiteX37" fmla="*/ 990600 w 2466975"/>
              <a:gd name="connsiteY37" fmla="*/ 290513 h 490538"/>
              <a:gd name="connsiteX38" fmla="*/ 1009650 w 2466975"/>
              <a:gd name="connsiteY38" fmla="*/ 290513 h 490538"/>
              <a:gd name="connsiteX39" fmla="*/ 1009650 w 2466975"/>
              <a:gd name="connsiteY39" fmla="*/ 309563 h 490538"/>
              <a:gd name="connsiteX40" fmla="*/ 1040606 w 2466975"/>
              <a:gd name="connsiteY40" fmla="*/ 309563 h 490538"/>
              <a:gd name="connsiteX41" fmla="*/ 1040606 w 2466975"/>
              <a:gd name="connsiteY41" fmla="*/ 309563 h 490538"/>
              <a:gd name="connsiteX42" fmla="*/ 1040606 w 2466975"/>
              <a:gd name="connsiteY42" fmla="*/ 326231 h 490538"/>
              <a:gd name="connsiteX43" fmla="*/ 1092993 w 2466975"/>
              <a:gd name="connsiteY43" fmla="*/ 326231 h 490538"/>
              <a:gd name="connsiteX44" fmla="*/ 1092993 w 2466975"/>
              <a:gd name="connsiteY44" fmla="*/ 350044 h 490538"/>
              <a:gd name="connsiteX45" fmla="*/ 1119187 w 2466975"/>
              <a:gd name="connsiteY45" fmla="*/ 350044 h 490538"/>
              <a:gd name="connsiteX46" fmla="*/ 1119187 w 2466975"/>
              <a:gd name="connsiteY46" fmla="*/ 369094 h 490538"/>
              <a:gd name="connsiteX47" fmla="*/ 1238250 w 2466975"/>
              <a:gd name="connsiteY47" fmla="*/ 369094 h 490538"/>
              <a:gd name="connsiteX48" fmla="*/ 1238250 w 2466975"/>
              <a:gd name="connsiteY48" fmla="*/ 385763 h 490538"/>
              <a:gd name="connsiteX49" fmla="*/ 1295400 w 2466975"/>
              <a:gd name="connsiteY49" fmla="*/ 385763 h 490538"/>
              <a:gd name="connsiteX50" fmla="*/ 1295400 w 2466975"/>
              <a:gd name="connsiteY50" fmla="*/ 400050 h 490538"/>
              <a:gd name="connsiteX51" fmla="*/ 1416843 w 2466975"/>
              <a:gd name="connsiteY51" fmla="*/ 400050 h 490538"/>
              <a:gd name="connsiteX52" fmla="*/ 1416843 w 2466975"/>
              <a:gd name="connsiteY52" fmla="*/ 400050 h 490538"/>
              <a:gd name="connsiteX53" fmla="*/ 1445418 w 2466975"/>
              <a:gd name="connsiteY53" fmla="*/ 400050 h 490538"/>
              <a:gd name="connsiteX54" fmla="*/ 1445418 w 2466975"/>
              <a:gd name="connsiteY54" fmla="*/ 426244 h 490538"/>
              <a:gd name="connsiteX55" fmla="*/ 1695450 w 2466975"/>
              <a:gd name="connsiteY55" fmla="*/ 426244 h 490538"/>
              <a:gd name="connsiteX56" fmla="*/ 1695450 w 2466975"/>
              <a:gd name="connsiteY56" fmla="*/ 435769 h 490538"/>
              <a:gd name="connsiteX57" fmla="*/ 1914525 w 2466975"/>
              <a:gd name="connsiteY57" fmla="*/ 435769 h 490538"/>
              <a:gd name="connsiteX58" fmla="*/ 1914525 w 2466975"/>
              <a:gd name="connsiteY58" fmla="*/ 457200 h 490538"/>
              <a:gd name="connsiteX59" fmla="*/ 2085975 w 2466975"/>
              <a:gd name="connsiteY59" fmla="*/ 457200 h 490538"/>
              <a:gd name="connsiteX60" fmla="*/ 2085975 w 2466975"/>
              <a:gd name="connsiteY60" fmla="*/ 490538 h 490538"/>
              <a:gd name="connsiteX61" fmla="*/ 2466975 w 2466975"/>
              <a:gd name="connsiteY61" fmla="*/ 490538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66975" h="490538">
                <a:moveTo>
                  <a:pt x="0" y="0"/>
                </a:moveTo>
                <a:lnTo>
                  <a:pt x="204787" y="0"/>
                </a:lnTo>
                <a:lnTo>
                  <a:pt x="204787" y="0"/>
                </a:lnTo>
                <a:lnTo>
                  <a:pt x="204787" y="14288"/>
                </a:lnTo>
                <a:lnTo>
                  <a:pt x="261937" y="14288"/>
                </a:lnTo>
                <a:lnTo>
                  <a:pt x="261937" y="28575"/>
                </a:lnTo>
                <a:lnTo>
                  <a:pt x="316706" y="28575"/>
                </a:lnTo>
                <a:lnTo>
                  <a:pt x="316706" y="42863"/>
                </a:lnTo>
                <a:lnTo>
                  <a:pt x="357187" y="42863"/>
                </a:lnTo>
                <a:lnTo>
                  <a:pt x="357187" y="47625"/>
                </a:lnTo>
                <a:lnTo>
                  <a:pt x="376237" y="47625"/>
                </a:lnTo>
                <a:lnTo>
                  <a:pt x="376237" y="61913"/>
                </a:lnTo>
                <a:lnTo>
                  <a:pt x="464343" y="61913"/>
                </a:lnTo>
                <a:lnTo>
                  <a:pt x="464343" y="80963"/>
                </a:lnTo>
                <a:lnTo>
                  <a:pt x="483393" y="80963"/>
                </a:lnTo>
                <a:lnTo>
                  <a:pt x="483393" y="109538"/>
                </a:lnTo>
                <a:lnTo>
                  <a:pt x="507206" y="109538"/>
                </a:lnTo>
                <a:lnTo>
                  <a:pt x="507206" y="128588"/>
                </a:lnTo>
                <a:lnTo>
                  <a:pt x="550068" y="128588"/>
                </a:lnTo>
                <a:lnTo>
                  <a:pt x="550068" y="138113"/>
                </a:lnTo>
                <a:lnTo>
                  <a:pt x="590550" y="138113"/>
                </a:lnTo>
                <a:lnTo>
                  <a:pt x="590550" y="159544"/>
                </a:lnTo>
                <a:lnTo>
                  <a:pt x="683418" y="159544"/>
                </a:lnTo>
                <a:lnTo>
                  <a:pt x="683418" y="173831"/>
                </a:lnTo>
                <a:lnTo>
                  <a:pt x="704850" y="173831"/>
                </a:lnTo>
                <a:lnTo>
                  <a:pt x="704850" y="188119"/>
                </a:lnTo>
                <a:lnTo>
                  <a:pt x="735806" y="188119"/>
                </a:lnTo>
                <a:lnTo>
                  <a:pt x="735806" y="207169"/>
                </a:lnTo>
                <a:lnTo>
                  <a:pt x="747712" y="207169"/>
                </a:lnTo>
                <a:lnTo>
                  <a:pt x="747712" y="221456"/>
                </a:lnTo>
                <a:lnTo>
                  <a:pt x="769143" y="221456"/>
                </a:lnTo>
                <a:lnTo>
                  <a:pt x="769143" y="240506"/>
                </a:lnTo>
                <a:lnTo>
                  <a:pt x="802481" y="240506"/>
                </a:lnTo>
                <a:lnTo>
                  <a:pt x="802481" y="261938"/>
                </a:lnTo>
                <a:lnTo>
                  <a:pt x="883443" y="261938"/>
                </a:lnTo>
                <a:lnTo>
                  <a:pt x="883443" y="276225"/>
                </a:lnTo>
                <a:lnTo>
                  <a:pt x="990600" y="276225"/>
                </a:lnTo>
                <a:lnTo>
                  <a:pt x="990600" y="290513"/>
                </a:lnTo>
                <a:lnTo>
                  <a:pt x="1009650" y="290513"/>
                </a:lnTo>
                <a:lnTo>
                  <a:pt x="1009650" y="309563"/>
                </a:lnTo>
                <a:lnTo>
                  <a:pt x="1040606" y="309563"/>
                </a:lnTo>
                <a:lnTo>
                  <a:pt x="1040606" y="309563"/>
                </a:lnTo>
                <a:lnTo>
                  <a:pt x="1040606" y="326231"/>
                </a:lnTo>
                <a:lnTo>
                  <a:pt x="1092993" y="326231"/>
                </a:lnTo>
                <a:lnTo>
                  <a:pt x="1092993" y="350044"/>
                </a:lnTo>
                <a:lnTo>
                  <a:pt x="1119187" y="350044"/>
                </a:lnTo>
                <a:lnTo>
                  <a:pt x="1119187" y="369094"/>
                </a:lnTo>
                <a:lnTo>
                  <a:pt x="1238250" y="369094"/>
                </a:lnTo>
                <a:lnTo>
                  <a:pt x="1238250" y="385763"/>
                </a:lnTo>
                <a:lnTo>
                  <a:pt x="1295400" y="385763"/>
                </a:lnTo>
                <a:lnTo>
                  <a:pt x="1295400" y="400050"/>
                </a:lnTo>
                <a:lnTo>
                  <a:pt x="1416843" y="400050"/>
                </a:lnTo>
                <a:lnTo>
                  <a:pt x="1416843" y="400050"/>
                </a:lnTo>
                <a:lnTo>
                  <a:pt x="1445418" y="400050"/>
                </a:lnTo>
                <a:lnTo>
                  <a:pt x="1445418" y="426244"/>
                </a:lnTo>
                <a:lnTo>
                  <a:pt x="1695450" y="426244"/>
                </a:lnTo>
                <a:lnTo>
                  <a:pt x="1695450" y="435769"/>
                </a:lnTo>
                <a:lnTo>
                  <a:pt x="1914525" y="435769"/>
                </a:lnTo>
                <a:lnTo>
                  <a:pt x="1914525" y="457200"/>
                </a:lnTo>
                <a:lnTo>
                  <a:pt x="2085975" y="457200"/>
                </a:lnTo>
                <a:lnTo>
                  <a:pt x="2085975" y="490538"/>
                </a:lnTo>
                <a:lnTo>
                  <a:pt x="2466975" y="490538"/>
                </a:lnTo>
              </a:path>
            </a:pathLst>
          </a:custGeom>
          <a:noFill/>
          <a:ln w="28575">
            <a:solidFill>
              <a:schemeClr val="accent1"/>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426BF13F-3EC8-F32D-AB1E-F0A5A9CBD48F}"/>
              </a:ext>
            </a:extLst>
          </p:cNvPr>
          <p:cNvSpPr>
            <a:spLocks noGrp="1"/>
          </p:cNvSpPr>
          <p:nvPr>
            <p:ph type="title"/>
          </p:nvPr>
        </p:nvSpPr>
        <p:spPr/>
        <p:txBody>
          <a:bodyPr/>
          <a:lstStyle/>
          <a:p>
            <a:r>
              <a:rPr lang="en-US" dirty="0"/>
              <a:t>KEYNOTE-522 Exploratory Analysis: </a:t>
            </a:r>
            <a:br>
              <a:rPr lang="en-US" dirty="0"/>
            </a:br>
            <a:r>
              <a:rPr lang="en-US" dirty="0"/>
              <a:t>EFS by RCB Category</a:t>
            </a:r>
          </a:p>
        </p:txBody>
      </p:sp>
      <p:sp>
        <p:nvSpPr>
          <p:cNvPr id="11" name="TextBox 10">
            <a:extLst>
              <a:ext uri="{FF2B5EF4-FFF2-40B4-BE49-F238E27FC236}">
                <a16:creationId xmlns:a16="http://schemas.microsoft.com/office/drawing/2014/main" id="{C8A9BD34-181D-C88A-E7DB-F529CD9F5E8E}"/>
              </a:ext>
            </a:extLst>
          </p:cNvPr>
          <p:cNvSpPr txBox="1"/>
          <p:nvPr/>
        </p:nvSpPr>
        <p:spPr bwMode="auto">
          <a:xfrm>
            <a:off x="10593978" y="2441232"/>
            <a:ext cx="12320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EFS in RCB-1</a:t>
            </a:r>
          </a:p>
        </p:txBody>
      </p:sp>
      <p:sp>
        <p:nvSpPr>
          <p:cNvPr id="14" name="Text Box 15">
            <a:extLst>
              <a:ext uri="{FF2B5EF4-FFF2-40B4-BE49-F238E27FC236}">
                <a16:creationId xmlns:a16="http://schemas.microsoft.com/office/drawing/2014/main" id="{3ADE99E3-2540-0662-8769-F19AA9968D4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Pusztai. ASCO 2022. Abstr 503. Reproduced with permission.</a:t>
            </a:r>
            <a:endParaRPr lang="en-US" altLang="en-US" sz="1200" b="0" dirty="0">
              <a:solidFill>
                <a:schemeClr val="bg2"/>
              </a:solidFill>
              <a:latin typeface="Calibri" panose="020F0502020204030204" pitchFamily="34" charset="0"/>
            </a:endParaRPr>
          </a:p>
        </p:txBody>
      </p:sp>
      <p:sp>
        <p:nvSpPr>
          <p:cNvPr id="15" name="TextBox 14">
            <a:extLst>
              <a:ext uri="{FF2B5EF4-FFF2-40B4-BE49-F238E27FC236}">
                <a16:creationId xmlns:a16="http://schemas.microsoft.com/office/drawing/2014/main" id="{0F4CFB93-1640-8AE4-BF83-B5BBD69C70EE}"/>
              </a:ext>
            </a:extLst>
          </p:cNvPr>
          <p:cNvSpPr txBox="1"/>
          <p:nvPr/>
        </p:nvSpPr>
        <p:spPr bwMode="auto">
          <a:xfrm>
            <a:off x="173586" y="5004963"/>
            <a:ext cx="12320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EFS in RCB-2</a:t>
            </a:r>
          </a:p>
        </p:txBody>
      </p:sp>
      <p:sp>
        <p:nvSpPr>
          <p:cNvPr id="18" name="TextBox 17">
            <a:extLst>
              <a:ext uri="{FF2B5EF4-FFF2-40B4-BE49-F238E27FC236}">
                <a16:creationId xmlns:a16="http://schemas.microsoft.com/office/drawing/2014/main" id="{FE59113A-A641-0733-50C5-D52DC2198E5E}"/>
              </a:ext>
            </a:extLst>
          </p:cNvPr>
          <p:cNvSpPr txBox="1"/>
          <p:nvPr/>
        </p:nvSpPr>
        <p:spPr bwMode="auto">
          <a:xfrm>
            <a:off x="10593978" y="5010276"/>
            <a:ext cx="12320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EFS in RCB-3</a:t>
            </a:r>
          </a:p>
        </p:txBody>
      </p:sp>
      <p:sp>
        <p:nvSpPr>
          <p:cNvPr id="6" name="TextBox 5">
            <a:extLst>
              <a:ext uri="{FF2B5EF4-FFF2-40B4-BE49-F238E27FC236}">
                <a16:creationId xmlns:a16="http://schemas.microsoft.com/office/drawing/2014/main" id="{3A7A4DE2-FCAC-F4FF-4790-794C7D8402B6}"/>
              </a:ext>
            </a:extLst>
          </p:cNvPr>
          <p:cNvSpPr txBox="1"/>
          <p:nvPr/>
        </p:nvSpPr>
        <p:spPr bwMode="auto">
          <a:xfrm>
            <a:off x="173586" y="2431901"/>
            <a:ext cx="12320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EFS in RCB-0</a:t>
            </a:r>
          </a:p>
        </p:txBody>
      </p:sp>
      <p:sp>
        <p:nvSpPr>
          <p:cNvPr id="53" name="TextBox 52">
            <a:extLst>
              <a:ext uri="{FF2B5EF4-FFF2-40B4-BE49-F238E27FC236}">
                <a16:creationId xmlns:a16="http://schemas.microsoft.com/office/drawing/2014/main" id="{B19DE744-DE8D-940E-F5F4-E5316E872BF6}"/>
              </a:ext>
            </a:extLst>
          </p:cNvPr>
          <p:cNvSpPr txBox="1"/>
          <p:nvPr/>
        </p:nvSpPr>
        <p:spPr bwMode="auto">
          <a:xfrm>
            <a:off x="2398265" y="3508200"/>
            <a:ext cx="264452"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9</a:t>
            </a:r>
          </a:p>
        </p:txBody>
      </p:sp>
      <p:sp>
        <p:nvSpPr>
          <p:cNvPr id="54" name="TextBox 53">
            <a:extLst>
              <a:ext uri="{FF2B5EF4-FFF2-40B4-BE49-F238E27FC236}">
                <a16:creationId xmlns:a16="http://schemas.microsoft.com/office/drawing/2014/main" id="{683E2F4C-5F07-1462-8E0D-45947DC379D2}"/>
              </a:ext>
            </a:extLst>
          </p:cNvPr>
          <p:cNvSpPr txBox="1"/>
          <p:nvPr/>
        </p:nvSpPr>
        <p:spPr bwMode="auto">
          <a:xfrm>
            <a:off x="2233127" y="3507284"/>
            <a:ext cx="264452"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6</a:t>
            </a:r>
          </a:p>
        </p:txBody>
      </p:sp>
      <p:sp>
        <p:nvSpPr>
          <p:cNvPr id="55" name="TextBox 54">
            <a:extLst>
              <a:ext uri="{FF2B5EF4-FFF2-40B4-BE49-F238E27FC236}">
                <a16:creationId xmlns:a16="http://schemas.microsoft.com/office/drawing/2014/main" id="{4497B794-192B-0A64-9E0A-4367B017FA21}"/>
              </a:ext>
            </a:extLst>
          </p:cNvPr>
          <p:cNvSpPr txBox="1"/>
          <p:nvPr/>
        </p:nvSpPr>
        <p:spPr bwMode="auto">
          <a:xfrm>
            <a:off x="2083250" y="3508715"/>
            <a:ext cx="264452"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65FC7178-EDF5-9B38-04BB-7668344EEC79}"/>
              </a:ext>
            </a:extLst>
          </p:cNvPr>
          <p:cNvSpPr txBox="1"/>
          <p:nvPr/>
        </p:nvSpPr>
        <p:spPr bwMode="auto">
          <a:xfrm>
            <a:off x="1921142" y="3506520"/>
            <a:ext cx="264452"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0</a:t>
            </a:r>
          </a:p>
        </p:txBody>
      </p:sp>
      <p:grpSp>
        <p:nvGrpSpPr>
          <p:cNvPr id="10" name="Group 9">
            <a:extLst>
              <a:ext uri="{FF2B5EF4-FFF2-40B4-BE49-F238E27FC236}">
                <a16:creationId xmlns:a16="http://schemas.microsoft.com/office/drawing/2014/main" id="{92EA8EA3-69A0-EA91-2461-9B0102021D9C}"/>
              </a:ext>
            </a:extLst>
          </p:cNvPr>
          <p:cNvGrpSpPr/>
          <p:nvPr/>
        </p:nvGrpSpPr>
        <p:grpSpPr>
          <a:xfrm>
            <a:off x="1427058" y="1506424"/>
            <a:ext cx="3480191" cy="2458503"/>
            <a:chOff x="1427058" y="1506424"/>
            <a:chExt cx="3480191" cy="2458503"/>
          </a:xfrm>
        </p:grpSpPr>
        <p:sp>
          <p:nvSpPr>
            <p:cNvPr id="64" name="TextBox 63">
              <a:extLst>
                <a:ext uri="{FF2B5EF4-FFF2-40B4-BE49-F238E27FC236}">
                  <a16:creationId xmlns:a16="http://schemas.microsoft.com/office/drawing/2014/main" id="{D9FC9670-8D68-4658-C6BB-113AD05F79AC}"/>
                </a:ext>
              </a:extLst>
            </p:cNvPr>
            <p:cNvSpPr txBox="1"/>
            <p:nvPr/>
          </p:nvSpPr>
          <p:spPr bwMode="auto">
            <a:xfrm>
              <a:off x="4407450" y="3494569"/>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48</a:t>
              </a:r>
            </a:p>
          </p:txBody>
        </p:sp>
        <p:sp>
          <p:nvSpPr>
            <p:cNvPr id="63" name="TextBox 62">
              <a:extLst>
                <a:ext uri="{FF2B5EF4-FFF2-40B4-BE49-F238E27FC236}">
                  <a16:creationId xmlns:a16="http://schemas.microsoft.com/office/drawing/2014/main" id="{22569A92-FCBE-56BD-9819-D98539EE6D5D}"/>
                </a:ext>
              </a:extLst>
            </p:cNvPr>
            <p:cNvSpPr txBox="1"/>
            <p:nvPr/>
          </p:nvSpPr>
          <p:spPr bwMode="auto">
            <a:xfrm>
              <a:off x="4573384" y="3491863"/>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51</a:t>
              </a:r>
            </a:p>
          </p:txBody>
        </p:sp>
        <p:cxnSp>
          <p:nvCxnSpPr>
            <p:cNvPr id="152" name="Straight Connector 151">
              <a:extLst>
                <a:ext uri="{FF2B5EF4-FFF2-40B4-BE49-F238E27FC236}">
                  <a16:creationId xmlns:a16="http://schemas.microsoft.com/office/drawing/2014/main" id="{CCF0DB9B-FDDE-EFBC-A9D6-FCBE5A71A860}"/>
                </a:ext>
              </a:extLst>
            </p:cNvPr>
            <p:cNvCxnSpPr/>
            <p:nvPr/>
          </p:nvCxnSpPr>
          <p:spPr bwMode="auto">
            <a:xfrm flipV="1">
              <a:off x="3932958" y="1663515"/>
              <a:ext cx="0" cy="181925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80" name="Freeform: Shape 79">
              <a:extLst>
                <a:ext uri="{FF2B5EF4-FFF2-40B4-BE49-F238E27FC236}">
                  <a16:creationId xmlns:a16="http://schemas.microsoft.com/office/drawing/2014/main" id="{940C041E-9D63-5224-EC5C-ED7371B93265}"/>
                </a:ext>
              </a:extLst>
            </p:cNvPr>
            <p:cNvSpPr/>
            <p:nvPr/>
          </p:nvSpPr>
          <p:spPr bwMode="auto">
            <a:xfrm>
              <a:off x="2065909" y="1730537"/>
              <a:ext cx="2440770" cy="129295"/>
            </a:xfrm>
            <a:custGeom>
              <a:avLst/>
              <a:gdLst>
                <a:gd name="connsiteX0" fmla="*/ 0 w 2310984"/>
                <a:gd name="connsiteY0" fmla="*/ 0 h 122420"/>
                <a:gd name="connsiteX1" fmla="*/ 409731 w 2310984"/>
                <a:gd name="connsiteY1" fmla="*/ 0 h 122420"/>
                <a:gd name="connsiteX2" fmla="*/ 409731 w 2310984"/>
                <a:gd name="connsiteY2" fmla="*/ 12492 h 122420"/>
                <a:gd name="connsiteX3" fmla="*/ 624590 w 2310984"/>
                <a:gd name="connsiteY3" fmla="*/ 12492 h 122420"/>
                <a:gd name="connsiteX4" fmla="*/ 624590 w 2310984"/>
                <a:gd name="connsiteY4" fmla="*/ 27482 h 122420"/>
                <a:gd name="connsiteX5" fmla="*/ 657069 w 2310984"/>
                <a:gd name="connsiteY5" fmla="*/ 27482 h 122420"/>
                <a:gd name="connsiteX6" fmla="*/ 657069 w 2310984"/>
                <a:gd name="connsiteY6" fmla="*/ 44970 h 122420"/>
                <a:gd name="connsiteX7" fmla="*/ 679554 w 2310984"/>
                <a:gd name="connsiteY7" fmla="*/ 44970 h 122420"/>
                <a:gd name="connsiteX8" fmla="*/ 679554 w 2310984"/>
                <a:gd name="connsiteY8" fmla="*/ 59961 h 122420"/>
                <a:gd name="connsiteX9" fmla="*/ 966866 w 2310984"/>
                <a:gd name="connsiteY9" fmla="*/ 59961 h 122420"/>
                <a:gd name="connsiteX10" fmla="*/ 966866 w 2310984"/>
                <a:gd name="connsiteY10" fmla="*/ 79948 h 122420"/>
                <a:gd name="connsiteX11" fmla="*/ 1036820 w 2310984"/>
                <a:gd name="connsiteY11" fmla="*/ 79948 h 122420"/>
                <a:gd name="connsiteX12" fmla="*/ 1036820 w 2310984"/>
                <a:gd name="connsiteY12" fmla="*/ 89941 h 122420"/>
                <a:gd name="connsiteX13" fmla="*/ 1144249 w 2310984"/>
                <a:gd name="connsiteY13" fmla="*/ 89941 h 122420"/>
                <a:gd name="connsiteX14" fmla="*/ 1144249 w 2310984"/>
                <a:gd name="connsiteY14" fmla="*/ 109928 h 122420"/>
                <a:gd name="connsiteX15" fmla="*/ 1436557 w 2310984"/>
                <a:gd name="connsiteY15" fmla="*/ 109928 h 122420"/>
                <a:gd name="connsiteX16" fmla="*/ 1436557 w 2310984"/>
                <a:gd name="connsiteY16" fmla="*/ 114925 h 122420"/>
                <a:gd name="connsiteX17" fmla="*/ 1556479 w 2310984"/>
                <a:gd name="connsiteY17" fmla="*/ 114925 h 122420"/>
                <a:gd name="connsiteX18" fmla="*/ 1556479 w 2310984"/>
                <a:gd name="connsiteY18" fmla="*/ 122420 h 122420"/>
                <a:gd name="connsiteX19" fmla="*/ 2310984 w 2310984"/>
                <a:gd name="connsiteY19" fmla="*/ 122420 h 122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10984" h="122420">
                  <a:moveTo>
                    <a:pt x="0" y="0"/>
                  </a:moveTo>
                  <a:lnTo>
                    <a:pt x="409731" y="0"/>
                  </a:lnTo>
                  <a:lnTo>
                    <a:pt x="409731" y="12492"/>
                  </a:lnTo>
                  <a:lnTo>
                    <a:pt x="624590" y="12492"/>
                  </a:lnTo>
                  <a:lnTo>
                    <a:pt x="624590" y="27482"/>
                  </a:lnTo>
                  <a:lnTo>
                    <a:pt x="657069" y="27482"/>
                  </a:lnTo>
                  <a:lnTo>
                    <a:pt x="657069" y="44970"/>
                  </a:lnTo>
                  <a:lnTo>
                    <a:pt x="679554" y="44970"/>
                  </a:lnTo>
                  <a:lnTo>
                    <a:pt x="679554" y="59961"/>
                  </a:lnTo>
                  <a:lnTo>
                    <a:pt x="966866" y="59961"/>
                  </a:lnTo>
                  <a:lnTo>
                    <a:pt x="966866" y="79948"/>
                  </a:lnTo>
                  <a:lnTo>
                    <a:pt x="1036820" y="79948"/>
                  </a:lnTo>
                  <a:lnTo>
                    <a:pt x="1036820" y="89941"/>
                  </a:lnTo>
                  <a:lnTo>
                    <a:pt x="1144249" y="89941"/>
                  </a:lnTo>
                  <a:lnTo>
                    <a:pt x="1144249" y="109928"/>
                  </a:lnTo>
                  <a:lnTo>
                    <a:pt x="1436557" y="109928"/>
                  </a:lnTo>
                  <a:lnTo>
                    <a:pt x="1436557" y="114925"/>
                  </a:lnTo>
                  <a:lnTo>
                    <a:pt x="1556479" y="114925"/>
                  </a:lnTo>
                  <a:lnTo>
                    <a:pt x="1556479" y="122420"/>
                  </a:lnTo>
                  <a:lnTo>
                    <a:pt x="2310984" y="122420"/>
                  </a:lnTo>
                </a:path>
              </a:pathLst>
            </a:custGeom>
            <a:noFill/>
            <a:ln w="28575">
              <a:solidFill>
                <a:schemeClr val="accent3"/>
              </a:solidFill>
              <a:miter lim="800000"/>
              <a:headEnd/>
              <a:tailEnd/>
            </a:ln>
          </p:spPr>
          <p:txBody>
            <a:bodyPr rtlCol="0" anchor="ctr"/>
            <a:lstStyle/>
            <a:p>
              <a:pPr algn="ctr"/>
              <a:endParaRPr lang="en-US"/>
            </a:p>
          </p:txBody>
        </p:sp>
        <p:sp>
          <p:nvSpPr>
            <p:cNvPr id="79" name="Freeform: Shape 78">
              <a:extLst>
                <a:ext uri="{FF2B5EF4-FFF2-40B4-BE49-F238E27FC236}">
                  <a16:creationId xmlns:a16="http://schemas.microsoft.com/office/drawing/2014/main" id="{D3C75D0C-0EE5-53C2-6820-12F3C92C437F}"/>
                </a:ext>
              </a:extLst>
            </p:cNvPr>
            <p:cNvSpPr/>
            <p:nvPr/>
          </p:nvSpPr>
          <p:spPr bwMode="auto">
            <a:xfrm>
              <a:off x="2052716" y="1722621"/>
              <a:ext cx="2498821" cy="100270"/>
            </a:xfrm>
            <a:custGeom>
              <a:avLst/>
              <a:gdLst>
                <a:gd name="connsiteX0" fmla="*/ 0 w 2365948"/>
                <a:gd name="connsiteY0" fmla="*/ 0 h 94938"/>
                <a:gd name="connsiteX1" fmla="*/ 369758 w 2365948"/>
                <a:gd name="connsiteY1" fmla="*/ 0 h 94938"/>
                <a:gd name="connsiteX2" fmla="*/ 369758 w 2365948"/>
                <a:gd name="connsiteY2" fmla="*/ 17488 h 94938"/>
                <a:gd name="connsiteX3" fmla="*/ 464695 w 2365948"/>
                <a:gd name="connsiteY3" fmla="*/ 17488 h 94938"/>
                <a:gd name="connsiteX4" fmla="*/ 464695 w 2365948"/>
                <a:gd name="connsiteY4" fmla="*/ 24983 h 94938"/>
                <a:gd name="connsiteX5" fmla="*/ 567128 w 2365948"/>
                <a:gd name="connsiteY5" fmla="*/ 24983 h 94938"/>
                <a:gd name="connsiteX6" fmla="*/ 567128 w 2365948"/>
                <a:gd name="connsiteY6" fmla="*/ 42472 h 94938"/>
                <a:gd name="connsiteX7" fmla="*/ 762000 w 2365948"/>
                <a:gd name="connsiteY7" fmla="*/ 42472 h 94938"/>
                <a:gd name="connsiteX8" fmla="*/ 766997 w 2365948"/>
                <a:gd name="connsiteY8" fmla="*/ 42472 h 94938"/>
                <a:gd name="connsiteX9" fmla="*/ 806971 w 2365948"/>
                <a:gd name="connsiteY9" fmla="*/ 42472 h 94938"/>
                <a:gd name="connsiteX10" fmla="*/ 806971 w 2365948"/>
                <a:gd name="connsiteY10" fmla="*/ 52465 h 94938"/>
                <a:gd name="connsiteX11" fmla="*/ 959371 w 2365948"/>
                <a:gd name="connsiteY11" fmla="*/ 52465 h 94938"/>
                <a:gd name="connsiteX12" fmla="*/ 959371 w 2365948"/>
                <a:gd name="connsiteY12" fmla="*/ 57462 h 94938"/>
                <a:gd name="connsiteX13" fmla="*/ 1111771 w 2365948"/>
                <a:gd name="connsiteY13" fmla="*/ 57462 h 94938"/>
                <a:gd name="connsiteX14" fmla="*/ 1111771 w 2365948"/>
                <a:gd name="connsiteY14" fmla="*/ 67456 h 94938"/>
                <a:gd name="connsiteX15" fmla="*/ 1224197 w 2365948"/>
                <a:gd name="connsiteY15" fmla="*/ 67456 h 94938"/>
                <a:gd name="connsiteX16" fmla="*/ 1224197 w 2365948"/>
                <a:gd name="connsiteY16" fmla="*/ 72452 h 94938"/>
                <a:gd name="connsiteX17" fmla="*/ 1349115 w 2365948"/>
                <a:gd name="connsiteY17" fmla="*/ 72452 h 94938"/>
                <a:gd name="connsiteX18" fmla="*/ 1349115 w 2365948"/>
                <a:gd name="connsiteY18" fmla="*/ 79947 h 94938"/>
                <a:gd name="connsiteX19" fmla="*/ 1751351 w 2365948"/>
                <a:gd name="connsiteY19" fmla="*/ 79947 h 94938"/>
                <a:gd name="connsiteX20" fmla="*/ 1751351 w 2365948"/>
                <a:gd name="connsiteY20" fmla="*/ 94938 h 94938"/>
                <a:gd name="connsiteX21" fmla="*/ 2365948 w 2365948"/>
                <a:gd name="connsiteY21" fmla="*/ 94938 h 9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5948" h="94938">
                  <a:moveTo>
                    <a:pt x="0" y="0"/>
                  </a:moveTo>
                  <a:lnTo>
                    <a:pt x="369758" y="0"/>
                  </a:lnTo>
                  <a:lnTo>
                    <a:pt x="369758" y="17488"/>
                  </a:lnTo>
                  <a:lnTo>
                    <a:pt x="464695" y="17488"/>
                  </a:lnTo>
                  <a:lnTo>
                    <a:pt x="464695" y="24983"/>
                  </a:lnTo>
                  <a:lnTo>
                    <a:pt x="567128" y="24983"/>
                  </a:lnTo>
                  <a:lnTo>
                    <a:pt x="567128" y="42472"/>
                  </a:lnTo>
                  <a:lnTo>
                    <a:pt x="762000" y="42472"/>
                  </a:lnTo>
                  <a:lnTo>
                    <a:pt x="766997" y="42472"/>
                  </a:lnTo>
                  <a:lnTo>
                    <a:pt x="806971" y="42472"/>
                  </a:lnTo>
                  <a:lnTo>
                    <a:pt x="806971" y="52465"/>
                  </a:lnTo>
                  <a:lnTo>
                    <a:pt x="959371" y="52465"/>
                  </a:lnTo>
                  <a:lnTo>
                    <a:pt x="959371" y="57462"/>
                  </a:lnTo>
                  <a:lnTo>
                    <a:pt x="1111771" y="57462"/>
                  </a:lnTo>
                  <a:lnTo>
                    <a:pt x="1111771" y="67456"/>
                  </a:lnTo>
                  <a:lnTo>
                    <a:pt x="1224197" y="67456"/>
                  </a:lnTo>
                  <a:lnTo>
                    <a:pt x="1224197" y="72452"/>
                  </a:lnTo>
                  <a:lnTo>
                    <a:pt x="1349115" y="72452"/>
                  </a:lnTo>
                  <a:lnTo>
                    <a:pt x="1349115" y="79947"/>
                  </a:lnTo>
                  <a:lnTo>
                    <a:pt x="1751351" y="79947"/>
                  </a:lnTo>
                  <a:lnTo>
                    <a:pt x="1751351" y="94938"/>
                  </a:lnTo>
                  <a:lnTo>
                    <a:pt x="2365948" y="94938"/>
                  </a:lnTo>
                </a:path>
              </a:pathLst>
            </a:custGeom>
            <a:noFill/>
            <a:ln w="28575">
              <a:solidFill>
                <a:schemeClr val="accent1"/>
              </a:solidFill>
              <a:miter lim="800000"/>
              <a:headEnd/>
              <a:tailEnd/>
            </a:ln>
          </p:spPr>
          <p:txBody>
            <a:bodyPr rtlCol="0" anchor="ctr"/>
            <a:lstStyle/>
            <a:p>
              <a:pPr algn="ctr"/>
              <a:endParaRPr lang="en-US"/>
            </a:p>
          </p:txBody>
        </p:sp>
        <p:sp>
          <p:nvSpPr>
            <p:cNvPr id="3" name="Freeform: Shape 2">
              <a:extLst>
                <a:ext uri="{FF2B5EF4-FFF2-40B4-BE49-F238E27FC236}">
                  <a16:creationId xmlns:a16="http://schemas.microsoft.com/office/drawing/2014/main" id="{9B35581A-8D7A-3C53-95F5-83B2621B103B}"/>
                </a:ext>
              </a:extLst>
            </p:cNvPr>
            <p:cNvSpPr/>
            <p:nvPr/>
          </p:nvSpPr>
          <p:spPr bwMode="auto">
            <a:xfrm>
              <a:off x="2056638" y="1723544"/>
              <a:ext cx="2668063" cy="1780952"/>
            </a:xfrm>
            <a:custGeom>
              <a:avLst/>
              <a:gdLst>
                <a:gd name="connsiteX0" fmla="*/ 0 w 2513730"/>
                <a:gd name="connsiteY0" fmla="*/ 0 h 1686251"/>
                <a:gd name="connsiteX1" fmla="*/ 0 w 2513730"/>
                <a:gd name="connsiteY1" fmla="*/ 1686251 h 1686251"/>
                <a:gd name="connsiteX2" fmla="*/ 2513730 w 2513730"/>
                <a:gd name="connsiteY2" fmla="*/ 1686251 h 1686251"/>
              </a:gdLst>
              <a:ahLst/>
              <a:cxnLst>
                <a:cxn ang="0">
                  <a:pos x="connsiteX0" y="connsiteY0"/>
                </a:cxn>
                <a:cxn ang="0">
                  <a:pos x="connsiteX1" y="connsiteY1"/>
                </a:cxn>
                <a:cxn ang="0">
                  <a:pos x="connsiteX2" y="connsiteY2"/>
                </a:cxn>
              </a:cxnLst>
              <a:rect l="l" t="t" r="r" b="b"/>
              <a:pathLst>
                <a:path w="2513730" h="1686251">
                  <a:moveTo>
                    <a:pt x="0" y="0"/>
                  </a:moveTo>
                  <a:lnTo>
                    <a:pt x="0" y="1686251"/>
                  </a:lnTo>
                  <a:lnTo>
                    <a:pt x="2513730" y="1686251"/>
                  </a:lnTo>
                </a:path>
              </a:pathLst>
            </a:custGeom>
            <a:noFill/>
            <a:ln w="28575">
              <a:solidFill>
                <a:schemeClr val="bg1"/>
              </a:solidFill>
              <a:miter lim="800000"/>
              <a:headEnd/>
              <a:tailEnd/>
            </a:ln>
          </p:spPr>
          <p:txBody>
            <a:bodyPr rtlCol="0" anchor="ctr"/>
            <a:lstStyle/>
            <a:p>
              <a:pPr algn="ctr"/>
              <a:endParaRPr lang="en-US"/>
            </a:p>
          </p:txBody>
        </p:sp>
        <p:grpSp>
          <p:nvGrpSpPr>
            <p:cNvPr id="8" name="Group 7">
              <a:extLst>
                <a:ext uri="{FF2B5EF4-FFF2-40B4-BE49-F238E27FC236}">
                  <a16:creationId xmlns:a16="http://schemas.microsoft.com/office/drawing/2014/main" id="{9D163C2E-5341-4E69-3CC7-A56724A371C6}"/>
                </a:ext>
              </a:extLst>
            </p:cNvPr>
            <p:cNvGrpSpPr/>
            <p:nvPr/>
          </p:nvGrpSpPr>
          <p:grpSpPr>
            <a:xfrm>
              <a:off x="1987092" y="1730889"/>
              <a:ext cx="70437" cy="1773607"/>
              <a:chOff x="1394410" y="1856615"/>
              <a:chExt cx="66692" cy="1679297"/>
            </a:xfrm>
          </p:grpSpPr>
          <p:cxnSp>
            <p:nvCxnSpPr>
              <p:cNvPr id="7" name="Straight Connector 6">
                <a:extLst>
                  <a:ext uri="{FF2B5EF4-FFF2-40B4-BE49-F238E27FC236}">
                    <a16:creationId xmlns:a16="http://schemas.microsoft.com/office/drawing/2014/main" id="{A7D7939B-0A21-4F28-3073-6A1777CABB59}"/>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5FF1F04-BA09-FE90-3435-C789DA1CC9EB}"/>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5B1C2AE-309E-906A-FBEF-3EE0DB24C119}"/>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812EAC4-01B8-2F2C-CA77-BFA49CE172E4}"/>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722AB7B-7254-31A5-C8CC-C7DE08B92DCB}"/>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0A2C997-18D6-1FD1-3C8B-E86A5B956943}"/>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16747BBA-4F52-C856-59C5-8C29448CE29A}"/>
                </a:ext>
              </a:extLst>
            </p:cNvPr>
            <p:cNvGrpSpPr/>
            <p:nvPr/>
          </p:nvGrpSpPr>
          <p:grpSpPr>
            <a:xfrm>
              <a:off x="2056638" y="3510984"/>
              <a:ext cx="2664074" cy="60208"/>
              <a:chOff x="1460258" y="3542035"/>
              <a:chExt cx="2522415" cy="57006"/>
            </a:xfrm>
          </p:grpSpPr>
          <p:grpSp>
            <p:nvGrpSpPr>
              <p:cNvPr id="23" name="Group 22">
                <a:extLst>
                  <a:ext uri="{FF2B5EF4-FFF2-40B4-BE49-F238E27FC236}">
                    <a16:creationId xmlns:a16="http://schemas.microsoft.com/office/drawing/2014/main" id="{5CDC2501-0808-4D41-9C65-48B11BBDD849}"/>
                  </a:ext>
                </a:extLst>
              </p:cNvPr>
              <p:cNvGrpSpPr/>
              <p:nvPr/>
            </p:nvGrpSpPr>
            <p:grpSpPr>
              <a:xfrm rot="5400000">
                <a:off x="1806979" y="3198672"/>
                <a:ext cx="53647" cy="747090"/>
                <a:chOff x="1394410" y="1856615"/>
                <a:chExt cx="66692" cy="1679297"/>
              </a:xfrm>
            </p:grpSpPr>
            <p:cxnSp>
              <p:nvCxnSpPr>
                <p:cNvPr id="24" name="Straight Connector 23">
                  <a:extLst>
                    <a:ext uri="{FF2B5EF4-FFF2-40B4-BE49-F238E27FC236}">
                      <a16:creationId xmlns:a16="http://schemas.microsoft.com/office/drawing/2014/main" id="{B6484DB6-CB91-7021-0BC8-92D9DC1E5022}"/>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D8B5142-BD83-87A4-1D86-2612EECEE7D0}"/>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0678001-E4D5-5263-04EA-7E4774468C96}"/>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616DF9F-897F-2F00-46B5-94FB34184FB6}"/>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CFB652B-1591-C57D-336E-F086BB532E38}"/>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4D0921D-8492-E3E0-4975-91A6A5F3D558}"/>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EFCEBB8D-0AE0-AA24-36C8-8585AF6674D6}"/>
                  </a:ext>
                </a:extLst>
              </p:cNvPr>
              <p:cNvGrpSpPr/>
              <p:nvPr/>
            </p:nvGrpSpPr>
            <p:grpSpPr>
              <a:xfrm rot="5400000">
                <a:off x="2696532" y="3198673"/>
                <a:ext cx="53647" cy="747090"/>
                <a:chOff x="1394410" y="1856615"/>
                <a:chExt cx="66692" cy="1679297"/>
              </a:xfrm>
            </p:grpSpPr>
            <p:cxnSp>
              <p:nvCxnSpPr>
                <p:cNvPr id="31" name="Straight Connector 30">
                  <a:extLst>
                    <a:ext uri="{FF2B5EF4-FFF2-40B4-BE49-F238E27FC236}">
                      <a16:creationId xmlns:a16="http://schemas.microsoft.com/office/drawing/2014/main" id="{83CA3347-A799-7C87-1DBC-A775E5682ABD}"/>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24EB25C-2B0E-15FF-DBC5-DB8022E8A02F}"/>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BE77C4A-C011-2E1A-A30A-4EB3E8494391}"/>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D074194-6444-7B1D-D6C8-1BD676C1DE4F}"/>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9D91A69-DD29-01FD-89DB-A8ED0E236A22}"/>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7CF74BB-707C-1386-1062-4F0640EB8818}"/>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5B3C6EDA-3CFB-F944-A5A0-3E89FDBB6E0D}"/>
                  </a:ext>
                </a:extLst>
              </p:cNvPr>
              <p:cNvGrpSpPr/>
              <p:nvPr/>
            </p:nvGrpSpPr>
            <p:grpSpPr>
              <a:xfrm rot="5400000">
                <a:off x="3584194" y="3197203"/>
                <a:ext cx="53648" cy="743311"/>
                <a:chOff x="1394410" y="1865109"/>
                <a:chExt cx="66693" cy="1670803"/>
              </a:xfrm>
            </p:grpSpPr>
            <p:cxnSp>
              <p:nvCxnSpPr>
                <p:cNvPr id="38" name="Straight Connector 37">
                  <a:extLst>
                    <a:ext uri="{FF2B5EF4-FFF2-40B4-BE49-F238E27FC236}">
                      <a16:creationId xmlns:a16="http://schemas.microsoft.com/office/drawing/2014/main" id="{9A3F1886-4447-259E-6B30-A91D6D1CD9A0}"/>
                    </a:ext>
                  </a:extLst>
                </p:cNvPr>
                <p:cNvCxnSpPr>
                  <a:cxnSpLocks/>
                </p:cNvCxnSpPr>
                <p:nvPr/>
              </p:nvCxnSpPr>
              <p:spPr bwMode="auto">
                <a:xfrm>
                  <a:off x="1394411" y="1865109"/>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481AD25-18C7-095B-0A44-E2A0BD5F680B}"/>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F108E35-CFF4-8C5F-FE5A-0A1025443206}"/>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2F89E09-B7C3-7DDE-34CA-88C2A7D2032D}"/>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CA3BFBB-785A-CA76-EA75-53C344A5B209}"/>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55B9797-EB92-0708-C164-4BB06014D1F4}"/>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 name="Group 8">
              <a:extLst>
                <a:ext uri="{FF2B5EF4-FFF2-40B4-BE49-F238E27FC236}">
                  <a16:creationId xmlns:a16="http://schemas.microsoft.com/office/drawing/2014/main" id="{10830FDC-64E6-51D0-6140-1056873DB5E8}"/>
                </a:ext>
              </a:extLst>
            </p:cNvPr>
            <p:cNvGrpSpPr/>
            <p:nvPr/>
          </p:nvGrpSpPr>
          <p:grpSpPr>
            <a:xfrm>
              <a:off x="1703898" y="1584006"/>
              <a:ext cx="349471" cy="1918558"/>
              <a:chOff x="2489648" y="1706527"/>
              <a:chExt cx="420308" cy="3702244"/>
            </a:xfrm>
          </p:grpSpPr>
          <p:sp>
            <p:nvSpPr>
              <p:cNvPr id="44" name="TextBox 43">
                <a:extLst>
                  <a:ext uri="{FF2B5EF4-FFF2-40B4-BE49-F238E27FC236}">
                    <a16:creationId xmlns:a16="http://schemas.microsoft.com/office/drawing/2014/main" id="{54AA860C-EF46-4530-ABBF-710117EAD127}"/>
                  </a:ext>
                </a:extLst>
              </p:cNvPr>
              <p:cNvSpPr txBox="1"/>
              <p:nvPr/>
            </p:nvSpPr>
            <p:spPr bwMode="auto">
              <a:xfrm>
                <a:off x="2489648" y="170652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45" name="TextBox 44">
                <a:extLst>
                  <a:ext uri="{FF2B5EF4-FFF2-40B4-BE49-F238E27FC236}">
                    <a16:creationId xmlns:a16="http://schemas.microsoft.com/office/drawing/2014/main" id="{8FD47985-8AB6-52CA-5F7A-5AC5F1E9604C}"/>
                  </a:ext>
                </a:extLst>
              </p:cNvPr>
              <p:cNvSpPr txBox="1"/>
              <p:nvPr/>
            </p:nvSpPr>
            <p:spPr bwMode="auto">
              <a:xfrm>
                <a:off x="2561735" y="23896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D3C97A20-34EB-B955-A3FC-16E60E49446C}"/>
                  </a:ext>
                </a:extLst>
              </p:cNvPr>
              <p:cNvSpPr txBox="1"/>
              <p:nvPr/>
            </p:nvSpPr>
            <p:spPr bwMode="auto">
              <a:xfrm>
                <a:off x="2563477" y="307664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73C6E174-91AD-009F-9895-C1701FBBD5DE}"/>
                  </a:ext>
                </a:extLst>
              </p:cNvPr>
              <p:cNvSpPr txBox="1"/>
              <p:nvPr/>
            </p:nvSpPr>
            <p:spPr bwMode="auto">
              <a:xfrm>
                <a:off x="2557016" y="375978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8" name="TextBox 47">
                <a:extLst>
                  <a:ext uri="{FF2B5EF4-FFF2-40B4-BE49-F238E27FC236}">
                    <a16:creationId xmlns:a16="http://schemas.microsoft.com/office/drawing/2014/main" id="{AD346110-6237-74B7-9765-1A1222DEAD98}"/>
                  </a:ext>
                </a:extLst>
              </p:cNvPr>
              <p:cNvSpPr txBox="1"/>
              <p:nvPr/>
            </p:nvSpPr>
            <p:spPr bwMode="auto">
              <a:xfrm>
                <a:off x="2557204" y="44486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CE240351-5BCA-8EFC-1C68-32F8B4B1B348}"/>
                  </a:ext>
                </a:extLst>
              </p:cNvPr>
              <p:cNvSpPr txBox="1"/>
              <p:nvPr/>
            </p:nvSpPr>
            <p:spPr bwMode="auto">
              <a:xfrm>
                <a:off x="2629290" y="51317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51" name="TextBox 50">
              <a:extLst>
                <a:ext uri="{FF2B5EF4-FFF2-40B4-BE49-F238E27FC236}">
                  <a16:creationId xmlns:a16="http://schemas.microsoft.com/office/drawing/2014/main" id="{6438A355-9DD5-409C-1D63-DC32442EB36F}"/>
                </a:ext>
              </a:extLst>
            </p:cNvPr>
            <p:cNvSpPr txBox="1"/>
            <p:nvPr/>
          </p:nvSpPr>
          <p:spPr bwMode="auto">
            <a:xfrm>
              <a:off x="2675664" y="3503531"/>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15</a:t>
              </a:r>
            </a:p>
          </p:txBody>
        </p:sp>
        <p:sp>
          <p:nvSpPr>
            <p:cNvPr id="52" name="TextBox 51">
              <a:extLst>
                <a:ext uri="{FF2B5EF4-FFF2-40B4-BE49-F238E27FC236}">
                  <a16:creationId xmlns:a16="http://schemas.microsoft.com/office/drawing/2014/main" id="{D3171DAC-CAE1-67CA-17D1-B03AE344FA25}"/>
                </a:ext>
              </a:extLst>
            </p:cNvPr>
            <p:cNvSpPr txBox="1"/>
            <p:nvPr/>
          </p:nvSpPr>
          <p:spPr bwMode="auto">
            <a:xfrm>
              <a:off x="2509730" y="3502564"/>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18E15E40-8B27-2D01-B21C-6929ADFC4478}"/>
                </a:ext>
              </a:extLst>
            </p:cNvPr>
            <p:cNvSpPr txBox="1"/>
            <p:nvPr/>
          </p:nvSpPr>
          <p:spPr bwMode="auto">
            <a:xfrm>
              <a:off x="3622542" y="3494775"/>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33</a:t>
              </a:r>
            </a:p>
          </p:txBody>
        </p:sp>
        <p:sp>
          <p:nvSpPr>
            <p:cNvPr id="58" name="TextBox 57">
              <a:extLst>
                <a:ext uri="{FF2B5EF4-FFF2-40B4-BE49-F238E27FC236}">
                  <a16:creationId xmlns:a16="http://schemas.microsoft.com/office/drawing/2014/main" id="{6081551B-2332-831C-CC0F-24B13D0AA705}"/>
                </a:ext>
              </a:extLst>
            </p:cNvPr>
            <p:cNvSpPr txBox="1"/>
            <p:nvPr/>
          </p:nvSpPr>
          <p:spPr bwMode="auto">
            <a:xfrm>
              <a:off x="3456607" y="3493809"/>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30</a:t>
              </a:r>
            </a:p>
          </p:txBody>
        </p:sp>
        <p:sp>
          <p:nvSpPr>
            <p:cNvPr id="59" name="TextBox 58">
              <a:extLst>
                <a:ext uri="{FF2B5EF4-FFF2-40B4-BE49-F238E27FC236}">
                  <a16:creationId xmlns:a16="http://schemas.microsoft.com/office/drawing/2014/main" id="{56A1BF6B-6062-BC03-C4B6-89C50CDCB17F}"/>
                </a:ext>
              </a:extLst>
            </p:cNvPr>
            <p:cNvSpPr txBox="1"/>
            <p:nvPr/>
          </p:nvSpPr>
          <p:spPr bwMode="auto">
            <a:xfrm>
              <a:off x="3306765" y="3495772"/>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27</a:t>
              </a:r>
            </a:p>
          </p:txBody>
        </p:sp>
        <p:sp>
          <p:nvSpPr>
            <p:cNvPr id="60" name="TextBox 59">
              <a:extLst>
                <a:ext uri="{FF2B5EF4-FFF2-40B4-BE49-F238E27FC236}">
                  <a16:creationId xmlns:a16="http://schemas.microsoft.com/office/drawing/2014/main" id="{43271190-DEA3-E6E3-9A25-31C1AAACDB21}"/>
                </a:ext>
              </a:extLst>
            </p:cNvPr>
            <p:cNvSpPr txBox="1"/>
            <p:nvPr/>
          </p:nvSpPr>
          <p:spPr bwMode="auto">
            <a:xfrm>
              <a:off x="3148971" y="3494856"/>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24</a:t>
              </a:r>
            </a:p>
          </p:txBody>
        </p:sp>
        <p:sp>
          <p:nvSpPr>
            <p:cNvPr id="61" name="TextBox 60">
              <a:extLst>
                <a:ext uri="{FF2B5EF4-FFF2-40B4-BE49-F238E27FC236}">
                  <a16:creationId xmlns:a16="http://schemas.microsoft.com/office/drawing/2014/main" id="{6FFD0D91-BAAC-A76B-2000-29CCCEB9FBFB}"/>
                </a:ext>
              </a:extLst>
            </p:cNvPr>
            <p:cNvSpPr txBox="1"/>
            <p:nvPr/>
          </p:nvSpPr>
          <p:spPr bwMode="auto">
            <a:xfrm>
              <a:off x="2995422" y="3496287"/>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21</a:t>
              </a:r>
            </a:p>
          </p:txBody>
        </p:sp>
        <p:sp>
          <p:nvSpPr>
            <p:cNvPr id="62" name="TextBox 61">
              <a:extLst>
                <a:ext uri="{FF2B5EF4-FFF2-40B4-BE49-F238E27FC236}">
                  <a16:creationId xmlns:a16="http://schemas.microsoft.com/office/drawing/2014/main" id="{635A1957-CBAC-875D-A195-4507491A07FA}"/>
                </a:ext>
              </a:extLst>
            </p:cNvPr>
            <p:cNvSpPr txBox="1"/>
            <p:nvPr/>
          </p:nvSpPr>
          <p:spPr bwMode="auto">
            <a:xfrm>
              <a:off x="2833313" y="3497764"/>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18</a:t>
              </a:r>
            </a:p>
          </p:txBody>
        </p:sp>
        <p:sp>
          <p:nvSpPr>
            <p:cNvPr id="65" name="TextBox 64">
              <a:extLst>
                <a:ext uri="{FF2B5EF4-FFF2-40B4-BE49-F238E27FC236}">
                  <a16:creationId xmlns:a16="http://schemas.microsoft.com/office/drawing/2014/main" id="{A337BFB4-31C8-0F9A-D991-4F40AD6FC05C}"/>
                </a:ext>
              </a:extLst>
            </p:cNvPr>
            <p:cNvSpPr txBox="1"/>
            <p:nvPr/>
          </p:nvSpPr>
          <p:spPr bwMode="auto">
            <a:xfrm>
              <a:off x="4239245" y="3492860"/>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45</a:t>
              </a:r>
            </a:p>
          </p:txBody>
        </p:sp>
        <p:sp>
          <p:nvSpPr>
            <p:cNvPr id="66" name="TextBox 65">
              <a:extLst>
                <a:ext uri="{FF2B5EF4-FFF2-40B4-BE49-F238E27FC236}">
                  <a16:creationId xmlns:a16="http://schemas.microsoft.com/office/drawing/2014/main" id="{075F6F2E-7054-2F76-BD7D-8EBAA27F5846}"/>
                </a:ext>
              </a:extLst>
            </p:cNvPr>
            <p:cNvSpPr txBox="1"/>
            <p:nvPr/>
          </p:nvSpPr>
          <p:spPr bwMode="auto">
            <a:xfrm>
              <a:off x="4088847" y="3494311"/>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42</a:t>
              </a:r>
            </a:p>
          </p:txBody>
        </p:sp>
        <p:sp>
          <p:nvSpPr>
            <p:cNvPr id="67" name="TextBox 66">
              <a:extLst>
                <a:ext uri="{FF2B5EF4-FFF2-40B4-BE49-F238E27FC236}">
                  <a16:creationId xmlns:a16="http://schemas.microsoft.com/office/drawing/2014/main" id="{91F1BDCF-192F-24C7-2AE1-2CC8CFCAC2FD}"/>
                </a:ext>
              </a:extLst>
            </p:cNvPr>
            <p:cNvSpPr txBox="1"/>
            <p:nvPr/>
          </p:nvSpPr>
          <p:spPr bwMode="auto">
            <a:xfrm>
              <a:off x="3931575" y="3493376"/>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39</a:t>
              </a:r>
            </a:p>
          </p:txBody>
        </p:sp>
        <p:sp>
          <p:nvSpPr>
            <p:cNvPr id="68" name="TextBox 67">
              <a:extLst>
                <a:ext uri="{FF2B5EF4-FFF2-40B4-BE49-F238E27FC236}">
                  <a16:creationId xmlns:a16="http://schemas.microsoft.com/office/drawing/2014/main" id="{F5A773E5-E78C-2335-C16D-727CF7C454DC}"/>
                </a:ext>
              </a:extLst>
            </p:cNvPr>
            <p:cNvSpPr txBox="1"/>
            <p:nvPr/>
          </p:nvSpPr>
          <p:spPr bwMode="auto">
            <a:xfrm>
              <a:off x="3776811" y="3494852"/>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36</a:t>
              </a:r>
            </a:p>
          </p:txBody>
        </p:sp>
        <p:sp>
          <p:nvSpPr>
            <p:cNvPr id="69" name="TextBox 68">
              <a:extLst>
                <a:ext uri="{FF2B5EF4-FFF2-40B4-BE49-F238E27FC236}">
                  <a16:creationId xmlns:a16="http://schemas.microsoft.com/office/drawing/2014/main" id="{A73E073A-F769-B50A-D5C7-F34F0A007434}"/>
                </a:ext>
              </a:extLst>
            </p:cNvPr>
            <p:cNvSpPr txBox="1"/>
            <p:nvPr/>
          </p:nvSpPr>
          <p:spPr bwMode="auto">
            <a:xfrm rot="16200000">
              <a:off x="1220495" y="2550235"/>
              <a:ext cx="720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EFS (%)</a:t>
              </a:r>
            </a:p>
          </p:txBody>
        </p:sp>
        <p:sp>
          <p:nvSpPr>
            <p:cNvPr id="70" name="TextBox 69">
              <a:extLst>
                <a:ext uri="{FF2B5EF4-FFF2-40B4-BE49-F238E27FC236}">
                  <a16:creationId xmlns:a16="http://schemas.microsoft.com/office/drawing/2014/main" id="{9BD41BDC-BE78-DB9D-1C67-F836AFBE51A7}"/>
                </a:ext>
              </a:extLst>
            </p:cNvPr>
            <p:cNvSpPr txBox="1"/>
            <p:nvPr/>
          </p:nvSpPr>
          <p:spPr bwMode="auto">
            <a:xfrm>
              <a:off x="3213980" y="3657150"/>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109" name="Group 108">
              <a:extLst>
                <a:ext uri="{FF2B5EF4-FFF2-40B4-BE49-F238E27FC236}">
                  <a16:creationId xmlns:a16="http://schemas.microsoft.com/office/drawing/2014/main" id="{426FE95B-0F5B-3635-FEDA-302AE1BBDD76}"/>
                </a:ext>
              </a:extLst>
            </p:cNvPr>
            <p:cNvGrpSpPr/>
            <p:nvPr/>
          </p:nvGrpSpPr>
          <p:grpSpPr>
            <a:xfrm>
              <a:off x="2432685" y="1655779"/>
              <a:ext cx="2121492" cy="180436"/>
              <a:chOff x="1816309" y="1785499"/>
              <a:chExt cx="2008683" cy="170841"/>
            </a:xfrm>
          </p:grpSpPr>
          <p:cxnSp>
            <p:nvCxnSpPr>
              <p:cNvPr id="82" name="Straight Connector 81">
                <a:extLst>
                  <a:ext uri="{FF2B5EF4-FFF2-40B4-BE49-F238E27FC236}">
                    <a16:creationId xmlns:a16="http://schemas.microsoft.com/office/drawing/2014/main" id="{B1AC9242-EFFD-898C-AD9F-A61B371272DE}"/>
                  </a:ext>
                </a:extLst>
              </p:cNvPr>
              <p:cNvCxnSpPr>
                <a:cxnSpLocks/>
              </p:cNvCxnSpPr>
              <p:nvPr/>
            </p:nvCxnSpPr>
            <p:spPr bwMode="auto">
              <a:xfrm>
                <a:off x="1816309" y="1785499"/>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194CF62-C018-4511-DD0A-B5526892017D}"/>
                  </a:ext>
                </a:extLst>
              </p:cNvPr>
              <p:cNvCxnSpPr>
                <a:cxnSpLocks/>
              </p:cNvCxnSpPr>
              <p:nvPr/>
            </p:nvCxnSpPr>
            <p:spPr bwMode="auto">
              <a:xfrm>
                <a:off x="1953719" y="1794102"/>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6038795-AD5C-0051-CA39-E5944F7E11FE}"/>
                  </a:ext>
                </a:extLst>
              </p:cNvPr>
              <p:cNvCxnSpPr>
                <a:cxnSpLocks/>
              </p:cNvCxnSpPr>
              <p:nvPr/>
            </p:nvCxnSpPr>
            <p:spPr bwMode="auto">
              <a:xfrm>
                <a:off x="2519670" y="1828235"/>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5335D9F-E19F-E54B-D6AC-A9463D284D65}"/>
                  </a:ext>
                </a:extLst>
              </p:cNvPr>
              <p:cNvCxnSpPr>
                <a:cxnSpLocks/>
              </p:cNvCxnSpPr>
              <p:nvPr/>
            </p:nvCxnSpPr>
            <p:spPr bwMode="auto">
              <a:xfrm>
                <a:off x="2648647" y="1833672"/>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7DF4C36-92C1-C898-5372-CA62079A2E63}"/>
                  </a:ext>
                </a:extLst>
              </p:cNvPr>
              <p:cNvCxnSpPr>
                <a:cxnSpLocks/>
              </p:cNvCxnSpPr>
              <p:nvPr/>
            </p:nvCxnSpPr>
            <p:spPr bwMode="auto">
              <a:xfrm>
                <a:off x="3762532" y="1880296"/>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19258C5-058C-C951-FBD5-71F944ACE881}"/>
                  </a:ext>
                </a:extLst>
              </p:cNvPr>
              <p:cNvCxnSpPr>
                <a:cxnSpLocks/>
              </p:cNvCxnSpPr>
              <p:nvPr/>
            </p:nvCxnSpPr>
            <p:spPr bwMode="auto">
              <a:xfrm>
                <a:off x="3777524" y="1880296"/>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0535CE9-74D8-1D1B-3B7D-8918AD905E23}"/>
                  </a:ext>
                </a:extLst>
              </p:cNvPr>
              <p:cNvCxnSpPr>
                <a:cxnSpLocks/>
              </p:cNvCxnSpPr>
              <p:nvPr/>
            </p:nvCxnSpPr>
            <p:spPr bwMode="auto">
              <a:xfrm>
                <a:off x="3824992" y="1882512"/>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72DE919-2E30-B1A8-8844-B1C029415658}"/>
                  </a:ext>
                </a:extLst>
              </p:cNvPr>
              <p:cNvCxnSpPr>
                <a:cxnSpLocks/>
              </p:cNvCxnSpPr>
              <p:nvPr/>
            </p:nvCxnSpPr>
            <p:spPr bwMode="auto">
              <a:xfrm>
                <a:off x="3727170" y="1881264"/>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CC5D1B7-5945-6D8C-7028-E89679BE4CA5}"/>
                  </a:ext>
                </a:extLst>
              </p:cNvPr>
              <p:cNvCxnSpPr>
                <a:cxnSpLocks/>
              </p:cNvCxnSpPr>
              <p:nvPr/>
            </p:nvCxnSpPr>
            <p:spPr bwMode="auto">
              <a:xfrm>
                <a:off x="3705514" y="1881264"/>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9B2BEA7-CD99-3EA4-57E5-719C762F3221}"/>
                  </a:ext>
                </a:extLst>
              </p:cNvPr>
              <p:cNvCxnSpPr>
                <a:cxnSpLocks/>
              </p:cNvCxnSpPr>
              <p:nvPr/>
            </p:nvCxnSpPr>
            <p:spPr bwMode="auto">
              <a:xfrm>
                <a:off x="3077299" y="1859342"/>
                <a:ext cx="0" cy="73828"/>
              </a:xfrm>
              <a:prstGeom prst="line">
                <a:avLst/>
              </a:prstGeom>
              <a:noFill/>
              <a:ln w="762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C15901F-E0A9-A156-2886-3A5EF91E7239}"/>
                  </a:ext>
                </a:extLst>
              </p:cNvPr>
              <p:cNvCxnSpPr>
                <a:cxnSpLocks/>
              </p:cNvCxnSpPr>
              <p:nvPr/>
            </p:nvCxnSpPr>
            <p:spPr bwMode="auto">
              <a:xfrm>
                <a:off x="2931792" y="1848787"/>
                <a:ext cx="0" cy="73828"/>
              </a:xfrm>
              <a:prstGeom prst="line">
                <a:avLst/>
              </a:prstGeom>
              <a:noFill/>
              <a:ln w="381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6E80DA4-4276-4B82-E402-AA227979A920}"/>
                  </a:ext>
                </a:extLst>
              </p:cNvPr>
              <p:cNvCxnSpPr>
                <a:cxnSpLocks/>
              </p:cNvCxnSpPr>
              <p:nvPr/>
            </p:nvCxnSpPr>
            <p:spPr bwMode="auto">
              <a:xfrm>
                <a:off x="3019235" y="1859342"/>
                <a:ext cx="0" cy="73828"/>
              </a:xfrm>
              <a:prstGeom prst="line">
                <a:avLst/>
              </a:prstGeom>
              <a:noFill/>
              <a:ln w="381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635AF49-6168-1F99-585F-DE02B1A54042}"/>
                  </a:ext>
                </a:extLst>
              </p:cNvPr>
              <p:cNvCxnSpPr>
                <a:cxnSpLocks/>
              </p:cNvCxnSpPr>
              <p:nvPr/>
            </p:nvCxnSpPr>
            <p:spPr bwMode="auto">
              <a:xfrm>
                <a:off x="2962520" y="1859342"/>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E636D87-D865-AFE8-FD20-AA015F3F95E1}"/>
                  </a:ext>
                </a:extLst>
              </p:cNvPr>
              <p:cNvCxnSpPr>
                <a:cxnSpLocks/>
              </p:cNvCxnSpPr>
              <p:nvPr/>
            </p:nvCxnSpPr>
            <p:spPr bwMode="auto">
              <a:xfrm>
                <a:off x="2985926" y="1858656"/>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9298574-1AFD-B412-4A0C-2E9CD3774BB3}"/>
                  </a:ext>
                </a:extLst>
              </p:cNvPr>
              <p:cNvCxnSpPr>
                <a:cxnSpLocks/>
              </p:cNvCxnSpPr>
              <p:nvPr/>
            </p:nvCxnSpPr>
            <p:spPr bwMode="auto">
              <a:xfrm>
                <a:off x="3210778" y="1872115"/>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DCED049-44D9-9CE3-A69C-73FEA75D940E}"/>
                  </a:ext>
                </a:extLst>
              </p:cNvPr>
              <p:cNvCxnSpPr>
                <a:cxnSpLocks/>
              </p:cNvCxnSpPr>
              <p:nvPr/>
            </p:nvCxnSpPr>
            <p:spPr bwMode="auto">
              <a:xfrm>
                <a:off x="3294953" y="1880296"/>
                <a:ext cx="0" cy="73828"/>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22AE19E-C432-72FB-0678-4B3CC269624C}"/>
                  </a:ext>
                </a:extLst>
              </p:cNvPr>
              <p:cNvCxnSpPr>
                <a:cxnSpLocks/>
              </p:cNvCxnSpPr>
              <p:nvPr/>
            </p:nvCxnSpPr>
            <p:spPr bwMode="auto">
              <a:xfrm>
                <a:off x="3154749" y="1858780"/>
                <a:ext cx="0" cy="73828"/>
              </a:xfrm>
              <a:prstGeom prst="line">
                <a:avLst/>
              </a:prstGeom>
              <a:noFill/>
              <a:ln w="762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4553D25-C0C3-2BCF-51E2-566CA0D6F6D5}"/>
                  </a:ext>
                </a:extLst>
              </p:cNvPr>
              <p:cNvCxnSpPr>
                <a:cxnSpLocks/>
              </p:cNvCxnSpPr>
              <p:nvPr/>
            </p:nvCxnSpPr>
            <p:spPr bwMode="auto">
              <a:xfrm>
                <a:off x="3248232" y="1874613"/>
                <a:ext cx="0" cy="73828"/>
              </a:xfrm>
              <a:prstGeom prst="line">
                <a:avLst/>
              </a:prstGeom>
              <a:noFill/>
              <a:ln w="571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8467B1C-74A5-FAD5-6785-23978E30079A}"/>
                  </a:ext>
                </a:extLst>
              </p:cNvPr>
              <p:cNvCxnSpPr>
                <a:cxnSpLocks/>
              </p:cNvCxnSpPr>
              <p:nvPr/>
            </p:nvCxnSpPr>
            <p:spPr bwMode="auto">
              <a:xfrm>
                <a:off x="3334433" y="1880296"/>
                <a:ext cx="0" cy="73828"/>
              </a:xfrm>
              <a:prstGeom prst="line">
                <a:avLst/>
              </a:prstGeom>
              <a:noFill/>
              <a:ln w="381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FBD20B5-3BAF-EE95-0BC5-5A70EED1B690}"/>
                  </a:ext>
                </a:extLst>
              </p:cNvPr>
              <p:cNvCxnSpPr>
                <a:cxnSpLocks/>
              </p:cNvCxnSpPr>
              <p:nvPr/>
            </p:nvCxnSpPr>
            <p:spPr bwMode="auto">
              <a:xfrm>
                <a:off x="3367304" y="1882107"/>
                <a:ext cx="0" cy="73828"/>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F25EB83-8374-A891-9A67-BD3814EA3D2F}"/>
                  </a:ext>
                </a:extLst>
              </p:cNvPr>
              <p:cNvCxnSpPr>
                <a:cxnSpLocks/>
              </p:cNvCxnSpPr>
              <p:nvPr/>
            </p:nvCxnSpPr>
            <p:spPr bwMode="auto">
              <a:xfrm>
                <a:off x="3421087" y="1880296"/>
                <a:ext cx="0" cy="73828"/>
              </a:xfrm>
              <a:prstGeom prst="line">
                <a:avLst/>
              </a:prstGeom>
              <a:noFill/>
              <a:ln w="762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95068AA-AB99-8F87-ECD8-05D1728E82B7}"/>
                  </a:ext>
                </a:extLst>
              </p:cNvPr>
              <p:cNvCxnSpPr>
                <a:cxnSpLocks/>
              </p:cNvCxnSpPr>
              <p:nvPr/>
            </p:nvCxnSpPr>
            <p:spPr bwMode="auto">
              <a:xfrm>
                <a:off x="3498740" y="1880296"/>
                <a:ext cx="0" cy="73828"/>
              </a:xfrm>
              <a:prstGeom prst="line">
                <a:avLst/>
              </a:prstGeom>
              <a:noFill/>
              <a:ln w="762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1A57A4FC-FAB0-41F6-EF67-E53799E89695}"/>
                  </a:ext>
                </a:extLst>
              </p:cNvPr>
              <p:cNvCxnSpPr>
                <a:cxnSpLocks/>
              </p:cNvCxnSpPr>
              <p:nvPr/>
            </p:nvCxnSpPr>
            <p:spPr bwMode="auto">
              <a:xfrm>
                <a:off x="3575987" y="1880296"/>
                <a:ext cx="0" cy="73828"/>
              </a:xfrm>
              <a:prstGeom prst="line">
                <a:avLst/>
              </a:prstGeom>
              <a:noFill/>
              <a:ln w="762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BFD926E6-0ED9-2272-C5AE-4DA13D669843}"/>
                  </a:ext>
                </a:extLst>
              </p:cNvPr>
              <p:cNvCxnSpPr>
                <a:cxnSpLocks/>
              </p:cNvCxnSpPr>
              <p:nvPr/>
            </p:nvCxnSpPr>
            <p:spPr bwMode="auto">
              <a:xfrm>
                <a:off x="3644295" y="1881106"/>
                <a:ext cx="0" cy="73828"/>
              </a:xfrm>
              <a:prstGeom prst="line">
                <a:avLst/>
              </a:prstGeom>
              <a:noFill/>
              <a:ln w="571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AB025DA-75BC-7A7F-B570-D00F3A949668}"/>
                  </a:ext>
                </a:extLst>
              </p:cNvPr>
              <p:cNvCxnSpPr>
                <a:cxnSpLocks/>
              </p:cNvCxnSpPr>
              <p:nvPr/>
            </p:nvCxnSpPr>
            <p:spPr bwMode="auto">
              <a:xfrm>
                <a:off x="3679714" y="1882101"/>
                <a:ext cx="0" cy="738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74B129EB-64D7-3F79-832C-DCEACB0C2BE2}"/>
                </a:ext>
              </a:extLst>
            </p:cNvPr>
            <p:cNvGrpSpPr/>
            <p:nvPr/>
          </p:nvGrpSpPr>
          <p:grpSpPr>
            <a:xfrm>
              <a:off x="2675664" y="1664865"/>
              <a:ext cx="1827971" cy="195176"/>
              <a:chOff x="2046368" y="1794102"/>
              <a:chExt cx="1730770" cy="184798"/>
            </a:xfrm>
          </p:grpSpPr>
          <p:cxnSp>
            <p:nvCxnSpPr>
              <p:cNvPr id="111" name="Straight Connector 110">
                <a:extLst>
                  <a:ext uri="{FF2B5EF4-FFF2-40B4-BE49-F238E27FC236}">
                    <a16:creationId xmlns:a16="http://schemas.microsoft.com/office/drawing/2014/main" id="{81CED7FC-ABB1-0ADA-D6B1-26A1F3777AC8}"/>
                  </a:ext>
                </a:extLst>
              </p:cNvPr>
              <p:cNvCxnSpPr>
                <a:cxnSpLocks/>
              </p:cNvCxnSpPr>
              <p:nvPr/>
            </p:nvCxnSpPr>
            <p:spPr bwMode="auto">
              <a:xfrm>
                <a:off x="2046368" y="179410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2CD27A5-5F88-367A-4269-5084C6F7FACD}"/>
                  </a:ext>
                </a:extLst>
              </p:cNvPr>
              <p:cNvCxnSpPr>
                <a:cxnSpLocks/>
              </p:cNvCxnSpPr>
              <p:nvPr/>
            </p:nvCxnSpPr>
            <p:spPr bwMode="auto">
              <a:xfrm>
                <a:off x="2195634" y="1840183"/>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0F5B832-9A8F-CD33-4A6D-F62A701E848B}"/>
                  </a:ext>
                </a:extLst>
              </p:cNvPr>
              <p:cNvCxnSpPr>
                <a:cxnSpLocks/>
              </p:cNvCxnSpPr>
              <p:nvPr/>
            </p:nvCxnSpPr>
            <p:spPr bwMode="auto">
              <a:xfrm>
                <a:off x="2223906" y="1840884"/>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7A88404-5F47-F6E1-8101-B27227F41462}"/>
                  </a:ext>
                </a:extLst>
              </p:cNvPr>
              <p:cNvCxnSpPr>
                <a:cxnSpLocks/>
              </p:cNvCxnSpPr>
              <p:nvPr/>
            </p:nvCxnSpPr>
            <p:spPr bwMode="auto">
              <a:xfrm>
                <a:off x="2945394" y="189821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E242A81-51ED-BDF5-D597-E854ACD21D7B}"/>
                  </a:ext>
                </a:extLst>
              </p:cNvPr>
              <p:cNvCxnSpPr>
                <a:cxnSpLocks/>
              </p:cNvCxnSpPr>
              <p:nvPr/>
            </p:nvCxnSpPr>
            <p:spPr bwMode="auto">
              <a:xfrm>
                <a:off x="3393227"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B1124A7-E97F-8EFE-1E1A-BD55E347E1D1}"/>
                  </a:ext>
                </a:extLst>
              </p:cNvPr>
              <p:cNvCxnSpPr>
                <a:cxnSpLocks/>
              </p:cNvCxnSpPr>
              <p:nvPr/>
            </p:nvCxnSpPr>
            <p:spPr bwMode="auto">
              <a:xfrm>
                <a:off x="3416091"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6DE85AD-A2C7-B7A9-CFE6-FA06B03B53C1}"/>
                  </a:ext>
                </a:extLst>
              </p:cNvPr>
              <p:cNvCxnSpPr>
                <a:cxnSpLocks/>
              </p:cNvCxnSpPr>
              <p:nvPr/>
            </p:nvCxnSpPr>
            <p:spPr bwMode="auto">
              <a:xfrm>
                <a:off x="3437607"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74ED958-A0DB-DA6F-2549-84AC5F03A8AE}"/>
                  </a:ext>
                </a:extLst>
              </p:cNvPr>
              <p:cNvCxnSpPr>
                <a:cxnSpLocks/>
              </p:cNvCxnSpPr>
              <p:nvPr/>
            </p:nvCxnSpPr>
            <p:spPr bwMode="auto">
              <a:xfrm>
                <a:off x="3362452"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832E5BB-43F9-583C-D3CA-2B20DF50EEB2}"/>
                  </a:ext>
                </a:extLst>
              </p:cNvPr>
              <p:cNvCxnSpPr>
                <a:cxnSpLocks/>
              </p:cNvCxnSpPr>
              <p:nvPr/>
            </p:nvCxnSpPr>
            <p:spPr bwMode="auto">
              <a:xfrm>
                <a:off x="3232999"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D7201C2-60F7-B78C-4839-784F910D2F6A}"/>
                  </a:ext>
                </a:extLst>
              </p:cNvPr>
              <p:cNvCxnSpPr>
                <a:cxnSpLocks/>
              </p:cNvCxnSpPr>
              <p:nvPr/>
            </p:nvCxnSpPr>
            <p:spPr bwMode="auto">
              <a:xfrm>
                <a:off x="3308088" y="1905072"/>
                <a:ext cx="0" cy="73828"/>
              </a:xfrm>
              <a:prstGeom prst="line">
                <a:avLst/>
              </a:prstGeom>
              <a:noFill/>
              <a:ln w="7620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5411484-2EBC-3BA1-9977-1973D2052D86}"/>
                  </a:ext>
                </a:extLst>
              </p:cNvPr>
              <p:cNvCxnSpPr>
                <a:cxnSpLocks/>
              </p:cNvCxnSpPr>
              <p:nvPr/>
            </p:nvCxnSpPr>
            <p:spPr bwMode="auto">
              <a:xfrm>
                <a:off x="3152251" y="1905072"/>
                <a:ext cx="0" cy="73828"/>
              </a:xfrm>
              <a:prstGeom prst="line">
                <a:avLst/>
              </a:prstGeom>
              <a:noFill/>
              <a:ln w="3810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991ADE2-C890-FCB5-C63B-38E77CB0CB43}"/>
                  </a:ext>
                </a:extLst>
              </p:cNvPr>
              <p:cNvCxnSpPr>
                <a:cxnSpLocks/>
              </p:cNvCxnSpPr>
              <p:nvPr/>
            </p:nvCxnSpPr>
            <p:spPr bwMode="auto">
              <a:xfrm>
                <a:off x="3578485" y="1905072"/>
                <a:ext cx="0" cy="73828"/>
              </a:xfrm>
              <a:prstGeom prst="line">
                <a:avLst/>
              </a:prstGeom>
              <a:noFill/>
              <a:ln w="38100"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4C6380C-B4E8-3031-D499-9BC9E2FD5AFB}"/>
                  </a:ext>
                </a:extLst>
              </p:cNvPr>
              <p:cNvCxnSpPr>
                <a:cxnSpLocks/>
              </p:cNvCxnSpPr>
              <p:nvPr/>
            </p:nvCxnSpPr>
            <p:spPr bwMode="auto">
              <a:xfrm>
                <a:off x="2993420" y="1898617"/>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F962478-2503-EB74-359A-F1BCF9CF988F}"/>
                  </a:ext>
                </a:extLst>
              </p:cNvPr>
              <p:cNvCxnSpPr>
                <a:cxnSpLocks/>
              </p:cNvCxnSpPr>
              <p:nvPr/>
            </p:nvCxnSpPr>
            <p:spPr bwMode="auto">
              <a:xfrm>
                <a:off x="2971727" y="1898617"/>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28A7720-E21D-9FF1-5688-20A4E6A35AF5}"/>
                  </a:ext>
                </a:extLst>
              </p:cNvPr>
              <p:cNvCxnSpPr>
                <a:cxnSpLocks/>
              </p:cNvCxnSpPr>
              <p:nvPr/>
            </p:nvCxnSpPr>
            <p:spPr bwMode="auto">
              <a:xfrm>
                <a:off x="3021162" y="1902063"/>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DAABC41-1C58-39FF-3AF9-CF4BAAE77ADE}"/>
                  </a:ext>
                </a:extLst>
              </p:cNvPr>
              <p:cNvCxnSpPr>
                <a:cxnSpLocks/>
              </p:cNvCxnSpPr>
              <p:nvPr/>
            </p:nvCxnSpPr>
            <p:spPr bwMode="auto">
              <a:xfrm>
                <a:off x="3053045" y="1905072"/>
                <a:ext cx="0" cy="73828"/>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659584B-E79B-88F7-4352-0FA033C6FD5F}"/>
                  </a:ext>
                </a:extLst>
              </p:cNvPr>
              <p:cNvCxnSpPr>
                <a:cxnSpLocks/>
              </p:cNvCxnSpPr>
              <p:nvPr/>
            </p:nvCxnSpPr>
            <p:spPr bwMode="auto">
              <a:xfrm>
                <a:off x="3110903" y="1905072"/>
                <a:ext cx="0" cy="73828"/>
              </a:xfrm>
              <a:prstGeom prst="line">
                <a:avLst/>
              </a:prstGeom>
              <a:noFill/>
              <a:ln w="3810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BE01B26-E100-07EF-A2E9-2C01CD5F9A80}"/>
                  </a:ext>
                </a:extLst>
              </p:cNvPr>
              <p:cNvCxnSpPr>
                <a:cxnSpLocks/>
              </p:cNvCxnSpPr>
              <p:nvPr/>
            </p:nvCxnSpPr>
            <p:spPr bwMode="auto">
              <a:xfrm>
                <a:off x="3079797"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6C8C87C-2201-F313-BF2F-2FB1BF242FDA}"/>
                  </a:ext>
                </a:extLst>
              </p:cNvPr>
              <p:cNvCxnSpPr>
                <a:cxnSpLocks/>
              </p:cNvCxnSpPr>
              <p:nvPr/>
            </p:nvCxnSpPr>
            <p:spPr bwMode="auto">
              <a:xfrm>
                <a:off x="3187541" y="1905072"/>
                <a:ext cx="0" cy="73828"/>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B2851B6-1C9F-8A68-CB3A-ADB5AB573D82}"/>
                  </a:ext>
                </a:extLst>
              </p:cNvPr>
              <p:cNvCxnSpPr>
                <a:cxnSpLocks/>
              </p:cNvCxnSpPr>
              <p:nvPr/>
            </p:nvCxnSpPr>
            <p:spPr bwMode="auto">
              <a:xfrm>
                <a:off x="3249516" y="1905072"/>
                <a:ext cx="0" cy="73828"/>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75B242A-D2E0-D2BF-A6F0-17FD4F4E6B78}"/>
                  </a:ext>
                </a:extLst>
              </p:cNvPr>
              <p:cNvCxnSpPr>
                <a:cxnSpLocks/>
              </p:cNvCxnSpPr>
              <p:nvPr/>
            </p:nvCxnSpPr>
            <p:spPr bwMode="auto">
              <a:xfrm>
                <a:off x="3463895"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0B10CBD-21E1-F210-FA3E-F2F36AFA1AFA}"/>
                  </a:ext>
                </a:extLst>
              </p:cNvPr>
              <p:cNvCxnSpPr>
                <a:cxnSpLocks/>
              </p:cNvCxnSpPr>
              <p:nvPr/>
            </p:nvCxnSpPr>
            <p:spPr bwMode="auto">
              <a:xfrm>
                <a:off x="3487416"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29B0A99-FA32-7381-47DA-D5E540D3C189}"/>
                  </a:ext>
                </a:extLst>
              </p:cNvPr>
              <p:cNvCxnSpPr>
                <a:cxnSpLocks/>
              </p:cNvCxnSpPr>
              <p:nvPr/>
            </p:nvCxnSpPr>
            <p:spPr bwMode="auto">
              <a:xfrm>
                <a:off x="3509899"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AF91757-A8B7-5D62-8305-5FDF29907987}"/>
                  </a:ext>
                </a:extLst>
              </p:cNvPr>
              <p:cNvCxnSpPr>
                <a:cxnSpLocks/>
              </p:cNvCxnSpPr>
              <p:nvPr/>
            </p:nvCxnSpPr>
            <p:spPr bwMode="auto">
              <a:xfrm>
                <a:off x="3521811"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6793431-90CC-DDC4-F873-64D463F4E729}"/>
                  </a:ext>
                </a:extLst>
              </p:cNvPr>
              <p:cNvCxnSpPr>
                <a:cxnSpLocks/>
              </p:cNvCxnSpPr>
              <p:nvPr/>
            </p:nvCxnSpPr>
            <p:spPr bwMode="auto">
              <a:xfrm>
                <a:off x="3547780"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844D68B-0C88-2C0B-6009-AD87B6DFC341}"/>
                  </a:ext>
                </a:extLst>
              </p:cNvPr>
              <p:cNvCxnSpPr>
                <a:cxnSpLocks/>
              </p:cNvCxnSpPr>
              <p:nvPr/>
            </p:nvCxnSpPr>
            <p:spPr bwMode="auto">
              <a:xfrm>
                <a:off x="3612336"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6C0E7D26-BFBE-01FA-98B9-B6DEC5AA6D46}"/>
                  </a:ext>
                </a:extLst>
              </p:cNvPr>
              <p:cNvCxnSpPr>
                <a:cxnSpLocks/>
              </p:cNvCxnSpPr>
              <p:nvPr/>
            </p:nvCxnSpPr>
            <p:spPr bwMode="auto">
              <a:xfrm>
                <a:off x="3644295"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051ED79-2A30-FFE9-E83C-F988B06E1F37}"/>
                  </a:ext>
                </a:extLst>
              </p:cNvPr>
              <p:cNvCxnSpPr>
                <a:cxnSpLocks/>
              </p:cNvCxnSpPr>
              <p:nvPr/>
            </p:nvCxnSpPr>
            <p:spPr bwMode="auto">
              <a:xfrm>
                <a:off x="3685772" y="1905072"/>
                <a:ext cx="0" cy="73828"/>
              </a:xfrm>
              <a:prstGeom prst="line">
                <a:avLst/>
              </a:prstGeom>
              <a:noFill/>
              <a:ln w="3810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BBEF8D0-763E-539E-E904-59560224C689}"/>
                  </a:ext>
                </a:extLst>
              </p:cNvPr>
              <p:cNvCxnSpPr>
                <a:cxnSpLocks/>
              </p:cNvCxnSpPr>
              <p:nvPr/>
            </p:nvCxnSpPr>
            <p:spPr bwMode="auto">
              <a:xfrm>
                <a:off x="3717178"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E3D194C-1C8F-8B62-4106-C0A4DE36F81D}"/>
                  </a:ext>
                </a:extLst>
              </p:cNvPr>
              <p:cNvCxnSpPr>
                <a:cxnSpLocks/>
              </p:cNvCxnSpPr>
              <p:nvPr/>
            </p:nvCxnSpPr>
            <p:spPr bwMode="auto">
              <a:xfrm>
                <a:off x="3744656" y="1905072"/>
                <a:ext cx="0" cy="73828"/>
              </a:xfrm>
              <a:prstGeom prst="line">
                <a:avLst/>
              </a:prstGeom>
              <a:noFill/>
              <a:ln w="1905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58B499FF-3ACB-4128-DBCA-0D90C5140EC2}"/>
                  </a:ext>
                </a:extLst>
              </p:cNvPr>
              <p:cNvCxnSpPr>
                <a:cxnSpLocks/>
              </p:cNvCxnSpPr>
              <p:nvPr/>
            </p:nvCxnSpPr>
            <p:spPr bwMode="auto">
              <a:xfrm>
                <a:off x="3777138" y="1905072"/>
                <a:ext cx="0" cy="73828"/>
              </a:xfrm>
              <a:prstGeom prst="line">
                <a:avLst/>
              </a:prstGeom>
              <a:noFill/>
              <a:ln w="19050" cap="flat" cmpd="sng" algn="ctr">
                <a:solidFill>
                  <a:schemeClr val="accent3"/>
                </a:solidFill>
                <a:prstDash val="solid"/>
                <a:round/>
                <a:headEnd type="none" w="med" len="med"/>
                <a:tailEnd type="none" w="med" len="med"/>
              </a:ln>
              <a:effectLst/>
            </p:spPr>
          </p:cxnSp>
        </p:grpSp>
        <p:sp>
          <p:nvSpPr>
            <p:cNvPr id="149" name="TextBox 148">
              <a:extLst>
                <a:ext uri="{FF2B5EF4-FFF2-40B4-BE49-F238E27FC236}">
                  <a16:creationId xmlns:a16="http://schemas.microsoft.com/office/drawing/2014/main" id="{A5091C4E-40AC-6921-B2F3-D411F7DEFD04}"/>
                </a:ext>
              </a:extLst>
            </p:cNvPr>
            <p:cNvSpPr txBox="1"/>
            <p:nvPr/>
          </p:nvSpPr>
          <p:spPr bwMode="auto">
            <a:xfrm>
              <a:off x="3938563" y="1506424"/>
              <a:ext cx="6013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94.7%</a:t>
              </a:r>
            </a:p>
          </p:txBody>
        </p:sp>
        <p:sp>
          <p:nvSpPr>
            <p:cNvPr id="150" name="TextBox 149">
              <a:extLst>
                <a:ext uri="{FF2B5EF4-FFF2-40B4-BE49-F238E27FC236}">
                  <a16:creationId xmlns:a16="http://schemas.microsoft.com/office/drawing/2014/main" id="{2B674CAD-D048-DA2B-671D-580AD6E89815}"/>
                </a:ext>
              </a:extLst>
            </p:cNvPr>
            <p:cNvSpPr txBox="1"/>
            <p:nvPr/>
          </p:nvSpPr>
          <p:spPr bwMode="auto">
            <a:xfrm>
              <a:off x="3938166" y="1852279"/>
              <a:ext cx="6013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92.6%</a:t>
              </a:r>
            </a:p>
          </p:txBody>
        </p:sp>
      </p:grpSp>
      <p:cxnSp>
        <p:nvCxnSpPr>
          <p:cNvPr id="282" name="Straight Connector 281">
            <a:extLst>
              <a:ext uri="{FF2B5EF4-FFF2-40B4-BE49-F238E27FC236}">
                <a16:creationId xmlns:a16="http://schemas.microsoft.com/office/drawing/2014/main" id="{EEB1FF7D-980E-FC71-3CDA-6C862F788AF4}"/>
              </a:ext>
            </a:extLst>
          </p:cNvPr>
          <p:cNvCxnSpPr/>
          <p:nvPr/>
        </p:nvCxnSpPr>
        <p:spPr bwMode="auto">
          <a:xfrm flipV="1">
            <a:off x="3905110" y="4121681"/>
            <a:ext cx="0" cy="1819251"/>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85" name="Freeform: Shape 284">
            <a:extLst>
              <a:ext uri="{FF2B5EF4-FFF2-40B4-BE49-F238E27FC236}">
                <a16:creationId xmlns:a16="http://schemas.microsoft.com/office/drawing/2014/main" id="{4A19225B-70A8-6C33-21F8-084B7A3DFB8B}"/>
              </a:ext>
            </a:extLst>
          </p:cNvPr>
          <p:cNvSpPr/>
          <p:nvPr/>
        </p:nvSpPr>
        <p:spPr bwMode="auto">
          <a:xfrm>
            <a:off x="2028790" y="4181710"/>
            <a:ext cx="2668064" cy="1780952"/>
          </a:xfrm>
          <a:custGeom>
            <a:avLst/>
            <a:gdLst>
              <a:gd name="connsiteX0" fmla="*/ 0 w 2513730"/>
              <a:gd name="connsiteY0" fmla="*/ 0 h 1686251"/>
              <a:gd name="connsiteX1" fmla="*/ 0 w 2513730"/>
              <a:gd name="connsiteY1" fmla="*/ 1686251 h 1686251"/>
              <a:gd name="connsiteX2" fmla="*/ 2513730 w 2513730"/>
              <a:gd name="connsiteY2" fmla="*/ 1686251 h 1686251"/>
            </a:gdLst>
            <a:ahLst/>
            <a:cxnLst>
              <a:cxn ang="0">
                <a:pos x="connsiteX0" y="connsiteY0"/>
              </a:cxn>
              <a:cxn ang="0">
                <a:pos x="connsiteX1" y="connsiteY1"/>
              </a:cxn>
              <a:cxn ang="0">
                <a:pos x="connsiteX2" y="connsiteY2"/>
              </a:cxn>
            </a:cxnLst>
            <a:rect l="l" t="t" r="r" b="b"/>
            <a:pathLst>
              <a:path w="2513730" h="1686251">
                <a:moveTo>
                  <a:pt x="0" y="0"/>
                </a:moveTo>
                <a:lnTo>
                  <a:pt x="0" y="1686251"/>
                </a:lnTo>
                <a:lnTo>
                  <a:pt x="2513730" y="1686251"/>
                </a:lnTo>
              </a:path>
            </a:pathLst>
          </a:custGeom>
          <a:noFill/>
          <a:ln w="28575">
            <a:solidFill>
              <a:schemeClr val="bg1"/>
            </a:solidFill>
            <a:miter lim="800000"/>
            <a:headEnd/>
            <a:tailEnd/>
          </a:ln>
        </p:spPr>
        <p:txBody>
          <a:bodyPr rtlCol="0" anchor="ctr"/>
          <a:lstStyle/>
          <a:p>
            <a:pPr algn="ctr"/>
            <a:endParaRPr lang="en-US"/>
          </a:p>
        </p:txBody>
      </p:sp>
      <p:grpSp>
        <p:nvGrpSpPr>
          <p:cNvPr id="286" name="Group 285">
            <a:extLst>
              <a:ext uri="{FF2B5EF4-FFF2-40B4-BE49-F238E27FC236}">
                <a16:creationId xmlns:a16="http://schemas.microsoft.com/office/drawing/2014/main" id="{36685EA4-2FF0-F490-6E9D-DD2CD99EB4B9}"/>
              </a:ext>
            </a:extLst>
          </p:cNvPr>
          <p:cNvGrpSpPr/>
          <p:nvPr/>
        </p:nvGrpSpPr>
        <p:grpSpPr>
          <a:xfrm>
            <a:off x="1959244" y="4189054"/>
            <a:ext cx="70437" cy="1773608"/>
            <a:chOff x="1394410" y="1856615"/>
            <a:chExt cx="66692" cy="1679297"/>
          </a:xfrm>
        </p:grpSpPr>
        <p:cxnSp>
          <p:nvCxnSpPr>
            <p:cNvPr id="287" name="Straight Connector 286">
              <a:extLst>
                <a:ext uri="{FF2B5EF4-FFF2-40B4-BE49-F238E27FC236}">
                  <a16:creationId xmlns:a16="http://schemas.microsoft.com/office/drawing/2014/main" id="{F946D731-236A-B4DC-7CB8-D4DF2FBAC331}"/>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786669BA-282B-C01D-88CF-3E254D9EB8A6}"/>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3F03E77-C0CA-065C-3214-C4D1509A41CE}"/>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A250A760-0A70-D21F-4727-B867DDEB674E}"/>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762196D5-DA65-83A2-9D90-D6B3BBF9F782}"/>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8DAB8012-358D-E522-4260-5E3F4906429A}"/>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5A4AA81A-9A6B-8A7B-4CBF-6B4C2C97946F}"/>
              </a:ext>
            </a:extLst>
          </p:cNvPr>
          <p:cNvGrpSpPr/>
          <p:nvPr/>
        </p:nvGrpSpPr>
        <p:grpSpPr>
          <a:xfrm>
            <a:off x="2028790" y="5969123"/>
            <a:ext cx="2668068" cy="60214"/>
            <a:chOff x="1460258" y="3542029"/>
            <a:chExt cx="2526195" cy="57012"/>
          </a:xfrm>
        </p:grpSpPr>
        <p:grpSp>
          <p:nvGrpSpPr>
            <p:cNvPr id="294" name="Group 293">
              <a:extLst>
                <a:ext uri="{FF2B5EF4-FFF2-40B4-BE49-F238E27FC236}">
                  <a16:creationId xmlns:a16="http://schemas.microsoft.com/office/drawing/2014/main" id="{9DDDFABF-9527-6E19-7F88-0BDF79CFD945}"/>
                </a:ext>
              </a:extLst>
            </p:cNvPr>
            <p:cNvGrpSpPr/>
            <p:nvPr/>
          </p:nvGrpSpPr>
          <p:grpSpPr>
            <a:xfrm rot="5400000">
              <a:off x="1806979" y="3198672"/>
              <a:ext cx="53647" cy="747090"/>
              <a:chOff x="1394410" y="1856615"/>
              <a:chExt cx="66692" cy="1679297"/>
            </a:xfrm>
          </p:grpSpPr>
          <p:cxnSp>
            <p:nvCxnSpPr>
              <p:cNvPr id="309" name="Straight Connector 308">
                <a:extLst>
                  <a:ext uri="{FF2B5EF4-FFF2-40B4-BE49-F238E27FC236}">
                    <a16:creationId xmlns:a16="http://schemas.microsoft.com/office/drawing/2014/main" id="{9ADDE483-B1B1-762A-2689-86F7A42E93F1}"/>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6125D33-589C-48E9-D198-573718CB443E}"/>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7516E540-675E-03D2-B1EF-0D15261FBA31}"/>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F87196CD-4A3C-BF99-57C2-7D86FB2607FD}"/>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22001089-45B5-D3DB-0234-5089B5BEA992}"/>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9CBF17C4-B775-FED4-BF61-4A8BD46FDF50}"/>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C5BDF408-A311-7799-36A8-38F4C51BCC12}"/>
                </a:ext>
              </a:extLst>
            </p:cNvPr>
            <p:cNvGrpSpPr/>
            <p:nvPr/>
          </p:nvGrpSpPr>
          <p:grpSpPr>
            <a:xfrm rot="5400000">
              <a:off x="2696532" y="3198673"/>
              <a:ext cx="53647" cy="747090"/>
              <a:chOff x="1394410" y="1856615"/>
              <a:chExt cx="66692" cy="1679297"/>
            </a:xfrm>
          </p:grpSpPr>
          <p:cxnSp>
            <p:nvCxnSpPr>
              <p:cNvPr id="303" name="Straight Connector 302">
                <a:extLst>
                  <a:ext uri="{FF2B5EF4-FFF2-40B4-BE49-F238E27FC236}">
                    <a16:creationId xmlns:a16="http://schemas.microsoft.com/office/drawing/2014/main" id="{195A5D25-0C70-D4B8-B461-3BA8237648B3}"/>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D3DAB4C4-0531-3CEF-C332-ADFC4BEA8B98}"/>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11C8BCCD-9DC2-4FEC-FA9F-403DBB5A71C8}"/>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8E7960D4-6297-388F-B266-667AC8D3C77F}"/>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D1C714D2-B177-E123-0EE2-C3E3AC568159}"/>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65861838-E3B0-F9F1-3F42-E864CDF56B24}"/>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F95B1F20-F9CB-E2EC-0DBE-F006CA0BBBAC}"/>
                </a:ext>
              </a:extLst>
            </p:cNvPr>
            <p:cNvGrpSpPr/>
            <p:nvPr/>
          </p:nvGrpSpPr>
          <p:grpSpPr>
            <a:xfrm rot="5400000">
              <a:off x="3586084" y="3195308"/>
              <a:ext cx="53647" cy="747090"/>
              <a:chOff x="1394410" y="1856615"/>
              <a:chExt cx="66692" cy="1679297"/>
            </a:xfrm>
          </p:grpSpPr>
          <p:cxnSp>
            <p:nvCxnSpPr>
              <p:cNvPr id="297" name="Straight Connector 296">
                <a:extLst>
                  <a:ext uri="{FF2B5EF4-FFF2-40B4-BE49-F238E27FC236}">
                    <a16:creationId xmlns:a16="http://schemas.microsoft.com/office/drawing/2014/main" id="{C5B5E499-44A8-AE5F-2C27-40E918F91668}"/>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00B2E99A-9A47-91F2-BA8A-BEF4A0C5CE28}"/>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79DC5B91-3101-7954-9D6E-90CC2187E42A}"/>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26022F3A-D9CA-A7A6-33A0-5CE3914588F8}"/>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AEBBB656-F553-4B0C-8D87-1839420359D2}"/>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D0B642A-6A7C-46CA-5055-DDC9C0A43FB7}"/>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15" name="Group 314">
            <a:extLst>
              <a:ext uri="{FF2B5EF4-FFF2-40B4-BE49-F238E27FC236}">
                <a16:creationId xmlns:a16="http://schemas.microsoft.com/office/drawing/2014/main" id="{4B1DCB61-AAB3-B0F5-5ACC-59557F0C0B50}"/>
              </a:ext>
            </a:extLst>
          </p:cNvPr>
          <p:cNvGrpSpPr/>
          <p:nvPr/>
        </p:nvGrpSpPr>
        <p:grpSpPr>
          <a:xfrm>
            <a:off x="1676049" y="4042172"/>
            <a:ext cx="349471" cy="1918558"/>
            <a:chOff x="2489648" y="1706527"/>
            <a:chExt cx="420308" cy="3702244"/>
          </a:xfrm>
        </p:grpSpPr>
        <p:sp>
          <p:nvSpPr>
            <p:cNvPr id="316" name="TextBox 315">
              <a:extLst>
                <a:ext uri="{FF2B5EF4-FFF2-40B4-BE49-F238E27FC236}">
                  <a16:creationId xmlns:a16="http://schemas.microsoft.com/office/drawing/2014/main" id="{DA368815-9C35-0191-BDDB-12F69379976A}"/>
                </a:ext>
              </a:extLst>
            </p:cNvPr>
            <p:cNvSpPr txBox="1"/>
            <p:nvPr/>
          </p:nvSpPr>
          <p:spPr bwMode="auto">
            <a:xfrm>
              <a:off x="2489648" y="170652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17" name="TextBox 316">
              <a:extLst>
                <a:ext uri="{FF2B5EF4-FFF2-40B4-BE49-F238E27FC236}">
                  <a16:creationId xmlns:a16="http://schemas.microsoft.com/office/drawing/2014/main" id="{486A2FED-CE68-C2F9-DF3D-752B8E0086FF}"/>
                </a:ext>
              </a:extLst>
            </p:cNvPr>
            <p:cNvSpPr txBox="1"/>
            <p:nvPr/>
          </p:nvSpPr>
          <p:spPr bwMode="auto">
            <a:xfrm>
              <a:off x="2561735" y="23896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18" name="TextBox 317">
              <a:extLst>
                <a:ext uri="{FF2B5EF4-FFF2-40B4-BE49-F238E27FC236}">
                  <a16:creationId xmlns:a16="http://schemas.microsoft.com/office/drawing/2014/main" id="{7492AC8E-4C67-DB0C-81C9-DFC3D5950525}"/>
                </a:ext>
              </a:extLst>
            </p:cNvPr>
            <p:cNvSpPr txBox="1"/>
            <p:nvPr/>
          </p:nvSpPr>
          <p:spPr bwMode="auto">
            <a:xfrm>
              <a:off x="2563477" y="307664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19" name="TextBox 318">
              <a:extLst>
                <a:ext uri="{FF2B5EF4-FFF2-40B4-BE49-F238E27FC236}">
                  <a16:creationId xmlns:a16="http://schemas.microsoft.com/office/drawing/2014/main" id="{4C5B300D-2C59-C246-D4F3-4188121E31DF}"/>
                </a:ext>
              </a:extLst>
            </p:cNvPr>
            <p:cNvSpPr txBox="1"/>
            <p:nvPr/>
          </p:nvSpPr>
          <p:spPr bwMode="auto">
            <a:xfrm>
              <a:off x="2557016" y="375978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20" name="TextBox 319">
              <a:extLst>
                <a:ext uri="{FF2B5EF4-FFF2-40B4-BE49-F238E27FC236}">
                  <a16:creationId xmlns:a16="http://schemas.microsoft.com/office/drawing/2014/main" id="{EEA73DED-D862-13B8-C218-499B885E00C6}"/>
                </a:ext>
              </a:extLst>
            </p:cNvPr>
            <p:cNvSpPr txBox="1"/>
            <p:nvPr/>
          </p:nvSpPr>
          <p:spPr bwMode="auto">
            <a:xfrm>
              <a:off x="2557204" y="44486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21" name="TextBox 320">
              <a:extLst>
                <a:ext uri="{FF2B5EF4-FFF2-40B4-BE49-F238E27FC236}">
                  <a16:creationId xmlns:a16="http://schemas.microsoft.com/office/drawing/2014/main" id="{B9D9D822-236A-6620-1731-23C662ED4C7E}"/>
                </a:ext>
              </a:extLst>
            </p:cNvPr>
            <p:cNvSpPr txBox="1"/>
            <p:nvPr/>
          </p:nvSpPr>
          <p:spPr bwMode="auto">
            <a:xfrm>
              <a:off x="2629290" y="51317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322" name="TextBox 321">
            <a:extLst>
              <a:ext uri="{FF2B5EF4-FFF2-40B4-BE49-F238E27FC236}">
                <a16:creationId xmlns:a16="http://schemas.microsoft.com/office/drawing/2014/main" id="{850879CC-309E-303C-EE85-987F6D3338C7}"/>
              </a:ext>
            </a:extLst>
          </p:cNvPr>
          <p:cNvSpPr txBox="1"/>
          <p:nvPr/>
        </p:nvSpPr>
        <p:spPr bwMode="auto">
          <a:xfrm>
            <a:off x="2647816" y="5961697"/>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15</a:t>
            </a:r>
          </a:p>
        </p:txBody>
      </p:sp>
      <p:sp>
        <p:nvSpPr>
          <p:cNvPr id="323" name="TextBox 322">
            <a:extLst>
              <a:ext uri="{FF2B5EF4-FFF2-40B4-BE49-F238E27FC236}">
                <a16:creationId xmlns:a16="http://schemas.microsoft.com/office/drawing/2014/main" id="{27DB5A39-7E65-ADAF-09EB-DEBC8300DAE6}"/>
              </a:ext>
            </a:extLst>
          </p:cNvPr>
          <p:cNvSpPr txBox="1"/>
          <p:nvPr/>
        </p:nvSpPr>
        <p:spPr bwMode="auto">
          <a:xfrm>
            <a:off x="2481882" y="5960730"/>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12</a:t>
            </a:r>
          </a:p>
        </p:txBody>
      </p:sp>
      <p:sp>
        <p:nvSpPr>
          <p:cNvPr id="324" name="TextBox 323">
            <a:extLst>
              <a:ext uri="{FF2B5EF4-FFF2-40B4-BE49-F238E27FC236}">
                <a16:creationId xmlns:a16="http://schemas.microsoft.com/office/drawing/2014/main" id="{0AE3F63D-2898-E2F0-A4CB-873862653C87}"/>
              </a:ext>
            </a:extLst>
          </p:cNvPr>
          <p:cNvSpPr txBox="1"/>
          <p:nvPr/>
        </p:nvSpPr>
        <p:spPr bwMode="auto">
          <a:xfrm>
            <a:off x="2370417" y="5966366"/>
            <a:ext cx="264452"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9</a:t>
            </a:r>
          </a:p>
        </p:txBody>
      </p:sp>
      <p:sp>
        <p:nvSpPr>
          <p:cNvPr id="325" name="TextBox 324">
            <a:extLst>
              <a:ext uri="{FF2B5EF4-FFF2-40B4-BE49-F238E27FC236}">
                <a16:creationId xmlns:a16="http://schemas.microsoft.com/office/drawing/2014/main" id="{082B92C4-65B6-EA3E-102D-C7B286C3A6FD}"/>
              </a:ext>
            </a:extLst>
          </p:cNvPr>
          <p:cNvSpPr txBox="1"/>
          <p:nvPr/>
        </p:nvSpPr>
        <p:spPr bwMode="auto">
          <a:xfrm>
            <a:off x="2205279" y="5965450"/>
            <a:ext cx="264452"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6</a:t>
            </a:r>
          </a:p>
        </p:txBody>
      </p:sp>
      <p:sp>
        <p:nvSpPr>
          <p:cNvPr id="326" name="TextBox 325">
            <a:extLst>
              <a:ext uri="{FF2B5EF4-FFF2-40B4-BE49-F238E27FC236}">
                <a16:creationId xmlns:a16="http://schemas.microsoft.com/office/drawing/2014/main" id="{D69784D9-6DC4-E1E8-03D9-65A68C6EDC51}"/>
              </a:ext>
            </a:extLst>
          </p:cNvPr>
          <p:cNvSpPr txBox="1"/>
          <p:nvPr/>
        </p:nvSpPr>
        <p:spPr bwMode="auto">
          <a:xfrm>
            <a:off x="2055402" y="5966882"/>
            <a:ext cx="264452"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a:t>
            </a:r>
          </a:p>
        </p:txBody>
      </p:sp>
      <p:sp>
        <p:nvSpPr>
          <p:cNvPr id="327" name="TextBox 326">
            <a:extLst>
              <a:ext uri="{FF2B5EF4-FFF2-40B4-BE49-F238E27FC236}">
                <a16:creationId xmlns:a16="http://schemas.microsoft.com/office/drawing/2014/main" id="{D69265A0-7BDF-AA2C-2408-DF01F7228A93}"/>
              </a:ext>
            </a:extLst>
          </p:cNvPr>
          <p:cNvSpPr txBox="1"/>
          <p:nvPr/>
        </p:nvSpPr>
        <p:spPr bwMode="auto">
          <a:xfrm>
            <a:off x="1893294" y="5964686"/>
            <a:ext cx="264452"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0</a:t>
            </a:r>
          </a:p>
        </p:txBody>
      </p:sp>
      <p:sp>
        <p:nvSpPr>
          <p:cNvPr id="328" name="TextBox 327">
            <a:extLst>
              <a:ext uri="{FF2B5EF4-FFF2-40B4-BE49-F238E27FC236}">
                <a16:creationId xmlns:a16="http://schemas.microsoft.com/office/drawing/2014/main" id="{E67B7AC0-7CC6-5B5E-FE7D-0ED27302E226}"/>
              </a:ext>
            </a:extLst>
          </p:cNvPr>
          <p:cNvSpPr txBox="1"/>
          <p:nvPr/>
        </p:nvSpPr>
        <p:spPr bwMode="auto">
          <a:xfrm>
            <a:off x="3594694" y="5952941"/>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33</a:t>
            </a:r>
          </a:p>
        </p:txBody>
      </p:sp>
      <p:sp>
        <p:nvSpPr>
          <p:cNvPr id="329" name="TextBox 328">
            <a:extLst>
              <a:ext uri="{FF2B5EF4-FFF2-40B4-BE49-F238E27FC236}">
                <a16:creationId xmlns:a16="http://schemas.microsoft.com/office/drawing/2014/main" id="{818A081E-F394-757C-E872-CEFF85216DAC}"/>
              </a:ext>
            </a:extLst>
          </p:cNvPr>
          <p:cNvSpPr txBox="1"/>
          <p:nvPr/>
        </p:nvSpPr>
        <p:spPr bwMode="auto">
          <a:xfrm>
            <a:off x="3428760" y="5951975"/>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30</a:t>
            </a:r>
          </a:p>
        </p:txBody>
      </p:sp>
      <p:sp>
        <p:nvSpPr>
          <p:cNvPr id="330" name="TextBox 329">
            <a:extLst>
              <a:ext uri="{FF2B5EF4-FFF2-40B4-BE49-F238E27FC236}">
                <a16:creationId xmlns:a16="http://schemas.microsoft.com/office/drawing/2014/main" id="{8931E244-6456-D6FD-2411-8167B7120BAC}"/>
              </a:ext>
            </a:extLst>
          </p:cNvPr>
          <p:cNvSpPr txBox="1"/>
          <p:nvPr/>
        </p:nvSpPr>
        <p:spPr bwMode="auto">
          <a:xfrm>
            <a:off x="3278917" y="5953938"/>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27</a:t>
            </a:r>
          </a:p>
        </p:txBody>
      </p:sp>
      <p:sp>
        <p:nvSpPr>
          <p:cNvPr id="331" name="TextBox 330">
            <a:extLst>
              <a:ext uri="{FF2B5EF4-FFF2-40B4-BE49-F238E27FC236}">
                <a16:creationId xmlns:a16="http://schemas.microsoft.com/office/drawing/2014/main" id="{8576DE31-FE8E-843F-8F28-4F510FDDB38F}"/>
              </a:ext>
            </a:extLst>
          </p:cNvPr>
          <p:cNvSpPr txBox="1"/>
          <p:nvPr/>
        </p:nvSpPr>
        <p:spPr bwMode="auto">
          <a:xfrm>
            <a:off x="3121123" y="5953023"/>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24</a:t>
            </a:r>
          </a:p>
        </p:txBody>
      </p:sp>
      <p:sp>
        <p:nvSpPr>
          <p:cNvPr id="332" name="TextBox 331">
            <a:extLst>
              <a:ext uri="{FF2B5EF4-FFF2-40B4-BE49-F238E27FC236}">
                <a16:creationId xmlns:a16="http://schemas.microsoft.com/office/drawing/2014/main" id="{82B2CEDF-4104-ED8A-412C-331E71D9FFB1}"/>
              </a:ext>
            </a:extLst>
          </p:cNvPr>
          <p:cNvSpPr txBox="1"/>
          <p:nvPr/>
        </p:nvSpPr>
        <p:spPr bwMode="auto">
          <a:xfrm>
            <a:off x="2967574" y="5954454"/>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21</a:t>
            </a:r>
          </a:p>
        </p:txBody>
      </p:sp>
      <p:sp>
        <p:nvSpPr>
          <p:cNvPr id="333" name="TextBox 332">
            <a:extLst>
              <a:ext uri="{FF2B5EF4-FFF2-40B4-BE49-F238E27FC236}">
                <a16:creationId xmlns:a16="http://schemas.microsoft.com/office/drawing/2014/main" id="{4B102554-AB81-D1F0-867B-52DB82AE89A6}"/>
              </a:ext>
            </a:extLst>
          </p:cNvPr>
          <p:cNvSpPr txBox="1"/>
          <p:nvPr/>
        </p:nvSpPr>
        <p:spPr bwMode="auto">
          <a:xfrm>
            <a:off x="2805465" y="5955930"/>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18</a:t>
            </a:r>
          </a:p>
        </p:txBody>
      </p:sp>
      <p:sp>
        <p:nvSpPr>
          <p:cNvPr id="334" name="TextBox 333">
            <a:extLst>
              <a:ext uri="{FF2B5EF4-FFF2-40B4-BE49-F238E27FC236}">
                <a16:creationId xmlns:a16="http://schemas.microsoft.com/office/drawing/2014/main" id="{06B84F77-256F-F92C-E7FA-08DBE34B3A1A}"/>
              </a:ext>
            </a:extLst>
          </p:cNvPr>
          <p:cNvSpPr txBox="1"/>
          <p:nvPr/>
        </p:nvSpPr>
        <p:spPr bwMode="auto">
          <a:xfrm>
            <a:off x="4545537" y="5950029"/>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51</a:t>
            </a:r>
          </a:p>
        </p:txBody>
      </p:sp>
      <p:sp>
        <p:nvSpPr>
          <p:cNvPr id="335" name="TextBox 334">
            <a:extLst>
              <a:ext uri="{FF2B5EF4-FFF2-40B4-BE49-F238E27FC236}">
                <a16:creationId xmlns:a16="http://schemas.microsoft.com/office/drawing/2014/main" id="{B8790CD6-8B53-2E61-ABFF-DC04B5198131}"/>
              </a:ext>
            </a:extLst>
          </p:cNvPr>
          <p:cNvSpPr txBox="1"/>
          <p:nvPr/>
        </p:nvSpPr>
        <p:spPr bwMode="auto">
          <a:xfrm>
            <a:off x="4379602" y="5952735"/>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48</a:t>
            </a:r>
          </a:p>
        </p:txBody>
      </p:sp>
      <p:sp>
        <p:nvSpPr>
          <p:cNvPr id="336" name="TextBox 335">
            <a:extLst>
              <a:ext uri="{FF2B5EF4-FFF2-40B4-BE49-F238E27FC236}">
                <a16:creationId xmlns:a16="http://schemas.microsoft.com/office/drawing/2014/main" id="{BA0F93EF-4A23-C1A6-40C3-AA5E25BB4144}"/>
              </a:ext>
            </a:extLst>
          </p:cNvPr>
          <p:cNvSpPr txBox="1"/>
          <p:nvPr/>
        </p:nvSpPr>
        <p:spPr bwMode="auto">
          <a:xfrm>
            <a:off x="4211398" y="5951026"/>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45</a:t>
            </a:r>
          </a:p>
        </p:txBody>
      </p:sp>
      <p:sp>
        <p:nvSpPr>
          <p:cNvPr id="337" name="TextBox 336">
            <a:extLst>
              <a:ext uri="{FF2B5EF4-FFF2-40B4-BE49-F238E27FC236}">
                <a16:creationId xmlns:a16="http://schemas.microsoft.com/office/drawing/2014/main" id="{F085E188-194B-0E97-5E0A-6C6E170172BD}"/>
              </a:ext>
            </a:extLst>
          </p:cNvPr>
          <p:cNvSpPr txBox="1"/>
          <p:nvPr/>
        </p:nvSpPr>
        <p:spPr bwMode="auto">
          <a:xfrm>
            <a:off x="4061000" y="5952478"/>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42</a:t>
            </a:r>
          </a:p>
        </p:txBody>
      </p:sp>
      <p:sp>
        <p:nvSpPr>
          <p:cNvPr id="338" name="TextBox 337">
            <a:extLst>
              <a:ext uri="{FF2B5EF4-FFF2-40B4-BE49-F238E27FC236}">
                <a16:creationId xmlns:a16="http://schemas.microsoft.com/office/drawing/2014/main" id="{1738551B-3D54-DABD-08BC-96886E47934D}"/>
              </a:ext>
            </a:extLst>
          </p:cNvPr>
          <p:cNvSpPr txBox="1"/>
          <p:nvPr/>
        </p:nvSpPr>
        <p:spPr bwMode="auto">
          <a:xfrm>
            <a:off x="3903728" y="5951542"/>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39</a:t>
            </a:r>
          </a:p>
        </p:txBody>
      </p:sp>
      <p:sp>
        <p:nvSpPr>
          <p:cNvPr id="339" name="TextBox 338">
            <a:extLst>
              <a:ext uri="{FF2B5EF4-FFF2-40B4-BE49-F238E27FC236}">
                <a16:creationId xmlns:a16="http://schemas.microsoft.com/office/drawing/2014/main" id="{CC78C662-3479-A500-25FE-6593AD9CA6AD}"/>
              </a:ext>
            </a:extLst>
          </p:cNvPr>
          <p:cNvSpPr txBox="1"/>
          <p:nvPr/>
        </p:nvSpPr>
        <p:spPr bwMode="auto">
          <a:xfrm>
            <a:off x="3748963" y="5953018"/>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36</a:t>
            </a:r>
          </a:p>
        </p:txBody>
      </p:sp>
      <p:sp>
        <p:nvSpPr>
          <p:cNvPr id="340" name="TextBox 339">
            <a:extLst>
              <a:ext uri="{FF2B5EF4-FFF2-40B4-BE49-F238E27FC236}">
                <a16:creationId xmlns:a16="http://schemas.microsoft.com/office/drawing/2014/main" id="{24419BED-089F-4E28-64F5-3BAF7420E048}"/>
              </a:ext>
            </a:extLst>
          </p:cNvPr>
          <p:cNvSpPr txBox="1"/>
          <p:nvPr/>
        </p:nvSpPr>
        <p:spPr bwMode="auto">
          <a:xfrm rot="16200000">
            <a:off x="1192647" y="5008400"/>
            <a:ext cx="720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EFS (%)</a:t>
            </a:r>
          </a:p>
        </p:txBody>
      </p:sp>
      <p:sp>
        <p:nvSpPr>
          <p:cNvPr id="341" name="TextBox 340">
            <a:extLst>
              <a:ext uri="{FF2B5EF4-FFF2-40B4-BE49-F238E27FC236}">
                <a16:creationId xmlns:a16="http://schemas.microsoft.com/office/drawing/2014/main" id="{2681E6A4-E9FA-11BC-FE6B-134CB6BB4895}"/>
              </a:ext>
            </a:extLst>
          </p:cNvPr>
          <p:cNvSpPr txBox="1"/>
          <p:nvPr/>
        </p:nvSpPr>
        <p:spPr bwMode="auto">
          <a:xfrm>
            <a:off x="3169527" y="611531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408" name="TextBox 407">
            <a:extLst>
              <a:ext uri="{FF2B5EF4-FFF2-40B4-BE49-F238E27FC236}">
                <a16:creationId xmlns:a16="http://schemas.microsoft.com/office/drawing/2014/main" id="{AD11A172-EC15-2A93-A867-A31F3A4BBDDC}"/>
              </a:ext>
            </a:extLst>
          </p:cNvPr>
          <p:cNvSpPr txBox="1"/>
          <p:nvPr/>
        </p:nvSpPr>
        <p:spPr bwMode="auto">
          <a:xfrm>
            <a:off x="3874516" y="5000007"/>
            <a:ext cx="569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55.9%</a:t>
            </a:r>
          </a:p>
        </p:txBody>
      </p:sp>
      <p:grpSp>
        <p:nvGrpSpPr>
          <p:cNvPr id="342" name="Group 341">
            <a:extLst>
              <a:ext uri="{FF2B5EF4-FFF2-40B4-BE49-F238E27FC236}">
                <a16:creationId xmlns:a16="http://schemas.microsoft.com/office/drawing/2014/main" id="{E66B2FDC-0485-5860-CD12-B65C9658035D}"/>
              </a:ext>
            </a:extLst>
          </p:cNvPr>
          <p:cNvGrpSpPr/>
          <p:nvPr/>
        </p:nvGrpSpPr>
        <p:grpSpPr>
          <a:xfrm>
            <a:off x="2825280" y="5180212"/>
            <a:ext cx="3243213" cy="647520"/>
            <a:chOff x="1784514" y="2297937"/>
            <a:chExt cx="3243213" cy="647520"/>
          </a:xfrm>
        </p:grpSpPr>
        <p:grpSp>
          <p:nvGrpSpPr>
            <p:cNvPr id="343" name="Group 342">
              <a:extLst>
                <a:ext uri="{FF2B5EF4-FFF2-40B4-BE49-F238E27FC236}">
                  <a16:creationId xmlns:a16="http://schemas.microsoft.com/office/drawing/2014/main" id="{8A941D1D-F09F-2F22-D1E9-73809617C6E1}"/>
                </a:ext>
              </a:extLst>
            </p:cNvPr>
            <p:cNvGrpSpPr/>
            <p:nvPr/>
          </p:nvGrpSpPr>
          <p:grpSpPr>
            <a:xfrm>
              <a:off x="1932102" y="2297937"/>
              <a:ext cx="3095625" cy="647520"/>
              <a:chOff x="1793589" y="2123341"/>
              <a:chExt cx="3095625" cy="647520"/>
            </a:xfrm>
          </p:grpSpPr>
          <p:sp>
            <p:nvSpPr>
              <p:cNvPr id="346" name="TextBox 345">
                <a:extLst>
                  <a:ext uri="{FF2B5EF4-FFF2-40B4-BE49-F238E27FC236}">
                    <a16:creationId xmlns:a16="http://schemas.microsoft.com/office/drawing/2014/main" id="{7CBC4D31-8219-422C-3050-61CDA1097CAE}"/>
                  </a:ext>
                </a:extLst>
              </p:cNvPr>
              <p:cNvSpPr txBox="1"/>
              <p:nvPr/>
            </p:nvSpPr>
            <p:spPr bwMode="auto">
              <a:xfrm>
                <a:off x="3707479" y="2133134"/>
                <a:ext cx="11817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HR (95% CI)</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0.52 </a:t>
                </a:r>
                <a:r>
                  <a:rPr lang="en-US" sz="1200" dirty="0">
                    <a:solidFill>
                      <a:schemeClr val="bg1"/>
                    </a:solidFill>
                    <a:latin typeface="Calibri" panose="020F0502020204030204" pitchFamily="34" charset="0"/>
                  </a:rPr>
                  <a:t>(0.32-0.82)</a:t>
                </a:r>
              </a:p>
            </p:txBody>
          </p:sp>
          <p:sp>
            <p:nvSpPr>
              <p:cNvPr id="347" name="TextBox 346">
                <a:extLst>
                  <a:ext uri="{FF2B5EF4-FFF2-40B4-BE49-F238E27FC236}">
                    <a16:creationId xmlns:a16="http://schemas.microsoft.com/office/drawing/2014/main" id="{F4D7A78A-6FD7-FB12-659E-41D05CF6F0A2}"/>
                  </a:ext>
                </a:extLst>
              </p:cNvPr>
              <p:cNvSpPr txBox="1"/>
              <p:nvPr/>
            </p:nvSpPr>
            <p:spPr bwMode="auto">
              <a:xfrm>
                <a:off x="1793589" y="2309196"/>
                <a:ext cx="992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200" b="1" dirty="0" err="1">
                    <a:solidFill>
                      <a:schemeClr val="accent1"/>
                    </a:solidFill>
                    <a:latin typeface="Calibri" panose="020F0502020204030204" pitchFamily="34" charset="0"/>
                  </a:rPr>
                  <a:t>Pembro</a:t>
                </a:r>
                <a:r>
                  <a:rPr lang="en-US" sz="1200" b="1" dirty="0">
                    <a:solidFill>
                      <a:schemeClr val="accent1"/>
                    </a:solidFill>
                    <a:latin typeface="Calibri" panose="020F0502020204030204" pitchFamily="34" charset="0"/>
                  </a:rPr>
                  <a:t> + CT</a:t>
                </a:r>
              </a:p>
              <a:p>
                <a:pPr algn="r">
                  <a:lnSpc>
                    <a:spcPct val="100000"/>
                  </a:lnSpc>
                  <a:spcAft>
                    <a:spcPct val="0"/>
                  </a:spcAft>
                  <a:buClrTx/>
                  <a:buFontTx/>
                  <a:buNone/>
                </a:pPr>
                <a:r>
                  <a:rPr lang="en-US" sz="1200" b="1" dirty="0">
                    <a:solidFill>
                      <a:schemeClr val="accent3"/>
                    </a:solidFill>
                    <a:latin typeface="Calibri" panose="020F0502020204030204" pitchFamily="34" charset="0"/>
                  </a:rPr>
                  <a:t>PBO + CT</a:t>
                </a:r>
              </a:p>
            </p:txBody>
          </p:sp>
          <p:sp>
            <p:nvSpPr>
              <p:cNvPr id="348" name="TextBox 347">
                <a:extLst>
                  <a:ext uri="{FF2B5EF4-FFF2-40B4-BE49-F238E27FC236}">
                    <a16:creationId xmlns:a16="http://schemas.microsoft.com/office/drawing/2014/main" id="{42661D25-2062-0A0C-6A10-D5421433991E}"/>
                  </a:ext>
                </a:extLst>
              </p:cNvPr>
              <p:cNvSpPr txBox="1"/>
              <p:nvPr/>
            </p:nvSpPr>
            <p:spPr bwMode="auto">
              <a:xfrm>
                <a:off x="2684013" y="2123471"/>
                <a:ext cx="636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n/N</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37/145</a:t>
                </a:r>
              </a:p>
              <a:p>
                <a:pPr algn="ctr">
                  <a:lnSpc>
                    <a:spcPct val="100000"/>
                  </a:lnSpc>
                  <a:spcAft>
                    <a:spcPct val="0"/>
                  </a:spcAft>
                  <a:buClrTx/>
                  <a:buFontTx/>
                  <a:buNone/>
                </a:pPr>
                <a:r>
                  <a:rPr lang="en-US" sz="1200" dirty="0">
                    <a:solidFill>
                      <a:schemeClr val="bg1"/>
                    </a:solidFill>
                    <a:latin typeface="Calibri" panose="020F0502020204030204" pitchFamily="34" charset="0"/>
                  </a:rPr>
                  <a:t>35/79</a:t>
                </a:r>
                <a:endParaRPr lang="en-US" sz="1200" b="0" dirty="0">
                  <a:solidFill>
                    <a:schemeClr val="bg1"/>
                  </a:solidFill>
                  <a:latin typeface="Calibri" panose="020F0502020204030204" pitchFamily="34" charset="0"/>
                </a:endParaRPr>
              </a:p>
            </p:txBody>
          </p:sp>
          <p:sp>
            <p:nvSpPr>
              <p:cNvPr id="349" name="TextBox 348">
                <a:extLst>
                  <a:ext uri="{FF2B5EF4-FFF2-40B4-BE49-F238E27FC236}">
                    <a16:creationId xmlns:a16="http://schemas.microsoft.com/office/drawing/2014/main" id="{C2B7865F-E560-4C33-EA43-B8F81119AE98}"/>
                  </a:ext>
                </a:extLst>
              </p:cNvPr>
              <p:cNvSpPr txBox="1"/>
              <p:nvPr/>
            </p:nvSpPr>
            <p:spPr bwMode="auto">
              <a:xfrm>
                <a:off x="3132262" y="2123341"/>
                <a:ext cx="787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Events, %</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25.5</a:t>
                </a:r>
              </a:p>
              <a:p>
                <a:pPr algn="ctr">
                  <a:lnSpc>
                    <a:spcPct val="100000"/>
                  </a:lnSpc>
                  <a:spcAft>
                    <a:spcPct val="0"/>
                  </a:spcAft>
                  <a:buClrTx/>
                  <a:buFontTx/>
                  <a:buNone/>
                </a:pPr>
                <a:r>
                  <a:rPr lang="en-US" sz="1200" dirty="0">
                    <a:solidFill>
                      <a:schemeClr val="bg1"/>
                    </a:solidFill>
                    <a:latin typeface="Calibri" panose="020F0502020204030204" pitchFamily="34" charset="0"/>
                  </a:rPr>
                  <a:t>44.3</a:t>
                </a:r>
                <a:endParaRPr lang="en-US" sz="1200" b="0" dirty="0">
                  <a:solidFill>
                    <a:schemeClr val="bg1"/>
                  </a:solidFill>
                  <a:latin typeface="Calibri" panose="020F0502020204030204" pitchFamily="34" charset="0"/>
                </a:endParaRPr>
              </a:p>
            </p:txBody>
          </p:sp>
        </p:grpSp>
        <p:cxnSp>
          <p:nvCxnSpPr>
            <p:cNvPr id="344" name="Straight Connector 343">
              <a:extLst>
                <a:ext uri="{FF2B5EF4-FFF2-40B4-BE49-F238E27FC236}">
                  <a16:creationId xmlns:a16="http://schemas.microsoft.com/office/drawing/2014/main" id="{7941D0E2-DA20-12E3-47A8-C096E3CAEF8A}"/>
                </a:ext>
              </a:extLst>
            </p:cNvPr>
            <p:cNvCxnSpPr/>
            <p:nvPr/>
          </p:nvCxnSpPr>
          <p:spPr bwMode="auto">
            <a:xfrm>
              <a:off x="1790368" y="2628056"/>
              <a:ext cx="159193" cy="0"/>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FAB53994-5E12-F8F2-A7E5-006265B24401}"/>
                </a:ext>
              </a:extLst>
            </p:cNvPr>
            <p:cNvCxnSpPr/>
            <p:nvPr/>
          </p:nvCxnSpPr>
          <p:spPr bwMode="auto">
            <a:xfrm>
              <a:off x="1784514" y="2806855"/>
              <a:ext cx="159193"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AFF7DF9E-F3F0-C798-D6FD-DE5B65CC41B5}"/>
              </a:ext>
            </a:extLst>
          </p:cNvPr>
          <p:cNvGrpSpPr/>
          <p:nvPr/>
        </p:nvGrpSpPr>
        <p:grpSpPr>
          <a:xfrm>
            <a:off x="2823811" y="2162474"/>
            <a:ext cx="3261871" cy="647520"/>
            <a:chOff x="1765855" y="2297937"/>
            <a:chExt cx="3261871" cy="647520"/>
          </a:xfrm>
        </p:grpSpPr>
        <p:grpSp>
          <p:nvGrpSpPr>
            <p:cNvPr id="75" name="Group 74">
              <a:extLst>
                <a:ext uri="{FF2B5EF4-FFF2-40B4-BE49-F238E27FC236}">
                  <a16:creationId xmlns:a16="http://schemas.microsoft.com/office/drawing/2014/main" id="{8EBAF07D-091F-9BAE-DF2A-18A82ED83FA5}"/>
                </a:ext>
              </a:extLst>
            </p:cNvPr>
            <p:cNvGrpSpPr/>
            <p:nvPr/>
          </p:nvGrpSpPr>
          <p:grpSpPr>
            <a:xfrm>
              <a:off x="1932102" y="2297937"/>
              <a:ext cx="3095624" cy="647520"/>
              <a:chOff x="1793589" y="2123341"/>
              <a:chExt cx="3095624" cy="647520"/>
            </a:xfrm>
          </p:grpSpPr>
          <p:sp>
            <p:nvSpPr>
              <p:cNvPr id="71" name="TextBox 70">
                <a:extLst>
                  <a:ext uri="{FF2B5EF4-FFF2-40B4-BE49-F238E27FC236}">
                    <a16:creationId xmlns:a16="http://schemas.microsoft.com/office/drawing/2014/main" id="{FAF0713A-1C68-8DAF-9DF2-6E56592243D2}"/>
                  </a:ext>
                </a:extLst>
              </p:cNvPr>
              <p:cNvSpPr txBox="1"/>
              <p:nvPr/>
            </p:nvSpPr>
            <p:spPr bwMode="auto">
              <a:xfrm>
                <a:off x="3707478" y="2133134"/>
                <a:ext cx="11817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HR (95% CI)</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0.70 </a:t>
                </a:r>
                <a:r>
                  <a:rPr lang="en-US" sz="1200" dirty="0">
                    <a:solidFill>
                      <a:schemeClr val="bg1"/>
                    </a:solidFill>
                    <a:latin typeface="Calibri" panose="020F0502020204030204" pitchFamily="34" charset="0"/>
                  </a:rPr>
                  <a:t>(0.38-1.31)</a:t>
                </a:r>
              </a:p>
            </p:txBody>
          </p:sp>
          <p:sp>
            <p:nvSpPr>
              <p:cNvPr id="72" name="TextBox 71">
                <a:extLst>
                  <a:ext uri="{FF2B5EF4-FFF2-40B4-BE49-F238E27FC236}">
                    <a16:creationId xmlns:a16="http://schemas.microsoft.com/office/drawing/2014/main" id="{021D9ADB-B0D9-7A2B-2A8C-BEA921D1A481}"/>
                  </a:ext>
                </a:extLst>
              </p:cNvPr>
              <p:cNvSpPr txBox="1"/>
              <p:nvPr/>
            </p:nvSpPr>
            <p:spPr bwMode="auto">
              <a:xfrm>
                <a:off x="1793589" y="2309196"/>
                <a:ext cx="992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200" b="1" dirty="0" err="1">
                    <a:solidFill>
                      <a:schemeClr val="accent1"/>
                    </a:solidFill>
                    <a:latin typeface="Calibri" panose="020F0502020204030204" pitchFamily="34" charset="0"/>
                  </a:rPr>
                  <a:t>Pembro</a:t>
                </a:r>
                <a:r>
                  <a:rPr lang="en-US" sz="1200" b="1" dirty="0">
                    <a:solidFill>
                      <a:schemeClr val="accent1"/>
                    </a:solidFill>
                    <a:latin typeface="Calibri" panose="020F0502020204030204" pitchFamily="34" charset="0"/>
                  </a:rPr>
                  <a:t> + CT</a:t>
                </a:r>
              </a:p>
              <a:p>
                <a:pPr algn="r">
                  <a:lnSpc>
                    <a:spcPct val="100000"/>
                  </a:lnSpc>
                  <a:spcAft>
                    <a:spcPct val="0"/>
                  </a:spcAft>
                  <a:buClrTx/>
                  <a:buFontTx/>
                  <a:buNone/>
                </a:pPr>
                <a:r>
                  <a:rPr lang="en-US" sz="1200" b="1" dirty="0">
                    <a:solidFill>
                      <a:schemeClr val="accent3"/>
                    </a:solidFill>
                    <a:latin typeface="Calibri" panose="020F0502020204030204" pitchFamily="34" charset="0"/>
                  </a:rPr>
                  <a:t>PBO + CT</a:t>
                </a:r>
              </a:p>
            </p:txBody>
          </p:sp>
          <p:sp>
            <p:nvSpPr>
              <p:cNvPr id="73" name="TextBox 72">
                <a:extLst>
                  <a:ext uri="{FF2B5EF4-FFF2-40B4-BE49-F238E27FC236}">
                    <a16:creationId xmlns:a16="http://schemas.microsoft.com/office/drawing/2014/main" id="{36109240-3536-E752-2A92-5170659FE8BE}"/>
                  </a:ext>
                </a:extLst>
              </p:cNvPr>
              <p:cNvSpPr txBox="1"/>
              <p:nvPr/>
            </p:nvSpPr>
            <p:spPr bwMode="auto">
              <a:xfrm>
                <a:off x="2684013" y="2123471"/>
                <a:ext cx="636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n/N</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26/497</a:t>
                </a:r>
              </a:p>
              <a:p>
                <a:pPr algn="ctr">
                  <a:lnSpc>
                    <a:spcPct val="100000"/>
                  </a:lnSpc>
                  <a:spcAft>
                    <a:spcPct val="0"/>
                  </a:spcAft>
                  <a:buClrTx/>
                  <a:buFontTx/>
                  <a:buNone/>
                </a:pPr>
                <a:r>
                  <a:rPr lang="en-US" sz="1200" dirty="0">
                    <a:solidFill>
                      <a:schemeClr val="bg1"/>
                    </a:solidFill>
                    <a:latin typeface="Calibri" panose="020F0502020204030204" pitchFamily="34" charset="0"/>
                  </a:rPr>
                  <a:t>16/219</a:t>
                </a:r>
                <a:endParaRPr lang="en-US" sz="1200"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02ADFC74-0DDF-3071-AA13-E2A5361722B4}"/>
                  </a:ext>
                </a:extLst>
              </p:cNvPr>
              <p:cNvSpPr txBox="1"/>
              <p:nvPr/>
            </p:nvSpPr>
            <p:spPr bwMode="auto">
              <a:xfrm>
                <a:off x="3132262" y="2123341"/>
                <a:ext cx="787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Events, %</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5.2</a:t>
                </a:r>
              </a:p>
              <a:p>
                <a:pPr algn="ctr">
                  <a:lnSpc>
                    <a:spcPct val="100000"/>
                  </a:lnSpc>
                  <a:spcAft>
                    <a:spcPct val="0"/>
                  </a:spcAft>
                  <a:buClrTx/>
                  <a:buFontTx/>
                  <a:buNone/>
                </a:pPr>
                <a:r>
                  <a:rPr lang="en-US" sz="1200" dirty="0">
                    <a:solidFill>
                      <a:schemeClr val="bg1"/>
                    </a:solidFill>
                    <a:latin typeface="Calibri" panose="020F0502020204030204" pitchFamily="34" charset="0"/>
                  </a:rPr>
                  <a:t>7.3</a:t>
                </a:r>
                <a:endParaRPr lang="en-US" sz="1200" b="0" dirty="0">
                  <a:solidFill>
                    <a:schemeClr val="bg1"/>
                  </a:solidFill>
                  <a:latin typeface="Calibri" panose="020F0502020204030204" pitchFamily="34" charset="0"/>
                </a:endParaRPr>
              </a:p>
            </p:txBody>
          </p:sp>
        </p:grpSp>
        <p:cxnSp>
          <p:nvCxnSpPr>
            <p:cNvPr id="77" name="Straight Connector 76">
              <a:extLst>
                <a:ext uri="{FF2B5EF4-FFF2-40B4-BE49-F238E27FC236}">
                  <a16:creationId xmlns:a16="http://schemas.microsoft.com/office/drawing/2014/main" id="{0C1032F4-0038-2922-5DC4-8C0DF3289D61}"/>
                </a:ext>
              </a:extLst>
            </p:cNvPr>
            <p:cNvCxnSpPr/>
            <p:nvPr/>
          </p:nvCxnSpPr>
          <p:spPr bwMode="auto">
            <a:xfrm>
              <a:off x="1771709" y="2628056"/>
              <a:ext cx="159193" cy="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3FC4E15-F95F-344D-BF33-EA8AA3BDE023}"/>
                </a:ext>
              </a:extLst>
            </p:cNvPr>
            <p:cNvCxnSpPr/>
            <p:nvPr/>
          </p:nvCxnSpPr>
          <p:spPr bwMode="auto">
            <a:xfrm>
              <a:off x="1765855" y="2806855"/>
              <a:ext cx="159193"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6A42FA43-E40F-4936-E41D-CD327EE8B0F0}"/>
              </a:ext>
            </a:extLst>
          </p:cNvPr>
          <p:cNvGrpSpPr/>
          <p:nvPr/>
        </p:nvGrpSpPr>
        <p:grpSpPr>
          <a:xfrm>
            <a:off x="3352281" y="4498399"/>
            <a:ext cx="1145821" cy="164864"/>
            <a:chOff x="2749458" y="4550308"/>
            <a:chExt cx="1145821" cy="164864"/>
          </a:xfrm>
        </p:grpSpPr>
        <p:cxnSp>
          <p:nvCxnSpPr>
            <p:cNvPr id="351" name="Straight Connector 350">
              <a:extLst>
                <a:ext uri="{FF2B5EF4-FFF2-40B4-BE49-F238E27FC236}">
                  <a16:creationId xmlns:a16="http://schemas.microsoft.com/office/drawing/2014/main" id="{FD5ACA7D-266F-81A3-489D-E524538B938F}"/>
                </a:ext>
              </a:extLst>
            </p:cNvPr>
            <p:cNvCxnSpPr>
              <a:cxnSpLocks/>
            </p:cNvCxnSpPr>
            <p:nvPr/>
          </p:nvCxnSpPr>
          <p:spPr bwMode="auto">
            <a:xfrm>
              <a:off x="2749458" y="4550308"/>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2AE6378F-3CDB-5D45-3868-2E9FDE8F448B}"/>
                </a:ext>
              </a:extLst>
            </p:cNvPr>
            <p:cNvCxnSpPr>
              <a:cxnSpLocks/>
            </p:cNvCxnSpPr>
            <p:nvPr/>
          </p:nvCxnSpPr>
          <p:spPr bwMode="auto">
            <a:xfrm>
              <a:off x="3017583" y="4573194"/>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6634EC96-0C99-C920-2A8A-BC08331837A3}"/>
                </a:ext>
              </a:extLst>
            </p:cNvPr>
            <p:cNvCxnSpPr>
              <a:cxnSpLocks/>
            </p:cNvCxnSpPr>
            <p:nvPr/>
          </p:nvCxnSpPr>
          <p:spPr bwMode="auto">
            <a:xfrm>
              <a:off x="3079121" y="457352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703CFB10-B138-EA0A-FB21-ABA8571B8F82}"/>
                </a:ext>
              </a:extLst>
            </p:cNvPr>
            <p:cNvCxnSpPr>
              <a:cxnSpLocks/>
            </p:cNvCxnSpPr>
            <p:nvPr/>
          </p:nvCxnSpPr>
          <p:spPr bwMode="auto">
            <a:xfrm>
              <a:off x="3105825" y="457460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E8A730C8-5077-D8B5-D233-36573EFB6DED}"/>
                </a:ext>
              </a:extLst>
            </p:cNvPr>
            <p:cNvCxnSpPr>
              <a:cxnSpLocks/>
            </p:cNvCxnSpPr>
            <p:nvPr/>
          </p:nvCxnSpPr>
          <p:spPr bwMode="auto">
            <a:xfrm>
              <a:off x="3372122" y="4605038"/>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097BE657-F6B0-AF6F-C03D-CC2505FD3CDA}"/>
                </a:ext>
              </a:extLst>
            </p:cNvPr>
            <p:cNvCxnSpPr>
              <a:cxnSpLocks/>
            </p:cNvCxnSpPr>
            <p:nvPr/>
          </p:nvCxnSpPr>
          <p:spPr bwMode="auto">
            <a:xfrm>
              <a:off x="3477448" y="4605208"/>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F2AA7BE1-2F69-2A0B-1E26-4F4A8E3050D7}"/>
                </a:ext>
              </a:extLst>
            </p:cNvPr>
            <p:cNvCxnSpPr>
              <a:cxnSpLocks/>
            </p:cNvCxnSpPr>
            <p:nvPr/>
          </p:nvCxnSpPr>
          <p:spPr bwMode="auto">
            <a:xfrm>
              <a:off x="3498884" y="460417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45C228EC-3C0B-5C1E-52AB-7A068B28C809}"/>
                </a:ext>
              </a:extLst>
            </p:cNvPr>
            <p:cNvCxnSpPr>
              <a:cxnSpLocks/>
            </p:cNvCxnSpPr>
            <p:nvPr/>
          </p:nvCxnSpPr>
          <p:spPr bwMode="auto">
            <a:xfrm>
              <a:off x="3236069" y="457557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D5C7F1C7-963E-DB1C-57AC-E597B528C90B}"/>
                </a:ext>
              </a:extLst>
            </p:cNvPr>
            <p:cNvCxnSpPr>
              <a:cxnSpLocks/>
            </p:cNvCxnSpPr>
            <p:nvPr/>
          </p:nvCxnSpPr>
          <p:spPr bwMode="auto">
            <a:xfrm>
              <a:off x="3212984" y="4574592"/>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636857DF-DDBF-3C02-728B-E5A285714CF7}"/>
                </a:ext>
              </a:extLst>
            </p:cNvPr>
            <p:cNvCxnSpPr>
              <a:cxnSpLocks/>
            </p:cNvCxnSpPr>
            <p:nvPr/>
          </p:nvCxnSpPr>
          <p:spPr bwMode="auto">
            <a:xfrm>
              <a:off x="3442936" y="4604175"/>
              <a:ext cx="0" cy="77974"/>
            </a:xfrm>
            <a:prstGeom prst="line">
              <a:avLst/>
            </a:prstGeom>
            <a:noFill/>
            <a:ln w="3810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F94C3DE7-5961-0AD4-C73D-D942621FF76B}"/>
                </a:ext>
              </a:extLst>
            </p:cNvPr>
            <p:cNvCxnSpPr>
              <a:cxnSpLocks/>
            </p:cNvCxnSpPr>
            <p:nvPr/>
          </p:nvCxnSpPr>
          <p:spPr bwMode="auto">
            <a:xfrm>
              <a:off x="3048758" y="4573194"/>
              <a:ext cx="0" cy="77974"/>
            </a:xfrm>
            <a:prstGeom prst="line">
              <a:avLst/>
            </a:prstGeom>
            <a:noFill/>
            <a:ln w="3810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059A6B9-2ADA-FC8B-6BDA-55E105FE297E}"/>
                </a:ext>
              </a:extLst>
            </p:cNvPr>
            <p:cNvCxnSpPr>
              <a:cxnSpLocks/>
            </p:cNvCxnSpPr>
            <p:nvPr/>
          </p:nvCxnSpPr>
          <p:spPr bwMode="auto">
            <a:xfrm>
              <a:off x="2993555" y="457475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3A7F6CA1-16B4-7593-949C-B0E0154811A6}"/>
                </a:ext>
              </a:extLst>
            </p:cNvPr>
            <p:cNvCxnSpPr>
              <a:cxnSpLocks/>
            </p:cNvCxnSpPr>
            <p:nvPr/>
          </p:nvCxnSpPr>
          <p:spPr bwMode="auto">
            <a:xfrm>
              <a:off x="2971646" y="4573710"/>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8364B688-BC85-2958-28B8-CB8C0D7846A7}"/>
                </a:ext>
              </a:extLst>
            </p:cNvPr>
            <p:cNvCxnSpPr>
              <a:cxnSpLocks/>
            </p:cNvCxnSpPr>
            <p:nvPr/>
          </p:nvCxnSpPr>
          <p:spPr bwMode="auto">
            <a:xfrm>
              <a:off x="3127799" y="4574779"/>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4B0283A3-B4A8-E359-52FF-A56A264D93B4}"/>
                </a:ext>
              </a:extLst>
            </p:cNvPr>
            <p:cNvCxnSpPr>
              <a:cxnSpLocks/>
            </p:cNvCxnSpPr>
            <p:nvPr/>
          </p:nvCxnSpPr>
          <p:spPr bwMode="auto">
            <a:xfrm>
              <a:off x="3399227" y="4605038"/>
              <a:ext cx="0" cy="77974"/>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1F666B48-70BA-50FF-5691-CFD9EFE3F20E}"/>
                </a:ext>
              </a:extLst>
            </p:cNvPr>
            <p:cNvCxnSpPr>
              <a:cxnSpLocks/>
            </p:cNvCxnSpPr>
            <p:nvPr/>
          </p:nvCxnSpPr>
          <p:spPr bwMode="auto">
            <a:xfrm>
              <a:off x="3324766" y="4575575"/>
              <a:ext cx="0" cy="77974"/>
            </a:xfrm>
            <a:prstGeom prst="line">
              <a:avLst/>
            </a:prstGeom>
            <a:noFill/>
            <a:ln w="5715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24A4F65-C77B-EDFB-583C-30EBCE2490AE}"/>
                </a:ext>
              </a:extLst>
            </p:cNvPr>
            <p:cNvCxnSpPr>
              <a:cxnSpLocks/>
            </p:cNvCxnSpPr>
            <p:nvPr/>
          </p:nvCxnSpPr>
          <p:spPr bwMode="auto">
            <a:xfrm>
              <a:off x="3274542" y="4575575"/>
              <a:ext cx="0" cy="77974"/>
            </a:xfrm>
            <a:prstGeom prst="line">
              <a:avLst/>
            </a:prstGeom>
            <a:noFill/>
            <a:ln w="38100"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B584C617-1F1B-64B7-42F3-FA9168ED041F}"/>
                </a:ext>
              </a:extLst>
            </p:cNvPr>
            <p:cNvCxnSpPr>
              <a:cxnSpLocks/>
            </p:cNvCxnSpPr>
            <p:nvPr/>
          </p:nvCxnSpPr>
          <p:spPr bwMode="auto">
            <a:xfrm>
              <a:off x="3161670" y="4573194"/>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E2DE4B25-FC02-9D44-6AEA-03E69F5D2F79}"/>
                </a:ext>
              </a:extLst>
            </p:cNvPr>
            <p:cNvCxnSpPr>
              <a:cxnSpLocks/>
            </p:cNvCxnSpPr>
            <p:nvPr/>
          </p:nvCxnSpPr>
          <p:spPr bwMode="auto">
            <a:xfrm>
              <a:off x="3624734" y="4635802"/>
              <a:ext cx="0" cy="77974"/>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DB2F1D4A-52D9-0DCA-1D05-2D5DDDAB0493}"/>
                </a:ext>
              </a:extLst>
            </p:cNvPr>
            <p:cNvCxnSpPr>
              <a:cxnSpLocks/>
            </p:cNvCxnSpPr>
            <p:nvPr/>
          </p:nvCxnSpPr>
          <p:spPr bwMode="auto">
            <a:xfrm>
              <a:off x="3830454" y="4636882"/>
              <a:ext cx="0" cy="77974"/>
            </a:xfrm>
            <a:prstGeom prst="line">
              <a:avLst/>
            </a:prstGeom>
            <a:noFill/>
            <a:ln w="3810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72B9891C-3FDE-A3FE-4416-DF9799F38BA0}"/>
                </a:ext>
              </a:extLst>
            </p:cNvPr>
            <p:cNvCxnSpPr>
              <a:cxnSpLocks/>
            </p:cNvCxnSpPr>
            <p:nvPr/>
          </p:nvCxnSpPr>
          <p:spPr bwMode="auto">
            <a:xfrm>
              <a:off x="3579420" y="4635425"/>
              <a:ext cx="0" cy="77974"/>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86E07988-9EBC-F46F-A169-1260E75C6CC1}"/>
                </a:ext>
              </a:extLst>
            </p:cNvPr>
            <p:cNvCxnSpPr>
              <a:cxnSpLocks/>
            </p:cNvCxnSpPr>
            <p:nvPr/>
          </p:nvCxnSpPr>
          <p:spPr bwMode="auto">
            <a:xfrm>
              <a:off x="3187135" y="4573418"/>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096A7053-56D2-F9C3-0B34-E205C8577423}"/>
                </a:ext>
              </a:extLst>
            </p:cNvPr>
            <p:cNvCxnSpPr>
              <a:cxnSpLocks/>
            </p:cNvCxnSpPr>
            <p:nvPr/>
          </p:nvCxnSpPr>
          <p:spPr bwMode="auto">
            <a:xfrm>
              <a:off x="3514366" y="4606280"/>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8BF5E69B-F5D2-D409-EEFF-A36DFF562FAD}"/>
                </a:ext>
              </a:extLst>
            </p:cNvPr>
            <p:cNvCxnSpPr>
              <a:cxnSpLocks/>
            </p:cNvCxnSpPr>
            <p:nvPr/>
          </p:nvCxnSpPr>
          <p:spPr bwMode="auto">
            <a:xfrm>
              <a:off x="3546501" y="463542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2F0789D1-6C9A-0333-08B4-573780D41794}"/>
                </a:ext>
              </a:extLst>
            </p:cNvPr>
            <p:cNvCxnSpPr>
              <a:cxnSpLocks/>
            </p:cNvCxnSpPr>
            <p:nvPr/>
          </p:nvCxnSpPr>
          <p:spPr bwMode="auto">
            <a:xfrm>
              <a:off x="3593415" y="463542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852E17D1-23C2-4E42-6779-05554B85C607}"/>
                </a:ext>
              </a:extLst>
            </p:cNvPr>
            <p:cNvCxnSpPr>
              <a:cxnSpLocks/>
            </p:cNvCxnSpPr>
            <p:nvPr/>
          </p:nvCxnSpPr>
          <p:spPr bwMode="auto">
            <a:xfrm>
              <a:off x="3651430" y="4636019"/>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49C00C2C-C6C8-9E39-9372-1220E58FA38A}"/>
                </a:ext>
              </a:extLst>
            </p:cNvPr>
            <p:cNvCxnSpPr>
              <a:cxnSpLocks/>
            </p:cNvCxnSpPr>
            <p:nvPr/>
          </p:nvCxnSpPr>
          <p:spPr bwMode="auto">
            <a:xfrm>
              <a:off x="3672581" y="4636923"/>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CA4C9AA9-B3A7-2635-DE53-5F3DD963152E}"/>
                </a:ext>
              </a:extLst>
            </p:cNvPr>
            <p:cNvCxnSpPr>
              <a:cxnSpLocks/>
            </p:cNvCxnSpPr>
            <p:nvPr/>
          </p:nvCxnSpPr>
          <p:spPr bwMode="auto">
            <a:xfrm>
              <a:off x="3706910" y="4635112"/>
              <a:ext cx="0" cy="77974"/>
            </a:xfrm>
            <a:prstGeom prst="line">
              <a:avLst/>
            </a:prstGeom>
            <a:noFill/>
            <a:ln w="3810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47B82F43-2EB5-8A30-4EBC-6993FEADE26C}"/>
                </a:ext>
              </a:extLst>
            </p:cNvPr>
            <p:cNvCxnSpPr>
              <a:cxnSpLocks/>
            </p:cNvCxnSpPr>
            <p:nvPr/>
          </p:nvCxnSpPr>
          <p:spPr bwMode="auto">
            <a:xfrm>
              <a:off x="3742879" y="4635112"/>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092F4A91-2E94-D7BC-65C0-5F13B2ADC452}"/>
                </a:ext>
              </a:extLst>
            </p:cNvPr>
            <p:cNvCxnSpPr>
              <a:cxnSpLocks/>
            </p:cNvCxnSpPr>
            <p:nvPr/>
          </p:nvCxnSpPr>
          <p:spPr bwMode="auto">
            <a:xfrm>
              <a:off x="3777441" y="4636586"/>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54D3D16F-CD83-D1E7-62F8-69FC8F34239B}"/>
                </a:ext>
              </a:extLst>
            </p:cNvPr>
            <p:cNvCxnSpPr>
              <a:cxnSpLocks/>
            </p:cNvCxnSpPr>
            <p:nvPr/>
          </p:nvCxnSpPr>
          <p:spPr bwMode="auto">
            <a:xfrm>
              <a:off x="3799106" y="4637198"/>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8C15F6CF-87D2-9F92-ADFC-5E4783E4EFF3}"/>
                </a:ext>
              </a:extLst>
            </p:cNvPr>
            <p:cNvCxnSpPr>
              <a:cxnSpLocks/>
            </p:cNvCxnSpPr>
            <p:nvPr/>
          </p:nvCxnSpPr>
          <p:spPr bwMode="auto">
            <a:xfrm>
              <a:off x="3895279" y="4635112"/>
              <a:ext cx="0" cy="77974"/>
            </a:xfrm>
            <a:prstGeom prst="line">
              <a:avLst/>
            </a:prstGeom>
            <a:noFill/>
            <a:ln w="19050" cap="flat" cmpd="sng" algn="ctr">
              <a:solidFill>
                <a:schemeClr val="accent1"/>
              </a:solidFill>
              <a:prstDash val="solid"/>
              <a:round/>
              <a:headEnd type="none" w="med" len="med"/>
              <a:tailEnd type="none" w="med" len="med"/>
            </a:ln>
            <a:effectLst/>
          </p:spPr>
        </p:cxnSp>
      </p:grpSp>
      <p:sp>
        <p:nvSpPr>
          <p:cNvPr id="413" name="Freeform: Shape 412">
            <a:extLst>
              <a:ext uri="{FF2B5EF4-FFF2-40B4-BE49-F238E27FC236}">
                <a16:creationId xmlns:a16="http://schemas.microsoft.com/office/drawing/2014/main" id="{90D9648E-0401-0671-A3A1-C8AE833FB764}"/>
              </a:ext>
            </a:extLst>
          </p:cNvPr>
          <p:cNvSpPr/>
          <p:nvPr/>
        </p:nvSpPr>
        <p:spPr bwMode="auto">
          <a:xfrm>
            <a:off x="2026811" y="4184335"/>
            <a:ext cx="2414587" cy="814387"/>
          </a:xfrm>
          <a:custGeom>
            <a:avLst/>
            <a:gdLst>
              <a:gd name="connsiteX0" fmla="*/ 0 w 2414587"/>
              <a:gd name="connsiteY0" fmla="*/ 0 h 814387"/>
              <a:gd name="connsiteX1" fmla="*/ 300037 w 2414587"/>
              <a:gd name="connsiteY1" fmla="*/ 0 h 814387"/>
              <a:gd name="connsiteX2" fmla="*/ 300037 w 2414587"/>
              <a:gd name="connsiteY2" fmla="*/ 19050 h 814387"/>
              <a:gd name="connsiteX3" fmla="*/ 328612 w 2414587"/>
              <a:gd name="connsiteY3" fmla="*/ 19050 h 814387"/>
              <a:gd name="connsiteX4" fmla="*/ 328612 w 2414587"/>
              <a:gd name="connsiteY4" fmla="*/ 42862 h 814387"/>
              <a:gd name="connsiteX5" fmla="*/ 345281 w 2414587"/>
              <a:gd name="connsiteY5" fmla="*/ 42862 h 814387"/>
              <a:gd name="connsiteX6" fmla="*/ 345281 w 2414587"/>
              <a:gd name="connsiteY6" fmla="*/ 61912 h 814387"/>
              <a:gd name="connsiteX7" fmla="*/ 390525 w 2414587"/>
              <a:gd name="connsiteY7" fmla="*/ 61912 h 814387"/>
              <a:gd name="connsiteX8" fmla="*/ 390525 w 2414587"/>
              <a:gd name="connsiteY8" fmla="*/ 85725 h 814387"/>
              <a:gd name="connsiteX9" fmla="*/ 426243 w 2414587"/>
              <a:gd name="connsiteY9" fmla="*/ 85725 h 814387"/>
              <a:gd name="connsiteX10" fmla="*/ 426243 w 2414587"/>
              <a:gd name="connsiteY10" fmla="*/ 104775 h 814387"/>
              <a:gd name="connsiteX11" fmla="*/ 535781 w 2414587"/>
              <a:gd name="connsiteY11" fmla="*/ 104775 h 814387"/>
              <a:gd name="connsiteX12" fmla="*/ 535781 w 2414587"/>
              <a:gd name="connsiteY12" fmla="*/ 128587 h 814387"/>
              <a:gd name="connsiteX13" fmla="*/ 573881 w 2414587"/>
              <a:gd name="connsiteY13" fmla="*/ 128587 h 814387"/>
              <a:gd name="connsiteX14" fmla="*/ 573881 w 2414587"/>
              <a:gd name="connsiteY14" fmla="*/ 164306 h 814387"/>
              <a:gd name="connsiteX15" fmla="*/ 602456 w 2414587"/>
              <a:gd name="connsiteY15" fmla="*/ 164306 h 814387"/>
              <a:gd name="connsiteX16" fmla="*/ 602456 w 2414587"/>
              <a:gd name="connsiteY16" fmla="*/ 223837 h 814387"/>
              <a:gd name="connsiteX17" fmla="*/ 661987 w 2414587"/>
              <a:gd name="connsiteY17" fmla="*/ 223837 h 814387"/>
              <a:gd name="connsiteX18" fmla="*/ 661987 w 2414587"/>
              <a:gd name="connsiteY18" fmla="*/ 238125 h 814387"/>
              <a:gd name="connsiteX19" fmla="*/ 740568 w 2414587"/>
              <a:gd name="connsiteY19" fmla="*/ 238125 h 814387"/>
              <a:gd name="connsiteX20" fmla="*/ 740568 w 2414587"/>
              <a:gd name="connsiteY20" fmla="*/ 264319 h 814387"/>
              <a:gd name="connsiteX21" fmla="*/ 809625 w 2414587"/>
              <a:gd name="connsiteY21" fmla="*/ 264319 h 814387"/>
              <a:gd name="connsiteX22" fmla="*/ 809625 w 2414587"/>
              <a:gd name="connsiteY22" fmla="*/ 295275 h 814387"/>
              <a:gd name="connsiteX23" fmla="*/ 826293 w 2414587"/>
              <a:gd name="connsiteY23" fmla="*/ 295275 h 814387"/>
              <a:gd name="connsiteX24" fmla="*/ 826293 w 2414587"/>
              <a:gd name="connsiteY24" fmla="*/ 335756 h 814387"/>
              <a:gd name="connsiteX25" fmla="*/ 862012 w 2414587"/>
              <a:gd name="connsiteY25" fmla="*/ 335756 h 814387"/>
              <a:gd name="connsiteX26" fmla="*/ 862012 w 2414587"/>
              <a:gd name="connsiteY26" fmla="*/ 357187 h 814387"/>
              <a:gd name="connsiteX27" fmla="*/ 871537 w 2414587"/>
              <a:gd name="connsiteY27" fmla="*/ 357187 h 814387"/>
              <a:gd name="connsiteX28" fmla="*/ 871537 w 2414587"/>
              <a:gd name="connsiteY28" fmla="*/ 404812 h 814387"/>
              <a:gd name="connsiteX29" fmla="*/ 919162 w 2414587"/>
              <a:gd name="connsiteY29" fmla="*/ 404812 h 814387"/>
              <a:gd name="connsiteX30" fmla="*/ 919162 w 2414587"/>
              <a:gd name="connsiteY30" fmla="*/ 450056 h 814387"/>
              <a:gd name="connsiteX31" fmla="*/ 971550 w 2414587"/>
              <a:gd name="connsiteY31" fmla="*/ 450056 h 814387"/>
              <a:gd name="connsiteX32" fmla="*/ 971550 w 2414587"/>
              <a:gd name="connsiteY32" fmla="*/ 473869 h 814387"/>
              <a:gd name="connsiteX33" fmla="*/ 1026318 w 2414587"/>
              <a:gd name="connsiteY33" fmla="*/ 473869 h 814387"/>
              <a:gd name="connsiteX34" fmla="*/ 1026318 w 2414587"/>
              <a:gd name="connsiteY34" fmla="*/ 519112 h 814387"/>
              <a:gd name="connsiteX35" fmla="*/ 1078706 w 2414587"/>
              <a:gd name="connsiteY35" fmla="*/ 519112 h 814387"/>
              <a:gd name="connsiteX36" fmla="*/ 1078706 w 2414587"/>
              <a:gd name="connsiteY36" fmla="*/ 547687 h 814387"/>
              <a:gd name="connsiteX37" fmla="*/ 1152525 w 2414587"/>
              <a:gd name="connsiteY37" fmla="*/ 547687 h 814387"/>
              <a:gd name="connsiteX38" fmla="*/ 1152525 w 2414587"/>
              <a:gd name="connsiteY38" fmla="*/ 566737 h 814387"/>
              <a:gd name="connsiteX39" fmla="*/ 1195387 w 2414587"/>
              <a:gd name="connsiteY39" fmla="*/ 566737 h 814387"/>
              <a:gd name="connsiteX40" fmla="*/ 1195387 w 2414587"/>
              <a:gd name="connsiteY40" fmla="*/ 609600 h 814387"/>
              <a:gd name="connsiteX41" fmla="*/ 1240631 w 2414587"/>
              <a:gd name="connsiteY41" fmla="*/ 609600 h 814387"/>
              <a:gd name="connsiteX42" fmla="*/ 1240631 w 2414587"/>
              <a:gd name="connsiteY42" fmla="*/ 638175 h 814387"/>
              <a:gd name="connsiteX43" fmla="*/ 1266825 w 2414587"/>
              <a:gd name="connsiteY43" fmla="*/ 638175 h 814387"/>
              <a:gd name="connsiteX44" fmla="*/ 1266825 w 2414587"/>
              <a:gd name="connsiteY44" fmla="*/ 659606 h 814387"/>
              <a:gd name="connsiteX45" fmla="*/ 1285875 w 2414587"/>
              <a:gd name="connsiteY45" fmla="*/ 659606 h 814387"/>
              <a:gd name="connsiteX46" fmla="*/ 1285875 w 2414587"/>
              <a:gd name="connsiteY46" fmla="*/ 685800 h 814387"/>
              <a:gd name="connsiteX47" fmla="*/ 1326356 w 2414587"/>
              <a:gd name="connsiteY47" fmla="*/ 685800 h 814387"/>
              <a:gd name="connsiteX48" fmla="*/ 1326356 w 2414587"/>
              <a:gd name="connsiteY48" fmla="*/ 709612 h 814387"/>
              <a:gd name="connsiteX49" fmla="*/ 1426368 w 2414587"/>
              <a:gd name="connsiteY49" fmla="*/ 709612 h 814387"/>
              <a:gd name="connsiteX50" fmla="*/ 1426368 w 2414587"/>
              <a:gd name="connsiteY50" fmla="*/ 728662 h 814387"/>
              <a:gd name="connsiteX51" fmla="*/ 1607343 w 2414587"/>
              <a:gd name="connsiteY51" fmla="*/ 728662 h 814387"/>
              <a:gd name="connsiteX52" fmla="*/ 1607343 w 2414587"/>
              <a:gd name="connsiteY52" fmla="*/ 754856 h 814387"/>
              <a:gd name="connsiteX53" fmla="*/ 1783556 w 2414587"/>
              <a:gd name="connsiteY53" fmla="*/ 754856 h 814387"/>
              <a:gd name="connsiteX54" fmla="*/ 1783556 w 2414587"/>
              <a:gd name="connsiteY54" fmla="*/ 781050 h 814387"/>
              <a:gd name="connsiteX55" fmla="*/ 1902618 w 2414587"/>
              <a:gd name="connsiteY55" fmla="*/ 781050 h 814387"/>
              <a:gd name="connsiteX56" fmla="*/ 1902618 w 2414587"/>
              <a:gd name="connsiteY56" fmla="*/ 814387 h 814387"/>
              <a:gd name="connsiteX57" fmla="*/ 2414587 w 2414587"/>
              <a:gd name="connsiteY57" fmla="*/ 814387 h 8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414587" h="814387">
                <a:moveTo>
                  <a:pt x="0" y="0"/>
                </a:moveTo>
                <a:lnTo>
                  <a:pt x="300037" y="0"/>
                </a:lnTo>
                <a:lnTo>
                  <a:pt x="300037" y="19050"/>
                </a:lnTo>
                <a:lnTo>
                  <a:pt x="328612" y="19050"/>
                </a:lnTo>
                <a:lnTo>
                  <a:pt x="328612" y="42862"/>
                </a:lnTo>
                <a:lnTo>
                  <a:pt x="345281" y="42862"/>
                </a:lnTo>
                <a:lnTo>
                  <a:pt x="345281" y="61912"/>
                </a:lnTo>
                <a:lnTo>
                  <a:pt x="390525" y="61912"/>
                </a:lnTo>
                <a:lnTo>
                  <a:pt x="390525" y="85725"/>
                </a:lnTo>
                <a:lnTo>
                  <a:pt x="426243" y="85725"/>
                </a:lnTo>
                <a:lnTo>
                  <a:pt x="426243" y="104775"/>
                </a:lnTo>
                <a:lnTo>
                  <a:pt x="535781" y="104775"/>
                </a:lnTo>
                <a:lnTo>
                  <a:pt x="535781" y="128587"/>
                </a:lnTo>
                <a:lnTo>
                  <a:pt x="573881" y="128587"/>
                </a:lnTo>
                <a:lnTo>
                  <a:pt x="573881" y="164306"/>
                </a:lnTo>
                <a:lnTo>
                  <a:pt x="602456" y="164306"/>
                </a:lnTo>
                <a:lnTo>
                  <a:pt x="602456" y="223837"/>
                </a:lnTo>
                <a:lnTo>
                  <a:pt x="661987" y="223837"/>
                </a:lnTo>
                <a:lnTo>
                  <a:pt x="661987" y="238125"/>
                </a:lnTo>
                <a:lnTo>
                  <a:pt x="740568" y="238125"/>
                </a:lnTo>
                <a:lnTo>
                  <a:pt x="740568" y="264319"/>
                </a:lnTo>
                <a:lnTo>
                  <a:pt x="809625" y="264319"/>
                </a:lnTo>
                <a:lnTo>
                  <a:pt x="809625" y="295275"/>
                </a:lnTo>
                <a:lnTo>
                  <a:pt x="826293" y="295275"/>
                </a:lnTo>
                <a:lnTo>
                  <a:pt x="826293" y="335756"/>
                </a:lnTo>
                <a:lnTo>
                  <a:pt x="862012" y="335756"/>
                </a:lnTo>
                <a:lnTo>
                  <a:pt x="862012" y="357187"/>
                </a:lnTo>
                <a:lnTo>
                  <a:pt x="871537" y="357187"/>
                </a:lnTo>
                <a:lnTo>
                  <a:pt x="871537" y="404812"/>
                </a:lnTo>
                <a:lnTo>
                  <a:pt x="919162" y="404812"/>
                </a:lnTo>
                <a:lnTo>
                  <a:pt x="919162" y="450056"/>
                </a:lnTo>
                <a:lnTo>
                  <a:pt x="971550" y="450056"/>
                </a:lnTo>
                <a:lnTo>
                  <a:pt x="971550" y="473869"/>
                </a:lnTo>
                <a:lnTo>
                  <a:pt x="1026318" y="473869"/>
                </a:lnTo>
                <a:lnTo>
                  <a:pt x="1026318" y="519112"/>
                </a:lnTo>
                <a:lnTo>
                  <a:pt x="1078706" y="519112"/>
                </a:lnTo>
                <a:lnTo>
                  <a:pt x="1078706" y="547687"/>
                </a:lnTo>
                <a:lnTo>
                  <a:pt x="1152525" y="547687"/>
                </a:lnTo>
                <a:lnTo>
                  <a:pt x="1152525" y="566737"/>
                </a:lnTo>
                <a:lnTo>
                  <a:pt x="1195387" y="566737"/>
                </a:lnTo>
                <a:lnTo>
                  <a:pt x="1195387" y="609600"/>
                </a:lnTo>
                <a:lnTo>
                  <a:pt x="1240631" y="609600"/>
                </a:lnTo>
                <a:lnTo>
                  <a:pt x="1240631" y="638175"/>
                </a:lnTo>
                <a:lnTo>
                  <a:pt x="1266825" y="638175"/>
                </a:lnTo>
                <a:lnTo>
                  <a:pt x="1266825" y="659606"/>
                </a:lnTo>
                <a:lnTo>
                  <a:pt x="1285875" y="659606"/>
                </a:lnTo>
                <a:lnTo>
                  <a:pt x="1285875" y="685800"/>
                </a:lnTo>
                <a:lnTo>
                  <a:pt x="1326356" y="685800"/>
                </a:lnTo>
                <a:lnTo>
                  <a:pt x="1326356" y="709612"/>
                </a:lnTo>
                <a:lnTo>
                  <a:pt x="1426368" y="709612"/>
                </a:lnTo>
                <a:lnTo>
                  <a:pt x="1426368" y="728662"/>
                </a:lnTo>
                <a:lnTo>
                  <a:pt x="1607343" y="728662"/>
                </a:lnTo>
                <a:lnTo>
                  <a:pt x="1607343" y="754856"/>
                </a:lnTo>
                <a:lnTo>
                  <a:pt x="1783556" y="754856"/>
                </a:lnTo>
                <a:lnTo>
                  <a:pt x="1783556" y="781050"/>
                </a:lnTo>
                <a:lnTo>
                  <a:pt x="1902618" y="781050"/>
                </a:lnTo>
                <a:lnTo>
                  <a:pt x="1902618" y="814387"/>
                </a:lnTo>
                <a:lnTo>
                  <a:pt x="2414587" y="814387"/>
                </a:lnTo>
              </a:path>
            </a:pathLst>
          </a:custGeom>
          <a:noFill/>
          <a:ln w="28575">
            <a:solidFill>
              <a:schemeClr val="accent3"/>
            </a:solidFill>
            <a:miter lim="800000"/>
            <a:headEnd/>
            <a:tailEnd/>
          </a:ln>
        </p:spPr>
        <p:txBody>
          <a:bodyPr rtlCol="0" anchor="ctr"/>
          <a:lstStyle/>
          <a:p>
            <a:pPr algn="ctr"/>
            <a:endParaRPr lang="en-US"/>
          </a:p>
        </p:txBody>
      </p:sp>
      <p:grpSp>
        <p:nvGrpSpPr>
          <p:cNvPr id="427" name="Group 426">
            <a:extLst>
              <a:ext uri="{FF2B5EF4-FFF2-40B4-BE49-F238E27FC236}">
                <a16:creationId xmlns:a16="http://schemas.microsoft.com/office/drawing/2014/main" id="{E916017E-BD3D-C5AC-25D6-30E70BCFCA5B}"/>
              </a:ext>
            </a:extLst>
          </p:cNvPr>
          <p:cNvGrpSpPr/>
          <p:nvPr/>
        </p:nvGrpSpPr>
        <p:grpSpPr>
          <a:xfrm>
            <a:off x="2659714" y="4324315"/>
            <a:ext cx="1778213" cy="676471"/>
            <a:chOff x="2056891" y="4376224"/>
            <a:chExt cx="1778213" cy="676471"/>
          </a:xfrm>
        </p:grpSpPr>
        <p:cxnSp>
          <p:nvCxnSpPr>
            <p:cNvPr id="377" name="Straight Connector 376">
              <a:extLst>
                <a:ext uri="{FF2B5EF4-FFF2-40B4-BE49-F238E27FC236}">
                  <a16:creationId xmlns:a16="http://schemas.microsoft.com/office/drawing/2014/main" id="{866C0978-8F90-35BE-9408-B26A61265359}"/>
                </a:ext>
              </a:extLst>
            </p:cNvPr>
            <p:cNvCxnSpPr>
              <a:cxnSpLocks/>
            </p:cNvCxnSpPr>
            <p:nvPr/>
          </p:nvCxnSpPr>
          <p:spPr bwMode="auto">
            <a:xfrm>
              <a:off x="2056891" y="4376224"/>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DAA15C4D-E937-4A7D-B6F2-4B80ED00BED3}"/>
                </a:ext>
              </a:extLst>
            </p:cNvPr>
            <p:cNvCxnSpPr>
              <a:cxnSpLocks/>
            </p:cNvCxnSpPr>
            <p:nvPr/>
          </p:nvCxnSpPr>
          <p:spPr bwMode="auto">
            <a:xfrm>
              <a:off x="2104274" y="4389497"/>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4C327700-E2BD-08CD-227F-DEA3419667A8}"/>
                </a:ext>
              </a:extLst>
            </p:cNvPr>
            <p:cNvCxnSpPr>
              <a:cxnSpLocks/>
            </p:cNvCxnSpPr>
            <p:nvPr/>
          </p:nvCxnSpPr>
          <p:spPr bwMode="auto">
            <a:xfrm>
              <a:off x="3041646" y="4910507"/>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3B6F6C29-EE11-7BC2-D904-1003A37C4DE9}"/>
                </a:ext>
              </a:extLst>
            </p:cNvPr>
            <p:cNvCxnSpPr>
              <a:cxnSpLocks/>
            </p:cNvCxnSpPr>
            <p:nvPr/>
          </p:nvCxnSpPr>
          <p:spPr bwMode="auto">
            <a:xfrm>
              <a:off x="3147605" y="4912169"/>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DE002D26-DFC9-7D76-4CC1-430DCB93C2C3}"/>
                </a:ext>
              </a:extLst>
            </p:cNvPr>
            <p:cNvCxnSpPr>
              <a:cxnSpLocks/>
            </p:cNvCxnSpPr>
            <p:nvPr/>
          </p:nvCxnSpPr>
          <p:spPr bwMode="auto">
            <a:xfrm>
              <a:off x="3479461" y="4974721"/>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E0313E02-DB2B-B799-65EB-B5D88457992A}"/>
                </a:ext>
              </a:extLst>
            </p:cNvPr>
            <p:cNvCxnSpPr>
              <a:cxnSpLocks/>
            </p:cNvCxnSpPr>
            <p:nvPr/>
          </p:nvCxnSpPr>
          <p:spPr bwMode="auto">
            <a:xfrm>
              <a:off x="3353584" y="4972340"/>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2EC73D2-03CD-F4D3-CFF2-EE2E3F6EEA8D}"/>
                </a:ext>
              </a:extLst>
            </p:cNvPr>
            <p:cNvCxnSpPr>
              <a:cxnSpLocks/>
            </p:cNvCxnSpPr>
            <p:nvPr/>
          </p:nvCxnSpPr>
          <p:spPr bwMode="auto">
            <a:xfrm>
              <a:off x="3521338" y="4974203"/>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31667AE1-C015-DE7F-AED0-A823C1FD127F}"/>
                </a:ext>
              </a:extLst>
            </p:cNvPr>
            <p:cNvCxnSpPr>
              <a:cxnSpLocks/>
            </p:cNvCxnSpPr>
            <p:nvPr/>
          </p:nvCxnSpPr>
          <p:spPr bwMode="auto">
            <a:xfrm>
              <a:off x="3330250" y="494049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368CD5BC-1209-1890-E955-77C7B554730E}"/>
                </a:ext>
              </a:extLst>
            </p:cNvPr>
            <p:cNvCxnSpPr>
              <a:cxnSpLocks/>
            </p:cNvCxnSpPr>
            <p:nvPr/>
          </p:nvCxnSpPr>
          <p:spPr bwMode="auto">
            <a:xfrm>
              <a:off x="3265390" y="494049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2EAB3E8-E775-4E92-3962-1CFC9EB7416D}"/>
                </a:ext>
              </a:extLst>
            </p:cNvPr>
            <p:cNvCxnSpPr>
              <a:cxnSpLocks/>
            </p:cNvCxnSpPr>
            <p:nvPr/>
          </p:nvCxnSpPr>
          <p:spPr bwMode="auto">
            <a:xfrm>
              <a:off x="3563699" y="4974721"/>
              <a:ext cx="0" cy="77974"/>
            </a:xfrm>
            <a:prstGeom prst="line">
              <a:avLst/>
            </a:prstGeom>
            <a:noFill/>
            <a:ln w="38100"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3C024DE2-A4E8-5048-34C4-A7693FF5ECBA}"/>
                </a:ext>
              </a:extLst>
            </p:cNvPr>
            <p:cNvCxnSpPr>
              <a:cxnSpLocks/>
            </p:cNvCxnSpPr>
            <p:nvPr/>
          </p:nvCxnSpPr>
          <p:spPr bwMode="auto">
            <a:xfrm>
              <a:off x="3189318" y="491278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88110302-6895-33BE-C058-B3C031204B25}"/>
                </a:ext>
              </a:extLst>
            </p:cNvPr>
            <p:cNvCxnSpPr>
              <a:cxnSpLocks/>
            </p:cNvCxnSpPr>
            <p:nvPr/>
          </p:nvCxnSpPr>
          <p:spPr bwMode="auto">
            <a:xfrm>
              <a:off x="3068251" y="4910405"/>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1359E021-DC81-46AE-4FE5-A5A56AE5443C}"/>
                </a:ext>
              </a:extLst>
            </p:cNvPr>
            <p:cNvCxnSpPr>
              <a:cxnSpLocks/>
            </p:cNvCxnSpPr>
            <p:nvPr/>
          </p:nvCxnSpPr>
          <p:spPr bwMode="auto">
            <a:xfrm>
              <a:off x="3243163" y="494049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AEF8C3FB-062F-B612-36B9-C748BE697256}"/>
                </a:ext>
              </a:extLst>
            </p:cNvPr>
            <p:cNvCxnSpPr>
              <a:cxnSpLocks/>
            </p:cNvCxnSpPr>
            <p:nvPr/>
          </p:nvCxnSpPr>
          <p:spPr bwMode="auto">
            <a:xfrm>
              <a:off x="3300905" y="4940496"/>
              <a:ext cx="0" cy="77974"/>
            </a:xfrm>
            <a:prstGeom prst="line">
              <a:avLst/>
            </a:prstGeom>
            <a:noFill/>
            <a:ln w="3810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1F6307D9-B66E-1869-F6F7-24DC78576F11}"/>
                </a:ext>
              </a:extLst>
            </p:cNvPr>
            <p:cNvCxnSpPr>
              <a:cxnSpLocks/>
            </p:cNvCxnSpPr>
            <p:nvPr/>
          </p:nvCxnSpPr>
          <p:spPr bwMode="auto">
            <a:xfrm>
              <a:off x="3218289" y="494049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36151A85-A562-8E82-47DD-6A67639EA58A}"/>
                </a:ext>
              </a:extLst>
            </p:cNvPr>
            <p:cNvCxnSpPr>
              <a:cxnSpLocks/>
            </p:cNvCxnSpPr>
            <p:nvPr/>
          </p:nvCxnSpPr>
          <p:spPr bwMode="auto">
            <a:xfrm>
              <a:off x="3604881" y="4974721"/>
              <a:ext cx="0" cy="77974"/>
            </a:xfrm>
            <a:prstGeom prst="line">
              <a:avLst/>
            </a:prstGeom>
            <a:noFill/>
            <a:ln w="28575"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56E79553-718D-CCFA-8EEE-F5FECC9CA71F}"/>
                </a:ext>
              </a:extLst>
            </p:cNvPr>
            <p:cNvCxnSpPr>
              <a:cxnSpLocks/>
            </p:cNvCxnSpPr>
            <p:nvPr/>
          </p:nvCxnSpPr>
          <p:spPr bwMode="auto">
            <a:xfrm>
              <a:off x="3670200" y="4974721"/>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847277DE-9721-7364-C806-51F806BC3646}"/>
                </a:ext>
              </a:extLst>
            </p:cNvPr>
            <p:cNvCxnSpPr>
              <a:cxnSpLocks/>
            </p:cNvCxnSpPr>
            <p:nvPr/>
          </p:nvCxnSpPr>
          <p:spPr bwMode="auto">
            <a:xfrm>
              <a:off x="3646074" y="4974721"/>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747F8FE9-2EE9-F56C-D67B-87E1ACC323C2}"/>
                </a:ext>
              </a:extLst>
            </p:cNvPr>
            <p:cNvCxnSpPr>
              <a:cxnSpLocks/>
            </p:cNvCxnSpPr>
            <p:nvPr/>
          </p:nvCxnSpPr>
          <p:spPr bwMode="auto">
            <a:xfrm>
              <a:off x="3690746" y="4973250"/>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242B411E-CEF9-0C3D-A62B-0C04C9D282AA}"/>
                </a:ext>
              </a:extLst>
            </p:cNvPr>
            <p:cNvCxnSpPr>
              <a:cxnSpLocks/>
            </p:cNvCxnSpPr>
            <p:nvPr/>
          </p:nvCxnSpPr>
          <p:spPr bwMode="auto">
            <a:xfrm>
              <a:off x="3717412" y="4974721"/>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9615BA49-C8E2-63E7-47FA-98008053A2F2}"/>
                </a:ext>
              </a:extLst>
            </p:cNvPr>
            <p:cNvCxnSpPr>
              <a:cxnSpLocks/>
            </p:cNvCxnSpPr>
            <p:nvPr/>
          </p:nvCxnSpPr>
          <p:spPr bwMode="auto">
            <a:xfrm>
              <a:off x="3835104" y="4972340"/>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4036058F-3DB0-2E91-57D1-216A80F03DC9}"/>
                </a:ext>
              </a:extLst>
            </p:cNvPr>
            <p:cNvCxnSpPr>
              <a:cxnSpLocks/>
            </p:cNvCxnSpPr>
            <p:nvPr/>
          </p:nvCxnSpPr>
          <p:spPr bwMode="auto">
            <a:xfrm>
              <a:off x="3788132" y="4970867"/>
              <a:ext cx="0" cy="77974"/>
            </a:xfrm>
            <a:prstGeom prst="line">
              <a:avLst/>
            </a:prstGeom>
            <a:noFill/>
            <a:ln w="19050" cap="flat" cmpd="sng" algn="ctr">
              <a:solidFill>
                <a:schemeClr val="accent3"/>
              </a:solidFill>
              <a:prstDash val="solid"/>
              <a:round/>
              <a:headEnd type="none" w="med" len="med"/>
              <a:tailEnd type="none" w="med" len="med"/>
            </a:ln>
            <a:effectLst/>
          </p:spPr>
        </p:cxnSp>
      </p:grpSp>
      <p:sp>
        <p:nvSpPr>
          <p:cNvPr id="685" name="TextBox 684">
            <a:extLst>
              <a:ext uri="{FF2B5EF4-FFF2-40B4-BE49-F238E27FC236}">
                <a16:creationId xmlns:a16="http://schemas.microsoft.com/office/drawing/2014/main" id="{57346117-1165-CB95-930C-6E00C6CD3BCC}"/>
              </a:ext>
            </a:extLst>
          </p:cNvPr>
          <p:cNvSpPr txBox="1"/>
          <p:nvPr/>
        </p:nvSpPr>
        <p:spPr bwMode="auto">
          <a:xfrm>
            <a:off x="8976539" y="5483890"/>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26.2%</a:t>
            </a:r>
          </a:p>
        </p:txBody>
      </p:sp>
      <p:sp>
        <p:nvSpPr>
          <p:cNvPr id="693" name="Freeform: Shape 692">
            <a:extLst>
              <a:ext uri="{FF2B5EF4-FFF2-40B4-BE49-F238E27FC236}">
                <a16:creationId xmlns:a16="http://schemas.microsoft.com/office/drawing/2014/main" id="{5B689531-B25A-B5A3-1828-5EC0107CBD4C}"/>
              </a:ext>
            </a:extLst>
          </p:cNvPr>
          <p:cNvSpPr/>
          <p:nvPr/>
        </p:nvSpPr>
        <p:spPr bwMode="auto">
          <a:xfrm>
            <a:off x="7167437" y="1729903"/>
            <a:ext cx="2668063" cy="1780951"/>
          </a:xfrm>
          <a:custGeom>
            <a:avLst/>
            <a:gdLst>
              <a:gd name="connsiteX0" fmla="*/ 0 w 2513730"/>
              <a:gd name="connsiteY0" fmla="*/ 0 h 1686251"/>
              <a:gd name="connsiteX1" fmla="*/ 0 w 2513730"/>
              <a:gd name="connsiteY1" fmla="*/ 1686251 h 1686251"/>
              <a:gd name="connsiteX2" fmla="*/ 2513730 w 2513730"/>
              <a:gd name="connsiteY2" fmla="*/ 1686251 h 1686251"/>
            </a:gdLst>
            <a:ahLst/>
            <a:cxnLst>
              <a:cxn ang="0">
                <a:pos x="connsiteX0" y="connsiteY0"/>
              </a:cxn>
              <a:cxn ang="0">
                <a:pos x="connsiteX1" y="connsiteY1"/>
              </a:cxn>
              <a:cxn ang="0">
                <a:pos x="connsiteX2" y="connsiteY2"/>
              </a:cxn>
            </a:cxnLst>
            <a:rect l="l" t="t" r="r" b="b"/>
            <a:pathLst>
              <a:path w="2513730" h="1686251">
                <a:moveTo>
                  <a:pt x="0" y="0"/>
                </a:moveTo>
                <a:lnTo>
                  <a:pt x="0" y="1686251"/>
                </a:lnTo>
                <a:lnTo>
                  <a:pt x="2513730" y="1686251"/>
                </a:lnTo>
              </a:path>
            </a:pathLst>
          </a:custGeom>
          <a:noFill/>
          <a:ln w="28575">
            <a:solidFill>
              <a:schemeClr val="bg1"/>
            </a:solidFill>
            <a:miter lim="800000"/>
            <a:headEnd/>
            <a:tailEnd/>
          </a:ln>
        </p:spPr>
        <p:txBody>
          <a:bodyPr rtlCol="0" anchor="ctr"/>
          <a:lstStyle/>
          <a:p>
            <a:pPr algn="ctr"/>
            <a:endParaRPr lang="en-US"/>
          </a:p>
        </p:txBody>
      </p:sp>
      <p:grpSp>
        <p:nvGrpSpPr>
          <p:cNvPr id="694" name="Group 693">
            <a:extLst>
              <a:ext uri="{FF2B5EF4-FFF2-40B4-BE49-F238E27FC236}">
                <a16:creationId xmlns:a16="http://schemas.microsoft.com/office/drawing/2014/main" id="{AA11BEAC-A60A-37E1-ABB8-EA531E7B022C}"/>
              </a:ext>
            </a:extLst>
          </p:cNvPr>
          <p:cNvGrpSpPr/>
          <p:nvPr/>
        </p:nvGrpSpPr>
        <p:grpSpPr>
          <a:xfrm>
            <a:off x="7097891" y="1737248"/>
            <a:ext cx="70437" cy="1773607"/>
            <a:chOff x="1394410" y="1856615"/>
            <a:chExt cx="66692" cy="1679297"/>
          </a:xfrm>
        </p:grpSpPr>
        <p:cxnSp>
          <p:nvCxnSpPr>
            <p:cNvPr id="804" name="Straight Connector 803">
              <a:extLst>
                <a:ext uri="{FF2B5EF4-FFF2-40B4-BE49-F238E27FC236}">
                  <a16:creationId xmlns:a16="http://schemas.microsoft.com/office/drawing/2014/main" id="{065B66E4-3207-BCDE-D841-1E06E5E780CF}"/>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22C4EF4D-2F6E-FBA5-C645-2B4945DCFC0B}"/>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BFEDB413-5FF4-EC91-E568-49E097D2C54E}"/>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860785A9-65CF-E439-57C9-8159E0F4C3AE}"/>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344050AF-48C9-E94F-745A-BB9EFCAA2CF3}"/>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CC1B295E-5427-55E6-BB0E-B57C3345F1DD}"/>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95" name="Group 694">
            <a:extLst>
              <a:ext uri="{FF2B5EF4-FFF2-40B4-BE49-F238E27FC236}">
                <a16:creationId xmlns:a16="http://schemas.microsoft.com/office/drawing/2014/main" id="{D8930069-6192-3822-4673-F162F077968A}"/>
              </a:ext>
            </a:extLst>
          </p:cNvPr>
          <p:cNvGrpSpPr/>
          <p:nvPr/>
        </p:nvGrpSpPr>
        <p:grpSpPr>
          <a:xfrm>
            <a:off x="7167437" y="3517338"/>
            <a:ext cx="2655368" cy="60209"/>
            <a:chOff x="1460258" y="3542034"/>
            <a:chExt cx="2514171" cy="57007"/>
          </a:xfrm>
        </p:grpSpPr>
        <p:grpSp>
          <p:nvGrpSpPr>
            <p:cNvPr id="783" name="Group 782">
              <a:extLst>
                <a:ext uri="{FF2B5EF4-FFF2-40B4-BE49-F238E27FC236}">
                  <a16:creationId xmlns:a16="http://schemas.microsoft.com/office/drawing/2014/main" id="{DA8900B9-6A78-1450-1650-D2B5AB42D904}"/>
                </a:ext>
              </a:extLst>
            </p:cNvPr>
            <p:cNvGrpSpPr/>
            <p:nvPr/>
          </p:nvGrpSpPr>
          <p:grpSpPr>
            <a:xfrm rot="5400000">
              <a:off x="1806979" y="3198672"/>
              <a:ext cx="53647" cy="747090"/>
              <a:chOff x="1394410" y="1856615"/>
              <a:chExt cx="66692" cy="1679297"/>
            </a:xfrm>
          </p:grpSpPr>
          <p:cxnSp>
            <p:nvCxnSpPr>
              <p:cNvPr id="798" name="Straight Connector 797">
                <a:extLst>
                  <a:ext uri="{FF2B5EF4-FFF2-40B4-BE49-F238E27FC236}">
                    <a16:creationId xmlns:a16="http://schemas.microsoft.com/office/drawing/2014/main" id="{9D74DA73-B107-7D6F-F372-87D5D0559930}"/>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5448706D-6763-D9A2-EAF2-093CC37E6F48}"/>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35963664-4454-F3D4-BB4D-0465DDA9D1D6}"/>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B60F5912-64BE-E8E9-A4A2-4412D103FEEF}"/>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9D1EDFF5-F424-031A-F417-A3E8C1EC422B}"/>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7DD0D1EF-C1E9-EB5D-ADAF-6C686CA10A14}"/>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84" name="Group 783">
              <a:extLst>
                <a:ext uri="{FF2B5EF4-FFF2-40B4-BE49-F238E27FC236}">
                  <a16:creationId xmlns:a16="http://schemas.microsoft.com/office/drawing/2014/main" id="{C6E60FDC-38D3-A7B6-00B8-8BB639BD157B}"/>
                </a:ext>
              </a:extLst>
            </p:cNvPr>
            <p:cNvGrpSpPr/>
            <p:nvPr/>
          </p:nvGrpSpPr>
          <p:grpSpPr>
            <a:xfrm rot="5400000">
              <a:off x="2696532" y="3198673"/>
              <a:ext cx="53647" cy="747090"/>
              <a:chOff x="1394410" y="1856615"/>
              <a:chExt cx="66692" cy="1679297"/>
            </a:xfrm>
          </p:grpSpPr>
          <p:cxnSp>
            <p:nvCxnSpPr>
              <p:cNvPr id="792" name="Straight Connector 791">
                <a:extLst>
                  <a:ext uri="{FF2B5EF4-FFF2-40B4-BE49-F238E27FC236}">
                    <a16:creationId xmlns:a16="http://schemas.microsoft.com/office/drawing/2014/main" id="{070E9517-A3DA-A30C-6AD7-3CD0D710584E}"/>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79AB84AA-BBA7-2758-40BC-3C2E7C0D17C9}"/>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C8110154-25E9-0F71-9F72-3F7310F700F0}"/>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E8C53750-75A1-72E8-9522-93E984C9BA2F}"/>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CBD4C72D-BD12-CB04-910E-EEB26FD85C83}"/>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3ACAE7CF-D052-FF74-295E-5F2BFCF2FC61}"/>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85" name="Group 784">
              <a:extLst>
                <a:ext uri="{FF2B5EF4-FFF2-40B4-BE49-F238E27FC236}">
                  <a16:creationId xmlns:a16="http://schemas.microsoft.com/office/drawing/2014/main" id="{3A1F716F-2DE2-6A5F-8582-B1EF4A2EBDCB}"/>
                </a:ext>
              </a:extLst>
            </p:cNvPr>
            <p:cNvGrpSpPr/>
            <p:nvPr/>
          </p:nvGrpSpPr>
          <p:grpSpPr>
            <a:xfrm rot="5400000">
              <a:off x="3580072" y="3201325"/>
              <a:ext cx="53648" cy="735066"/>
              <a:chOff x="1394410" y="1883642"/>
              <a:chExt cx="66693" cy="1652270"/>
            </a:xfrm>
          </p:grpSpPr>
          <p:cxnSp>
            <p:nvCxnSpPr>
              <p:cNvPr id="786" name="Straight Connector 785">
                <a:extLst>
                  <a:ext uri="{FF2B5EF4-FFF2-40B4-BE49-F238E27FC236}">
                    <a16:creationId xmlns:a16="http://schemas.microsoft.com/office/drawing/2014/main" id="{29347125-EAC5-3F6A-BD68-EE694A2C2786}"/>
                  </a:ext>
                </a:extLst>
              </p:cNvPr>
              <p:cNvCxnSpPr>
                <a:cxnSpLocks/>
              </p:cNvCxnSpPr>
              <p:nvPr/>
            </p:nvCxnSpPr>
            <p:spPr bwMode="auto">
              <a:xfrm>
                <a:off x="1394411" y="188364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A803B1C2-251F-5834-BFA5-590856789FDE}"/>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5F4127B5-7BF9-ADE6-AE67-7852F1B4E96D}"/>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905FB089-7430-464F-7A19-8CAFE2E12223}"/>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2188F0AB-8DD0-CB10-3AA6-B373EA4B2F3A}"/>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20434F37-5BC6-54E2-D6E1-DE8331A26CDB}"/>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96" name="Group 695">
            <a:extLst>
              <a:ext uri="{FF2B5EF4-FFF2-40B4-BE49-F238E27FC236}">
                <a16:creationId xmlns:a16="http://schemas.microsoft.com/office/drawing/2014/main" id="{CD4F0CD9-0607-8AD5-2EAB-77D61C2285EE}"/>
              </a:ext>
            </a:extLst>
          </p:cNvPr>
          <p:cNvGrpSpPr/>
          <p:nvPr/>
        </p:nvGrpSpPr>
        <p:grpSpPr>
          <a:xfrm>
            <a:off x="6814696" y="1590365"/>
            <a:ext cx="349471" cy="1918557"/>
            <a:chOff x="2489648" y="1706527"/>
            <a:chExt cx="420308" cy="3702244"/>
          </a:xfrm>
        </p:grpSpPr>
        <p:sp>
          <p:nvSpPr>
            <p:cNvPr id="777" name="TextBox 776">
              <a:extLst>
                <a:ext uri="{FF2B5EF4-FFF2-40B4-BE49-F238E27FC236}">
                  <a16:creationId xmlns:a16="http://schemas.microsoft.com/office/drawing/2014/main" id="{B7733EA7-20F0-D65A-4747-AA2AD38A1023}"/>
                </a:ext>
              </a:extLst>
            </p:cNvPr>
            <p:cNvSpPr txBox="1"/>
            <p:nvPr/>
          </p:nvSpPr>
          <p:spPr bwMode="auto">
            <a:xfrm>
              <a:off x="2489648" y="170652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778" name="TextBox 777">
              <a:extLst>
                <a:ext uri="{FF2B5EF4-FFF2-40B4-BE49-F238E27FC236}">
                  <a16:creationId xmlns:a16="http://schemas.microsoft.com/office/drawing/2014/main" id="{87B40CCF-D11B-D58B-AEEB-225234183C53}"/>
                </a:ext>
              </a:extLst>
            </p:cNvPr>
            <p:cNvSpPr txBox="1"/>
            <p:nvPr/>
          </p:nvSpPr>
          <p:spPr bwMode="auto">
            <a:xfrm>
              <a:off x="2561735" y="23896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779" name="TextBox 778">
              <a:extLst>
                <a:ext uri="{FF2B5EF4-FFF2-40B4-BE49-F238E27FC236}">
                  <a16:creationId xmlns:a16="http://schemas.microsoft.com/office/drawing/2014/main" id="{194EB76C-CB22-DFC7-0FC1-7F49FFEEA6CD}"/>
                </a:ext>
              </a:extLst>
            </p:cNvPr>
            <p:cNvSpPr txBox="1"/>
            <p:nvPr/>
          </p:nvSpPr>
          <p:spPr bwMode="auto">
            <a:xfrm>
              <a:off x="2563477" y="307664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780" name="TextBox 779">
              <a:extLst>
                <a:ext uri="{FF2B5EF4-FFF2-40B4-BE49-F238E27FC236}">
                  <a16:creationId xmlns:a16="http://schemas.microsoft.com/office/drawing/2014/main" id="{31531DE1-C6E8-D153-01CD-4FE2A84681AB}"/>
                </a:ext>
              </a:extLst>
            </p:cNvPr>
            <p:cNvSpPr txBox="1"/>
            <p:nvPr/>
          </p:nvSpPr>
          <p:spPr bwMode="auto">
            <a:xfrm>
              <a:off x="2557016" y="375978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781" name="TextBox 780">
              <a:extLst>
                <a:ext uri="{FF2B5EF4-FFF2-40B4-BE49-F238E27FC236}">
                  <a16:creationId xmlns:a16="http://schemas.microsoft.com/office/drawing/2014/main" id="{7245C034-F896-6A3C-D7DF-946E85BC2243}"/>
                </a:ext>
              </a:extLst>
            </p:cNvPr>
            <p:cNvSpPr txBox="1"/>
            <p:nvPr/>
          </p:nvSpPr>
          <p:spPr bwMode="auto">
            <a:xfrm>
              <a:off x="2557204" y="44486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782" name="TextBox 781">
              <a:extLst>
                <a:ext uri="{FF2B5EF4-FFF2-40B4-BE49-F238E27FC236}">
                  <a16:creationId xmlns:a16="http://schemas.microsoft.com/office/drawing/2014/main" id="{E9073C10-1BC6-6825-E4B5-40B763C99C13}"/>
                </a:ext>
              </a:extLst>
            </p:cNvPr>
            <p:cNvSpPr txBox="1"/>
            <p:nvPr/>
          </p:nvSpPr>
          <p:spPr bwMode="auto">
            <a:xfrm>
              <a:off x="2629290" y="51317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697" name="TextBox 696">
            <a:extLst>
              <a:ext uri="{FF2B5EF4-FFF2-40B4-BE49-F238E27FC236}">
                <a16:creationId xmlns:a16="http://schemas.microsoft.com/office/drawing/2014/main" id="{4A742788-2585-8FEE-C280-D1A36A9DEEC1}"/>
              </a:ext>
            </a:extLst>
          </p:cNvPr>
          <p:cNvSpPr txBox="1"/>
          <p:nvPr/>
        </p:nvSpPr>
        <p:spPr bwMode="auto">
          <a:xfrm>
            <a:off x="7786463" y="3509889"/>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15</a:t>
            </a:r>
          </a:p>
        </p:txBody>
      </p:sp>
      <p:sp>
        <p:nvSpPr>
          <p:cNvPr id="698" name="TextBox 697">
            <a:extLst>
              <a:ext uri="{FF2B5EF4-FFF2-40B4-BE49-F238E27FC236}">
                <a16:creationId xmlns:a16="http://schemas.microsoft.com/office/drawing/2014/main" id="{A04723D6-B884-CBE0-61CE-53C0313543F5}"/>
              </a:ext>
            </a:extLst>
          </p:cNvPr>
          <p:cNvSpPr txBox="1"/>
          <p:nvPr/>
        </p:nvSpPr>
        <p:spPr bwMode="auto">
          <a:xfrm>
            <a:off x="7620529" y="3508923"/>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12</a:t>
            </a:r>
          </a:p>
        </p:txBody>
      </p:sp>
      <p:sp>
        <p:nvSpPr>
          <p:cNvPr id="699" name="TextBox 698">
            <a:extLst>
              <a:ext uri="{FF2B5EF4-FFF2-40B4-BE49-F238E27FC236}">
                <a16:creationId xmlns:a16="http://schemas.microsoft.com/office/drawing/2014/main" id="{5F62623A-5E99-7CD6-A4AC-129B92841B10}"/>
              </a:ext>
            </a:extLst>
          </p:cNvPr>
          <p:cNvSpPr txBox="1"/>
          <p:nvPr/>
        </p:nvSpPr>
        <p:spPr bwMode="auto">
          <a:xfrm>
            <a:off x="7509064" y="3514558"/>
            <a:ext cx="264452"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9</a:t>
            </a:r>
          </a:p>
        </p:txBody>
      </p:sp>
      <p:sp>
        <p:nvSpPr>
          <p:cNvPr id="700" name="TextBox 699">
            <a:extLst>
              <a:ext uri="{FF2B5EF4-FFF2-40B4-BE49-F238E27FC236}">
                <a16:creationId xmlns:a16="http://schemas.microsoft.com/office/drawing/2014/main" id="{08E03A8A-C31F-760B-D26A-5853E4FAE5E3}"/>
              </a:ext>
            </a:extLst>
          </p:cNvPr>
          <p:cNvSpPr txBox="1"/>
          <p:nvPr/>
        </p:nvSpPr>
        <p:spPr bwMode="auto">
          <a:xfrm>
            <a:off x="7343925" y="3513643"/>
            <a:ext cx="264452"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6</a:t>
            </a:r>
          </a:p>
        </p:txBody>
      </p:sp>
      <p:sp>
        <p:nvSpPr>
          <p:cNvPr id="701" name="TextBox 700">
            <a:extLst>
              <a:ext uri="{FF2B5EF4-FFF2-40B4-BE49-F238E27FC236}">
                <a16:creationId xmlns:a16="http://schemas.microsoft.com/office/drawing/2014/main" id="{828116E4-498E-DE62-8004-E0207787E57F}"/>
              </a:ext>
            </a:extLst>
          </p:cNvPr>
          <p:cNvSpPr txBox="1"/>
          <p:nvPr/>
        </p:nvSpPr>
        <p:spPr bwMode="auto">
          <a:xfrm>
            <a:off x="7194049" y="3515074"/>
            <a:ext cx="264452"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a:t>
            </a:r>
          </a:p>
        </p:txBody>
      </p:sp>
      <p:sp>
        <p:nvSpPr>
          <p:cNvPr id="702" name="TextBox 701">
            <a:extLst>
              <a:ext uri="{FF2B5EF4-FFF2-40B4-BE49-F238E27FC236}">
                <a16:creationId xmlns:a16="http://schemas.microsoft.com/office/drawing/2014/main" id="{C72704FE-D063-594D-0A8F-819F348F0494}"/>
              </a:ext>
            </a:extLst>
          </p:cNvPr>
          <p:cNvSpPr txBox="1"/>
          <p:nvPr/>
        </p:nvSpPr>
        <p:spPr bwMode="auto">
          <a:xfrm>
            <a:off x="7031941" y="3512878"/>
            <a:ext cx="264452"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0</a:t>
            </a:r>
          </a:p>
        </p:txBody>
      </p:sp>
      <p:sp>
        <p:nvSpPr>
          <p:cNvPr id="703" name="TextBox 702">
            <a:extLst>
              <a:ext uri="{FF2B5EF4-FFF2-40B4-BE49-F238E27FC236}">
                <a16:creationId xmlns:a16="http://schemas.microsoft.com/office/drawing/2014/main" id="{8C1984E7-48AE-63E0-C8B9-D195C50458B9}"/>
              </a:ext>
            </a:extLst>
          </p:cNvPr>
          <p:cNvSpPr txBox="1"/>
          <p:nvPr/>
        </p:nvSpPr>
        <p:spPr bwMode="auto">
          <a:xfrm>
            <a:off x="8733341" y="3501134"/>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33</a:t>
            </a:r>
          </a:p>
        </p:txBody>
      </p:sp>
      <p:sp>
        <p:nvSpPr>
          <p:cNvPr id="704" name="TextBox 703">
            <a:extLst>
              <a:ext uri="{FF2B5EF4-FFF2-40B4-BE49-F238E27FC236}">
                <a16:creationId xmlns:a16="http://schemas.microsoft.com/office/drawing/2014/main" id="{275C2F95-74A6-DC1B-EBC1-0B570F826033}"/>
              </a:ext>
            </a:extLst>
          </p:cNvPr>
          <p:cNvSpPr txBox="1"/>
          <p:nvPr/>
        </p:nvSpPr>
        <p:spPr bwMode="auto">
          <a:xfrm>
            <a:off x="8567406" y="3500167"/>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30</a:t>
            </a:r>
          </a:p>
        </p:txBody>
      </p:sp>
      <p:sp>
        <p:nvSpPr>
          <p:cNvPr id="705" name="TextBox 704">
            <a:extLst>
              <a:ext uri="{FF2B5EF4-FFF2-40B4-BE49-F238E27FC236}">
                <a16:creationId xmlns:a16="http://schemas.microsoft.com/office/drawing/2014/main" id="{E25A37AC-AEFB-6F61-D578-C5439568E684}"/>
              </a:ext>
            </a:extLst>
          </p:cNvPr>
          <p:cNvSpPr txBox="1"/>
          <p:nvPr/>
        </p:nvSpPr>
        <p:spPr bwMode="auto">
          <a:xfrm>
            <a:off x="8417563" y="3502131"/>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27</a:t>
            </a:r>
          </a:p>
        </p:txBody>
      </p:sp>
      <p:sp>
        <p:nvSpPr>
          <p:cNvPr id="706" name="TextBox 705">
            <a:extLst>
              <a:ext uri="{FF2B5EF4-FFF2-40B4-BE49-F238E27FC236}">
                <a16:creationId xmlns:a16="http://schemas.microsoft.com/office/drawing/2014/main" id="{253EE156-B018-FBF1-04B6-C7F2C16E467D}"/>
              </a:ext>
            </a:extLst>
          </p:cNvPr>
          <p:cNvSpPr txBox="1"/>
          <p:nvPr/>
        </p:nvSpPr>
        <p:spPr bwMode="auto">
          <a:xfrm>
            <a:off x="8259770" y="3501215"/>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24</a:t>
            </a:r>
          </a:p>
        </p:txBody>
      </p:sp>
      <p:sp>
        <p:nvSpPr>
          <p:cNvPr id="707" name="TextBox 706">
            <a:extLst>
              <a:ext uri="{FF2B5EF4-FFF2-40B4-BE49-F238E27FC236}">
                <a16:creationId xmlns:a16="http://schemas.microsoft.com/office/drawing/2014/main" id="{6E51A07F-FEFC-BE24-1576-CDE261B3548C}"/>
              </a:ext>
            </a:extLst>
          </p:cNvPr>
          <p:cNvSpPr txBox="1"/>
          <p:nvPr/>
        </p:nvSpPr>
        <p:spPr bwMode="auto">
          <a:xfrm>
            <a:off x="8106221" y="3502646"/>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21</a:t>
            </a:r>
          </a:p>
        </p:txBody>
      </p:sp>
      <p:sp>
        <p:nvSpPr>
          <p:cNvPr id="708" name="TextBox 707">
            <a:extLst>
              <a:ext uri="{FF2B5EF4-FFF2-40B4-BE49-F238E27FC236}">
                <a16:creationId xmlns:a16="http://schemas.microsoft.com/office/drawing/2014/main" id="{8420CEDF-6A35-3533-BEB0-B1CE151C9A98}"/>
              </a:ext>
            </a:extLst>
          </p:cNvPr>
          <p:cNvSpPr txBox="1"/>
          <p:nvPr/>
        </p:nvSpPr>
        <p:spPr bwMode="auto">
          <a:xfrm>
            <a:off x="7944112" y="3504122"/>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18</a:t>
            </a:r>
          </a:p>
        </p:txBody>
      </p:sp>
      <p:sp>
        <p:nvSpPr>
          <p:cNvPr id="711" name="TextBox 710">
            <a:extLst>
              <a:ext uri="{FF2B5EF4-FFF2-40B4-BE49-F238E27FC236}">
                <a16:creationId xmlns:a16="http://schemas.microsoft.com/office/drawing/2014/main" id="{07492F30-81CC-FBF9-1122-564167D8DC2B}"/>
              </a:ext>
            </a:extLst>
          </p:cNvPr>
          <p:cNvSpPr txBox="1"/>
          <p:nvPr/>
        </p:nvSpPr>
        <p:spPr bwMode="auto">
          <a:xfrm>
            <a:off x="9350044" y="3499219"/>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45</a:t>
            </a:r>
          </a:p>
        </p:txBody>
      </p:sp>
      <p:sp>
        <p:nvSpPr>
          <p:cNvPr id="712" name="TextBox 711">
            <a:extLst>
              <a:ext uri="{FF2B5EF4-FFF2-40B4-BE49-F238E27FC236}">
                <a16:creationId xmlns:a16="http://schemas.microsoft.com/office/drawing/2014/main" id="{57A2BDB7-E450-5B20-2B45-F5414B179FC7}"/>
              </a:ext>
            </a:extLst>
          </p:cNvPr>
          <p:cNvSpPr txBox="1"/>
          <p:nvPr/>
        </p:nvSpPr>
        <p:spPr bwMode="auto">
          <a:xfrm>
            <a:off x="9199646" y="3500670"/>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42</a:t>
            </a:r>
          </a:p>
        </p:txBody>
      </p:sp>
      <p:sp>
        <p:nvSpPr>
          <p:cNvPr id="713" name="TextBox 712">
            <a:extLst>
              <a:ext uri="{FF2B5EF4-FFF2-40B4-BE49-F238E27FC236}">
                <a16:creationId xmlns:a16="http://schemas.microsoft.com/office/drawing/2014/main" id="{B3B2C87B-9AD1-72C3-AB32-2A6F90354903}"/>
              </a:ext>
            </a:extLst>
          </p:cNvPr>
          <p:cNvSpPr txBox="1"/>
          <p:nvPr/>
        </p:nvSpPr>
        <p:spPr bwMode="auto">
          <a:xfrm>
            <a:off x="9042374" y="3499734"/>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39</a:t>
            </a:r>
          </a:p>
        </p:txBody>
      </p:sp>
      <p:sp>
        <p:nvSpPr>
          <p:cNvPr id="714" name="TextBox 713">
            <a:extLst>
              <a:ext uri="{FF2B5EF4-FFF2-40B4-BE49-F238E27FC236}">
                <a16:creationId xmlns:a16="http://schemas.microsoft.com/office/drawing/2014/main" id="{3C700F06-278F-D502-E2BA-5F4334F5DB2F}"/>
              </a:ext>
            </a:extLst>
          </p:cNvPr>
          <p:cNvSpPr txBox="1"/>
          <p:nvPr/>
        </p:nvSpPr>
        <p:spPr bwMode="auto">
          <a:xfrm>
            <a:off x="8887610" y="3501211"/>
            <a:ext cx="333865" cy="29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36</a:t>
            </a:r>
          </a:p>
        </p:txBody>
      </p:sp>
      <p:sp>
        <p:nvSpPr>
          <p:cNvPr id="715" name="TextBox 714">
            <a:extLst>
              <a:ext uri="{FF2B5EF4-FFF2-40B4-BE49-F238E27FC236}">
                <a16:creationId xmlns:a16="http://schemas.microsoft.com/office/drawing/2014/main" id="{50E189A8-4424-C181-50C6-4CF5001CC31A}"/>
              </a:ext>
            </a:extLst>
          </p:cNvPr>
          <p:cNvSpPr txBox="1"/>
          <p:nvPr/>
        </p:nvSpPr>
        <p:spPr bwMode="auto">
          <a:xfrm rot="16200000">
            <a:off x="6331294" y="2556593"/>
            <a:ext cx="720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EFS (%)</a:t>
            </a:r>
          </a:p>
        </p:txBody>
      </p:sp>
      <p:sp>
        <p:nvSpPr>
          <p:cNvPr id="716" name="TextBox 715">
            <a:extLst>
              <a:ext uri="{FF2B5EF4-FFF2-40B4-BE49-F238E27FC236}">
                <a16:creationId xmlns:a16="http://schemas.microsoft.com/office/drawing/2014/main" id="{0E554974-83C0-7439-31B0-E75C058AF9D2}"/>
              </a:ext>
            </a:extLst>
          </p:cNvPr>
          <p:cNvSpPr txBox="1"/>
          <p:nvPr/>
        </p:nvSpPr>
        <p:spPr bwMode="auto">
          <a:xfrm>
            <a:off x="8325981" y="366350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720" name="TextBox 719">
            <a:extLst>
              <a:ext uri="{FF2B5EF4-FFF2-40B4-BE49-F238E27FC236}">
                <a16:creationId xmlns:a16="http://schemas.microsoft.com/office/drawing/2014/main" id="{97073E4C-B2EB-7C26-6B0D-E0B45AAAB4DB}"/>
              </a:ext>
            </a:extLst>
          </p:cNvPr>
          <p:cNvSpPr txBox="1"/>
          <p:nvPr/>
        </p:nvSpPr>
        <p:spPr bwMode="auto">
          <a:xfrm>
            <a:off x="8528232" y="1668340"/>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84.4%</a:t>
            </a:r>
          </a:p>
        </p:txBody>
      </p:sp>
      <p:sp>
        <p:nvSpPr>
          <p:cNvPr id="811" name="Freeform: Shape 810">
            <a:extLst>
              <a:ext uri="{FF2B5EF4-FFF2-40B4-BE49-F238E27FC236}">
                <a16:creationId xmlns:a16="http://schemas.microsoft.com/office/drawing/2014/main" id="{7C867556-A3CC-B5E5-8C75-F99B01625D27}"/>
              </a:ext>
            </a:extLst>
          </p:cNvPr>
          <p:cNvSpPr/>
          <p:nvPr/>
        </p:nvSpPr>
        <p:spPr bwMode="auto">
          <a:xfrm>
            <a:off x="7139589" y="4188069"/>
            <a:ext cx="2668064" cy="1780952"/>
          </a:xfrm>
          <a:custGeom>
            <a:avLst/>
            <a:gdLst>
              <a:gd name="connsiteX0" fmla="*/ 0 w 2513730"/>
              <a:gd name="connsiteY0" fmla="*/ 0 h 1686251"/>
              <a:gd name="connsiteX1" fmla="*/ 0 w 2513730"/>
              <a:gd name="connsiteY1" fmla="*/ 1686251 h 1686251"/>
              <a:gd name="connsiteX2" fmla="*/ 2513730 w 2513730"/>
              <a:gd name="connsiteY2" fmla="*/ 1686251 h 1686251"/>
            </a:gdLst>
            <a:ahLst/>
            <a:cxnLst>
              <a:cxn ang="0">
                <a:pos x="connsiteX0" y="connsiteY0"/>
              </a:cxn>
              <a:cxn ang="0">
                <a:pos x="connsiteX1" y="connsiteY1"/>
              </a:cxn>
              <a:cxn ang="0">
                <a:pos x="connsiteX2" y="connsiteY2"/>
              </a:cxn>
            </a:cxnLst>
            <a:rect l="l" t="t" r="r" b="b"/>
            <a:pathLst>
              <a:path w="2513730" h="1686251">
                <a:moveTo>
                  <a:pt x="0" y="0"/>
                </a:moveTo>
                <a:lnTo>
                  <a:pt x="0" y="1686251"/>
                </a:lnTo>
                <a:lnTo>
                  <a:pt x="2513730" y="1686251"/>
                </a:lnTo>
              </a:path>
            </a:pathLst>
          </a:custGeom>
          <a:noFill/>
          <a:ln w="28575">
            <a:solidFill>
              <a:schemeClr val="bg1"/>
            </a:solidFill>
            <a:miter lim="800000"/>
            <a:headEnd/>
            <a:tailEnd/>
          </a:ln>
        </p:spPr>
        <p:txBody>
          <a:bodyPr rtlCol="0" anchor="ctr"/>
          <a:lstStyle/>
          <a:p>
            <a:pPr algn="ctr"/>
            <a:endParaRPr lang="en-US"/>
          </a:p>
        </p:txBody>
      </p:sp>
      <p:grpSp>
        <p:nvGrpSpPr>
          <p:cNvPr id="812" name="Group 811">
            <a:extLst>
              <a:ext uri="{FF2B5EF4-FFF2-40B4-BE49-F238E27FC236}">
                <a16:creationId xmlns:a16="http://schemas.microsoft.com/office/drawing/2014/main" id="{ED4B6EB0-086A-DB1D-D840-3433FA6F8EE0}"/>
              </a:ext>
            </a:extLst>
          </p:cNvPr>
          <p:cNvGrpSpPr/>
          <p:nvPr/>
        </p:nvGrpSpPr>
        <p:grpSpPr>
          <a:xfrm>
            <a:off x="7070043" y="4195413"/>
            <a:ext cx="70437" cy="1773608"/>
            <a:chOff x="1394410" y="1856615"/>
            <a:chExt cx="66692" cy="1679297"/>
          </a:xfrm>
        </p:grpSpPr>
        <p:cxnSp>
          <p:nvCxnSpPr>
            <p:cNvPr id="813" name="Straight Connector 812">
              <a:extLst>
                <a:ext uri="{FF2B5EF4-FFF2-40B4-BE49-F238E27FC236}">
                  <a16:creationId xmlns:a16="http://schemas.microsoft.com/office/drawing/2014/main" id="{0D719C54-133D-A0D6-D522-19F91FD35FC4}"/>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DCA9A9D9-2550-08C8-C019-56110F1E39A4}"/>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62DD442E-A97F-DFF9-4F85-94C02F740C3F}"/>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5AA7E2EC-9E5F-C54E-1B47-EB808340B6D2}"/>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739840ED-1EBC-B829-1D2B-26E2D3C4945B}"/>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345E2D92-010E-109F-D4E4-1E0B08DAE373}"/>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19" name="Group 818">
            <a:extLst>
              <a:ext uri="{FF2B5EF4-FFF2-40B4-BE49-F238E27FC236}">
                <a16:creationId xmlns:a16="http://schemas.microsoft.com/office/drawing/2014/main" id="{8AB4EB31-AE9A-6C52-9B5A-31216AE088E0}"/>
              </a:ext>
            </a:extLst>
          </p:cNvPr>
          <p:cNvGrpSpPr/>
          <p:nvPr/>
        </p:nvGrpSpPr>
        <p:grpSpPr>
          <a:xfrm>
            <a:off x="7139589" y="5975505"/>
            <a:ext cx="2655368" cy="60209"/>
            <a:chOff x="1460258" y="3542034"/>
            <a:chExt cx="2514171" cy="57007"/>
          </a:xfrm>
        </p:grpSpPr>
        <p:grpSp>
          <p:nvGrpSpPr>
            <p:cNvPr id="820" name="Group 819">
              <a:extLst>
                <a:ext uri="{FF2B5EF4-FFF2-40B4-BE49-F238E27FC236}">
                  <a16:creationId xmlns:a16="http://schemas.microsoft.com/office/drawing/2014/main" id="{41D30645-5E80-69AF-A6AD-5F8C81DA336D}"/>
                </a:ext>
              </a:extLst>
            </p:cNvPr>
            <p:cNvGrpSpPr/>
            <p:nvPr/>
          </p:nvGrpSpPr>
          <p:grpSpPr>
            <a:xfrm rot="5400000">
              <a:off x="1806979" y="3198672"/>
              <a:ext cx="53647" cy="747090"/>
              <a:chOff x="1394410" y="1856615"/>
              <a:chExt cx="66692" cy="1679297"/>
            </a:xfrm>
          </p:grpSpPr>
          <p:cxnSp>
            <p:nvCxnSpPr>
              <p:cNvPr id="835" name="Straight Connector 834">
                <a:extLst>
                  <a:ext uri="{FF2B5EF4-FFF2-40B4-BE49-F238E27FC236}">
                    <a16:creationId xmlns:a16="http://schemas.microsoft.com/office/drawing/2014/main" id="{C9AFD777-A71D-B3C2-DCAA-A171CBED6FE6}"/>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7C3BFF58-53B0-6DC2-3619-D75333BC0C39}"/>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B0B86D5E-945D-109F-018E-7CEA9662508D}"/>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34E799E1-4B82-3D95-20D3-663B38F611C8}"/>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CB3AA53D-2012-FF76-6563-DEBFA5338725}"/>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35C3B024-FE8A-211C-4AB5-81695C21F78B}"/>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21" name="Group 820">
              <a:extLst>
                <a:ext uri="{FF2B5EF4-FFF2-40B4-BE49-F238E27FC236}">
                  <a16:creationId xmlns:a16="http://schemas.microsoft.com/office/drawing/2014/main" id="{E1641974-C2F1-E5B6-8DC7-A14EF31306EE}"/>
                </a:ext>
              </a:extLst>
            </p:cNvPr>
            <p:cNvGrpSpPr/>
            <p:nvPr/>
          </p:nvGrpSpPr>
          <p:grpSpPr>
            <a:xfrm rot="5400000">
              <a:off x="2696532" y="3198673"/>
              <a:ext cx="53647" cy="747090"/>
              <a:chOff x="1394410" y="1856615"/>
              <a:chExt cx="66692" cy="1679297"/>
            </a:xfrm>
          </p:grpSpPr>
          <p:cxnSp>
            <p:nvCxnSpPr>
              <p:cNvPr id="829" name="Straight Connector 828">
                <a:extLst>
                  <a:ext uri="{FF2B5EF4-FFF2-40B4-BE49-F238E27FC236}">
                    <a16:creationId xmlns:a16="http://schemas.microsoft.com/office/drawing/2014/main" id="{206116F5-3B63-623E-6A8A-31AA82CAD02C}"/>
                  </a:ext>
                </a:extLst>
              </p:cNvPr>
              <p:cNvCxnSpPr>
                <a:cxnSpLocks/>
              </p:cNvCxnSpPr>
              <p:nvPr/>
            </p:nvCxnSpPr>
            <p:spPr bwMode="auto">
              <a:xfrm>
                <a:off x="1394410" y="1856615"/>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F204E317-8318-E2B5-4DCF-F0C10A7FDCBF}"/>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12416324-B51B-3C09-A919-6E6BB2CD2347}"/>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2964FEEC-8F55-C069-4012-E08DA7151DB0}"/>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AF3FFD7F-6F52-76E4-6CDB-6E5DABEA53CA}"/>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D31DBAEC-9037-31E3-C553-BDAE6CDC7D9A}"/>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22" name="Group 821">
              <a:extLst>
                <a:ext uri="{FF2B5EF4-FFF2-40B4-BE49-F238E27FC236}">
                  <a16:creationId xmlns:a16="http://schemas.microsoft.com/office/drawing/2014/main" id="{764E731E-9366-9451-6E93-8193EF567E43}"/>
                </a:ext>
              </a:extLst>
            </p:cNvPr>
            <p:cNvGrpSpPr/>
            <p:nvPr/>
          </p:nvGrpSpPr>
          <p:grpSpPr>
            <a:xfrm rot="5400000">
              <a:off x="3580072" y="3201325"/>
              <a:ext cx="53648" cy="735066"/>
              <a:chOff x="1394410" y="1883642"/>
              <a:chExt cx="66693" cy="1652270"/>
            </a:xfrm>
          </p:grpSpPr>
          <p:cxnSp>
            <p:nvCxnSpPr>
              <p:cNvPr id="823" name="Straight Connector 822">
                <a:extLst>
                  <a:ext uri="{FF2B5EF4-FFF2-40B4-BE49-F238E27FC236}">
                    <a16:creationId xmlns:a16="http://schemas.microsoft.com/office/drawing/2014/main" id="{690F8209-50D6-AF09-48D0-FB2B33CF9181}"/>
                  </a:ext>
                </a:extLst>
              </p:cNvPr>
              <p:cNvCxnSpPr>
                <a:cxnSpLocks/>
              </p:cNvCxnSpPr>
              <p:nvPr/>
            </p:nvCxnSpPr>
            <p:spPr bwMode="auto">
              <a:xfrm>
                <a:off x="1394411" y="188364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5B0EFE0E-5138-60B1-F3F0-4D74AA27E9B0}"/>
                  </a:ext>
                </a:extLst>
              </p:cNvPr>
              <p:cNvCxnSpPr>
                <a:cxnSpLocks/>
              </p:cNvCxnSpPr>
              <p:nvPr/>
            </p:nvCxnSpPr>
            <p:spPr bwMode="auto">
              <a:xfrm>
                <a:off x="1394410" y="2192474"/>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279B24BD-55EE-4DE6-8242-EA3C173C7D80}"/>
                  </a:ext>
                </a:extLst>
              </p:cNvPr>
              <p:cNvCxnSpPr>
                <a:cxnSpLocks/>
              </p:cNvCxnSpPr>
              <p:nvPr/>
            </p:nvCxnSpPr>
            <p:spPr bwMode="auto">
              <a:xfrm>
                <a:off x="1394410" y="2528333"/>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89006DB2-8CEB-3E7C-C290-6DB0CBD0A656}"/>
                  </a:ext>
                </a:extLst>
              </p:cNvPr>
              <p:cNvCxnSpPr>
                <a:cxnSpLocks/>
              </p:cNvCxnSpPr>
              <p:nvPr/>
            </p:nvCxnSpPr>
            <p:spPr bwMode="auto">
              <a:xfrm>
                <a:off x="1394410" y="2864192"/>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71E6B9EC-C0CA-7228-1F44-563132EF24DC}"/>
                  </a:ext>
                </a:extLst>
              </p:cNvPr>
              <p:cNvCxnSpPr>
                <a:cxnSpLocks/>
              </p:cNvCxnSpPr>
              <p:nvPr/>
            </p:nvCxnSpPr>
            <p:spPr bwMode="auto">
              <a:xfrm>
                <a:off x="1394410" y="3200051"/>
                <a:ext cx="66692" cy="0"/>
              </a:xfrm>
              <a:prstGeom prst="line">
                <a:avLst/>
              </a:prstGeom>
              <a:noFill/>
              <a:ln w="28575" cap="flat" cmpd="sng" algn="ctr">
                <a:solidFill>
                  <a:schemeClr val="bg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2B1D7413-D34D-BF5A-51B6-76ED031E1734}"/>
                  </a:ext>
                </a:extLst>
              </p:cNvPr>
              <p:cNvCxnSpPr>
                <a:cxnSpLocks/>
              </p:cNvCxnSpPr>
              <p:nvPr/>
            </p:nvCxnSpPr>
            <p:spPr bwMode="auto">
              <a:xfrm>
                <a:off x="1394410" y="3535912"/>
                <a:ext cx="6669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41" name="Group 840">
            <a:extLst>
              <a:ext uri="{FF2B5EF4-FFF2-40B4-BE49-F238E27FC236}">
                <a16:creationId xmlns:a16="http://schemas.microsoft.com/office/drawing/2014/main" id="{B3E2BECF-EE92-B8A2-40B8-A87D1096B847}"/>
              </a:ext>
            </a:extLst>
          </p:cNvPr>
          <p:cNvGrpSpPr/>
          <p:nvPr/>
        </p:nvGrpSpPr>
        <p:grpSpPr>
          <a:xfrm>
            <a:off x="6786848" y="4048531"/>
            <a:ext cx="349471" cy="1918558"/>
            <a:chOff x="2489648" y="1706527"/>
            <a:chExt cx="420308" cy="3702244"/>
          </a:xfrm>
        </p:grpSpPr>
        <p:sp>
          <p:nvSpPr>
            <p:cNvPr id="842" name="TextBox 841">
              <a:extLst>
                <a:ext uri="{FF2B5EF4-FFF2-40B4-BE49-F238E27FC236}">
                  <a16:creationId xmlns:a16="http://schemas.microsoft.com/office/drawing/2014/main" id="{4FF6089F-CAB5-0011-6074-3F37DD86772D}"/>
                </a:ext>
              </a:extLst>
            </p:cNvPr>
            <p:cNvSpPr txBox="1"/>
            <p:nvPr/>
          </p:nvSpPr>
          <p:spPr bwMode="auto">
            <a:xfrm>
              <a:off x="2489648" y="170652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843" name="TextBox 842">
              <a:extLst>
                <a:ext uri="{FF2B5EF4-FFF2-40B4-BE49-F238E27FC236}">
                  <a16:creationId xmlns:a16="http://schemas.microsoft.com/office/drawing/2014/main" id="{51C780C7-7C8D-5D17-0C82-FBC952364D26}"/>
                </a:ext>
              </a:extLst>
            </p:cNvPr>
            <p:cNvSpPr txBox="1"/>
            <p:nvPr/>
          </p:nvSpPr>
          <p:spPr bwMode="auto">
            <a:xfrm>
              <a:off x="2561735" y="23896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844" name="TextBox 843">
              <a:extLst>
                <a:ext uri="{FF2B5EF4-FFF2-40B4-BE49-F238E27FC236}">
                  <a16:creationId xmlns:a16="http://schemas.microsoft.com/office/drawing/2014/main" id="{8D7575E6-9A08-BE9D-B66D-992CBAE1FA05}"/>
                </a:ext>
              </a:extLst>
            </p:cNvPr>
            <p:cNvSpPr txBox="1"/>
            <p:nvPr/>
          </p:nvSpPr>
          <p:spPr bwMode="auto">
            <a:xfrm>
              <a:off x="2563477" y="307664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845" name="TextBox 844">
              <a:extLst>
                <a:ext uri="{FF2B5EF4-FFF2-40B4-BE49-F238E27FC236}">
                  <a16:creationId xmlns:a16="http://schemas.microsoft.com/office/drawing/2014/main" id="{3B73B088-9A1D-55C9-2F7E-40C4B2A034CE}"/>
                </a:ext>
              </a:extLst>
            </p:cNvPr>
            <p:cNvSpPr txBox="1"/>
            <p:nvPr/>
          </p:nvSpPr>
          <p:spPr bwMode="auto">
            <a:xfrm>
              <a:off x="2557016" y="375978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846" name="TextBox 845">
              <a:extLst>
                <a:ext uri="{FF2B5EF4-FFF2-40B4-BE49-F238E27FC236}">
                  <a16:creationId xmlns:a16="http://schemas.microsoft.com/office/drawing/2014/main" id="{5299D8D3-9E05-D1FE-82E2-1115A3D26349}"/>
                </a:ext>
              </a:extLst>
            </p:cNvPr>
            <p:cNvSpPr txBox="1"/>
            <p:nvPr/>
          </p:nvSpPr>
          <p:spPr bwMode="auto">
            <a:xfrm>
              <a:off x="2557204" y="44486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847" name="TextBox 846">
              <a:extLst>
                <a:ext uri="{FF2B5EF4-FFF2-40B4-BE49-F238E27FC236}">
                  <a16:creationId xmlns:a16="http://schemas.microsoft.com/office/drawing/2014/main" id="{9D140484-1522-C470-02AE-F9007FBB78BA}"/>
                </a:ext>
              </a:extLst>
            </p:cNvPr>
            <p:cNvSpPr txBox="1"/>
            <p:nvPr/>
          </p:nvSpPr>
          <p:spPr bwMode="auto">
            <a:xfrm>
              <a:off x="2629290" y="51317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848" name="TextBox 847">
            <a:extLst>
              <a:ext uri="{FF2B5EF4-FFF2-40B4-BE49-F238E27FC236}">
                <a16:creationId xmlns:a16="http://schemas.microsoft.com/office/drawing/2014/main" id="{66CE5E0D-5ED6-EFA7-7638-ABFEC6F51588}"/>
              </a:ext>
            </a:extLst>
          </p:cNvPr>
          <p:cNvSpPr txBox="1"/>
          <p:nvPr/>
        </p:nvSpPr>
        <p:spPr bwMode="auto">
          <a:xfrm>
            <a:off x="7758615" y="5968056"/>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15</a:t>
            </a:r>
          </a:p>
        </p:txBody>
      </p:sp>
      <p:sp>
        <p:nvSpPr>
          <p:cNvPr id="849" name="TextBox 848">
            <a:extLst>
              <a:ext uri="{FF2B5EF4-FFF2-40B4-BE49-F238E27FC236}">
                <a16:creationId xmlns:a16="http://schemas.microsoft.com/office/drawing/2014/main" id="{C9C89828-10E6-8213-CE84-B40DAF9A6376}"/>
              </a:ext>
            </a:extLst>
          </p:cNvPr>
          <p:cNvSpPr txBox="1"/>
          <p:nvPr/>
        </p:nvSpPr>
        <p:spPr bwMode="auto">
          <a:xfrm>
            <a:off x="7592681" y="5967089"/>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12</a:t>
            </a:r>
          </a:p>
        </p:txBody>
      </p:sp>
      <p:sp>
        <p:nvSpPr>
          <p:cNvPr id="850" name="TextBox 849">
            <a:extLst>
              <a:ext uri="{FF2B5EF4-FFF2-40B4-BE49-F238E27FC236}">
                <a16:creationId xmlns:a16="http://schemas.microsoft.com/office/drawing/2014/main" id="{973078C4-80EF-CA9B-AFFE-90B39663C790}"/>
              </a:ext>
            </a:extLst>
          </p:cNvPr>
          <p:cNvSpPr txBox="1"/>
          <p:nvPr/>
        </p:nvSpPr>
        <p:spPr bwMode="auto">
          <a:xfrm>
            <a:off x="7481216" y="5972725"/>
            <a:ext cx="264452"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9</a:t>
            </a:r>
          </a:p>
        </p:txBody>
      </p:sp>
      <p:sp>
        <p:nvSpPr>
          <p:cNvPr id="851" name="TextBox 850">
            <a:extLst>
              <a:ext uri="{FF2B5EF4-FFF2-40B4-BE49-F238E27FC236}">
                <a16:creationId xmlns:a16="http://schemas.microsoft.com/office/drawing/2014/main" id="{E3512FBB-B5FA-60D7-5908-011386380CDA}"/>
              </a:ext>
            </a:extLst>
          </p:cNvPr>
          <p:cNvSpPr txBox="1"/>
          <p:nvPr/>
        </p:nvSpPr>
        <p:spPr bwMode="auto">
          <a:xfrm>
            <a:off x="7316078" y="5971809"/>
            <a:ext cx="264452"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6</a:t>
            </a:r>
          </a:p>
        </p:txBody>
      </p:sp>
      <p:sp>
        <p:nvSpPr>
          <p:cNvPr id="852" name="TextBox 851">
            <a:extLst>
              <a:ext uri="{FF2B5EF4-FFF2-40B4-BE49-F238E27FC236}">
                <a16:creationId xmlns:a16="http://schemas.microsoft.com/office/drawing/2014/main" id="{B6FA120E-35CF-18F3-A328-FEECFE6BAAF6}"/>
              </a:ext>
            </a:extLst>
          </p:cNvPr>
          <p:cNvSpPr txBox="1"/>
          <p:nvPr/>
        </p:nvSpPr>
        <p:spPr bwMode="auto">
          <a:xfrm>
            <a:off x="7166201" y="5973241"/>
            <a:ext cx="264452"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a:t>
            </a:r>
          </a:p>
        </p:txBody>
      </p:sp>
      <p:sp>
        <p:nvSpPr>
          <p:cNvPr id="853" name="TextBox 852">
            <a:extLst>
              <a:ext uri="{FF2B5EF4-FFF2-40B4-BE49-F238E27FC236}">
                <a16:creationId xmlns:a16="http://schemas.microsoft.com/office/drawing/2014/main" id="{EBE4CEE6-84AF-A1CD-8FDA-62192989F022}"/>
              </a:ext>
            </a:extLst>
          </p:cNvPr>
          <p:cNvSpPr txBox="1"/>
          <p:nvPr/>
        </p:nvSpPr>
        <p:spPr bwMode="auto">
          <a:xfrm>
            <a:off x="7004093" y="5971045"/>
            <a:ext cx="264452"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0</a:t>
            </a:r>
          </a:p>
        </p:txBody>
      </p:sp>
      <p:sp>
        <p:nvSpPr>
          <p:cNvPr id="854" name="TextBox 853">
            <a:extLst>
              <a:ext uri="{FF2B5EF4-FFF2-40B4-BE49-F238E27FC236}">
                <a16:creationId xmlns:a16="http://schemas.microsoft.com/office/drawing/2014/main" id="{91D06D5F-FD70-ACC7-8F94-FE5B01E9A3B9}"/>
              </a:ext>
            </a:extLst>
          </p:cNvPr>
          <p:cNvSpPr txBox="1"/>
          <p:nvPr/>
        </p:nvSpPr>
        <p:spPr bwMode="auto">
          <a:xfrm>
            <a:off x="8705493" y="5959300"/>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33</a:t>
            </a:r>
          </a:p>
        </p:txBody>
      </p:sp>
      <p:sp>
        <p:nvSpPr>
          <p:cNvPr id="855" name="TextBox 854">
            <a:extLst>
              <a:ext uri="{FF2B5EF4-FFF2-40B4-BE49-F238E27FC236}">
                <a16:creationId xmlns:a16="http://schemas.microsoft.com/office/drawing/2014/main" id="{87E21CC3-1446-14A3-EBE3-118EB383654F}"/>
              </a:ext>
            </a:extLst>
          </p:cNvPr>
          <p:cNvSpPr txBox="1"/>
          <p:nvPr/>
        </p:nvSpPr>
        <p:spPr bwMode="auto">
          <a:xfrm>
            <a:off x="8539559" y="5958334"/>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30</a:t>
            </a:r>
          </a:p>
        </p:txBody>
      </p:sp>
      <p:sp>
        <p:nvSpPr>
          <p:cNvPr id="856" name="TextBox 855">
            <a:extLst>
              <a:ext uri="{FF2B5EF4-FFF2-40B4-BE49-F238E27FC236}">
                <a16:creationId xmlns:a16="http://schemas.microsoft.com/office/drawing/2014/main" id="{3DB08AA7-4B85-F3F7-8039-4057FCBF0860}"/>
              </a:ext>
            </a:extLst>
          </p:cNvPr>
          <p:cNvSpPr txBox="1"/>
          <p:nvPr/>
        </p:nvSpPr>
        <p:spPr bwMode="auto">
          <a:xfrm>
            <a:off x="8389716" y="5960297"/>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27</a:t>
            </a:r>
          </a:p>
        </p:txBody>
      </p:sp>
      <p:sp>
        <p:nvSpPr>
          <p:cNvPr id="857" name="TextBox 856">
            <a:extLst>
              <a:ext uri="{FF2B5EF4-FFF2-40B4-BE49-F238E27FC236}">
                <a16:creationId xmlns:a16="http://schemas.microsoft.com/office/drawing/2014/main" id="{AE6FFDBF-79F7-EE34-27DC-E6AFB1F97F4E}"/>
              </a:ext>
            </a:extLst>
          </p:cNvPr>
          <p:cNvSpPr txBox="1"/>
          <p:nvPr/>
        </p:nvSpPr>
        <p:spPr bwMode="auto">
          <a:xfrm>
            <a:off x="8231922" y="5959382"/>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24</a:t>
            </a:r>
          </a:p>
        </p:txBody>
      </p:sp>
      <p:sp>
        <p:nvSpPr>
          <p:cNvPr id="858" name="TextBox 857">
            <a:extLst>
              <a:ext uri="{FF2B5EF4-FFF2-40B4-BE49-F238E27FC236}">
                <a16:creationId xmlns:a16="http://schemas.microsoft.com/office/drawing/2014/main" id="{E6C55BD3-4149-5F8E-F4F7-69C719814FE0}"/>
              </a:ext>
            </a:extLst>
          </p:cNvPr>
          <p:cNvSpPr txBox="1"/>
          <p:nvPr/>
        </p:nvSpPr>
        <p:spPr bwMode="auto">
          <a:xfrm>
            <a:off x="8078373" y="5960813"/>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21</a:t>
            </a:r>
          </a:p>
        </p:txBody>
      </p:sp>
      <p:sp>
        <p:nvSpPr>
          <p:cNvPr id="859" name="TextBox 858">
            <a:extLst>
              <a:ext uri="{FF2B5EF4-FFF2-40B4-BE49-F238E27FC236}">
                <a16:creationId xmlns:a16="http://schemas.microsoft.com/office/drawing/2014/main" id="{C29A2857-9C9B-B6A9-32FC-52F45D370B9E}"/>
              </a:ext>
            </a:extLst>
          </p:cNvPr>
          <p:cNvSpPr txBox="1"/>
          <p:nvPr/>
        </p:nvSpPr>
        <p:spPr bwMode="auto">
          <a:xfrm>
            <a:off x="7916264" y="5962289"/>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18</a:t>
            </a:r>
          </a:p>
        </p:txBody>
      </p:sp>
      <p:sp>
        <p:nvSpPr>
          <p:cNvPr id="862" name="TextBox 861">
            <a:extLst>
              <a:ext uri="{FF2B5EF4-FFF2-40B4-BE49-F238E27FC236}">
                <a16:creationId xmlns:a16="http://schemas.microsoft.com/office/drawing/2014/main" id="{68880451-6348-522A-DE9C-8484020F31A3}"/>
              </a:ext>
            </a:extLst>
          </p:cNvPr>
          <p:cNvSpPr txBox="1"/>
          <p:nvPr/>
        </p:nvSpPr>
        <p:spPr bwMode="auto">
          <a:xfrm>
            <a:off x="9322197" y="5957385"/>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45</a:t>
            </a:r>
          </a:p>
        </p:txBody>
      </p:sp>
      <p:sp>
        <p:nvSpPr>
          <p:cNvPr id="863" name="TextBox 862">
            <a:extLst>
              <a:ext uri="{FF2B5EF4-FFF2-40B4-BE49-F238E27FC236}">
                <a16:creationId xmlns:a16="http://schemas.microsoft.com/office/drawing/2014/main" id="{A5EC093D-5CE1-3C11-C162-6645B82D637C}"/>
              </a:ext>
            </a:extLst>
          </p:cNvPr>
          <p:cNvSpPr txBox="1"/>
          <p:nvPr/>
        </p:nvSpPr>
        <p:spPr bwMode="auto">
          <a:xfrm>
            <a:off x="9171799" y="5958837"/>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42</a:t>
            </a:r>
          </a:p>
        </p:txBody>
      </p:sp>
      <p:sp>
        <p:nvSpPr>
          <p:cNvPr id="864" name="TextBox 863">
            <a:extLst>
              <a:ext uri="{FF2B5EF4-FFF2-40B4-BE49-F238E27FC236}">
                <a16:creationId xmlns:a16="http://schemas.microsoft.com/office/drawing/2014/main" id="{583E7C4B-0F4F-7BF8-1F3E-3239E4BBCB60}"/>
              </a:ext>
            </a:extLst>
          </p:cNvPr>
          <p:cNvSpPr txBox="1"/>
          <p:nvPr/>
        </p:nvSpPr>
        <p:spPr bwMode="auto">
          <a:xfrm>
            <a:off x="9014527" y="5957901"/>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39</a:t>
            </a:r>
          </a:p>
        </p:txBody>
      </p:sp>
      <p:sp>
        <p:nvSpPr>
          <p:cNvPr id="865" name="TextBox 864">
            <a:extLst>
              <a:ext uri="{FF2B5EF4-FFF2-40B4-BE49-F238E27FC236}">
                <a16:creationId xmlns:a16="http://schemas.microsoft.com/office/drawing/2014/main" id="{ECA356C3-2D24-EE86-7ECD-4175D8DEDFAA}"/>
              </a:ext>
            </a:extLst>
          </p:cNvPr>
          <p:cNvSpPr txBox="1"/>
          <p:nvPr/>
        </p:nvSpPr>
        <p:spPr bwMode="auto">
          <a:xfrm>
            <a:off x="8859762" y="5959377"/>
            <a:ext cx="333865" cy="29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36</a:t>
            </a:r>
          </a:p>
        </p:txBody>
      </p:sp>
      <p:sp>
        <p:nvSpPr>
          <p:cNvPr id="866" name="TextBox 865">
            <a:extLst>
              <a:ext uri="{FF2B5EF4-FFF2-40B4-BE49-F238E27FC236}">
                <a16:creationId xmlns:a16="http://schemas.microsoft.com/office/drawing/2014/main" id="{EF54E1CF-6D9E-036F-67D7-6716661CF40C}"/>
              </a:ext>
            </a:extLst>
          </p:cNvPr>
          <p:cNvSpPr txBox="1"/>
          <p:nvPr/>
        </p:nvSpPr>
        <p:spPr bwMode="auto">
          <a:xfrm rot="16200000">
            <a:off x="6303446" y="5014759"/>
            <a:ext cx="720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EFS (%)</a:t>
            </a:r>
          </a:p>
        </p:txBody>
      </p:sp>
      <p:sp>
        <p:nvSpPr>
          <p:cNvPr id="867" name="TextBox 866">
            <a:extLst>
              <a:ext uri="{FF2B5EF4-FFF2-40B4-BE49-F238E27FC236}">
                <a16:creationId xmlns:a16="http://schemas.microsoft.com/office/drawing/2014/main" id="{0E84EA5E-27CA-6870-906C-0801AB000188}"/>
              </a:ext>
            </a:extLst>
          </p:cNvPr>
          <p:cNvSpPr txBox="1"/>
          <p:nvPr/>
        </p:nvSpPr>
        <p:spPr bwMode="auto">
          <a:xfrm>
            <a:off x="8410960" y="612167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868" name="TextBox 867">
            <a:extLst>
              <a:ext uri="{FF2B5EF4-FFF2-40B4-BE49-F238E27FC236}">
                <a16:creationId xmlns:a16="http://schemas.microsoft.com/office/drawing/2014/main" id="{51D77C74-38CC-7EF2-5435-8977B16122E4}"/>
              </a:ext>
            </a:extLst>
          </p:cNvPr>
          <p:cNvSpPr txBox="1"/>
          <p:nvPr/>
        </p:nvSpPr>
        <p:spPr bwMode="auto">
          <a:xfrm>
            <a:off x="8993181" y="5048727"/>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34.6%</a:t>
            </a:r>
          </a:p>
        </p:txBody>
      </p:sp>
      <p:grpSp>
        <p:nvGrpSpPr>
          <p:cNvPr id="877" name="Group 876">
            <a:extLst>
              <a:ext uri="{FF2B5EF4-FFF2-40B4-BE49-F238E27FC236}">
                <a16:creationId xmlns:a16="http://schemas.microsoft.com/office/drawing/2014/main" id="{75436378-E63D-9178-C638-8261CE3BB35F}"/>
              </a:ext>
            </a:extLst>
          </p:cNvPr>
          <p:cNvGrpSpPr/>
          <p:nvPr/>
        </p:nvGrpSpPr>
        <p:grpSpPr>
          <a:xfrm>
            <a:off x="7543932" y="2443662"/>
            <a:ext cx="3172332" cy="647520"/>
            <a:chOff x="1790368" y="2297937"/>
            <a:chExt cx="3172332" cy="647520"/>
          </a:xfrm>
        </p:grpSpPr>
        <p:grpSp>
          <p:nvGrpSpPr>
            <p:cNvPr id="878" name="Group 877">
              <a:extLst>
                <a:ext uri="{FF2B5EF4-FFF2-40B4-BE49-F238E27FC236}">
                  <a16:creationId xmlns:a16="http://schemas.microsoft.com/office/drawing/2014/main" id="{89E3EDF8-6994-A9CD-9EBB-456D0E2D46A3}"/>
                </a:ext>
              </a:extLst>
            </p:cNvPr>
            <p:cNvGrpSpPr/>
            <p:nvPr/>
          </p:nvGrpSpPr>
          <p:grpSpPr>
            <a:xfrm>
              <a:off x="1932102" y="2297937"/>
              <a:ext cx="3030598" cy="647520"/>
              <a:chOff x="1793589" y="2123341"/>
              <a:chExt cx="3030598" cy="647520"/>
            </a:xfrm>
          </p:grpSpPr>
          <p:sp>
            <p:nvSpPr>
              <p:cNvPr id="881" name="TextBox 880">
                <a:extLst>
                  <a:ext uri="{FF2B5EF4-FFF2-40B4-BE49-F238E27FC236}">
                    <a16:creationId xmlns:a16="http://schemas.microsoft.com/office/drawing/2014/main" id="{81B7B2A0-E996-D98A-E46E-9417ED34D614}"/>
                  </a:ext>
                </a:extLst>
              </p:cNvPr>
              <p:cNvSpPr txBox="1"/>
              <p:nvPr/>
            </p:nvSpPr>
            <p:spPr bwMode="auto">
              <a:xfrm>
                <a:off x="3642452" y="2133134"/>
                <a:ext cx="11817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HR (95% CI)</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0.92 </a:t>
                </a:r>
                <a:r>
                  <a:rPr lang="en-US" sz="1200" dirty="0">
                    <a:solidFill>
                      <a:schemeClr val="bg1"/>
                    </a:solidFill>
                    <a:latin typeface="Calibri" panose="020F0502020204030204" pitchFamily="34" charset="0"/>
                  </a:rPr>
                  <a:t>(0.39-2.20)</a:t>
                </a:r>
              </a:p>
            </p:txBody>
          </p:sp>
          <p:sp>
            <p:nvSpPr>
              <p:cNvPr id="882" name="TextBox 881">
                <a:extLst>
                  <a:ext uri="{FF2B5EF4-FFF2-40B4-BE49-F238E27FC236}">
                    <a16:creationId xmlns:a16="http://schemas.microsoft.com/office/drawing/2014/main" id="{499BB4C1-95DF-91A3-335B-73BFBBCAF416}"/>
                  </a:ext>
                </a:extLst>
              </p:cNvPr>
              <p:cNvSpPr txBox="1"/>
              <p:nvPr/>
            </p:nvSpPr>
            <p:spPr bwMode="auto">
              <a:xfrm>
                <a:off x="1793589" y="2309196"/>
                <a:ext cx="992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200" b="1" dirty="0" err="1">
                    <a:solidFill>
                      <a:schemeClr val="accent1"/>
                    </a:solidFill>
                    <a:latin typeface="Calibri" panose="020F0502020204030204" pitchFamily="34" charset="0"/>
                  </a:rPr>
                  <a:t>Pembro</a:t>
                </a:r>
                <a:r>
                  <a:rPr lang="en-US" sz="1200" b="1" dirty="0">
                    <a:solidFill>
                      <a:schemeClr val="accent1"/>
                    </a:solidFill>
                    <a:latin typeface="Calibri" panose="020F0502020204030204" pitchFamily="34" charset="0"/>
                  </a:rPr>
                  <a:t> + CT</a:t>
                </a:r>
              </a:p>
              <a:p>
                <a:pPr algn="r">
                  <a:lnSpc>
                    <a:spcPct val="100000"/>
                  </a:lnSpc>
                  <a:spcAft>
                    <a:spcPct val="0"/>
                  </a:spcAft>
                  <a:buClrTx/>
                  <a:buFontTx/>
                  <a:buNone/>
                </a:pPr>
                <a:r>
                  <a:rPr lang="en-US" sz="1200" b="1" dirty="0">
                    <a:solidFill>
                      <a:schemeClr val="accent3"/>
                    </a:solidFill>
                    <a:latin typeface="Calibri" panose="020F0502020204030204" pitchFamily="34" charset="0"/>
                  </a:rPr>
                  <a:t>PBO + CT</a:t>
                </a:r>
              </a:p>
            </p:txBody>
          </p:sp>
          <p:sp>
            <p:nvSpPr>
              <p:cNvPr id="883" name="TextBox 882">
                <a:extLst>
                  <a:ext uri="{FF2B5EF4-FFF2-40B4-BE49-F238E27FC236}">
                    <a16:creationId xmlns:a16="http://schemas.microsoft.com/office/drawing/2014/main" id="{82A40AA4-CA11-751D-DF31-8F2B5745AF9A}"/>
                  </a:ext>
                </a:extLst>
              </p:cNvPr>
              <p:cNvSpPr txBox="1"/>
              <p:nvPr/>
            </p:nvSpPr>
            <p:spPr bwMode="auto">
              <a:xfrm>
                <a:off x="2692911" y="2123471"/>
                <a:ext cx="5581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n/N</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12/69</a:t>
                </a:r>
              </a:p>
              <a:p>
                <a:pPr algn="ctr">
                  <a:lnSpc>
                    <a:spcPct val="100000"/>
                  </a:lnSpc>
                  <a:spcAft>
                    <a:spcPct val="0"/>
                  </a:spcAft>
                  <a:buClrTx/>
                  <a:buFontTx/>
                  <a:buNone/>
                </a:pPr>
                <a:r>
                  <a:rPr lang="en-US" sz="1200" dirty="0">
                    <a:solidFill>
                      <a:schemeClr val="bg1"/>
                    </a:solidFill>
                    <a:latin typeface="Calibri" panose="020F0502020204030204" pitchFamily="34" charset="0"/>
                  </a:rPr>
                  <a:t>9/45</a:t>
                </a:r>
                <a:endParaRPr lang="en-US" sz="1200" b="0" dirty="0">
                  <a:solidFill>
                    <a:schemeClr val="bg1"/>
                  </a:solidFill>
                  <a:latin typeface="Calibri" panose="020F0502020204030204" pitchFamily="34" charset="0"/>
                </a:endParaRPr>
              </a:p>
            </p:txBody>
          </p:sp>
          <p:sp>
            <p:nvSpPr>
              <p:cNvPr id="884" name="TextBox 883">
                <a:extLst>
                  <a:ext uri="{FF2B5EF4-FFF2-40B4-BE49-F238E27FC236}">
                    <a16:creationId xmlns:a16="http://schemas.microsoft.com/office/drawing/2014/main" id="{087F2EF1-C215-B108-EF2C-E91C8E77B340}"/>
                  </a:ext>
                </a:extLst>
              </p:cNvPr>
              <p:cNvSpPr txBox="1"/>
              <p:nvPr/>
            </p:nvSpPr>
            <p:spPr bwMode="auto">
              <a:xfrm>
                <a:off x="3085897" y="2123341"/>
                <a:ext cx="7870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Events, %</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17.4</a:t>
                </a:r>
              </a:p>
              <a:p>
                <a:pPr algn="ctr">
                  <a:lnSpc>
                    <a:spcPct val="100000"/>
                  </a:lnSpc>
                  <a:spcAft>
                    <a:spcPct val="0"/>
                  </a:spcAft>
                  <a:buClrTx/>
                  <a:buFontTx/>
                  <a:buNone/>
                </a:pPr>
                <a:r>
                  <a:rPr lang="en-US" sz="1200" dirty="0">
                    <a:solidFill>
                      <a:schemeClr val="bg1"/>
                    </a:solidFill>
                    <a:latin typeface="Calibri" panose="020F0502020204030204" pitchFamily="34" charset="0"/>
                  </a:rPr>
                  <a:t>20.0</a:t>
                </a:r>
                <a:endParaRPr lang="en-US" sz="1200" b="0" dirty="0">
                  <a:solidFill>
                    <a:schemeClr val="bg1"/>
                  </a:solidFill>
                  <a:latin typeface="Calibri" panose="020F0502020204030204" pitchFamily="34" charset="0"/>
                </a:endParaRPr>
              </a:p>
            </p:txBody>
          </p:sp>
        </p:grpSp>
        <p:cxnSp>
          <p:nvCxnSpPr>
            <p:cNvPr id="879" name="Straight Connector 878">
              <a:extLst>
                <a:ext uri="{FF2B5EF4-FFF2-40B4-BE49-F238E27FC236}">
                  <a16:creationId xmlns:a16="http://schemas.microsoft.com/office/drawing/2014/main" id="{A5BD40BA-A73E-2803-9B29-AEA6595C2B6D}"/>
                </a:ext>
              </a:extLst>
            </p:cNvPr>
            <p:cNvCxnSpPr/>
            <p:nvPr/>
          </p:nvCxnSpPr>
          <p:spPr bwMode="auto">
            <a:xfrm>
              <a:off x="1790368" y="2628056"/>
              <a:ext cx="159193" cy="0"/>
            </a:xfrm>
            <a:prstGeom prst="line">
              <a:avLst/>
            </a:prstGeom>
            <a:noFill/>
            <a:ln w="28575"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4AED955B-7059-0085-F47E-E45DCB30A071}"/>
                </a:ext>
              </a:extLst>
            </p:cNvPr>
            <p:cNvCxnSpPr/>
            <p:nvPr/>
          </p:nvCxnSpPr>
          <p:spPr bwMode="auto">
            <a:xfrm>
              <a:off x="1793845" y="2806855"/>
              <a:ext cx="159193"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 name="Group 955">
            <a:extLst>
              <a:ext uri="{FF2B5EF4-FFF2-40B4-BE49-F238E27FC236}">
                <a16:creationId xmlns:a16="http://schemas.microsoft.com/office/drawing/2014/main" id="{7FCF4C2E-DA8C-9BEF-16F7-F92FC46E921D}"/>
              </a:ext>
            </a:extLst>
          </p:cNvPr>
          <p:cNvGrpSpPr/>
          <p:nvPr/>
        </p:nvGrpSpPr>
        <p:grpSpPr>
          <a:xfrm>
            <a:off x="8716777" y="5357075"/>
            <a:ext cx="669294" cy="149692"/>
            <a:chOff x="8847411" y="5469047"/>
            <a:chExt cx="669294" cy="149692"/>
          </a:xfrm>
        </p:grpSpPr>
        <p:cxnSp>
          <p:nvCxnSpPr>
            <p:cNvPr id="886" name="Straight Connector 885">
              <a:extLst>
                <a:ext uri="{FF2B5EF4-FFF2-40B4-BE49-F238E27FC236}">
                  <a16:creationId xmlns:a16="http://schemas.microsoft.com/office/drawing/2014/main" id="{876D78E3-052B-7577-D90D-E19AAC6DEC61}"/>
                </a:ext>
              </a:extLst>
            </p:cNvPr>
            <p:cNvCxnSpPr>
              <a:cxnSpLocks/>
            </p:cNvCxnSpPr>
            <p:nvPr/>
          </p:nvCxnSpPr>
          <p:spPr bwMode="auto">
            <a:xfrm>
              <a:off x="8847411" y="5470281"/>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71B0E06C-9807-59DB-5B47-84752482A3D5}"/>
                </a:ext>
              </a:extLst>
            </p:cNvPr>
            <p:cNvCxnSpPr>
              <a:cxnSpLocks/>
            </p:cNvCxnSpPr>
            <p:nvPr/>
          </p:nvCxnSpPr>
          <p:spPr bwMode="auto">
            <a:xfrm>
              <a:off x="9085357" y="546961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BCE620FF-1AA2-5750-EF44-07B49B90579C}"/>
                </a:ext>
              </a:extLst>
            </p:cNvPr>
            <p:cNvCxnSpPr>
              <a:cxnSpLocks/>
            </p:cNvCxnSpPr>
            <p:nvPr/>
          </p:nvCxnSpPr>
          <p:spPr bwMode="auto">
            <a:xfrm>
              <a:off x="9185176" y="553378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414183C5-B447-B1B6-9244-9EDE62B104C6}"/>
                </a:ext>
              </a:extLst>
            </p:cNvPr>
            <p:cNvCxnSpPr>
              <a:cxnSpLocks/>
            </p:cNvCxnSpPr>
            <p:nvPr/>
          </p:nvCxnSpPr>
          <p:spPr bwMode="auto">
            <a:xfrm>
              <a:off x="9162618" y="5533030"/>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34CAF71F-2714-8F85-980D-C007ABE0773A}"/>
                </a:ext>
              </a:extLst>
            </p:cNvPr>
            <p:cNvCxnSpPr>
              <a:cxnSpLocks/>
            </p:cNvCxnSpPr>
            <p:nvPr/>
          </p:nvCxnSpPr>
          <p:spPr bwMode="auto">
            <a:xfrm>
              <a:off x="9063706" y="546961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631CE2B0-E6C4-2F6A-CA6D-E09AA7670DF1}"/>
                </a:ext>
              </a:extLst>
            </p:cNvPr>
            <p:cNvCxnSpPr>
              <a:cxnSpLocks/>
            </p:cNvCxnSpPr>
            <p:nvPr/>
          </p:nvCxnSpPr>
          <p:spPr bwMode="auto">
            <a:xfrm>
              <a:off x="9040265" y="546904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EE3C9136-6293-45BF-DB0F-A00BF023FA7D}"/>
                </a:ext>
              </a:extLst>
            </p:cNvPr>
            <p:cNvCxnSpPr>
              <a:cxnSpLocks/>
            </p:cNvCxnSpPr>
            <p:nvPr/>
          </p:nvCxnSpPr>
          <p:spPr bwMode="auto">
            <a:xfrm>
              <a:off x="9490777" y="5538307"/>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8C60C0B6-2DB4-CF3B-94E6-DDA73CD6E0B8}"/>
                </a:ext>
              </a:extLst>
            </p:cNvPr>
            <p:cNvCxnSpPr>
              <a:cxnSpLocks/>
            </p:cNvCxnSpPr>
            <p:nvPr/>
          </p:nvCxnSpPr>
          <p:spPr bwMode="auto">
            <a:xfrm>
              <a:off x="9293722" y="5540765"/>
              <a:ext cx="0" cy="77974"/>
            </a:xfrm>
            <a:prstGeom prst="line">
              <a:avLst/>
            </a:prstGeom>
            <a:noFill/>
            <a:ln w="19050" cap="flat" cmpd="sng" algn="ctr">
              <a:solidFill>
                <a:schemeClr val="accent1"/>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89210554-21CD-7B50-B541-21B4859A6BAF}"/>
                </a:ext>
              </a:extLst>
            </p:cNvPr>
            <p:cNvCxnSpPr>
              <a:cxnSpLocks/>
            </p:cNvCxnSpPr>
            <p:nvPr/>
          </p:nvCxnSpPr>
          <p:spPr bwMode="auto">
            <a:xfrm>
              <a:off x="9516705" y="5537946"/>
              <a:ext cx="0" cy="7797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7" name="Group 956">
            <a:extLst>
              <a:ext uri="{FF2B5EF4-FFF2-40B4-BE49-F238E27FC236}">
                <a16:creationId xmlns:a16="http://schemas.microsoft.com/office/drawing/2014/main" id="{012EDDF9-C5AB-507C-068A-DD20C92C0A72}"/>
              </a:ext>
            </a:extLst>
          </p:cNvPr>
          <p:cNvGrpSpPr/>
          <p:nvPr/>
        </p:nvGrpSpPr>
        <p:grpSpPr>
          <a:xfrm>
            <a:off x="8857304" y="5272090"/>
            <a:ext cx="732301" cy="184689"/>
            <a:chOff x="8987938" y="5384062"/>
            <a:chExt cx="732301" cy="184689"/>
          </a:xfrm>
        </p:grpSpPr>
        <p:cxnSp>
          <p:nvCxnSpPr>
            <p:cNvPr id="922" name="Straight Connector 921">
              <a:extLst>
                <a:ext uri="{FF2B5EF4-FFF2-40B4-BE49-F238E27FC236}">
                  <a16:creationId xmlns:a16="http://schemas.microsoft.com/office/drawing/2014/main" id="{0EB5C697-8D1C-2DAC-910E-2EF205177FFC}"/>
                </a:ext>
              </a:extLst>
            </p:cNvPr>
            <p:cNvCxnSpPr>
              <a:cxnSpLocks/>
            </p:cNvCxnSpPr>
            <p:nvPr/>
          </p:nvCxnSpPr>
          <p:spPr bwMode="auto">
            <a:xfrm>
              <a:off x="8987938" y="5386520"/>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923" name="Straight Connector 922">
              <a:extLst>
                <a:ext uri="{FF2B5EF4-FFF2-40B4-BE49-F238E27FC236}">
                  <a16:creationId xmlns:a16="http://schemas.microsoft.com/office/drawing/2014/main" id="{1382E5D2-6826-7FAA-8092-07DB5A47A0DF}"/>
                </a:ext>
              </a:extLst>
            </p:cNvPr>
            <p:cNvCxnSpPr>
              <a:cxnSpLocks/>
            </p:cNvCxnSpPr>
            <p:nvPr/>
          </p:nvCxnSpPr>
          <p:spPr bwMode="auto">
            <a:xfrm>
              <a:off x="9357025" y="5389340"/>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927" name="Straight Connector 926">
              <a:extLst>
                <a:ext uri="{FF2B5EF4-FFF2-40B4-BE49-F238E27FC236}">
                  <a16:creationId xmlns:a16="http://schemas.microsoft.com/office/drawing/2014/main" id="{9EEC7568-26D0-A6CA-111F-841D40B87D48}"/>
                </a:ext>
              </a:extLst>
            </p:cNvPr>
            <p:cNvCxnSpPr>
              <a:cxnSpLocks/>
            </p:cNvCxnSpPr>
            <p:nvPr/>
          </p:nvCxnSpPr>
          <p:spPr bwMode="auto">
            <a:xfrm>
              <a:off x="9720239" y="5490777"/>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928" name="Straight Connector 927">
              <a:extLst>
                <a:ext uri="{FF2B5EF4-FFF2-40B4-BE49-F238E27FC236}">
                  <a16:creationId xmlns:a16="http://schemas.microsoft.com/office/drawing/2014/main" id="{73FCE710-FAC8-2F06-DA24-45FCF6DA3501}"/>
                </a:ext>
              </a:extLst>
            </p:cNvPr>
            <p:cNvCxnSpPr>
              <a:cxnSpLocks/>
            </p:cNvCxnSpPr>
            <p:nvPr/>
          </p:nvCxnSpPr>
          <p:spPr bwMode="auto">
            <a:xfrm>
              <a:off x="9661308" y="549010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930" name="Straight Connector 929">
              <a:extLst>
                <a:ext uri="{FF2B5EF4-FFF2-40B4-BE49-F238E27FC236}">
                  <a16:creationId xmlns:a16="http://schemas.microsoft.com/office/drawing/2014/main" id="{E7ED7A3B-F1B8-2253-F915-9113D9020782}"/>
                </a:ext>
              </a:extLst>
            </p:cNvPr>
            <p:cNvCxnSpPr>
              <a:cxnSpLocks/>
            </p:cNvCxnSpPr>
            <p:nvPr/>
          </p:nvCxnSpPr>
          <p:spPr bwMode="auto">
            <a:xfrm>
              <a:off x="9489485" y="549010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931" name="Straight Connector 930">
              <a:extLst>
                <a:ext uri="{FF2B5EF4-FFF2-40B4-BE49-F238E27FC236}">
                  <a16:creationId xmlns:a16="http://schemas.microsoft.com/office/drawing/2014/main" id="{D6C878F7-EF22-07A2-A443-C86026C2C5EA}"/>
                </a:ext>
              </a:extLst>
            </p:cNvPr>
            <p:cNvCxnSpPr>
              <a:cxnSpLocks/>
            </p:cNvCxnSpPr>
            <p:nvPr/>
          </p:nvCxnSpPr>
          <p:spPr bwMode="auto">
            <a:xfrm>
              <a:off x="9090426" y="5384062"/>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8A66A822-9E76-6B8C-22F8-C6B55E82D0E1}"/>
                </a:ext>
              </a:extLst>
            </p:cNvPr>
            <p:cNvCxnSpPr>
              <a:cxnSpLocks/>
            </p:cNvCxnSpPr>
            <p:nvPr/>
          </p:nvCxnSpPr>
          <p:spPr bwMode="auto">
            <a:xfrm>
              <a:off x="9637789" y="549010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50DFEC05-1BA9-A10B-6163-533E1AC8DA12}"/>
                </a:ext>
              </a:extLst>
            </p:cNvPr>
            <p:cNvCxnSpPr>
              <a:cxnSpLocks/>
            </p:cNvCxnSpPr>
            <p:nvPr/>
          </p:nvCxnSpPr>
          <p:spPr bwMode="auto">
            <a:xfrm>
              <a:off x="9551073" y="5490106"/>
              <a:ext cx="0" cy="77974"/>
            </a:xfrm>
            <a:prstGeom prst="line">
              <a:avLst/>
            </a:prstGeom>
            <a:noFill/>
            <a:ln w="19050" cap="flat" cmpd="sng" algn="ctr">
              <a:solidFill>
                <a:schemeClr val="accent3"/>
              </a:solidFill>
              <a:prstDash val="solid"/>
              <a:round/>
              <a:headEnd type="none" w="med" len="med"/>
              <a:tailEnd type="none" w="med" len="med"/>
            </a:ln>
            <a:effectLst/>
          </p:spPr>
        </p:cxnSp>
      </p:grpSp>
      <p:sp>
        <p:nvSpPr>
          <p:cNvPr id="943" name="Freeform: Shape 942">
            <a:extLst>
              <a:ext uri="{FF2B5EF4-FFF2-40B4-BE49-F238E27FC236}">
                <a16:creationId xmlns:a16="http://schemas.microsoft.com/office/drawing/2014/main" id="{D2D6E62E-BAE4-60F7-EF53-8686A9DB0D28}"/>
              </a:ext>
            </a:extLst>
          </p:cNvPr>
          <p:cNvSpPr/>
          <p:nvPr/>
        </p:nvSpPr>
        <p:spPr bwMode="auto">
          <a:xfrm>
            <a:off x="7170279" y="1738815"/>
            <a:ext cx="2416968" cy="640556"/>
          </a:xfrm>
          <a:custGeom>
            <a:avLst/>
            <a:gdLst>
              <a:gd name="connsiteX0" fmla="*/ 0 w 2416968"/>
              <a:gd name="connsiteY0" fmla="*/ 0 h 640556"/>
              <a:gd name="connsiteX1" fmla="*/ 352425 w 2416968"/>
              <a:gd name="connsiteY1" fmla="*/ 0 h 640556"/>
              <a:gd name="connsiteX2" fmla="*/ 352425 w 2416968"/>
              <a:gd name="connsiteY2" fmla="*/ 38100 h 640556"/>
              <a:gd name="connsiteX3" fmla="*/ 704850 w 2416968"/>
              <a:gd name="connsiteY3" fmla="*/ 38100 h 640556"/>
              <a:gd name="connsiteX4" fmla="*/ 704850 w 2416968"/>
              <a:gd name="connsiteY4" fmla="*/ 85725 h 640556"/>
              <a:gd name="connsiteX5" fmla="*/ 864393 w 2416968"/>
              <a:gd name="connsiteY5" fmla="*/ 85725 h 640556"/>
              <a:gd name="connsiteX6" fmla="*/ 864393 w 2416968"/>
              <a:gd name="connsiteY6" fmla="*/ 119063 h 640556"/>
              <a:gd name="connsiteX7" fmla="*/ 1000125 w 2416968"/>
              <a:gd name="connsiteY7" fmla="*/ 119063 h 640556"/>
              <a:gd name="connsiteX8" fmla="*/ 1000125 w 2416968"/>
              <a:gd name="connsiteY8" fmla="*/ 154781 h 640556"/>
              <a:gd name="connsiteX9" fmla="*/ 1323975 w 2416968"/>
              <a:gd name="connsiteY9" fmla="*/ 154781 h 640556"/>
              <a:gd name="connsiteX10" fmla="*/ 1323975 w 2416968"/>
              <a:gd name="connsiteY10" fmla="*/ 200025 h 640556"/>
              <a:gd name="connsiteX11" fmla="*/ 1383506 w 2416968"/>
              <a:gd name="connsiteY11" fmla="*/ 200025 h 640556"/>
              <a:gd name="connsiteX12" fmla="*/ 1383506 w 2416968"/>
              <a:gd name="connsiteY12" fmla="*/ 240506 h 640556"/>
              <a:gd name="connsiteX13" fmla="*/ 1438275 w 2416968"/>
              <a:gd name="connsiteY13" fmla="*/ 240506 h 640556"/>
              <a:gd name="connsiteX14" fmla="*/ 1438275 w 2416968"/>
              <a:gd name="connsiteY14" fmla="*/ 278606 h 640556"/>
              <a:gd name="connsiteX15" fmla="*/ 2083593 w 2416968"/>
              <a:gd name="connsiteY15" fmla="*/ 278606 h 640556"/>
              <a:gd name="connsiteX16" fmla="*/ 2083593 w 2416968"/>
              <a:gd name="connsiteY16" fmla="*/ 366713 h 640556"/>
              <a:gd name="connsiteX17" fmla="*/ 2283618 w 2416968"/>
              <a:gd name="connsiteY17" fmla="*/ 366713 h 640556"/>
              <a:gd name="connsiteX18" fmla="*/ 2283618 w 2416968"/>
              <a:gd name="connsiteY18" fmla="*/ 640556 h 640556"/>
              <a:gd name="connsiteX19" fmla="*/ 2416968 w 2416968"/>
              <a:gd name="connsiteY19" fmla="*/ 640556 h 64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16968" h="640556">
                <a:moveTo>
                  <a:pt x="0" y="0"/>
                </a:moveTo>
                <a:lnTo>
                  <a:pt x="352425" y="0"/>
                </a:lnTo>
                <a:lnTo>
                  <a:pt x="352425" y="38100"/>
                </a:lnTo>
                <a:lnTo>
                  <a:pt x="704850" y="38100"/>
                </a:lnTo>
                <a:lnTo>
                  <a:pt x="704850" y="85725"/>
                </a:lnTo>
                <a:lnTo>
                  <a:pt x="864393" y="85725"/>
                </a:lnTo>
                <a:lnTo>
                  <a:pt x="864393" y="119063"/>
                </a:lnTo>
                <a:lnTo>
                  <a:pt x="1000125" y="119063"/>
                </a:lnTo>
                <a:lnTo>
                  <a:pt x="1000125" y="154781"/>
                </a:lnTo>
                <a:lnTo>
                  <a:pt x="1323975" y="154781"/>
                </a:lnTo>
                <a:lnTo>
                  <a:pt x="1323975" y="200025"/>
                </a:lnTo>
                <a:lnTo>
                  <a:pt x="1383506" y="200025"/>
                </a:lnTo>
                <a:lnTo>
                  <a:pt x="1383506" y="240506"/>
                </a:lnTo>
                <a:lnTo>
                  <a:pt x="1438275" y="240506"/>
                </a:lnTo>
                <a:lnTo>
                  <a:pt x="1438275" y="278606"/>
                </a:lnTo>
                <a:lnTo>
                  <a:pt x="2083593" y="278606"/>
                </a:lnTo>
                <a:lnTo>
                  <a:pt x="2083593" y="366713"/>
                </a:lnTo>
                <a:lnTo>
                  <a:pt x="2283618" y="366713"/>
                </a:lnTo>
                <a:lnTo>
                  <a:pt x="2283618" y="640556"/>
                </a:lnTo>
                <a:lnTo>
                  <a:pt x="2416968" y="640556"/>
                </a:lnTo>
              </a:path>
            </a:pathLst>
          </a:custGeom>
          <a:noFill/>
          <a:ln w="28575">
            <a:solidFill>
              <a:schemeClr val="accent3"/>
            </a:solidFill>
            <a:miter lim="800000"/>
            <a:headEnd/>
            <a:tailEnd/>
          </a:ln>
        </p:spPr>
        <p:txBody>
          <a:bodyPr rtlCol="0" anchor="ctr"/>
          <a:lstStyle/>
          <a:p>
            <a:pPr algn="ctr"/>
            <a:endParaRPr lang="en-US"/>
          </a:p>
        </p:txBody>
      </p:sp>
      <p:grpSp>
        <p:nvGrpSpPr>
          <p:cNvPr id="952" name="Group 951">
            <a:extLst>
              <a:ext uri="{FF2B5EF4-FFF2-40B4-BE49-F238E27FC236}">
                <a16:creationId xmlns:a16="http://schemas.microsoft.com/office/drawing/2014/main" id="{1829581A-0F42-B488-A03F-D4131F355E18}"/>
              </a:ext>
            </a:extLst>
          </p:cNvPr>
          <p:cNvGrpSpPr/>
          <p:nvPr/>
        </p:nvGrpSpPr>
        <p:grpSpPr>
          <a:xfrm>
            <a:off x="8751398" y="1936581"/>
            <a:ext cx="843308" cy="455069"/>
            <a:chOff x="8882032" y="2074191"/>
            <a:chExt cx="843308" cy="455069"/>
          </a:xfrm>
        </p:grpSpPr>
        <p:cxnSp>
          <p:nvCxnSpPr>
            <p:cNvPr id="721" name="Straight Connector 720">
              <a:extLst>
                <a:ext uri="{FF2B5EF4-FFF2-40B4-BE49-F238E27FC236}">
                  <a16:creationId xmlns:a16="http://schemas.microsoft.com/office/drawing/2014/main" id="{798819BF-5B09-0C5B-667F-6D4935ECF1CD}"/>
                </a:ext>
              </a:extLst>
            </p:cNvPr>
            <p:cNvCxnSpPr>
              <a:cxnSpLocks/>
            </p:cNvCxnSpPr>
            <p:nvPr/>
          </p:nvCxnSpPr>
          <p:spPr bwMode="auto">
            <a:xfrm>
              <a:off x="8882032" y="2078168"/>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625CD29A-2399-B493-89A2-2A577B22F60C}"/>
                </a:ext>
              </a:extLst>
            </p:cNvPr>
            <p:cNvCxnSpPr>
              <a:cxnSpLocks/>
            </p:cNvCxnSpPr>
            <p:nvPr/>
          </p:nvCxnSpPr>
          <p:spPr bwMode="auto">
            <a:xfrm>
              <a:off x="8923377" y="2078012"/>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4D312A3D-D87A-6EB1-B8FD-DA5E1D692A44}"/>
                </a:ext>
              </a:extLst>
            </p:cNvPr>
            <p:cNvCxnSpPr>
              <a:cxnSpLocks/>
            </p:cNvCxnSpPr>
            <p:nvPr/>
          </p:nvCxnSpPr>
          <p:spPr bwMode="auto">
            <a:xfrm>
              <a:off x="8969094" y="2079608"/>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BBFDBFCE-A60F-9ED1-4FEE-E9E900CFDA17}"/>
                </a:ext>
              </a:extLst>
            </p:cNvPr>
            <p:cNvCxnSpPr>
              <a:cxnSpLocks/>
            </p:cNvCxnSpPr>
            <p:nvPr/>
          </p:nvCxnSpPr>
          <p:spPr bwMode="auto">
            <a:xfrm>
              <a:off x="8998783" y="207985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04E5EBCB-836F-ABE7-6D81-2E16B35718F3}"/>
                </a:ext>
              </a:extLst>
            </p:cNvPr>
            <p:cNvCxnSpPr>
              <a:cxnSpLocks/>
            </p:cNvCxnSpPr>
            <p:nvPr/>
          </p:nvCxnSpPr>
          <p:spPr bwMode="auto">
            <a:xfrm>
              <a:off x="9194463" y="2079957"/>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BAC6AD49-8504-4C17-22C4-B4DDA357F259}"/>
                </a:ext>
              </a:extLst>
            </p:cNvPr>
            <p:cNvCxnSpPr>
              <a:cxnSpLocks/>
            </p:cNvCxnSpPr>
            <p:nvPr/>
          </p:nvCxnSpPr>
          <p:spPr bwMode="auto">
            <a:xfrm>
              <a:off x="9257642" y="2078168"/>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AD2A634F-B53D-21D6-5BDA-385A1814F7ED}"/>
                </a:ext>
              </a:extLst>
            </p:cNvPr>
            <p:cNvCxnSpPr>
              <a:cxnSpLocks/>
            </p:cNvCxnSpPr>
            <p:nvPr/>
          </p:nvCxnSpPr>
          <p:spPr bwMode="auto">
            <a:xfrm>
              <a:off x="9229620" y="2074191"/>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FD6FCE34-ED98-A07B-4A07-88E7E3FA5270}"/>
                </a:ext>
              </a:extLst>
            </p:cNvPr>
            <p:cNvCxnSpPr>
              <a:cxnSpLocks/>
            </p:cNvCxnSpPr>
            <p:nvPr/>
          </p:nvCxnSpPr>
          <p:spPr bwMode="auto">
            <a:xfrm>
              <a:off x="9120711" y="2080393"/>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418E5FBA-E589-5661-B0F8-09FC364A5BBC}"/>
                </a:ext>
              </a:extLst>
            </p:cNvPr>
            <p:cNvCxnSpPr>
              <a:cxnSpLocks/>
            </p:cNvCxnSpPr>
            <p:nvPr/>
          </p:nvCxnSpPr>
          <p:spPr bwMode="auto">
            <a:xfrm>
              <a:off x="9074759" y="2075631"/>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8FDD4C86-F05F-5CAA-89E4-ACF74000DDEB}"/>
                </a:ext>
              </a:extLst>
            </p:cNvPr>
            <p:cNvCxnSpPr>
              <a:cxnSpLocks/>
            </p:cNvCxnSpPr>
            <p:nvPr/>
          </p:nvCxnSpPr>
          <p:spPr bwMode="auto">
            <a:xfrm>
              <a:off x="9021451" y="207711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B54B4BAD-7901-DBF8-D164-786AD69EC284}"/>
                </a:ext>
              </a:extLst>
            </p:cNvPr>
            <p:cNvCxnSpPr>
              <a:cxnSpLocks/>
            </p:cNvCxnSpPr>
            <p:nvPr/>
          </p:nvCxnSpPr>
          <p:spPr bwMode="auto">
            <a:xfrm>
              <a:off x="9050097" y="2075631"/>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EC8CA3C9-84ED-ED63-6361-90333ED2DD9B}"/>
                </a:ext>
              </a:extLst>
            </p:cNvPr>
            <p:cNvCxnSpPr>
              <a:cxnSpLocks/>
            </p:cNvCxnSpPr>
            <p:nvPr/>
          </p:nvCxnSpPr>
          <p:spPr bwMode="auto">
            <a:xfrm>
              <a:off x="9487949" y="2164679"/>
              <a:ext cx="0" cy="77974"/>
            </a:xfrm>
            <a:prstGeom prst="line">
              <a:avLst/>
            </a:prstGeom>
            <a:noFill/>
            <a:ln w="28575"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41F1BC9A-C1CA-5990-6915-E8F95D5CC441}"/>
                </a:ext>
              </a:extLst>
            </p:cNvPr>
            <p:cNvCxnSpPr>
              <a:cxnSpLocks/>
            </p:cNvCxnSpPr>
            <p:nvPr/>
          </p:nvCxnSpPr>
          <p:spPr bwMode="auto">
            <a:xfrm>
              <a:off x="9099932" y="2079608"/>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60FA29E9-76D6-044F-F520-A4109D971C72}"/>
                </a:ext>
              </a:extLst>
            </p:cNvPr>
            <p:cNvCxnSpPr>
              <a:cxnSpLocks/>
            </p:cNvCxnSpPr>
            <p:nvPr/>
          </p:nvCxnSpPr>
          <p:spPr bwMode="auto">
            <a:xfrm>
              <a:off x="9533901" y="2167060"/>
              <a:ext cx="0" cy="77974"/>
            </a:xfrm>
            <a:prstGeom prst="line">
              <a:avLst/>
            </a:prstGeom>
            <a:noFill/>
            <a:ln w="28575"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69B81127-04AB-0E05-A33D-38FC6E5C31EA}"/>
                </a:ext>
              </a:extLst>
            </p:cNvPr>
            <p:cNvCxnSpPr>
              <a:cxnSpLocks/>
            </p:cNvCxnSpPr>
            <p:nvPr/>
          </p:nvCxnSpPr>
          <p:spPr bwMode="auto">
            <a:xfrm>
              <a:off x="9374152" y="2076572"/>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7319CE22-2EBB-47AA-A7CA-26CBADF383D1}"/>
                </a:ext>
              </a:extLst>
            </p:cNvPr>
            <p:cNvCxnSpPr>
              <a:cxnSpLocks/>
            </p:cNvCxnSpPr>
            <p:nvPr/>
          </p:nvCxnSpPr>
          <p:spPr bwMode="auto">
            <a:xfrm>
              <a:off x="9330280" y="2079608"/>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0883BCC5-4B44-249F-E4DA-8D4D004D5B01}"/>
                </a:ext>
              </a:extLst>
            </p:cNvPr>
            <p:cNvCxnSpPr>
              <a:cxnSpLocks/>
            </p:cNvCxnSpPr>
            <p:nvPr/>
          </p:nvCxnSpPr>
          <p:spPr bwMode="auto">
            <a:xfrm>
              <a:off x="9632873" y="245128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944502D5-8E28-188B-EC1B-455D4BB132F9}"/>
                </a:ext>
              </a:extLst>
            </p:cNvPr>
            <p:cNvCxnSpPr>
              <a:cxnSpLocks/>
            </p:cNvCxnSpPr>
            <p:nvPr/>
          </p:nvCxnSpPr>
          <p:spPr bwMode="auto">
            <a:xfrm>
              <a:off x="9574351" y="2165465"/>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45DB4619-F42B-407C-D235-8C5C1A108EBE}"/>
                </a:ext>
              </a:extLst>
            </p:cNvPr>
            <p:cNvCxnSpPr>
              <a:cxnSpLocks/>
            </p:cNvCxnSpPr>
            <p:nvPr/>
          </p:nvCxnSpPr>
          <p:spPr bwMode="auto">
            <a:xfrm>
              <a:off x="9661764" y="245128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43C4F0C5-B236-6004-3D59-01726528DA7C}"/>
                </a:ext>
              </a:extLst>
            </p:cNvPr>
            <p:cNvCxnSpPr>
              <a:cxnSpLocks/>
            </p:cNvCxnSpPr>
            <p:nvPr/>
          </p:nvCxnSpPr>
          <p:spPr bwMode="auto">
            <a:xfrm>
              <a:off x="9725340" y="245128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2C63E84A-3E42-47D5-BF3A-80028CD9978D}"/>
                </a:ext>
              </a:extLst>
            </p:cNvPr>
            <p:cNvCxnSpPr>
              <a:cxnSpLocks/>
            </p:cNvCxnSpPr>
            <p:nvPr/>
          </p:nvCxnSpPr>
          <p:spPr bwMode="auto">
            <a:xfrm>
              <a:off x="9611339" y="2451286"/>
              <a:ext cx="0" cy="77974"/>
            </a:xfrm>
            <a:prstGeom prst="line">
              <a:avLst/>
            </a:prstGeom>
            <a:noFill/>
            <a:ln w="19050" cap="flat" cmpd="sng" algn="ctr">
              <a:solidFill>
                <a:schemeClr val="accent3"/>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6CF25CE0-F2C4-04B7-7598-ACF4CEF9AFC5}"/>
                </a:ext>
              </a:extLst>
            </p:cNvPr>
            <p:cNvCxnSpPr>
              <a:cxnSpLocks/>
            </p:cNvCxnSpPr>
            <p:nvPr/>
          </p:nvCxnSpPr>
          <p:spPr bwMode="auto">
            <a:xfrm>
              <a:off x="9404025" y="2167847"/>
              <a:ext cx="0" cy="77974"/>
            </a:xfrm>
            <a:prstGeom prst="line">
              <a:avLst/>
            </a:prstGeom>
            <a:noFill/>
            <a:ln w="19050" cap="flat" cmpd="sng" algn="ctr">
              <a:solidFill>
                <a:schemeClr val="accent3"/>
              </a:solidFill>
              <a:prstDash val="solid"/>
              <a:round/>
              <a:headEnd type="none" w="med" len="med"/>
              <a:tailEnd type="none" w="med" len="med"/>
            </a:ln>
            <a:effectLst/>
          </p:spPr>
        </p:cxnSp>
      </p:grpSp>
      <p:cxnSp>
        <p:nvCxnSpPr>
          <p:cNvPr id="5" name="Straight Connector 4">
            <a:extLst>
              <a:ext uri="{FF2B5EF4-FFF2-40B4-BE49-F238E27FC236}">
                <a16:creationId xmlns:a16="http://schemas.microsoft.com/office/drawing/2014/main" id="{3D30A2A2-040B-3F9B-2EE6-16F670BDC215}"/>
              </a:ext>
            </a:extLst>
          </p:cNvPr>
          <p:cNvCxnSpPr/>
          <p:nvPr/>
        </p:nvCxnSpPr>
        <p:spPr bwMode="auto">
          <a:xfrm>
            <a:off x="6204857" y="1506424"/>
            <a:ext cx="0" cy="4769139"/>
          </a:xfrm>
          <a:prstGeom prst="line">
            <a:avLst/>
          </a:prstGeom>
          <a:noFill/>
          <a:ln w="28575"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4070174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KEYNOTE-522 Exploratory Analysis: </a:t>
            </a:r>
            <a:br>
              <a:rPr lang="en-US" dirty="0"/>
            </a:br>
            <a:r>
              <a:rPr lang="en-US" dirty="0"/>
              <a:t>First EFS Events by RCB Category</a:t>
            </a:r>
            <a:endParaRPr lang="en-US" altLang="en-US" dirty="0"/>
          </a:p>
        </p:txBody>
      </p:sp>
      <p:sp>
        <p:nvSpPr>
          <p:cNvPr id="5" name="Text Box 15">
            <a:extLst>
              <a:ext uri="{FF2B5EF4-FFF2-40B4-BE49-F238E27FC236}">
                <a16:creationId xmlns:a16="http://schemas.microsoft.com/office/drawing/2014/main" id="{A42A4D06-19B3-BF4C-AC91-BA248ED269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Pusztai. ASCO 2022. Abstr 503.</a:t>
            </a:r>
            <a:endParaRPr lang="en-US" altLang="en-US" sz="1200" b="0" dirty="0">
              <a:solidFill>
                <a:schemeClr val="bg2"/>
              </a:solidFill>
              <a:latin typeface="Calibri" panose="020F0502020204030204" pitchFamily="34" charset="0"/>
            </a:endParaRPr>
          </a:p>
        </p:txBody>
      </p:sp>
      <p:graphicFrame>
        <p:nvGraphicFramePr>
          <p:cNvPr id="6" name="Group 32">
            <a:extLst>
              <a:ext uri="{FF2B5EF4-FFF2-40B4-BE49-F238E27FC236}">
                <a16:creationId xmlns:a16="http://schemas.microsoft.com/office/drawing/2014/main" id="{1B271AC7-EFE1-674D-A8A5-99549419F3BE}"/>
              </a:ext>
            </a:extLst>
          </p:cNvPr>
          <p:cNvGraphicFramePr>
            <a:graphicFrameLocks noGrp="1"/>
          </p:cNvGraphicFramePr>
          <p:nvPr>
            <p:extLst>
              <p:ext uri="{D42A27DB-BD31-4B8C-83A1-F6EECF244321}">
                <p14:modId xmlns:p14="http://schemas.microsoft.com/office/powerpoint/2010/main" val="3213901938"/>
              </p:ext>
            </p:extLst>
          </p:nvPr>
        </p:nvGraphicFramePr>
        <p:xfrm>
          <a:off x="723900" y="1600200"/>
          <a:ext cx="10735056" cy="3587789"/>
        </p:xfrm>
        <a:graphic>
          <a:graphicData uri="http://schemas.openxmlformats.org/drawingml/2006/table">
            <a:tbl>
              <a:tblPr/>
              <a:tblGrid>
                <a:gridCol w="2333331">
                  <a:extLst>
                    <a:ext uri="{9D8B030D-6E8A-4147-A177-3AD203B41FA5}">
                      <a16:colId xmlns:a16="http://schemas.microsoft.com/office/drawing/2014/main" val="20000"/>
                    </a:ext>
                  </a:extLst>
                </a:gridCol>
                <a:gridCol w="1095746">
                  <a:extLst>
                    <a:ext uri="{9D8B030D-6E8A-4147-A177-3AD203B41FA5}">
                      <a16:colId xmlns:a16="http://schemas.microsoft.com/office/drawing/2014/main" val="20001"/>
                    </a:ext>
                  </a:extLst>
                </a:gridCol>
                <a:gridCol w="1150534">
                  <a:extLst>
                    <a:ext uri="{9D8B030D-6E8A-4147-A177-3AD203B41FA5}">
                      <a16:colId xmlns:a16="http://schemas.microsoft.com/office/drawing/2014/main" val="2006432630"/>
                    </a:ext>
                  </a:extLst>
                </a:gridCol>
                <a:gridCol w="1027262">
                  <a:extLst>
                    <a:ext uri="{9D8B030D-6E8A-4147-A177-3AD203B41FA5}">
                      <a16:colId xmlns:a16="http://schemas.microsoft.com/office/drawing/2014/main" val="20002"/>
                    </a:ext>
                  </a:extLst>
                </a:gridCol>
                <a:gridCol w="1068353">
                  <a:extLst>
                    <a:ext uri="{9D8B030D-6E8A-4147-A177-3AD203B41FA5}">
                      <a16:colId xmlns:a16="http://schemas.microsoft.com/office/drawing/2014/main" val="1141592497"/>
                    </a:ext>
                  </a:extLst>
                </a:gridCol>
                <a:gridCol w="986172">
                  <a:extLst>
                    <a:ext uri="{9D8B030D-6E8A-4147-A177-3AD203B41FA5}">
                      <a16:colId xmlns:a16="http://schemas.microsoft.com/office/drawing/2014/main" val="1811465467"/>
                    </a:ext>
                  </a:extLst>
                </a:gridCol>
                <a:gridCol w="999869">
                  <a:extLst>
                    <a:ext uri="{9D8B030D-6E8A-4147-A177-3AD203B41FA5}">
                      <a16:colId xmlns:a16="http://schemas.microsoft.com/office/drawing/2014/main" val="2685474180"/>
                    </a:ext>
                  </a:extLst>
                </a:gridCol>
                <a:gridCol w="1136837">
                  <a:extLst>
                    <a:ext uri="{9D8B030D-6E8A-4147-A177-3AD203B41FA5}">
                      <a16:colId xmlns:a16="http://schemas.microsoft.com/office/drawing/2014/main" val="2092538544"/>
                    </a:ext>
                  </a:extLst>
                </a:gridCol>
                <a:gridCol w="936952">
                  <a:extLst>
                    <a:ext uri="{9D8B030D-6E8A-4147-A177-3AD203B41FA5}">
                      <a16:colId xmlns:a16="http://schemas.microsoft.com/office/drawing/2014/main" val="2654790832"/>
                    </a:ext>
                  </a:extLst>
                </a:gridCol>
              </a:tblGrid>
              <a:tr h="357317">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EFS Event,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RCB-0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RCB-1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RCB-2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RCB-3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254777">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22203567"/>
                  </a:ext>
                </a:extLst>
              </a:tr>
              <a:tr h="37326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7326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primary malignancy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7326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precluded definitive surgery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7043695"/>
                  </a:ext>
                </a:extLst>
              </a:tr>
              <a:tr h="37326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Local recurrence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7224692"/>
                  </a:ext>
                </a:extLst>
              </a:tr>
              <a:tr h="37326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Distant recurrence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15.2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22.8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35.0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53.8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06635585"/>
                  </a:ext>
                </a:extLst>
              </a:tr>
              <a:tr h="37326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1046627"/>
                  </a:ext>
                </a:extLst>
              </a:tr>
            </a:tbl>
          </a:graphicData>
        </a:graphic>
      </p:graphicFrame>
    </p:spTree>
    <p:extLst>
      <p:ext uri="{BB962C8B-B14F-4D97-AF65-F5344CB8AC3E}">
        <p14:creationId xmlns:p14="http://schemas.microsoft.com/office/powerpoint/2010/main" val="2554596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KEYNOTE-522 Exploratory Analysis: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600" dirty="0"/>
              <a:t>P</a:t>
            </a:r>
            <a:r>
              <a:rPr lang="en-US" altLang="en-US" sz="2600" dirty="0"/>
              <a:t>respecified exploratory analysis indicates that higher RCB score associated with worse EFS </a:t>
            </a:r>
            <a:r>
              <a:rPr lang="en-US" sz="2600" dirty="0"/>
              <a:t>in patients with early-stage TNBC</a:t>
            </a:r>
          </a:p>
          <a:p>
            <a:pPr lvl="1"/>
            <a:r>
              <a:rPr lang="en-US" altLang="en-US" sz="2400" dirty="0"/>
              <a:t>Independent of treatment group </a:t>
            </a:r>
          </a:p>
          <a:p>
            <a:r>
              <a:rPr lang="en-US" sz="2600" dirty="0"/>
              <a:t>Compared with placebo, neoadjuvant pembrolizumab added to chemotherapy was associated w</a:t>
            </a:r>
            <a:r>
              <a:rPr lang="en-US" dirty="0"/>
              <a:t>ith higher pCR rate (RCB-0) and fewer patients in higher RCB categories</a:t>
            </a:r>
          </a:p>
          <a:p>
            <a:r>
              <a:rPr lang="en-US" altLang="en-US" sz="2600" dirty="0"/>
              <a:t>Addition of pembrolizumab to chemotherapy reduced EFS events in most RCB categories, with largest benefit in RCB-2 category</a:t>
            </a:r>
          </a:p>
          <a:p>
            <a:r>
              <a:rPr lang="en-US" altLang="en-US" sz="2600" dirty="0"/>
              <a:t>Investigators conclude that pembrolizumab has EFS benefit even in patients who do not achieve pCR, suggesting a contribution from adjuvant therapy</a:t>
            </a:r>
          </a:p>
        </p:txBody>
      </p:sp>
      <p:sp>
        <p:nvSpPr>
          <p:cNvPr id="5" name="Text Box 15">
            <a:extLst>
              <a:ext uri="{FF2B5EF4-FFF2-40B4-BE49-F238E27FC236}">
                <a16:creationId xmlns:a16="http://schemas.microsoft.com/office/drawing/2014/main" id="{0A0326D1-8B95-F544-B2C6-9E103FFF0EA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Pusztai. ASCO 2022. Abstr 503.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2422200603"/>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8bd8e465-9e70-4540-a49f-85945caccc43">Conference Capsule Slides</Document_x0020_Category>
    <_dlc_DocId xmlns="d54cbe69-32bd-412a-b004-9152f949605e">56M7VY3CDVN5-2085164518-1</_dlc_DocId>
    <_dlc_DocIdUrl xmlns="d54cbe69-32bd-412a-b004-9152f949605e">
      <Url>https://intranet.clinicaloptions.com/mews/oncology/ONC_2022_ASCO_CF_(PRP5083)/BREAST_503_Pusztai/_layouts/15/DocIdRedir.aspx?ID=56M7VY3CDVN5-2085164518-1</Url>
      <Description>56M7VY3CDVN5-2085164518-1</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7A189D0E5FD7C4A980B92507F5CC764" ma:contentTypeVersion="1" ma:contentTypeDescription="Create a new document." ma:contentTypeScope="" ma:versionID="60c30085080ee20e63032ada48f37e9f">
  <xsd:schema xmlns:xsd="http://www.w3.org/2001/XMLSchema" xmlns:xs="http://www.w3.org/2001/XMLSchema" xmlns:p="http://schemas.microsoft.com/office/2006/metadata/properties" xmlns:ns2="d54cbe69-32bd-412a-b004-9152f949605e" xmlns:ns3="8bd8e465-9e70-4540-a49f-85945caccc43" targetNamespace="http://schemas.microsoft.com/office/2006/metadata/properties" ma:root="true" ma:fieldsID="3762e235aa6742e3c6c4ec44191af82e" ns2:_="" ns3:_="">
    <xsd:import namespace="d54cbe69-32bd-412a-b004-9152f949605e"/>
    <xsd:import namespace="8bd8e465-9e70-4540-a49f-85945caccc4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bd8e465-9e70-4540-a49f-85945caccc4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20B6DA-AAA3-484C-9543-3452C53D9165}">
  <ds:schemaRefs>
    <ds:schemaRef ds:uri="http://schemas.microsoft.com/sharepoint/events"/>
  </ds:schemaRefs>
</ds:datastoreItem>
</file>

<file path=customXml/itemProps2.xml><?xml version="1.0" encoding="utf-8"?>
<ds:datastoreItem xmlns:ds="http://schemas.openxmlformats.org/officeDocument/2006/customXml" ds:itemID="{635130BD-D962-422F-BC0D-FA26F8BD0E88}">
  <ds:schemaRefs>
    <ds:schemaRef ds:uri="http://schemas.openxmlformats.org/package/2006/metadata/core-properties"/>
    <ds:schemaRef ds:uri="http://schemas.microsoft.com/office/2006/documentManagement/types"/>
    <ds:schemaRef ds:uri="http://purl.org/dc/terms/"/>
    <ds:schemaRef ds:uri="http://purl.org/dc/elements/1.1/"/>
    <ds:schemaRef ds:uri="http://schemas.microsoft.com/office/infopath/2007/PartnerControls"/>
    <ds:schemaRef ds:uri="8bd8e465-9e70-4540-a49f-85945caccc43"/>
    <ds:schemaRef ds:uri="http://www.w3.org/XML/1998/namespace"/>
    <ds:schemaRef ds:uri="d54cbe69-32bd-412a-b004-9152f949605e"/>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67166D0A-3D87-449A-AF03-A0D19E7767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bd8e465-9e70-4540-a49f-85945cacc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DEC6CD-1147-4610-9013-E54B2F3B3F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3228</TotalTime>
  <Words>1873</Words>
  <Application>Microsoft Office PowerPoint</Application>
  <PresentationFormat>Widescreen</PresentationFormat>
  <Paragraphs>399</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KEYNOTE-522: Exploratory Analysis of EFS by Residual Cancer Burden With Neoadjuvant Pembrolizumab + Chemotherapy for Early TNBC</vt:lpstr>
      <vt:lpstr>About These Slides</vt:lpstr>
      <vt:lpstr>KEYNOTE-522 Exploratory Analysis: Background</vt:lpstr>
      <vt:lpstr>KEYNOTE-522: Study Design</vt:lpstr>
      <vt:lpstr>KEYNOTE-522 Exploratory Analysis:  Baseline Characteristics (ITT)</vt:lpstr>
      <vt:lpstr>KEYNOTE-522 Exploratory Analysis: Prevalence of Residual Cancer Burden Categories (ITT)</vt:lpstr>
      <vt:lpstr>KEYNOTE-522 Exploratory Analysis:  EFS by RCB Category</vt:lpstr>
      <vt:lpstr>KEYNOTE-522 Exploratory Analysis:  First EFS Events by RCB Category</vt:lpstr>
      <vt:lpstr>KEYNOTE-522 Exploratory Analysis: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KEYNOTE-522: Exploratory Analysis of EFS by Residual Cancer Burden With Neoadjuvant Pembrolizumab + Chemotherapy for Early TNBC</dc:title>
  <dc:creator>Timothy Quill</dc:creator>
  <cp:lastModifiedBy>Natalia Kolenko</cp:lastModifiedBy>
  <cp:revision>39</cp:revision>
  <dcterms:created xsi:type="dcterms:W3CDTF">2022-06-02T23:20:10Z</dcterms:created>
  <dcterms:modified xsi:type="dcterms:W3CDTF">2022-06-14T17:30:56Z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0x01010087A189D0E5FD7C4A980B92507F5CC764</vt:lpwstr>
  </property>
  <property fmtid="{D5CDD505-2E9C-101B-9397-08002B2CF9AE}" pid="3" name="_dlc_DocIdItemGuid">
    <vt:lpwstr>e23b0529-ac4b-464e-bef4-c4c136e3c022</vt:lpwstr>
  </property>
</Properties>
</file>