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14"/>
  </p:notesMasterIdLst>
  <p:sldIdLst>
    <p:sldId id="562" r:id="rId5"/>
    <p:sldId id="558" r:id="rId6"/>
    <p:sldId id="559" r:id="rId7"/>
    <p:sldId id="561" r:id="rId8"/>
    <p:sldId id="548" r:id="rId9"/>
    <p:sldId id="549" r:id="rId10"/>
    <p:sldId id="563" r:id="rId11"/>
    <p:sldId id="552" r:id="rId12"/>
    <p:sldId id="560"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Melanie Couton" initials="MAC" lastIdx="1" clrIdx="6"/>
  <p:cmAuthor id="1" name="LT Fowler" initials="LF" lastIdx="4" clrIdx="0">
    <p:extLst>
      <p:ext uri="{19B8F6BF-5375-455C-9EA6-DF929625EA0E}">
        <p15:presenceInfo xmlns:p15="http://schemas.microsoft.com/office/powerpoint/2012/main" userId="S::lfowler@practicingclinicians.com::bdc4c4d6-9ded-467c-b80c-330a0ea8ffe4" providerId="AD"/>
      </p:ext>
    </p:extLst>
  </p:cmAuthor>
  <p:cmAuthor id="8" name="Microsoft Office User" initials="MOU" lastIdx="1" clrIdx="7">
    <p:extLst>
      <p:ext uri="{19B8F6BF-5375-455C-9EA6-DF929625EA0E}">
        <p15:presenceInfo xmlns:p15="http://schemas.microsoft.com/office/powerpoint/2012/main" userId="7f477e4fbbf2c6c6" providerId="Windows Live"/>
      </p:ext>
    </p:extLst>
  </p:cmAuthor>
  <p:cmAuthor id="2" name="Megan Capel" initials="MC" lastIdx="6" clrIdx="1"/>
  <p:cmAuthor id="9" name="Kristen Rosenthal" initials="KR" lastIdx="4" clrIdx="8">
    <p:extLst>
      <p:ext uri="{19B8F6BF-5375-455C-9EA6-DF929625EA0E}">
        <p15:presenceInfo xmlns:p15="http://schemas.microsoft.com/office/powerpoint/2012/main" userId="S::krosenthal@clinicaloptions.com::67a58a6d-22ff-4b03-8f01-10ea3f44af52" providerId="AD"/>
      </p:ext>
    </p:extLst>
  </p:cmAuthor>
  <p:cmAuthor id="3" name="Andrea Boecler" initials="AB" lastIdx="1" clrIdx="2">
    <p:extLst>
      <p:ext uri="{19B8F6BF-5375-455C-9EA6-DF929625EA0E}">
        <p15:presenceInfo xmlns:p15="http://schemas.microsoft.com/office/powerpoint/2012/main" userId="S::aboecler@clinicaloptions.com::28e82037-1239-4052-943b-ae184e0bc2af" providerId="AD"/>
      </p:ext>
    </p:extLst>
  </p:cmAuthor>
  <p:cmAuthor id="10" name="Christy Seals" initials="CS" lastIdx="2" clrIdx="9">
    <p:extLst>
      <p:ext uri="{19B8F6BF-5375-455C-9EA6-DF929625EA0E}">
        <p15:presenceInfo xmlns:p15="http://schemas.microsoft.com/office/powerpoint/2012/main" userId="S::cseals@clinicaloptions.com::0852e532-1f9e-4bbf-9b56-be19a9543a31" providerId="AD"/>
      </p:ext>
    </p:extLst>
  </p:cmAuthor>
  <p:cmAuthor id="4" name="Timothy Quill" initials="TQ" lastIdx="2" clrIdx="3">
    <p:extLst>
      <p:ext uri="{19B8F6BF-5375-455C-9EA6-DF929625EA0E}">
        <p15:presenceInfo xmlns:p15="http://schemas.microsoft.com/office/powerpoint/2012/main" userId="S::tquill@clinicaloptions.com::b1dc6efb-2995-45e7-a306-57a2c67aa886" providerId="AD"/>
      </p:ext>
    </p:extLst>
  </p:cmAuthor>
  <p:cmAuthor id="5" name=" " initials="MAC" lastIdx="10" clrIdx="4"/>
  <p:cmAuthor id="6" name="Andrew Bowser" initials="AB" lastIdx="1" clrIdx="5"/>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D6819FB-2C7D-4433-9FF5-8E86E596F9FF}" v="3" dt="2024-06-05T15:36:19.240"/>
    <p1510:client id="{D098B81C-0EC7-4611-92A0-8B3D36D3B2B9}" v="3" dt="2024-06-05T15:42:41.154"/>
    <p1510:client id="{E0B28A9D-D45F-4322-9D7E-2DFDFCD80F04}" v="29" dt="2024-06-05T13:41:25.04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2737" autoAdjust="0"/>
    <p:restoredTop sz="84550" autoAdjust="0"/>
  </p:normalViewPr>
  <p:slideViewPr>
    <p:cSldViewPr snapToGrid="0">
      <p:cViewPr varScale="1">
        <p:scale>
          <a:sx n="54" d="100"/>
          <a:sy n="54" d="100"/>
        </p:scale>
        <p:origin x="852" y="52"/>
      </p:cViewPr>
      <p:guideLst/>
    </p:cSldViewPr>
  </p:slideViewPr>
  <p:notesTextViewPr>
    <p:cViewPr>
      <p:scale>
        <a:sx n="1" d="1"/>
        <a:sy n="1" d="1"/>
      </p:scale>
      <p:origin x="0" y="0"/>
    </p:cViewPr>
  </p:notesTextViewPr>
  <p:sorterViewPr>
    <p:cViewPr>
      <p:scale>
        <a:sx n="100" d="100"/>
        <a:sy n="100" d="100"/>
      </p:scale>
      <p:origin x="0" y="-2604"/>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commentAuthors" Target="commentAuthors.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F84A034-0579-47F9-B6DF-682E6DFFD09C}" type="datetimeFigureOut">
              <a:rPr lang="en-US" smtClean="0"/>
              <a:t>6/5/2024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C788DBE-8FB8-49F7-A478-A52A085B60B0}" type="slidenum">
              <a:rPr lang="en-US" smtClean="0"/>
              <a:t>‹#›</a:t>
            </a:fld>
            <a:endParaRPr lang="en-US"/>
          </a:p>
        </p:txBody>
      </p:sp>
    </p:spTree>
    <p:extLst>
      <p:ext uri="{BB962C8B-B14F-4D97-AF65-F5344CB8AC3E}">
        <p14:creationId xmlns:p14="http://schemas.microsoft.com/office/powerpoint/2010/main" val="8372334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1" dirty="0"/>
          </a:p>
        </p:txBody>
      </p:sp>
      <p:sp>
        <p:nvSpPr>
          <p:cNvPr id="4" name="Slide Number Placeholder 3"/>
          <p:cNvSpPr>
            <a:spLocks noGrp="1"/>
          </p:cNvSpPr>
          <p:nvPr>
            <p:ph type="sldNum" sz="quarter" idx="5"/>
          </p:nvPr>
        </p:nvSpPr>
        <p:spPr/>
        <p:txBody>
          <a:bodyPr/>
          <a:lstStyle/>
          <a:p>
            <a:fld id="{1C788DBE-8FB8-49F7-A478-A52A085B60B0}" type="slidenum">
              <a:rPr lang="en-US" smtClean="0"/>
              <a:t>1</a:t>
            </a:fld>
            <a:endParaRPr lang="en-US"/>
          </a:p>
        </p:txBody>
      </p:sp>
    </p:spTree>
    <p:extLst>
      <p:ext uri="{BB962C8B-B14F-4D97-AF65-F5344CB8AC3E}">
        <p14:creationId xmlns:p14="http://schemas.microsoft.com/office/powerpoint/2010/main" val="25746946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BTKi, BTK inhibitor; CLL, chronic lymphocytic leukemia; CR, complete response; MCL, mantle cell lymphoma; R/R, relapsed/refractory.</a:t>
            </a:r>
          </a:p>
        </p:txBody>
      </p:sp>
      <p:sp>
        <p:nvSpPr>
          <p:cNvPr id="4" name="Slide Number Placeholder 3"/>
          <p:cNvSpPr>
            <a:spLocks noGrp="1"/>
          </p:cNvSpPr>
          <p:nvPr>
            <p:ph type="sldNum" sz="quarter" idx="5"/>
          </p:nvPr>
        </p:nvSpPr>
        <p:spPr/>
        <p:txBody>
          <a:bodyPr/>
          <a:lstStyle/>
          <a:p>
            <a:fld id="{1C788DBE-8FB8-49F7-A478-A52A085B60B0}" type="slidenum">
              <a:rPr lang="en-US" smtClean="0"/>
              <a:t>3</a:t>
            </a:fld>
            <a:endParaRPr lang="en-US"/>
          </a:p>
        </p:txBody>
      </p:sp>
    </p:spTree>
    <p:extLst>
      <p:ext uri="{BB962C8B-B14F-4D97-AF65-F5344CB8AC3E}">
        <p14:creationId xmlns:p14="http://schemas.microsoft.com/office/powerpoint/2010/main" val="38803082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ORR, objective response rate; OS, overall survival; PFS, progression-free survival.</a:t>
            </a:r>
          </a:p>
        </p:txBody>
      </p:sp>
      <p:sp>
        <p:nvSpPr>
          <p:cNvPr id="4" name="Slide Number Placeholder 3"/>
          <p:cNvSpPr>
            <a:spLocks noGrp="1"/>
          </p:cNvSpPr>
          <p:nvPr>
            <p:ph type="sldNum" sz="quarter" idx="5"/>
          </p:nvPr>
        </p:nvSpPr>
        <p:spPr/>
        <p:txBody>
          <a:bodyPr/>
          <a:lstStyle/>
          <a:p>
            <a:fld id="{1C788DBE-8FB8-49F7-A478-A52A085B60B0}" type="slidenum">
              <a:rPr lang="en-US" smtClean="0"/>
              <a:t>4</a:t>
            </a:fld>
            <a:endParaRPr lang="en-US"/>
          </a:p>
        </p:txBody>
      </p:sp>
    </p:spTree>
    <p:extLst>
      <p:ext uri="{BB962C8B-B14F-4D97-AF65-F5344CB8AC3E}">
        <p14:creationId xmlns:p14="http://schemas.microsoft.com/office/powerpoint/2010/main" val="15158582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CLL, chronic lymphocytic leukemia; DLBCL, diffuse large B-cell lymphoma; MCL, mantle cell lymphoma; MZL, marginal zone lymphoma; RT, Richter transformation; tx, treatment.</a:t>
            </a:r>
          </a:p>
        </p:txBody>
      </p:sp>
      <p:sp>
        <p:nvSpPr>
          <p:cNvPr id="4" name="Slide Number Placeholder 3"/>
          <p:cNvSpPr>
            <a:spLocks noGrp="1"/>
          </p:cNvSpPr>
          <p:nvPr>
            <p:ph type="sldNum" sz="quarter" idx="5"/>
          </p:nvPr>
        </p:nvSpPr>
        <p:spPr/>
        <p:txBody>
          <a:bodyPr/>
          <a:lstStyle/>
          <a:p>
            <a:fld id="{1C788DBE-8FB8-49F7-A478-A52A085B60B0}" type="slidenum">
              <a:rPr lang="en-US" smtClean="0"/>
              <a:t>5</a:t>
            </a:fld>
            <a:endParaRPr lang="en-US"/>
          </a:p>
        </p:txBody>
      </p:sp>
    </p:spTree>
    <p:extLst>
      <p:ext uri="{BB962C8B-B14F-4D97-AF65-F5344CB8AC3E}">
        <p14:creationId xmlns:p14="http://schemas.microsoft.com/office/powerpoint/2010/main" val="36204438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PFA, polyfunctionality; PSI, Polyfunctional Strength Index.</a:t>
            </a:r>
          </a:p>
        </p:txBody>
      </p:sp>
      <p:sp>
        <p:nvSpPr>
          <p:cNvPr id="4" name="Slide Number Placeholder 3"/>
          <p:cNvSpPr>
            <a:spLocks noGrp="1"/>
          </p:cNvSpPr>
          <p:nvPr>
            <p:ph type="sldNum" sz="quarter" idx="5"/>
          </p:nvPr>
        </p:nvSpPr>
        <p:spPr/>
        <p:txBody>
          <a:bodyPr/>
          <a:lstStyle/>
          <a:p>
            <a:fld id="{1C788DBE-8FB8-49F7-A478-A52A085B60B0}" type="slidenum">
              <a:rPr lang="en-US" smtClean="0"/>
              <a:t>6</a:t>
            </a:fld>
            <a:endParaRPr lang="en-US"/>
          </a:p>
        </p:txBody>
      </p:sp>
    </p:spTree>
    <p:extLst>
      <p:ext uri="{BB962C8B-B14F-4D97-AF65-F5344CB8AC3E}">
        <p14:creationId xmlns:p14="http://schemas.microsoft.com/office/powerpoint/2010/main" val="25583484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A-fib, atrial fibrillation; CMV, cytomegalovirus; CR, complete response; CRS, cytokine-release syndrome; DoR, duration of response; ICANS, immune effector cell</a:t>
            </a:r>
            <a:r>
              <a:rPr lang="en-US" b="0" i="1" dirty="0">
                <a:latin typeface="Calibri" panose="020F0502020204030204" pitchFamily="34" charset="0"/>
                <a:cs typeface="Calibri" panose="020F0502020204030204" pitchFamily="34" charset="0"/>
              </a:rPr>
              <a:t>–</a:t>
            </a:r>
            <a:r>
              <a:rPr lang="en-US" b="0" i="1" dirty="0"/>
              <a:t>associated neurotoxicity syndrome; IEC-HS, immune effector cell</a:t>
            </a:r>
            <a:r>
              <a:rPr lang="en-US" b="0" i="1" dirty="0">
                <a:latin typeface="Calibri" panose="020F0502020204030204" pitchFamily="34" charset="0"/>
                <a:cs typeface="Calibri" panose="020F0502020204030204" pitchFamily="34" charset="0"/>
              </a:rPr>
              <a:t>–</a:t>
            </a:r>
            <a:r>
              <a:rPr lang="en-US" b="0" i="1" dirty="0"/>
              <a:t>associated hemophagocytic lymphohistiocytosis–like syndrome; NA, not available; ORR, objective response rate; OS, overall survival; PD, progressive disease; PFS, progression-free survival; PR, partial response; SD, stable disease.</a:t>
            </a:r>
          </a:p>
        </p:txBody>
      </p:sp>
      <p:sp>
        <p:nvSpPr>
          <p:cNvPr id="4" name="Slide Number Placeholder 3"/>
          <p:cNvSpPr>
            <a:spLocks noGrp="1"/>
          </p:cNvSpPr>
          <p:nvPr>
            <p:ph type="sldNum" sz="quarter" idx="5"/>
          </p:nvPr>
        </p:nvSpPr>
        <p:spPr/>
        <p:txBody>
          <a:bodyPr/>
          <a:lstStyle/>
          <a:p>
            <a:fld id="{1C788DBE-8FB8-49F7-A478-A52A085B60B0}" type="slidenum">
              <a:rPr lang="en-US" smtClean="0"/>
              <a:t>7</a:t>
            </a:fld>
            <a:endParaRPr lang="en-US"/>
          </a:p>
        </p:txBody>
      </p:sp>
    </p:spTree>
    <p:extLst>
      <p:ext uri="{BB962C8B-B14F-4D97-AF65-F5344CB8AC3E}">
        <p14:creationId xmlns:p14="http://schemas.microsoft.com/office/powerpoint/2010/main" val="34329092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CR, complete response; ORR, objective response rate; PR, partial response.</a:t>
            </a:r>
          </a:p>
        </p:txBody>
      </p:sp>
      <p:sp>
        <p:nvSpPr>
          <p:cNvPr id="4" name="Slide Number Placeholder 3"/>
          <p:cNvSpPr>
            <a:spLocks noGrp="1"/>
          </p:cNvSpPr>
          <p:nvPr>
            <p:ph type="sldNum" sz="quarter" idx="5"/>
          </p:nvPr>
        </p:nvSpPr>
        <p:spPr/>
        <p:txBody>
          <a:bodyPr/>
          <a:lstStyle/>
          <a:p>
            <a:fld id="{1C788DBE-8FB8-49F7-A478-A52A085B60B0}" type="slidenum">
              <a:rPr lang="en-US" smtClean="0"/>
              <a:t>8</a:t>
            </a:fld>
            <a:endParaRPr lang="en-US"/>
          </a:p>
        </p:txBody>
      </p:sp>
    </p:spTree>
    <p:extLst>
      <p:ext uri="{BB962C8B-B14F-4D97-AF65-F5344CB8AC3E}">
        <p14:creationId xmlns:p14="http://schemas.microsoft.com/office/powerpoint/2010/main" val="21400849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9</a:t>
            </a:fld>
            <a:endParaRPr lang="en-US" altLang="en-US" dirty="0"/>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FB4CF2D-D979-1437-A2EB-B60F4C4AD05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43030" y="5318282"/>
            <a:ext cx="2315472" cy="1234918"/>
          </a:xfrm>
          <a:prstGeom prst="rect">
            <a:avLst/>
          </a:prstGeom>
        </p:spPr>
      </p:pic>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3567519873"/>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151486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7" name="Group 6">
            <a:extLst>
              <a:ext uri="{FF2B5EF4-FFF2-40B4-BE49-F238E27FC236}">
                <a16:creationId xmlns:a16="http://schemas.microsoft.com/office/drawing/2014/main" id="{33F44B30-1879-6F13-273E-22B934A627E6}"/>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F4A1C891-79C3-863E-FBA9-188D17ED037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2DB2AFA4-BBF7-61A0-D954-E2BAF8A2721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0789048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0178BF92-DC92-6DC3-6E2D-E56641796C9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99707743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743008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93B8F865-6ADC-958B-BCBA-56A2A50D7AAE}"/>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05C4B9E-1FA3-952D-6393-30BFE5E183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D3C7FEC-03C8-EE45-01CC-6BBE64B18F7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226192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759269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E0C14CBC-B02C-E649-3090-78EEB821A66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81F49DEA-FA25-76E8-342E-9233B13A696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F518083-D1F3-A58F-0D1E-5E853D43C08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9342866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782699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D1286C5E-09F9-468C-28E0-433C61B53C29}"/>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679467CA-89F4-C188-2170-B4B94D784DB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F4549132-9E6B-C041-DA66-E2829720F89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5992482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2588047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2B0E3B1-4A7C-7261-1C0D-368224CC2F2D}"/>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9783100C-E066-F74E-F8B7-8AD4160FFE0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F5C49CD4-B8DF-4B97-E9D0-CA20225DE22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8199972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2A44B9F7-3245-A62E-5232-18B419E939A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413687820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00037234"/>
      </p:ext>
    </p:extLst>
  </p:cSld>
  <p:clrMap bg1="dk2" tx1="lt1" bg2="dk1"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
          <p15:clr>
            <a:srgbClr val="F26B43"/>
          </p15:clr>
        </p15:guide>
        <p15:guide id="2" pos="456">
          <p15:clr>
            <a:srgbClr val="F26B43"/>
          </p15:clr>
        </p15:guide>
        <p15:guide id="3" orient="horz" pos="1010">
          <p15:clr>
            <a:srgbClr val="F26B43"/>
          </p15:clr>
        </p15:guide>
        <p15:guide id="4" orient="horz" pos="4138">
          <p15:clr>
            <a:srgbClr val="F26B43"/>
          </p15:clr>
        </p15:guide>
        <p15:guide id="5" orient="horz" pos="3888">
          <p15:clr>
            <a:srgbClr val="F26B43"/>
          </p15:clr>
        </p15:guide>
        <p15:guide id="6" orient="horz" pos="4032">
          <p15:clr>
            <a:srgbClr val="F26B43"/>
          </p15:clr>
        </p15:guide>
        <p15:guide id="7" pos="328">
          <p15:clr>
            <a:srgbClr val="F26B43"/>
          </p15:clr>
        </p15:guide>
        <p15:guide id="8" pos="7231">
          <p15:clr>
            <a:srgbClr val="F26B43"/>
          </p15:clr>
        </p15:guide>
        <p15:guide id="9" pos="7417">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Pirtobrutinib Prior to Bispecific </a:t>
            </a:r>
            <a:br>
              <a:rPr lang="en-US" altLang="en-US" sz="4000" dirty="0"/>
            </a:br>
            <a:r>
              <a:rPr lang="en-US" altLang="en-US" sz="4000" dirty="0"/>
              <a:t>Anti-CD20/CD19 CAR T-Cell Therapy in </a:t>
            </a:r>
            <a:br>
              <a:rPr lang="en-US" altLang="en-US" sz="4000" dirty="0"/>
            </a:br>
            <a:r>
              <a:rPr lang="en-US" altLang="en-US" sz="4000" dirty="0"/>
              <a:t>Patients With Relapsed/Refractory Lymphoma</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400731"/>
            <a:ext cx="7585242"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90000"/>
              </a:lnSpc>
              <a:spcBef>
                <a:spcPts val="1000"/>
              </a:spcBef>
              <a:spcAft>
                <a:spcPts val="700"/>
              </a:spcAft>
              <a:buClr>
                <a:srgbClr val="FEFDDE"/>
              </a:buClr>
              <a:buSzTx/>
              <a:buFont typeface="Wingdings" panose="05000000000000000000" pitchFamily="2" charset="2"/>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Supported by educational grants from GSK, Lilly, Novartis Pharmaceuticals Corporation, and Sanofi.</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5845107"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marR="0" lvl="0" indent="0" algn="l" defTabSz="914400" rtl="0" eaLnBrk="1" fontAlgn="base" latinLnBrk="0" hangingPunct="1">
              <a:lnSpc>
                <a:spcPct val="100000"/>
              </a:lnSpc>
              <a:spcBef>
                <a:spcPct val="0"/>
              </a:spcBef>
              <a:spcAft>
                <a:spcPct val="0"/>
              </a:spcAft>
              <a:buClr>
                <a:srgbClr val="FEFDDE"/>
              </a:buClr>
              <a:buSzTx/>
              <a:buFont typeface="Wingdings" pitchFamily="2" charset="2"/>
              <a:buNone/>
              <a:tabLst/>
              <a:defRPr/>
            </a:pPr>
            <a:r>
              <a:rPr kumimoji="0" lang="en-US" sz="2200" b="1" i="0" u="none" strike="noStrike" kern="0" cap="none" spc="0" normalizeH="0" baseline="0" noProof="0" dirty="0">
                <a:ln>
                  <a:noFill/>
                </a:ln>
                <a:solidFill>
                  <a:srgbClr val="455560"/>
                </a:solidFill>
                <a:effectLst/>
                <a:uLnTx/>
                <a:uFillTx/>
                <a:latin typeface="Calibri"/>
                <a:ea typeface="+mn-ea"/>
                <a:cs typeface="Calibri"/>
              </a:rPr>
              <a:t>CCO Independent </a:t>
            </a:r>
            <a:r>
              <a:rPr kumimoji="0" lang="en-US" sz="2200" b="1" i="0" u="none" strike="noStrike" kern="0" cap="none" spc="0" normalizeH="0" baseline="0" noProof="0">
                <a:ln>
                  <a:noFill/>
                </a:ln>
                <a:solidFill>
                  <a:srgbClr val="455560"/>
                </a:solidFill>
                <a:effectLst/>
                <a:uLnTx/>
                <a:uFillTx/>
                <a:latin typeface="Calibri"/>
                <a:ea typeface="+mn-ea"/>
                <a:cs typeface="Calibri"/>
              </a:rPr>
              <a:t>Conference Coverage</a:t>
            </a:r>
            <a:r>
              <a:rPr kumimoji="0" lang="en-US" sz="2200" b="1" i="0" u="none" strike="noStrike" kern="0" cap="none" spc="0" normalizeH="0" baseline="0" noProof="0" dirty="0">
                <a:ln>
                  <a:noFill/>
                </a:ln>
                <a:solidFill>
                  <a:srgbClr val="455560"/>
                </a:solidFill>
                <a:effectLst/>
                <a:uLnTx/>
                <a:uFillTx/>
                <a:latin typeface="Calibri"/>
                <a:ea typeface="+mn-ea"/>
                <a:cs typeface="Calibri"/>
              </a:rPr>
              <a:t>*</a:t>
            </a:r>
            <a:br>
              <a:rPr kumimoji="0" lang="en-US" sz="2200" b="1" i="0" u="none" strike="noStrike" kern="0" cap="none" spc="0" normalizeH="0" baseline="0" noProof="0" dirty="0">
                <a:ln>
                  <a:noFill/>
                </a:ln>
                <a:solidFill>
                  <a:srgbClr val="FFFFFF"/>
                </a:solidFill>
                <a:effectLst/>
                <a:uLnTx/>
                <a:uFillTx/>
                <a:latin typeface="Calibri" panose="020F0502020204030204" pitchFamily="34" charset="0"/>
                <a:ea typeface="+mn-ea"/>
                <a:cs typeface="+mn-cs"/>
              </a:rPr>
            </a:br>
            <a:r>
              <a:rPr kumimoji="0" lang="en-US" sz="1600" b="0" i="0" u="none" strike="noStrike" kern="0" cap="none" spc="0" normalizeH="0" baseline="0" noProof="0" dirty="0">
                <a:ln>
                  <a:noFill/>
                </a:ln>
                <a:solidFill>
                  <a:srgbClr val="455560"/>
                </a:solidFill>
                <a:effectLst/>
                <a:uLnTx/>
                <a:uFillTx/>
                <a:latin typeface="Calibri"/>
                <a:ea typeface="+mn-ea"/>
                <a:cs typeface="Calibri"/>
              </a:rPr>
              <a:t>of the </a:t>
            </a:r>
            <a:r>
              <a:rPr kumimoji="0" lang="en-US" sz="1600" b="0" i="1" u="none" strike="noStrike" kern="0" cap="none" spc="0" normalizeH="0" baseline="0" noProof="0" dirty="0">
                <a:ln>
                  <a:noFill/>
                </a:ln>
                <a:solidFill>
                  <a:srgbClr val="455560"/>
                </a:solidFill>
                <a:effectLst/>
                <a:uLnTx/>
                <a:uFillTx/>
                <a:latin typeface="Calibri"/>
                <a:ea typeface="+mn-ea"/>
                <a:cs typeface="Calibri"/>
              </a:rPr>
              <a:t>2024</a:t>
            </a:r>
            <a:r>
              <a:rPr kumimoji="0" lang="en-US" sz="1600" b="0" i="0" u="none" strike="noStrike" kern="0" cap="none" spc="0" normalizeH="0" baseline="0" noProof="0" dirty="0">
                <a:ln>
                  <a:noFill/>
                </a:ln>
                <a:solidFill>
                  <a:srgbClr val="455560"/>
                </a:solidFill>
                <a:effectLst/>
                <a:uLnTx/>
                <a:uFillTx/>
                <a:latin typeface="Calibri"/>
                <a:ea typeface="+mn-ea"/>
                <a:cs typeface="Calibri"/>
              </a:rPr>
              <a:t> </a:t>
            </a:r>
            <a:r>
              <a:rPr kumimoji="0" lang="en-US" sz="1600" b="0" i="1" u="none" strike="noStrike" kern="0" cap="none" spc="0" normalizeH="0" baseline="0" noProof="0" dirty="0">
                <a:ln>
                  <a:noFill/>
                </a:ln>
                <a:solidFill>
                  <a:srgbClr val="455560"/>
                </a:solidFill>
                <a:effectLst/>
                <a:uLnTx/>
                <a:uFillTx/>
                <a:latin typeface="Calibri"/>
                <a:ea typeface="+mn-ea"/>
                <a:cs typeface="Calibri"/>
              </a:rPr>
              <a:t>American Society of Clinical Oncology Annual Meeting, May 31 - June 4, 2024</a:t>
            </a:r>
            <a:endParaRPr kumimoji="0" lang="en-US" altLang="en-US" sz="1600" b="0" i="0" u="none" strike="noStrike" kern="0" cap="none" spc="0" normalizeH="0" baseline="0" noProof="0" dirty="0">
              <a:ln>
                <a:noFill/>
              </a:ln>
              <a:solidFill>
                <a:srgbClr val="455560"/>
              </a:solidFill>
              <a:effectLst/>
              <a:uLnTx/>
              <a:uFillTx/>
              <a:latin typeface="Calibri"/>
              <a:ea typeface="+mn-ea"/>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8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*CCO is an independent medical education company that provides state-of-the-art medical information to healthcare professionals through conference coverage and other educational programs.</a:t>
            </a:r>
          </a:p>
        </p:txBody>
      </p:sp>
      <p:sp>
        <p:nvSpPr>
          <p:cNvPr id="11" name="Text Box 19">
            <a:extLst>
              <a:ext uri="{FF2B5EF4-FFF2-40B4-BE49-F238E27FC236}">
                <a16:creationId xmlns:a16="http://schemas.microsoft.com/office/drawing/2014/main" id="{893E7CA9-2C0D-4470-14A9-413D2F0026EC}"/>
              </a:ext>
            </a:extLst>
          </p:cNvPr>
          <p:cNvSpPr txBox="1">
            <a:spLocks noChangeArrowheads="1"/>
          </p:cNvSpPr>
          <p:nvPr/>
        </p:nvSpPr>
        <p:spPr bwMode="auto">
          <a:xfrm>
            <a:off x="437991" y="6135728"/>
            <a:ext cx="348265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tabLst/>
              <a:defRPr/>
            </a:pPr>
            <a:r>
              <a:rPr kumimoji="0" lang="en-US" alt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Provided by Clinical Care Options, LLC</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8" name="Group 7">
            <a:extLst>
              <a:ext uri="{FF2B5EF4-FFF2-40B4-BE49-F238E27FC236}">
                <a16:creationId xmlns:a16="http://schemas.microsoft.com/office/drawing/2014/main" id="{59116265-F217-C600-FAC6-FE32BCA6725D}"/>
              </a:ext>
            </a:extLst>
          </p:cNvPr>
          <p:cNvGrpSpPr/>
          <p:nvPr/>
        </p:nvGrpSpPr>
        <p:grpSpPr>
          <a:xfrm>
            <a:off x="4156075" y="3434848"/>
            <a:ext cx="4509943" cy="615278"/>
            <a:chOff x="4156075" y="3330939"/>
            <a:chExt cx="4509943" cy="615278"/>
          </a:xfrm>
        </p:grpSpPr>
        <p:sp>
          <p:nvSpPr>
            <p:cNvPr id="9" name="Rectangle 7">
              <a:extLst>
                <a:ext uri="{FF2B5EF4-FFF2-40B4-BE49-F238E27FC236}">
                  <a16:creationId xmlns:a16="http://schemas.microsoft.com/office/drawing/2014/main" id="{51E578EA-A991-252D-7440-A9C0521F2317}"/>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pic>
          <p:nvPicPr>
            <p:cNvPr id="10" name="Picture 9">
              <a:extLst>
                <a:ext uri="{FF2B5EF4-FFF2-40B4-BE49-F238E27FC236}">
                  <a16:creationId xmlns:a16="http://schemas.microsoft.com/office/drawing/2014/main" id="{F10A7A64-40AF-C4DC-21AB-4C79615979D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Pirtobrutinib + CAR T-Cell Therapy: Background</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p:txBody>
          <a:bodyPr/>
          <a:lstStyle/>
          <a:p>
            <a:r>
              <a:rPr lang="en-US" altLang="en-US" sz="2400" dirty="0"/>
              <a:t>Trials combining BTKi + CAR T-cell therapy suggest potential synergy that results in improved outcomes, but toxicity may be treatment limiting</a:t>
            </a:r>
          </a:p>
          <a:p>
            <a:pPr lvl="1"/>
            <a:r>
              <a:rPr lang="en-US" altLang="en-US" sz="2200" dirty="0"/>
              <a:t>Phase II TARMAC trial of time-limited ibrutinib and CTL019 CAR T-cell therapy met primary endpoint, with </a:t>
            </a:r>
            <a:r>
              <a:rPr lang="en-US" sz="2200" b="0" i="0" dirty="0">
                <a:solidFill>
                  <a:srgbClr val="212121"/>
                </a:solidFill>
                <a:effectLst/>
                <a:latin typeface="BlinkMacSystemFont"/>
              </a:rPr>
              <a:t>4-mo postinfusion CR rate of 80%</a:t>
            </a:r>
            <a:r>
              <a:rPr lang="en-US" sz="2200" b="0" i="0" baseline="30000" dirty="0">
                <a:solidFill>
                  <a:srgbClr val="212121"/>
                </a:solidFill>
                <a:effectLst/>
                <a:latin typeface="BlinkMacSystemFont"/>
              </a:rPr>
              <a:t>1</a:t>
            </a:r>
            <a:endParaRPr lang="en-US" altLang="en-US" sz="2200" baseline="30000" dirty="0"/>
          </a:p>
          <a:p>
            <a:r>
              <a:rPr lang="en-US" altLang="en-US" sz="2400" dirty="0"/>
              <a:t>Pirtobrutinib: novel noncovalent BTKi </a:t>
            </a:r>
          </a:p>
          <a:p>
            <a:pPr lvl="1"/>
            <a:r>
              <a:rPr lang="en-US" altLang="en-US" sz="2200" dirty="0"/>
              <a:t>FDA accelerated approval for patients with R/R MCL after ≥2 lines of therapy, including a BTKi, and for patients with R/R CLL after ≥2 lines of therapy, including a BTKi and a BCL-2 inhibitor</a:t>
            </a:r>
          </a:p>
          <a:p>
            <a:r>
              <a:rPr lang="en-US" altLang="en-US" sz="2400" dirty="0"/>
              <a:t>Current phase I/II study reports immunophenotype and patient outcomes following pirtobrutinib administration prior to delivery of lentiviral-transduced bispecific anti-CD20/CD19 (LV20.19) CAR T-cell therapy</a:t>
            </a:r>
            <a:r>
              <a:rPr lang="en-US" altLang="en-US" sz="2400" baseline="30000" dirty="0"/>
              <a:t>2</a:t>
            </a:r>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1. Minson</a:t>
            </a:r>
            <a:r>
              <a:rPr lang="en-US" altLang="en-US" sz="1200" dirty="0">
                <a:solidFill>
                  <a:srgbClr val="455560"/>
                </a:solidFill>
                <a:latin typeface="Calibri" panose="020F0502020204030204" pitchFamily="34" charset="0"/>
                <a:cs typeface="Arial" panose="020B0604020202020204" pitchFamily="34" charset="0"/>
              </a:rPr>
              <a:t>. Blood. 2024;143:673. 2. </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Furqan. ASCO 2024. Abstr 7043.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a:extLst>
              <a:ext uri="{FF2B5EF4-FFF2-40B4-BE49-F238E27FC236}">
                <a16:creationId xmlns:a16="http://schemas.microsoft.com/office/drawing/2014/main" id="{29275E2E-3E83-3F88-A50D-C0CF1D4926F7}"/>
              </a:ext>
            </a:extLst>
          </p:cNvPr>
          <p:cNvSpPr txBox="1">
            <a:spLocks noChangeArrowheads="1"/>
          </p:cNvSpPr>
          <p:nvPr/>
        </p:nvSpPr>
        <p:spPr>
          <a:xfrm>
            <a:off x="604675" y="1513047"/>
            <a:ext cx="10877529" cy="4650686"/>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a:buClr>
                <a:srgbClr val="000000"/>
              </a:buClr>
              <a:defRPr/>
            </a:pPr>
            <a:r>
              <a:rPr kumimoji="0" lang="en-US" altLang="en-US" sz="26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Interventional, single-arm, open-label phase I/II study evaluating LV20.19 CAR T-cell therapy (NCT04186520)</a:t>
            </a:r>
          </a:p>
          <a:p>
            <a:pPr lvl="1" indent="-342900">
              <a:buClr>
                <a:srgbClr val="000000"/>
              </a:buClr>
              <a:buFont typeface="Calibri" panose="020F0502020204030204" pitchFamily="34" charset="0"/>
              <a:buChar char="–"/>
              <a:defRPr/>
            </a:pPr>
            <a:r>
              <a:rPr kumimoji="0" lang="en-US" alt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Current analysis included patients who received LV20.19 CAR T-cell therapy and pirtobrutinib ≤4 wk prior to apheresis</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altLang="en-US" sz="26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Impact of pirtobrutinib on outcomes with LV20.19 CAR T-cell therapy was evaluated </a:t>
            </a:r>
          </a:p>
          <a:p>
            <a:pPr lvl="1" indent="-342900">
              <a:buClr>
                <a:srgbClr val="000000"/>
              </a:buClr>
              <a:buFont typeface="Calibri" panose="020F0502020204030204" pitchFamily="34" charset="0"/>
              <a:buChar char="–"/>
              <a:defRPr/>
            </a:pPr>
            <a:r>
              <a:rPr kumimoji="0" lang="en-US" alt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Immunophenotype of </a:t>
            </a:r>
            <a:r>
              <a:rPr lang="en-US" altLang="en-US" sz="2400" kern="0" dirty="0">
                <a:solidFill>
                  <a:srgbClr val="000000"/>
                </a:solidFill>
              </a:rPr>
              <a:t>apheresed T-cells and CAR T-cell product</a:t>
            </a:r>
          </a:p>
          <a:p>
            <a:pPr lvl="1" indent="-342900">
              <a:buClr>
                <a:srgbClr val="000000"/>
              </a:buClr>
              <a:buFont typeface="Calibri" panose="020F0502020204030204" pitchFamily="34" charset="0"/>
              <a:buChar char="–"/>
              <a:defRPr/>
            </a:pPr>
            <a:r>
              <a:rPr kumimoji="0" lang="en-US" alt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Polyfunctionality and Polyfunctional Strength Index calculated using IsoPlexis</a:t>
            </a:r>
          </a:p>
          <a:p>
            <a:pPr lvl="1" indent="-342900">
              <a:buClr>
                <a:srgbClr val="000000"/>
              </a:buClr>
              <a:buFont typeface="Calibri" panose="020F0502020204030204" pitchFamily="34" charset="0"/>
              <a:buChar char="–"/>
              <a:defRPr/>
            </a:pPr>
            <a:r>
              <a:rPr lang="en-US" altLang="en-US" sz="2400" kern="0" dirty="0">
                <a:solidFill>
                  <a:srgbClr val="000000"/>
                </a:solidFill>
              </a:rPr>
              <a:t>Preliminary efficacy outcomes: ORR, PFS, OS, and safety</a:t>
            </a:r>
          </a:p>
        </p:txBody>
      </p:sp>
      <p:sp>
        <p:nvSpPr>
          <p:cNvPr id="19458" name="Rectangle 2">
            <a:extLst>
              <a:ext uri="{FF2B5EF4-FFF2-40B4-BE49-F238E27FC236}">
                <a16:creationId xmlns:a16="http://schemas.microsoft.com/office/drawing/2014/main" id="{F65B5284-A016-40AE-8211-CECB2CF27933}"/>
              </a:ext>
            </a:extLst>
          </p:cNvPr>
          <p:cNvSpPr>
            <a:spLocks noGrp="1" noChangeArrowheads="1"/>
          </p:cNvSpPr>
          <p:nvPr>
            <p:ph type="title"/>
          </p:nvPr>
        </p:nvSpPr>
        <p:spPr/>
        <p:txBody>
          <a:bodyPr/>
          <a:lstStyle/>
          <a:p>
            <a:pPr eaLnBrk="1" hangingPunct="1"/>
            <a:r>
              <a:rPr lang="en-US" dirty="0"/>
              <a:t>Pirtobrutinib + CAR T-Cell Therapy: </a:t>
            </a:r>
            <a:r>
              <a:rPr lang="en-US" altLang="en-US" dirty="0"/>
              <a:t>Study Design</a:t>
            </a:r>
          </a:p>
        </p:txBody>
      </p:sp>
      <p:sp>
        <p:nvSpPr>
          <p:cNvPr id="2" name="Text Box 11">
            <a:extLst>
              <a:ext uri="{FF2B5EF4-FFF2-40B4-BE49-F238E27FC236}">
                <a16:creationId xmlns:a16="http://schemas.microsoft.com/office/drawing/2014/main" id="{59013EB0-FA0F-240F-DDA2-BF92CE92F5A7}"/>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Furqan. ASCO 2024. Abstr 7043.</a:t>
            </a:r>
          </a:p>
        </p:txBody>
      </p:sp>
    </p:spTree>
    <p:extLst>
      <p:ext uri="{BB962C8B-B14F-4D97-AF65-F5344CB8AC3E}">
        <p14:creationId xmlns:p14="http://schemas.microsoft.com/office/powerpoint/2010/main" val="22273101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a:extLst>
              <a:ext uri="{FF2B5EF4-FFF2-40B4-BE49-F238E27FC236}">
                <a16:creationId xmlns:a16="http://schemas.microsoft.com/office/drawing/2014/main" id="{79129435-3B9A-F878-3C31-AACEF20F8896}"/>
              </a:ext>
            </a:extLst>
          </p:cNvPr>
          <p:cNvSpPr>
            <a:spLocks noGrp="1" noChangeArrowheads="1"/>
          </p:cNvSpPr>
          <p:nvPr>
            <p:ph idx="1"/>
          </p:nvPr>
        </p:nvSpPr>
        <p:spPr>
          <a:xfrm>
            <a:off x="604675" y="1513047"/>
            <a:ext cx="10877529" cy="4650686"/>
          </a:xfrm>
        </p:spPr>
        <p:txBody>
          <a:bodyPr/>
          <a:lstStyle/>
          <a:p>
            <a:r>
              <a:rPr lang="en-US" altLang="en-US" sz="2200" dirty="0"/>
              <a:t>11 patients included with median age of 65 yr and median of 4 prior therapies</a:t>
            </a:r>
          </a:p>
          <a:p>
            <a:r>
              <a:rPr lang="en-US" altLang="en-US" sz="2200" dirty="0"/>
              <a:t>Median duration of pirtobrutinib treatment: 4 mo (range: 1-20)</a:t>
            </a:r>
          </a:p>
          <a:p>
            <a:pPr lvl="1"/>
            <a:r>
              <a:rPr lang="en-US" altLang="en-US" sz="2200" dirty="0"/>
              <a:t>Patients received pirtobrutinib for a median of 12 days (range: 1-22) before apheresis</a:t>
            </a:r>
          </a:p>
          <a:p>
            <a:r>
              <a:rPr lang="en-US" altLang="en-US" sz="2200" dirty="0"/>
              <a:t>10 patients received target CAR T-cell therapy dose</a:t>
            </a:r>
          </a:p>
        </p:txBody>
      </p:sp>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Pirtobrutinib + CAR T-Cell Therapy: </a:t>
            </a:r>
            <a:br>
              <a:rPr lang="en-US" dirty="0"/>
            </a:br>
            <a:r>
              <a:rPr lang="en-US" dirty="0"/>
              <a:t>Baseline Characteristics</a:t>
            </a:r>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Furqan. ASCO 2024. Abstr 7043.</a:t>
            </a:r>
          </a:p>
        </p:txBody>
      </p:sp>
      <p:graphicFrame>
        <p:nvGraphicFramePr>
          <p:cNvPr id="4" name="Table 3">
            <a:extLst>
              <a:ext uri="{FF2B5EF4-FFF2-40B4-BE49-F238E27FC236}">
                <a16:creationId xmlns:a16="http://schemas.microsoft.com/office/drawing/2014/main" id="{1D216EE7-B014-DB34-16E1-96A38B53E9EF}"/>
              </a:ext>
            </a:extLst>
          </p:cNvPr>
          <p:cNvGraphicFramePr>
            <a:graphicFrameLocks noGrp="1"/>
          </p:cNvGraphicFramePr>
          <p:nvPr>
            <p:extLst>
              <p:ext uri="{D42A27DB-BD31-4B8C-83A1-F6EECF244321}">
                <p14:modId xmlns:p14="http://schemas.microsoft.com/office/powerpoint/2010/main" val="1369368542"/>
              </p:ext>
            </p:extLst>
          </p:nvPr>
        </p:nvGraphicFramePr>
        <p:xfrm>
          <a:off x="723899" y="3703114"/>
          <a:ext cx="10758314" cy="1828880"/>
        </p:xfrm>
        <a:graphic>
          <a:graphicData uri="http://schemas.openxmlformats.org/drawingml/2006/table">
            <a:tbl>
              <a:tblPr/>
              <a:tblGrid>
                <a:gridCol w="1476701">
                  <a:extLst>
                    <a:ext uri="{9D8B030D-6E8A-4147-A177-3AD203B41FA5}">
                      <a16:colId xmlns:a16="http://schemas.microsoft.com/office/drawing/2014/main" val="3197884645"/>
                    </a:ext>
                  </a:extLst>
                </a:gridCol>
                <a:gridCol w="843783">
                  <a:extLst>
                    <a:ext uri="{9D8B030D-6E8A-4147-A177-3AD203B41FA5}">
                      <a16:colId xmlns:a16="http://schemas.microsoft.com/office/drawing/2014/main" val="1726379816"/>
                    </a:ext>
                  </a:extLst>
                </a:gridCol>
                <a:gridCol w="843783">
                  <a:extLst>
                    <a:ext uri="{9D8B030D-6E8A-4147-A177-3AD203B41FA5}">
                      <a16:colId xmlns:a16="http://schemas.microsoft.com/office/drawing/2014/main" val="1026768192"/>
                    </a:ext>
                  </a:extLst>
                </a:gridCol>
                <a:gridCol w="843783">
                  <a:extLst>
                    <a:ext uri="{9D8B030D-6E8A-4147-A177-3AD203B41FA5}">
                      <a16:colId xmlns:a16="http://schemas.microsoft.com/office/drawing/2014/main" val="1482928273"/>
                    </a:ext>
                  </a:extLst>
                </a:gridCol>
                <a:gridCol w="843783">
                  <a:extLst>
                    <a:ext uri="{9D8B030D-6E8A-4147-A177-3AD203B41FA5}">
                      <a16:colId xmlns:a16="http://schemas.microsoft.com/office/drawing/2014/main" val="1630209158"/>
                    </a:ext>
                  </a:extLst>
                </a:gridCol>
                <a:gridCol w="843783">
                  <a:extLst>
                    <a:ext uri="{9D8B030D-6E8A-4147-A177-3AD203B41FA5}">
                      <a16:colId xmlns:a16="http://schemas.microsoft.com/office/drawing/2014/main" val="2449116941"/>
                    </a:ext>
                  </a:extLst>
                </a:gridCol>
                <a:gridCol w="843783">
                  <a:extLst>
                    <a:ext uri="{9D8B030D-6E8A-4147-A177-3AD203B41FA5}">
                      <a16:colId xmlns:a16="http://schemas.microsoft.com/office/drawing/2014/main" val="1803438108"/>
                    </a:ext>
                  </a:extLst>
                </a:gridCol>
                <a:gridCol w="843783">
                  <a:extLst>
                    <a:ext uri="{9D8B030D-6E8A-4147-A177-3AD203B41FA5}">
                      <a16:colId xmlns:a16="http://schemas.microsoft.com/office/drawing/2014/main" val="1518872017"/>
                    </a:ext>
                  </a:extLst>
                </a:gridCol>
                <a:gridCol w="843783">
                  <a:extLst>
                    <a:ext uri="{9D8B030D-6E8A-4147-A177-3AD203B41FA5}">
                      <a16:colId xmlns:a16="http://schemas.microsoft.com/office/drawing/2014/main" val="2367006561"/>
                    </a:ext>
                  </a:extLst>
                </a:gridCol>
                <a:gridCol w="843783">
                  <a:extLst>
                    <a:ext uri="{9D8B030D-6E8A-4147-A177-3AD203B41FA5}">
                      <a16:colId xmlns:a16="http://schemas.microsoft.com/office/drawing/2014/main" val="189317602"/>
                    </a:ext>
                  </a:extLst>
                </a:gridCol>
                <a:gridCol w="843783">
                  <a:extLst>
                    <a:ext uri="{9D8B030D-6E8A-4147-A177-3AD203B41FA5}">
                      <a16:colId xmlns:a16="http://schemas.microsoft.com/office/drawing/2014/main" val="1022538241"/>
                    </a:ext>
                  </a:extLst>
                </a:gridCol>
                <a:gridCol w="843783">
                  <a:extLst>
                    <a:ext uri="{9D8B030D-6E8A-4147-A177-3AD203B41FA5}">
                      <a16:colId xmlns:a16="http://schemas.microsoft.com/office/drawing/2014/main" val="3406572778"/>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Patient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algn="ctr"/>
                      <a:r>
                        <a:rPr lang="en-US" sz="1800" b="1" dirty="0"/>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algn="ctr"/>
                      <a:r>
                        <a:rPr lang="en-US" sz="1800" b="1" dirty="0"/>
                        <a:t>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algn="ctr"/>
                      <a:r>
                        <a:rPr lang="en-US" sz="1800" b="1" dirty="0"/>
                        <a:t>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algn="ctr"/>
                      <a:r>
                        <a:rPr lang="en-US" sz="1800" b="1" dirty="0"/>
                        <a:t>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algn="ctr"/>
                      <a:r>
                        <a:rPr lang="en-US" sz="1800" b="1" dirty="0"/>
                        <a:t>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algn="ctr"/>
                      <a:r>
                        <a:rPr lang="en-US" sz="1800" b="1" dirty="0"/>
                        <a:t>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algn="ctr"/>
                      <a:r>
                        <a:rPr lang="en-US" sz="1800" b="1" dirty="0"/>
                        <a:t>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algn="ctr"/>
                      <a:r>
                        <a:rPr lang="en-US" sz="1800" b="1" dirty="0"/>
                        <a:t>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algn="ctr"/>
                      <a:r>
                        <a:rPr lang="en-US" sz="1800" b="1" dirty="0"/>
                        <a:t>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algn="ctr"/>
                      <a:r>
                        <a:rPr lang="en-US" sz="1800" b="1" dirty="0"/>
                        <a:t>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algn="ctr"/>
                      <a:r>
                        <a:rPr lang="en-US" sz="1800" b="1" dirty="0"/>
                        <a:t>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3386474254"/>
                  </a:ext>
                </a:extLst>
              </a:tr>
              <a:tr h="23714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Age, yr</a:t>
                      </a: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800" dirty="0">
                          <a:solidFill>
                            <a:schemeClr val="bg1"/>
                          </a:solidFill>
                        </a:rPr>
                        <a:t>80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800" dirty="0">
                          <a:solidFill>
                            <a:schemeClr val="bg1"/>
                          </a:solidFill>
                        </a:rPr>
                        <a:t>65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800" dirty="0">
                          <a:solidFill>
                            <a:schemeClr val="bg1"/>
                          </a:solidFill>
                        </a:rPr>
                        <a:t>65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800" dirty="0">
                          <a:solidFill>
                            <a:schemeClr val="bg1"/>
                          </a:solidFill>
                        </a:rPr>
                        <a:t>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800" dirty="0">
                          <a:solidFill>
                            <a:schemeClr val="bg1"/>
                          </a:solidFill>
                        </a:rPr>
                        <a:t>65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800" dirty="0">
                          <a:solidFill>
                            <a:schemeClr val="bg1"/>
                          </a:solidFill>
                        </a:rPr>
                        <a:t>62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800" dirty="0">
                          <a:solidFill>
                            <a:schemeClr val="bg1"/>
                          </a:solidFill>
                        </a:rPr>
                        <a:t>55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800" dirty="0">
                          <a:solidFill>
                            <a:schemeClr val="bg1"/>
                          </a:solidFill>
                        </a:rPr>
                        <a:t>55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800" dirty="0">
                          <a:solidFill>
                            <a:schemeClr val="bg1"/>
                          </a:solidFill>
                        </a:rPr>
                        <a:t>79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800" dirty="0">
                          <a:solidFill>
                            <a:schemeClr val="bg1"/>
                          </a:solidFill>
                        </a:rPr>
                        <a:t>68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800" dirty="0">
                          <a:solidFill>
                            <a:schemeClr val="bg1"/>
                          </a:solidFill>
                        </a:rPr>
                        <a:t>59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759363915"/>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Sex</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800" dirty="0">
                          <a:solidFill>
                            <a:schemeClr val="bg1"/>
                          </a:solidFill>
                        </a:rPr>
                        <a:t>M</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800" dirty="0">
                          <a:solidFill>
                            <a:schemeClr val="bg1"/>
                          </a:solidFill>
                        </a:rPr>
                        <a:t>M</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800" dirty="0">
                          <a:solidFill>
                            <a:schemeClr val="bg1"/>
                          </a:solidFill>
                        </a:rPr>
                        <a:t>F</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800" dirty="0">
                          <a:solidFill>
                            <a:schemeClr val="bg1"/>
                          </a:solidFill>
                        </a:rPr>
                        <a:t>M</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800" dirty="0">
                          <a:solidFill>
                            <a:schemeClr val="bg1"/>
                          </a:solidFill>
                        </a:rPr>
                        <a:t>M</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800" dirty="0">
                          <a:solidFill>
                            <a:schemeClr val="bg1"/>
                          </a:solidFill>
                        </a:rPr>
                        <a:t>M</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800" dirty="0">
                          <a:solidFill>
                            <a:schemeClr val="bg1"/>
                          </a:solidFill>
                        </a:rPr>
                        <a:t>M</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800" dirty="0">
                          <a:solidFill>
                            <a:schemeClr val="bg1"/>
                          </a:solidFill>
                        </a:rPr>
                        <a:t>F</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800" dirty="0">
                          <a:solidFill>
                            <a:schemeClr val="bg1"/>
                          </a:solidFill>
                        </a:rPr>
                        <a:t>F</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800" dirty="0">
                          <a:solidFill>
                            <a:schemeClr val="bg1"/>
                          </a:solidFill>
                        </a:rPr>
                        <a:t>M</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800" dirty="0">
                          <a:solidFill>
                            <a:schemeClr val="bg1"/>
                          </a:solidFill>
                        </a:rPr>
                        <a:t>M</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4679998"/>
                  </a:ext>
                </a:extLst>
              </a:tr>
              <a:tr h="12216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Disease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800" dirty="0">
                          <a:solidFill>
                            <a:schemeClr val="bg1"/>
                          </a:solidFill>
                        </a:rPr>
                        <a:t>MZL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800" dirty="0">
                          <a:solidFill>
                            <a:schemeClr val="bg1"/>
                          </a:solidFill>
                        </a:rPr>
                        <a:t>MCL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800" dirty="0">
                          <a:solidFill>
                            <a:schemeClr val="bg1"/>
                          </a:solidFill>
                        </a:rPr>
                        <a:t>RT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800" dirty="0">
                          <a:solidFill>
                            <a:schemeClr val="bg1"/>
                          </a:solidFill>
                        </a:rPr>
                        <a:t>MCL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800" dirty="0">
                          <a:solidFill>
                            <a:schemeClr val="bg1"/>
                          </a:solidFill>
                        </a:rPr>
                        <a:t>RT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800" dirty="0">
                          <a:solidFill>
                            <a:schemeClr val="bg1"/>
                          </a:solidFill>
                        </a:rPr>
                        <a:t>MCL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800" dirty="0">
                          <a:solidFill>
                            <a:schemeClr val="bg1"/>
                          </a:solidFill>
                        </a:rPr>
                        <a:t>RT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800" dirty="0">
                          <a:solidFill>
                            <a:schemeClr val="bg1"/>
                          </a:solidFill>
                        </a:rPr>
                        <a:t>MCL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800" dirty="0">
                          <a:solidFill>
                            <a:schemeClr val="bg1"/>
                          </a:solidFill>
                        </a:rPr>
                        <a:t>RT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800" dirty="0">
                          <a:solidFill>
                            <a:schemeClr val="bg1"/>
                          </a:solidFill>
                        </a:rPr>
                        <a:t>CLL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800" dirty="0">
                          <a:solidFill>
                            <a:schemeClr val="bg1"/>
                          </a:solidFill>
                        </a:rPr>
                        <a:t>DLBCL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828607908"/>
                  </a:ext>
                </a:extLst>
              </a:tr>
              <a:tr h="12216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Prior tx lines</a:t>
                      </a: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800" dirty="0">
                          <a:solidFill>
                            <a:schemeClr val="bg1"/>
                          </a:solidFill>
                        </a:rPr>
                        <a:t>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800" dirty="0">
                          <a:solidFill>
                            <a:schemeClr val="bg1"/>
                          </a:solidFill>
                        </a:rPr>
                        <a:t>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800" dirty="0">
                          <a:solidFill>
                            <a:schemeClr val="bg1"/>
                          </a:solidFill>
                        </a:rPr>
                        <a:t>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800" dirty="0">
                          <a:solidFill>
                            <a:schemeClr val="bg1"/>
                          </a:solidFill>
                        </a:rPr>
                        <a:t>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800" dirty="0">
                          <a:solidFill>
                            <a:schemeClr val="bg1"/>
                          </a:solidFill>
                        </a:rPr>
                        <a:t>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800" dirty="0">
                          <a:solidFill>
                            <a:schemeClr val="bg1"/>
                          </a:solidFill>
                        </a:rPr>
                        <a:t>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800" dirty="0">
                          <a:solidFill>
                            <a:schemeClr val="bg1"/>
                          </a:solidFill>
                        </a:rPr>
                        <a:t>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800" dirty="0">
                          <a:solidFill>
                            <a:schemeClr val="bg1"/>
                          </a:solidFill>
                        </a:rPr>
                        <a:t>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800" dirty="0">
                          <a:solidFill>
                            <a:schemeClr val="bg1"/>
                          </a:solidFill>
                        </a:rPr>
                        <a:t>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800" dirty="0">
                          <a:solidFill>
                            <a:schemeClr val="bg1"/>
                          </a:solidFill>
                        </a:rPr>
                        <a:t>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800" dirty="0">
                          <a:solidFill>
                            <a:schemeClr val="bg1"/>
                          </a:solidFill>
                        </a:rPr>
                        <a:t>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580014118"/>
                  </a:ext>
                </a:extLst>
              </a:tr>
            </a:tbl>
          </a:graphicData>
        </a:graphic>
      </p:graphicFrame>
    </p:spTree>
    <p:extLst>
      <p:ext uri="{BB962C8B-B14F-4D97-AF65-F5344CB8AC3E}">
        <p14:creationId xmlns:p14="http://schemas.microsoft.com/office/powerpoint/2010/main" val="37172494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Pirtobrutinib + CAR T-Cell Therapy: </a:t>
            </a:r>
            <a:br>
              <a:rPr lang="en-US" dirty="0"/>
            </a:br>
            <a:r>
              <a:rPr lang="en-US" dirty="0"/>
              <a:t>Immunophenotype</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a:xfrm>
            <a:off x="604675" y="1513047"/>
            <a:ext cx="10872444" cy="4650686"/>
          </a:xfrm>
        </p:spPr>
        <p:txBody>
          <a:bodyPr/>
          <a:lstStyle/>
          <a:p>
            <a:r>
              <a:rPr lang="en-US" altLang="en-US" sz="2400" dirty="0"/>
              <a:t>Immunophenotypic data compared among patients who received pirtobrutinib before LV20.19 CAR T-cell therapy (n = 10) and those who did not (n = 57)</a:t>
            </a:r>
          </a:p>
          <a:p>
            <a:r>
              <a:rPr lang="en-US" altLang="en-US" sz="2400" dirty="0"/>
              <a:t>No differences in number of naive or more differentiated CD4+ and CD8+ T-cells observed in apheresis and final CAR T-cell products for patients who did and did not receive pirtobrutinib before LV20.19 CAR T-cell therapy </a:t>
            </a:r>
          </a:p>
          <a:p>
            <a:endParaRPr lang="en-US" altLang="en-US" sz="2400" dirty="0"/>
          </a:p>
          <a:p>
            <a:endParaRPr lang="en-US" altLang="en-US" sz="2400" dirty="0"/>
          </a:p>
          <a:p>
            <a:endParaRPr lang="en-US" altLang="en-US" sz="2400" dirty="0"/>
          </a:p>
          <a:p>
            <a:r>
              <a:rPr lang="en-US" altLang="en-US" sz="2400" dirty="0"/>
              <a:t>Potential trend toward improved CAR T-cell functionality based on numerically higher PFA and PSI in patients who received pirtobrutinib before LV20.19 CAR T-cell therapy vs those who did not</a:t>
            </a:r>
          </a:p>
          <a:p>
            <a:endParaRPr lang="en-US" altLang="en-US" sz="2400"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Furqan. ASCO 2024. Abstr 7043.</a:t>
            </a:r>
          </a:p>
        </p:txBody>
      </p:sp>
      <p:graphicFrame>
        <p:nvGraphicFramePr>
          <p:cNvPr id="2" name="Table 1">
            <a:extLst>
              <a:ext uri="{FF2B5EF4-FFF2-40B4-BE49-F238E27FC236}">
                <a16:creationId xmlns:a16="http://schemas.microsoft.com/office/drawing/2014/main" id="{C233478C-3E29-9A2C-8F78-0D4E398070D0}"/>
              </a:ext>
            </a:extLst>
          </p:cNvPr>
          <p:cNvGraphicFramePr>
            <a:graphicFrameLocks noGrp="1"/>
          </p:cNvGraphicFramePr>
          <p:nvPr>
            <p:extLst>
              <p:ext uri="{D42A27DB-BD31-4B8C-83A1-F6EECF244321}">
                <p14:modId xmlns:p14="http://schemas.microsoft.com/office/powerpoint/2010/main" val="1280364057"/>
              </p:ext>
            </p:extLst>
          </p:nvPr>
        </p:nvGraphicFramePr>
        <p:xfrm>
          <a:off x="723900" y="3594860"/>
          <a:ext cx="10753221" cy="1463104"/>
        </p:xfrm>
        <a:graphic>
          <a:graphicData uri="http://schemas.openxmlformats.org/drawingml/2006/table">
            <a:tbl>
              <a:tblPr/>
              <a:tblGrid>
                <a:gridCol w="2927469">
                  <a:extLst>
                    <a:ext uri="{9D8B030D-6E8A-4147-A177-3AD203B41FA5}">
                      <a16:colId xmlns:a16="http://schemas.microsoft.com/office/drawing/2014/main" val="3197884645"/>
                    </a:ext>
                  </a:extLst>
                </a:gridCol>
                <a:gridCol w="1956438">
                  <a:extLst>
                    <a:ext uri="{9D8B030D-6E8A-4147-A177-3AD203B41FA5}">
                      <a16:colId xmlns:a16="http://schemas.microsoft.com/office/drawing/2014/main" val="1726379816"/>
                    </a:ext>
                  </a:extLst>
                </a:gridCol>
                <a:gridCol w="1956438">
                  <a:extLst>
                    <a:ext uri="{9D8B030D-6E8A-4147-A177-3AD203B41FA5}">
                      <a16:colId xmlns:a16="http://schemas.microsoft.com/office/drawing/2014/main" val="1026768192"/>
                    </a:ext>
                  </a:extLst>
                </a:gridCol>
                <a:gridCol w="1956438">
                  <a:extLst>
                    <a:ext uri="{9D8B030D-6E8A-4147-A177-3AD203B41FA5}">
                      <a16:colId xmlns:a16="http://schemas.microsoft.com/office/drawing/2014/main" val="1482928273"/>
                    </a:ext>
                  </a:extLst>
                </a:gridCol>
                <a:gridCol w="1956438">
                  <a:extLst>
                    <a:ext uri="{9D8B030D-6E8A-4147-A177-3AD203B41FA5}">
                      <a16:colId xmlns:a16="http://schemas.microsoft.com/office/drawing/2014/main" val="1630209158"/>
                    </a:ext>
                  </a:extLst>
                </a:gridCol>
              </a:tblGrid>
              <a:tr h="160861">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CAR T-Cell </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Functionality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algn="ctr"/>
                      <a:r>
                        <a:rPr lang="en-US" sz="1800" b="1"/>
                        <a:t>CD4+ T-Cells</a:t>
                      </a:r>
                      <a:endParaRPr lang="en-US" sz="1800" b="1" dirty="0"/>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algn="ctr"/>
                      <a:endParaRPr lang="en-US" sz="1400" dirty="0"/>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algn="ctr"/>
                      <a:r>
                        <a:rPr lang="en-US" sz="1800" b="1"/>
                        <a:t>CD8+ T-Cells</a:t>
                      </a:r>
                      <a:endParaRPr lang="en-US" sz="1800" b="1" dirty="0"/>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algn="ctr"/>
                      <a:endParaRPr lang="en-US" sz="1400" dirty="0"/>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2833597244"/>
                  </a:ext>
                </a:extLst>
              </a:tr>
              <a:tr h="160861">
                <a:tc vMerge="1">
                  <a:txBody>
                    <a:bodyPr/>
                    <a:lstStyle/>
                    <a:p>
                      <a:endParaRPr dirty="0"/>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algn="ctr"/>
                      <a:r>
                        <a:rPr lang="en-US" sz="1800" b="1"/>
                        <a:t>Pirtobrutinib</a:t>
                      </a:r>
                      <a:endParaRPr lang="en-US" sz="1800" b="1" dirty="0"/>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algn="ctr"/>
                      <a:r>
                        <a:rPr lang="en-US" sz="1800" b="1"/>
                        <a:t>No Pirtobrutinib</a:t>
                      </a:r>
                      <a:endParaRPr lang="en-US" sz="1800" b="1" dirty="0"/>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algn="ctr"/>
                      <a:r>
                        <a:rPr lang="en-US" sz="1800" b="1"/>
                        <a:t>Pirtobrutinib</a:t>
                      </a:r>
                      <a:endParaRPr lang="en-US" sz="1800" b="1" dirty="0"/>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algn="ctr"/>
                      <a:r>
                        <a:rPr lang="en-US" sz="1800" b="1"/>
                        <a:t>No Pirtobrutinib</a:t>
                      </a:r>
                      <a:endParaRPr lang="en-US" sz="1800" b="1" dirty="0"/>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3386474254"/>
                  </a:ext>
                </a:extLst>
              </a:tr>
              <a:tr h="16086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PFA, % of sample</a:t>
                      </a: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800" dirty="0">
                          <a:solidFill>
                            <a:schemeClr val="bg1"/>
                          </a:solidFill>
                        </a:rPr>
                        <a:t>61.8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800" dirty="0">
                          <a:solidFill>
                            <a:schemeClr val="bg1"/>
                          </a:solidFill>
                        </a:rPr>
                        <a:t>59.0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800" dirty="0">
                          <a:solidFill>
                            <a:schemeClr val="bg1"/>
                          </a:solidFill>
                        </a:rPr>
                        <a:t>49.8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800" dirty="0">
                          <a:solidFill>
                            <a:schemeClr val="bg1"/>
                          </a:solidFill>
                        </a:rPr>
                        <a:t>46.9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759363915"/>
                  </a:ext>
                </a:extLst>
              </a:tr>
              <a:tr h="16086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PSI</a:t>
                      </a: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800" dirty="0">
                          <a:solidFill>
                            <a:schemeClr val="bg1"/>
                          </a:solidFill>
                        </a:rPr>
                        <a:t>1752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800" dirty="0">
                          <a:solidFill>
                            <a:schemeClr val="bg1"/>
                          </a:solidFill>
                        </a:rPr>
                        <a:t>1608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800" dirty="0">
                          <a:solidFill>
                            <a:schemeClr val="bg1"/>
                          </a:solidFill>
                        </a:rPr>
                        <a:t>1299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800" dirty="0">
                          <a:solidFill>
                            <a:schemeClr val="bg1"/>
                          </a:solidFill>
                        </a:rPr>
                        <a:t>1079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4679998"/>
                  </a:ext>
                </a:extLst>
              </a:tr>
            </a:tbl>
          </a:graphicData>
        </a:graphic>
      </p:graphicFrame>
    </p:spTree>
    <p:extLst>
      <p:ext uri="{BB962C8B-B14F-4D97-AF65-F5344CB8AC3E}">
        <p14:creationId xmlns:p14="http://schemas.microsoft.com/office/powerpoint/2010/main" val="10662989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Pirtobrutinib + CAR T-Cell Therapy: </a:t>
            </a:r>
            <a:br>
              <a:rPr lang="en-US" dirty="0"/>
            </a:br>
            <a:r>
              <a:rPr lang="en-US" dirty="0"/>
              <a:t>Efficacy and Safety Outcomes</a:t>
            </a:r>
            <a:endParaRPr lang="en-US" altLang="en-US" dirty="0"/>
          </a:p>
        </p:txBody>
      </p:sp>
      <p:sp>
        <p:nvSpPr>
          <p:cNvPr id="5" name="Rectangle 3">
            <a:extLst>
              <a:ext uri="{FF2B5EF4-FFF2-40B4-BE49-F238E27FC236}">
                <a16:creationId xmlns:a16="http://schemas.microsoft.com/office/drawing/2014/main" id="{79129435-3B9A-F878-3C31-AACEF20F8896}"/>
              </a:ext>
            </a:extLst>
          </p:cNvPr>
          <p:cNvSpPr>
            <a:spLocks noGrp="1" noChangeArrowheads="1"/>
          </p:cNvSpPr>
          <p:nvPr>
            <p:ph idx="1"/>
          </p:nvPr>
        </p:nvSpPr>
        <p:spPr/>
        <p:txBody>
          <a:bodyPr/>
          <a:lstStyle/>
          <a:p>
            <a:r>
              <a:rPr lang="en-US" altLang="en-US" sz="2200" dirty="0"/>
              <a:t>ORR at Day 28: 82% (7 CR, 2 PR); 1-yr PFS: 58%; 1-yr OS: 83%</a:t>
            </a:r>
          </a:p>
          <a:p>
            <a:r>
              <a:rPr lang="en-US" altLang="en-US" sz="2200" dirty="0"/>
              <a:t>Safety: CRS (n = 9), ICANS (n = 2), IEC-HS (n = 3), a-fib recurrence (n = 1), CMV viremia within ≤30 days of CAR T-cell infusion (n = 1); 3 patients died after median follow-up of </a:t>
            </a:r>
            <a:br>
              <a:rPr lang="en-US" altLang="en-US" sz="2200" dirty="0"/>
            </a:br>
            <a:r>
              <a:rPr lang="en-US" altLang="en-US" sz="2200" dirty="0"/>
              <a:t>13 mo (progressive disease, COVID-19, Guillain-Barre)</a:t>
            </a:r>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Furqan. ASCO 2024. Abstr 7043.</a:t>
            </a:r>
          </a:p>
        </p:txBody>
      </p:sp>
      <p:graphicFrame>
        <p:nvGraphicFramePr>
          <p:cNvPr id="4" name="Table 3">
            <a:extLst>
              <a:ext uri="{FF2B5EF4-FFF2-40B4-BE49-F238E27FC236}">
                <a16:creationId xmlns:a16="http://schemas.microsoft.com/office/drawing/2014/main" id="{1D216EE7-B014-DB34-16E1-96A38B53E9EF}"/>
              </a:ext>
            </a:extLst>
          </p:cNvPr>
          <p:cNvGraphicFramePr>
            <a:graphicFrameLocks noGrp="1"/>
          </p:cNvGraphicFramePr>
          <p:nvPr>
            <p:extLst>
              <p:ext uri="{D42A27DB-BD31-4B8C-83A1-F6EECF244321}">
                <p14:modId xmlns:p14="http://schemas.microsoft.com/office/powerpoint/2010/main" val="585717764"/>
              </p:ext>
            </p:extLst>
          </p:nvPr>
        </p:nvGraphicFramePr>
        <p:xfrm>
          <a:off x="520700" y="3117848"/>
          <a:ext cx="11253789" cy="2926208"/>
        </p:xfrm>
        <a:graphic>
          <a:graphicData uri="http://schemas.openxmlformats.org/drawingml/2006/table">
            <a:tbl>
              <a:tblPr/>
              <a:tblGrid>
                <a:gridCol w="2036779">
                  <a:extLst>
                    <a:ext uri="{9D8B030D-6E8A-4147-A177-3AD203B41FA5}">
                      <a16:colId xmlns:a16="http://schemas.microsoft.com/office/drawing/2014/main" val="3197884645"/>
                    </a:ext>
                  </a:extLst>
                </a:gridCol>
                <a:gridCol w="837910">
                  <a:extLst>
                    <a:ext uri="{9D8B030D-6E8A-4147-A177-3AD203B41FA5}">
                      <a16:colId xmlns:a16="http://schemas.microsoft.com/office/drawing/2014/main" val="1726379816"/>
                    </a:ext>
                  </a:extLst>
                </a:gridCol>
                <a:gridCol w="837910">
                  <a:extLst>
                    <a:ext uri="{9D8B030D-6E8A-4147-A177-3AD203B41FA5}">
                      <a16:colId xmlns:a16="http://schemas.microsoft.com/office/drawing/2014/main" val="1026768192"/>
                    </a:ext>
                  </a:extLst>
                </a:gridCol>
                <a:gridCol w="837910">
                  <a:extLst>
                    <a:ext uri="{9D8B030D-6E8A-4147-A177-3AD203B41FA5}">
                      <a16:colId xmlns:a16="http://schemas.microsoft.com/office/drawing/2014/main" val="1482928273"/>
                    </a:ext>
                  </a:extLst>
                </a:gridCol>
                <a:gridCol w="837910">
                  <a:extLst>
                    <a:ext uri="{9D8B030D-6E8A-4147-A177-3AD203B41FA5}">
                      <a16:colId xmlns:a16="http://schemas.microsoft.com/office/drawing/2014/main" val="1630209158"/>
                    </a:ext>
                  </a:extLst>
                </a:gridCol>
                <a:gridCol w="837910">
                  <a:extLst>
                    <a:ext uri="{9D8B030D-6E8A-4147-A177-3AD203B41FA5}">
                      <a16:colId xmlns:a16="http://schemas.microsoft.com/office/drawing/2014/main" val="2449116941"/>
                    </a:ext>
                  </a:extLst>
                </a:gridCol>
                <a:gridCol w="837910">
                  <a:extLst>
                    <a:ext uri="{9D8B030D-6E8A-4147-A177-3AD203B41FA5}">
                      <a16:colId xmlns:a16="http://schemas.microsoft.com/office/drawing/2014/main" val="1803438108"/>
                    </a:ext>
                  </a:extLst>
                </a:gridCol>
                <a:gridCol w="837910">
                  <a:extLst>
                    <a:ext uri="{9D8B030D-6E8A-4147-A177-3AD203B41FA5}">
                      <a16:colId xmlns:a16="http://schemas.microsoft.com/office/drawing/2014/main" val="1518872017"/>
                    </a:ext>
                  </a:extLst>
                </a:gridCol>
                <a:gridCol w="837910">
                  <a:extLst>
                    <a:ext uri="{9D8B030D-6E8A-4147-A177-3AD203B41FA5}">
                      <a16:colId xmlns:a16="http://schemas.microsoft.com/office/drawing/2014/main" val="2367006561"/>
                    </a:ext>
                  </a:extLst>
                </a:gridCol>
                <a:gridCol w="837910">
                  <a:extLst>
                    <a:ext uri="{9D8B030D-6E8A-4147-A177-3AD203B41FA5}">
                      <a16:colId xmlns:a16="http://schemas.microsoft.com/office/drawing/2014/main" val="189317602"/>
                    </a:ext>
                  </a:extLst>
                </a:gridCol>
                <a:gridCol w="837910">
                  <a:extLst>
                    <a:ext uri="{9D8B030D-6E8A-4147-A177-3AD203B41FA5}">
                      <a16:colId xmlns:a16="http://schemas.microsoft.com/office/drawing/2014/main" val="1022538241"/>
                    </a:ext>
                  </a:extLst>
                </a:gridCol>
                <a:gridCol w="837910">
                  <a:extLst>
                    <a:ext uri="{9D8B030D-6E8A-4147-A177-3AD203B41FA5}">
                      <a16:colId xmlns:a16="http://schemas.microsoft.com/office/drawing/2014/main" val="3406572778"/>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Patient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algn="ctr"/>
                      <a:r>
                        <a:rPr lang="en-US" sz="1800" b="1" dirty="0"/>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algn="ctr"/>
                      <a:r>
                        <a:rPr lang="en-US" sz="1800" b="1" dirty="0"/>
                        <a:t>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algn="ctr"/>
                      <a:r>
                        <a:rPr lang="en-US" sz="1800" b="1" dirty="0"/>
                        <a:t>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algn="ctr"/>
                      <a:r>
                        <a:rPr lang="en-US" sz="1800" b="1" dirty="0"/>
                        <a:t>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algn="ctr"/>
                      <a:r>
                        <a:rPr lang="en-US" sz="1800" b="1" dirty="0"/>
                        <a:t>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algn="ctr"/>
                      <a:r>
                        <a:rPr lang="en-US" sz="1800" b="1" dirty="0"/>
                        <a:t>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algn="ctr"/>
                      <a:r>
                        <a:rPr lang="en-US" sz="1800" b="1" dirty="0"/>
                        <a:t>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algn="ctr"/>
                      <a:r>
                        <a:rPr lang="en-US" sz="1800" b="1" dirty="0"/>
                        <a:t>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algn="ctr"/>
                      <a:r>
                        <a:rPr lang="en-US" sz="1800" b="1" dirty="0"/>
                        <a:t>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algn="ctr"/>
                      <a:r>
                        <a:rPr lang="en-US" sz="1800" b="1" dirty="0"/>
                        <a:t>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algn="ctr"/>
                      <a:r>
                        <a:rPr lang="en-US" sz="1800" b="1" dirty="0"/>
                        <a:t>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3386474254"/>
                  </a:ext>
                </a:extLst>
              </a:tr>
              <a:tr h="12216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CRS grade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800" dirty="0">
                          <a:solidFill>
                            <a:schemeClr val="bg1"/>
                          </a:solidFill>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800" dirty="0">
                          <a:solidFill>
                            <a:schemeClr val="bg1"/>
                          </a:solidFill>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800" dirty="0">
                          <a:solidFill>
                            <a:schemeClr val="bg1"/>
                          </a:solidFill>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800" dirty="0">
                          <a:solidFill>
                            <a:schemeClr val="bg1"/>
                          </a:solidFill>
                        </a:rPr>
                        <a:t>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800" dirty="0">
                          <a:solidFill>
                            <a:schemeClr val="bg1"/>
                          </a:solidFill>
                        </a:rPr>
                        <a:t>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800" dirty="0">
                          <a:solidFill>
                            <a:schemeClr val="bg1"/>
                          </a:solidFill>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800" dirty="0">
                          <a:solidFill>
                            <a:schemeClr val="bg1"/>
                          </a:solidFill>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800" dirty="0">
                          <a:solidFill>
                            <a:schemeClr val="bg1"/>
                          </a:solidFill>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800" dirty="0">
                          <a:solidFill>
                            <a:schemeClr val="bg1"/>
                          </a:solidFill>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800" dirty="0">
                          <a:solidFill>
                            <a:schemeClr val="bg1"/>
                          </a:solidFill>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800" dirty="0">
                          <a:solidFill>
                            <a:schemeClr val="bg1"/>
                          </a:solidFill>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941264364"/>
                  </a:ext>
                </a:extLst>
              </a:tr>
              <a:tr h="12216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ICANS grade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800" dirty="0">
                          <a:solidFill>
                            <a:schemeClr val="bg1"/>
                          </a:solidFill>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800" dirty="0">
                          <a:solidFill>
                            <a:schemeClr val="bg1"/>
                          </a:solidFill>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800" dirty="0">
                          <a:solidFill>
                            <a:schemeClr val="bg1"/>
                          </a:solidFill>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800" dirty="0">
                          <a:solidFill>
                            <a:schemeClr val="bg1"/>
                          </a:solidFill>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800" dirty="0">
                          <a:solidFill>
                            <a:schemeClr val="bg1"/>
                          </a:solidFill>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800" dirty="0">
                          <a:solidFill>
                            <a:schemeClr val="bg1"/>
                          </a:solidFill>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800" dirty="0">
                          <a:solidFill>
                            <a:schemeClr val="bg1"/>
                          </a:solidFill>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800" dirty="0">
                          <a:solidFill>
                            <a:schemeClr val="bg1"/>
                          </a:solidFill>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800" dirty="0">
                          <a:solidFill>
                            <a:schemeClr val="bg1"/>
                          </a:solidFill>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800" dirty="0">
                          <a:solidFill>
                            <a:schemeClr val="bg1"/>
                          </a:solidFill>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800" dirty="0">
                          <a:solidFill>
                            <a:schemeClr val="bg1"/>
                          </a:solidFill>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465477734"/>
                  </a:ext>
                </a:extLst>
              </a:tr>
              <a:tr h="12216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IEC-HS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800" dirty="0">
                          <a:solidFill>
                            <a:schemeClr val="bg1"/>
                          </a:solidFill>
                        </a:rPr>
                        <a:t>No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800" dirty="0">
                          <a:solidFill>
                            <a:schemeClr val="bg1"/>
                          </a:solidFill>
                        </a:rPr>
                        <a:t>No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800" dirty="0">
                          <a:solidFill>
                            <a:schemeClr val="bg1"/>
                          </a:solidFill>
                        </a:rPr>
                        <a:t>Yes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800" dirty="0">
                          <a:solidFill>
                            <a:schemeClr val="bg1"/>
                          </a:solidFill>
                        </a:rPr>
                        <a:t>No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800" dirty="0">
                          <a:solidFill>
                            <a:schemeClr val="bg1"/>
                          </a:solidFill>
                        </a:rPr>
                        <a:t>Yes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800" dirty="0">
                          <a:solidFill>
                            <a:schemeClr val="bg1"/>
                          </a:solidFill>
                        </a:rPr>
                        <a:t>No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800" dirty="0">
                          <a:solidFill>
                            <a:schemeClr val="bg1"/>
                          </a:solidFill>
                        </a:rPr>
                        <a:t>No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800" dirty="0">
                          <a:solidFill>
                            <a:schemeClr val="bg1"/>
                          </a:solidFill>
                        </a:rPr>
                        <a:t>Yes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800" dirty="0">
                          <a:solidFill>
                            <a:schemeClr val="bg1"/>
                          </a:solidFill>
                        </a:rPr>
                        <a:t>No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800" dirty="0">
                          <a:solidFill>
                            <a:schemeClr val="bg1"/>
                          </a:solidFill>
                        </a:rPr>
                        <a:t>Yes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800" dirty="0">
                          <a:solidFill>
                            <a:schemeClr val="bg1"/>
                          </a:solidFill>
                        </a:rPr>
                        <a:t>No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586496374"/>
                  </a:ext>
                </a:extLst>
              </a:tr>
              <a:tr h="12216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Day 28 response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800" dirty="0">
                          <a:solidFill>
                            <a:schemeClr val="bg1"/>
                          </a:solidFill>
                        </a:rPr>
                        <a:t>PD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800" dirty="0">
                          <a:solidFill>
                            <a:schemeClr val="bg1"/>
                          </a:solidFill>
                        </a:rPr>
                        <a:t>CR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800" dirty="0">
                          <a:solidFill>
                            <a:schemeClr val="bg1"/>
                          </a:solidFill>
                        </a:rPr>
                        <a:t>PR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800" dirty="0">
                          <a:solidFill>
                            <a:schemeClr val="bg1"/>
                          </a:solidFill>
                        </a:rPr>
                        <a:t>CR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800" dirty="0">
                          <a:solidFill>
                            <a:schemeClr val="bg1"/>
                          </a:solidFill>
                        </a:rPr>
                        <a:t>CR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800" dirty="0">
                          <a:solidFill>
                            <a:schemeClr val="bg1"/>
                          </a:solidFill>
                        </a:rPr>
                        <a:t>CR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800" dirty="0">
                          <a:solidFill>
                            <a:schemeClr val="bg1"/>
                          </a:solidFill>
                        </a:rPr>
                        <a:t>CR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800" dirty="0">
                          <a:solidFill>
                            <a:schemeClr val="bg1"/>
                          </a:solidFill>
                        </a:rPr>
                        <a:t>CR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800" dirty="0">
                          <a:solidFill>
                            <a:schemeClr val="bg1"/>
                          </a:solidFill>
                        </a:rPr>
                        <a:t>PR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800" dirty="0">
                          <a:solidFill>
                            <a:schemeClr val="bg1"/>
                          </a:solidFill>
                        </a:rPr>
                        <a:t>SD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800" dirty="0">
                          <a:solidFill>
                            <a:schemeClr val="bg1"/>
                          </a:solidFill>
                        </a:rPr>
                        <a:t>CR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762290216"/>
                  </a:ext>
                </a:extLst>
              </a:tr>
              <a:tr h="12216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CAR T-cell DoR, mo</a:t>
                      </a: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800" dirty="0">
                          <a:solidFill>
                            <a:schemeClr val="bg1"/>
                          </a:solidFill>
                        </a:rPr>
                        <a:t>NA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800" dirty="0">
                          <a:solidFill>
                            <a:schemeClr val="bg1"/>
                          </a:solidFill>
                        </a:rPr>
                        <a:t>38.2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800" dirty="0">
                          <a:solidFill>
                            <a:schemeClr val="bg1"/>
                          </a:solidFill>
                        </a:rPr>
                        <a:t>14.8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800" dirty="0">
                          <a:solidFill>
                            <a:schemeClr val="bg1"/>
                          </a:solidFill>
                        </a:rPr>
                        <a:t>30.8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800" dirty="0">
                          <a:solidFill>
                            <a:schemeClr val="bg1"/>
                          </a:solidFill>
                        </a:rPr>
                        <a:t>5.8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800" dirty="0">
                          <a:solidFill>
                            <a:schemeClr val="bg1"/>
                          </a:solidFill>
                        </a:rPr>
                        <a:t>15.2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800" dirty="0">
                          <a:solidFill>
                            <a:schemeClr val="bg1"/>
                          </a:solidFill>
                        </a:rPr>
                        <a:t>9.2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800" dirty="0">
                          <a:solidFill>
                            <a:schemeClr val="bg1"/>
                          </a:solidFill>
                        </a:rPr>
                        <a:t>9.2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800" dirty="0">
                          <a:solidFill>
                            <a:schemeClr val="bg1"/>
                          </a:solidFill>
                        </a:rPr>
                        <a:t>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800" dirty="0">
                          <a:solidFill>
                            <a:schemeClr val="bg1"/>
                          </a:solidFill>
                        </a:rPr>
                        <a:t>NA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800" dirty="0">
                          <a:solidFill>
                            <a:schemeClr val="bg1"/>
                          </a:solidFill>
                        </a:rPr>
                        <a:t>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92391155"/>
                  </a:ext>
                </a:extLst>
              </a:tr>
              <a:tr h="12216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Alive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800" dirty="0">
                          <a:solidFill>
                            <a:schemeClr val="bg1"/>
                          </a:solidFill>
                        </a:rPr>
                        <a:t>Yes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800" dirty="0">
                          <a:solidFill>
                            <a:schemeClr val="bg1"/>
                          </a:solidFill>
                        </a:rPr>
                        <a:t>Yes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800" dirty="0">
                          <a:solidFill>
                            <a:schemeClr val="bg1"/>
                          </a:solidFill>
                        </a:rPr>
                        <a:t>No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800" dirty="0">
                          <a:solidFill>
                            <a:schemeClr val="bg1"/>
                          </a:solidFill>
                        </a:rPr>
                        <a:t>No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800" dirty="0">
                          <a:solidFill>
                            <a:schemeClr val="bg1"/>
                          </a:solidFill>
                        </a:rPr>
                        <a:t>No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800" dirty="0">
                          <a:solidFill>
                            <a:schemeClr val="bg1"/>
                          </a:solidFill>
                        </a:rPr>
                        <a:t>Yes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800" dirty="0">
                          <a:solidFill>
                            <a:schemeClr val="bg1"/>
                          </a:solidFill>
                        </a:rPr>
                        <a:t>Yes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800" dirty="0">
                          <a:solidFill>
                            <a:schemeClr val="bg1"/>
                          </a:solidFill>
                        </a:rPr>
                        <a:t>Yes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800" dirty="0">
                          <a:solidFill>
                            <a:schemeClr val="bg1"/>
                          </a:solidFill>
                        </a:rPr>
                        <a:t>Yes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800" dirty="0">
                          <a:solidFill>
                            <a:schemeClr val="bg1"/>
                          </a:solidFill>
                        </a:rPr>
                        <a:t>Yes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800" dirty="0">
                          <a:solidFill>
                            <a:schemeClr val="bg1"/>
                          </a:solidFill>
                        </a:rPr>
                        <a:t>Yes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849779651"/>
                  </a:ext>
                </a:extLst>
              </a:tr>
              <a:tr h="12216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Follow-up, mo</a:t>
                      </a: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800" dirty="0">
                          <a:solidFill>
                            <a:schemeClr val="bg1"/>
                          </a:solidFill>
                        </a:rPr>
                        <a:t>43.7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800" dirty="0">
                          <a:solidFill>
                            <a:schemeClr val="bg1"/>
                          </a:solidFill>
                        </a:rPr>
                        <a:t>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800" dirty="0">
                          <a:solidFill>
                            <a:schemeClr val="bg1"/>
                          </a:solidFill>
                        </a:rPr>
                        <a:t>14.8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800" dirty="0">
                          <a:solidFill>
                            <a:schemeClr val="bg1"/>
                          </a:solidFill>
                        </a:rPr>
                        <a:t>30.8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800" dirty="0">
                          <a:solidFill>
                            <a:schemeClr val="bg1"/>
                          </a:solidFill>
                        </a:rPr>
                        <a:t>12.2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800" dirty="0">
                          <a:solidFill>
                            <a:schemeClr val="bg1"/>
                          </a:solidFill>
                        </a:rPr>
                        <a:t>15.2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800" dirty="0">
                          <a:solidFill>
                            <a:schemeClr val="bg1"/>
                          </a:solidFill>
                        </a:rPr>
                        <a:t>9.2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800" dirty="0">
                          <a:solidFill>
                            <a:schemeClr val="bg1"/>
                          </a:solidFill>
                        </a:rPr>
                        <a:t>9.2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800" dirty="0">
                          <a:solidFill>
                            <a:schemeClr val="bg1"/>
                          </a:solidFill>
                        </a:rPr>
                        <a:t>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800" dirty="0">
                          <a:solidFill>
                            <a:schemeClr val="bg1"/>
                          </a:solidFill>
                        </a:rPr>
                        <a:t>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800" dirty="0">
                          <a:solidFill>
                            <a:schemeClr val="bg1"/>
                          </a:solidFill>
                        </a:rPr>
                        <a:t>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661731846"/>
                  </a:ext>
                </a:extLst>
              </a:tr>
            </a:tbl>
          </a:graphicData>
        </a:graphic>
      </p:graphicFrame>
    </p:spTree>
    <p:extLst>
      <p:ext uri="{BB962C8B-B14F-4D97-AF65-F5344CB8AC3E}">
        <p14:creationId xmlns:p14="http://schemas.microsoft.com/office/powerpoint/2010/main" val="6394215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Pirtobrutinib + CAR T-Cell Therapy: </a:t>
            </a:r>
            <a:br>
              <a:rPr lang="en-US" dirty="0"/>
            </a:br>
            <a:r>
              <a:rPr lang="en-US" dirty="0"/>
              <a:t>Investigators’ Conclusions</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p:txBody>
          <a:bodyPr/>
          <a:lstStyle/>
          <a:p>
            <a:r>
              <a:rPr lang="en-US" altLang="en-US" sz="2200" dirty="0"/>
              <a:t>In this dataset from a phase I/II study evaluating LV20.19 CAR T-cell therapy, pirtobrutinib treatment prior to CAR T-cell apheresis did not adversely affect CAR T-cell immunophenotype, response, or safety</a:t>
            </a:r>
          </a:p>
          <a:p>
            <a:pPr lvl="1"/>
            <a:r>
              <a:rPr lang="en-US" altLang="en-US" sz="2000" dirty="0"/>
              <a:t>No differences in number of naive or more differentiated CD4+ and CD8+ T-cells observed in apheresis or final CAR T-cell products </a:t>
            </a:r>
          </a:p>
          <a:p>
            <a:pPr lvl="1"/>
            <a:r>
              <a:rPr lang="en-US" altLang="en-US" sz="2000" dirty="0"/>
              <a:t>ORR at Day 28 was 82% (7 CR, 2 PR)</a:t>
            </a:r>
          </a:p>
          <a:p>
            <a:r>
              <a:rPr lang="en-US" altLang="en-US" sz="2200" dirty="0"/>
              <a:t>According to investigators, these data represent the largest experience of pirtobrutinib prior to T-cell apheresis and CAR T-cell treatment and suggest that pirtobrutinib can be safely used as bridging treatment for LV20.19 CAR T-cell therapy</a:t>
            </a:r>
          </a:p>
          <a:p>
            <a:r>
              <a:rPr lang="en-US" altLang="en-US" sz="2200" dirty="0"/>
              <a:t>Investigators concluded that the data support a planned phase I clinical trial to assess the safety of pirtobrutinib as bridging and maintenance therapy in combination with LV20.19 CAR T-cell therapy (NCT05990465)</a:t>
            </a:r>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Furqan. ASCO 2024. Abstr 7043.</a:t>
            </a:r>
          </a:p>
        </p:txBody>
      </p:sp>
    </p:spTree>
    <p:extLst>
      <p:ext uri="{BB962C8B-B14F-4D97-AF65-F5344CB8AC3E}">
        <p14:creationId xmlns:p14="http://schemas.microsoft.com/office/powerpoint/2010/main" val="26278684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dirty="0">
              <a:solidFill>
                <a:schemeClr val="tx1"/>
              </a:solidFill>
              <a:latin typeface="Times" panose="02020603050405020304" pitchFamily="18" charset="0"/>
            </a:endParaRPr>
          </a:p>
        </p:txBody>
      </p:sp>
      <p:sp>
        <p:nvSpPr>
          <p:cNvPr id="4" name="Content Placeholder 4">
            <a:extLst>
              <a:ext uri="{FF2B5EF4-FFF2-40B4-BE49-F238E27FC236}">
                <a16:creationId xmlns:a16="http://schemas.microsoft.com/office/drawing/2014/main" id="{B831CF02-3566-BDFF-CCC2-3B953144FB39}"/>
              </a:ext>
            </a:extLst>
          </p:cNvPr>
          <p:cNvSpPr txBox="1">
            <a:spLocks/>
          </p:cNvSpPr>
          <p:nvPr/>
        </p:nvSpPr>
        <p:spPr bwMode="auto">
          <a:xfrm>
            <a:off x="514351" y="4856674"/>
            <a:ext cx="11283950" cy="11559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buFont typeface="Wingdings" panose="05000000000000000000" pitchFamily="2" charset="2"/>
              <a:buNone/>
            </a:pPr>
            <a:r>
              <a:rPr lang="en-US" sz="2400" b="1" kern="0" dirty="0">
                <a:solidFill>
                  <a:srgbClr val="00823B"/>
                </a:solidFill>
                <a:hlinkClick r:id="rId3"/>
              </a:rPr>
              <a:t>clinicaloptions.com</a:t>
            </a:r>
            <a:endParaRPr lang="en-US" sz="2400" b="1" u="sng" kern="0" dirty="0">
              <a:solidFill>
                <a:srgbClr val="E1471D"/>
              </a:solidFill>
            </a:endParaRPr>
          </a:p>
        </p:txBody>
      </p:sp>
      <p:sp>
        <p:nvSpPr>
          <p:cNvPr id="6" name="Rectangle 10">
            <a:extLst>
              <a:ext uri="{FF2B5EF4-FFF2-40B4-BE49-F238E27FC236}">
                <a16:creationId xmlns:a16="http://schemas.microsoft.com/office/drawing/2014/main" id="{AAE09AEE-5F03-D819-B7A6-489EBCD424ED}"/>
              </a:ext>
            </a:extLst>
          </p:cNvPr>
          <p:cNvSpPr>
            <a:spLocks noGrp="1" noChangeArrowheads="1"/>
          </p:cNvSpPr>
          <p:nvPr>
            <p:ph type="title"/>
          </p:nvPr>
        </p:nvSpPr>
        <p:spPr bwMode="gray">
          <a:xfrm>
            <a:off x="514484" y="239715"/>
            <a:ext cx="11244016" cy="1674813"/>
          </a:xfrm>
        </p:spPr>
        <p:txBody>
          <a:bodyPr/>
          <a:lstStyle/>
          <a:p>
            <a:pPr eaLnBrk="1" hangingPunct="1"/>
            <a:r>
              <a:rPr lang="en-US" altLang="en-US" sz="4000" dirty="0"/>
              <a:t>Go Online for More CCO </a:t>
            </a:r>
            <a:br>
              <a:rPr lang="en-US" altLang="en-US" sz="4000" dirty="0"/>
            </a:br>
            <a:r>
              <a:rPr lang="en-US" altLang="en-US" sz="4000" dirty="0"/>
              <a:t>Coverage of ASCO 2024!</a:t>
            </a:r>
          </a:p>
        </p:txBody>
      </p:sp>
      <p:sp>
        <p:nvSpPr>
          <p:cNvPr id="7" name="Rectangle 2">
            <a:extLst>
              <a:ext uri="{FF2B5EF4-FFF2-40B4-BE49-F238E27FC236}">
                <a16:creationId xmlns:a16="http://schemas.microsoft.com/office/drawing/2014/main" id="{8D7C779E-5EBC-FAAD-6EB9-96CEF70CF0B6}"/>
              </a:ext>
            </a:extLst>
          </p:cNvPr>
          <p:cNvSpPr>
            <a:spLocks noGrp="1" noChangeArrowheads="1"/>
          </p:cNvSpPr>
          <p:nvPr>
            <p:ph sz="quarter" idx="10"/>
          </p:nvPr>
        </p:nvSpPr>
        <p:spPr>
          <a:xfrm>
            <a:off x="609759" y="1803012"/>
            <a:ext cx="10872444" cy="1032287"/>
          </a:xfrm>
        </p:spPr>
        <p:txBody>
          <a:bodyPr rtlCol="0">
            <a:normAutofit/>
          </a:bodyPr>
          <a:lstStyle/>
          <a:p>
            <a:pPr eaLnBrk="1" hangingPunct="1">
              <a:buClr>
                <a:schemeClr val="accent6"/>
              </a:buClr>
              <a:defRPr/>
            </a:pPr>
            <a:r>
              <a:rPr lang="en-US" sz="2200" dirty="0">
                <a:solidFill>
                  <a:srgbClr val="E1471D"/>
                </a:solidFill>
              </a:rPr>
              <a:t>Capsule Summaries </a:t>
            </a:r>
            <a:r>
              <a:rPr lang="en-US" sz="2200" b="0" dirty="0"/>
              <a:t>of all the key data</a:t>
            </a:r>
          </a:p>
          <a:p>
            <a:pPr>
              <a:buClr>
                <a:schemeClr val="tx2">
                  <a:lumMod val="20000"/>
                  <a:lumOff val="80000"/>
                </a:schemeClr>
              </a:buClr>
              <a:defRPr/>
            </a:pPr>
            <a:r>
              <a:rPr lang="en-US" sz="2200" dirty="0">
                <a:solidFill>
                  <a:srgbClr val="E1471D"/>
                </a:solidFill>
              </a:rPr>
              <a:t>Additional CME/CE-certified analyses </a:t>
            </a:r>
            <a:r>
              <a:rPr lang="en-US" sz="2200" b="0" dirty="0"/>
              <a:t>with expert faculty commentary on key studies in:</a:t>
            </a:r>
          </a:p>
          <a:p>
            <a:pPr marR="0" lvl="0" algn="l" defTabSz="914400" rtl="0" eaLnBrk="1" fontAlgn="base" latinLnBrk="0" hangingPunct="1">
              <a:lnSpc>
                <a:spcPct val="90000"/>
              </a:lnSpc>
              <a:spcBef>
                <a:spcPts val="1000"/>
              </a:spcBef>
              <a:spcAft>
                <a:spcPts val="0"/>
              </a:spcAft>
              <a:buClr>
                <a:srgbClr val="000000"/>
              </a:buClr>
              <a:buSzTx/>
              <a:tabLst/>
              <a:defRPr/>
            </a:pPr>
            <a:endParaRPr lang="en-US" sz="2200" b="0" dirty="0">
              <a:latin typeface="+mn-lt"/>
            </a:endParaRPr>
          </a:p>
        </p:txBody>
      </p:sp>
      <p:sp>
        <p:nvSpPr>
          <p:cNvPr id="8" name="TextBox 7">
            <a:extLst>
              <a:ext uri="{FF2B5EF4-FFF2-40B4-BE49-F238E27FC236}">
                <a16:creationId xmlns:a16="http://schemas.microsoft.com/office/drawing/2014/main" id="{E23DC03D-1C74-70E8-259A-CE88367A425C}"/>
              </a:ext>
            </a:extLst>
          </p:cNvPr>
          <p:cNvSpPr txBox="1"/>
          <p:nvPr/>
        </p:nvSpPr>
        <p:spPr bwMode="auto">
          <a:xfrm>
            <a:off x="6422570" y="2806115"/>
            <a:ext cx="4060009" cy="8299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indent="-285750" eaLnBrk="0" fontAlgn="base" hangingPunct="0">
              <a:lnSpc>
                <a:spcPct val="90000"/>
              </a:lnSpc>
              <a:spcBef>
                <a:spcPts val="1000"/>
              </a:spcBef>
              <a:spcAft>
                <a:spcPct val="0"/>
              </a:spcAft>
              <a:buFont typeface="Wingdings" panose="05000000000000000000" pitchFamily="2" charset="2"/>
              <a:buChar char="§"/>
              <a:defRPr/>
            </a:pPr>
            <a:r>
              <a:rPr lang="en-US" sz="2200" dirty="0">
                <a:solidFill>
                  <a:srgbClr val="455560"/>
                </a:solidFill>
                <a:latin typeface="Calibri" panose="020F0502020204030204" pitchFamily="34" charset="0"/>
                <a:cs typeface="Arial" panose="020B0604020202020204" pitchFamily="34" charset="0"/>
              </a:rPr>
              <a:t>Lung cancer </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lang="en-US" sz="2200" b="0" dirty="0">
                <a:solidFill>
                  <a:srgbClr val="455560"/>
                </a:solidFill>
                <a:latin typeface="Calibri" panose="020F0502020204030204" pitchFamily="34" charset="0"/>
              </a:rPr>
              <a:t>Multiple myeloma</a:t>
            </a:r>
          </a:p>
        </p:txBody>
      </p:sp>
      <p:sp>
        <p:nvSpPr>
          <p:cNvPr id="9" name="TextBox 8">
            <a:extLst>
              <a:ext uri="{FF2B5EF4-FFF2-40B4-BE49-F238E27FC236}">
                <a16:creationId xmlns:a16="http://schemas.microsoft.com/office/drawing/2014/main" id="{A903DC71-DF92-62CA-FAB6-C69A85CF97F1}"/>
              </a:ext>
            </a:extLst>
          </p:cNvPr>
          <p:cNvSpPr txBox="1"/>
          <p:nvPr/>
        </p:nvSpPr>
        <p:spPr bwMode="auto">
          <a:xfrm>
            <a:off x="612517" y="2808721"/>
            <a:ext cx="5483483"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cs typeface="Arial" panose="020B0604020202020204" pitchFamily="34" charset="0"/>
              </a:rPr>
              <a:t>Breast cancer</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cs typeface="Arial" panose="020B0604020202020204" pitchFamily="34" charset="0"/>
              </a:rPr>
              <a:t>Leukemias and myelodysplastic syndromes</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cs typeface="Arial" panose="020B0604020202020204" pitchFamily="34" charset="0"/>
              </a:rPr>
              <a:t>Lymphomas </a:t>
            </a:r>
          </a:p>
        </p:txBody>
      </p:sp>
    </p:spTree>
  </p:cSld>
  <p:clrMapOvr>
    <a:masterClrMapping/>
  </p:clrMapOvr>
</p:sld>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3D457D96F10C143985F4A1F0A0C6CD2" ma:contentTypeVersion="11" ma:contentTypeDescription="Create a new document." ma:contentTypeScope="" ma:versionID="2aadbb517be6b606dc4e99350d4070b5">
  <xsd:schema xmlns:xsd="http://www.w3.org/2001/XMLSchema" xmlns:xs="http://www.w3.org/2001/XMLSchema" xmlns:p="http://schemas.microsoft.com/office/2006/metadata/properties" xmlns:ns2="8757ee5d-c98d-4fd6-83d5-ead8cf83d9f9" xmlns:ns3="22fd6914-46d4-4c7e-bbad-46e82841b69d" targetNamespace="http://schemas.microsoft.com/office/2006/metadata/properties" ma:root="true" ma:fieldsID="70fcc6fc5d16214b537f9cc9ee29c520" ns2:_="" ns3:_="">
    <xsd:import namespace="8757ee5d-c98d-4fd6-83d5-ead8cf83d9f9"/>
    <xsd:import namespace="22fd6914-46d4-4c7e-bbad-46e82841b69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757ee5d-c98d-4fd6-83d5-ead8cf83d9f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6512e436-4693-4b20-ac9a-7455c07c86a8"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2fd6914-46d4-4c7e-bbad-46e82841b69d"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d3cfae40-7b40-47d0-ab05-9712e3953ba2}" ma:internalName="TaxCatchAll" ma:showField="CatchAllData" ma:web="22fd6914-46d4-4c7e-bbad-46e82841b69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22fd6914-46d4-4c7e-bbad-46e82841b69d" xsi:nil="true"/>
    <lcf76f155ced4ddcb4097134ff3c332f xmlns="8757ee5d-c98d-4fd6-83d5-ead8cf83d9f9">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6F8C7347-9BD7-4938-B543-D4C2CC875A3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757ee5d-c98d-4fd6-83d5-ead8cf83d9f9"/>
    <ds:schemaRef ds:uri="22fd6914-46d4-4c7e-bbad-46e82841b69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FE07430D-7FFA-4FA7-80CF-800CFE8B1FD8}">
  <ds:schemaRefs>
    <ds:schemaRef ds:uri="http://schemas.microsoft.com/sharepoint/v3/contenttype/forms"/>
  </ds:schemaRefs>
</ds:datastoreItem>
</file>

<file path=customXml/itemProps3.xml><?xml version="1.0" encoding="utf-8"?>
<ds:datastoreItem xmlns:ds="http://schemas.openxmlformats.org/officeDocument/2006/customXml" ds:itemID="{5911986D-4FC1-4736-B8A7-52474C670837}">
  <ds:schemaRefs>
    <ds:schemaRef ds:uri="http://schemas.microsoft.com/office/2006/documentManagement/types"/>
    <ds:schemaRef ds:uri="http://purl.org/dc/terms/"/>
    <ds:schemaRef ds:uri="http://schemas.microsoft.com/office/2006/metadata/properties"/>
    <ds:schemaRef ds:uri="http://schemas.openxmlformats.org/package/2006/metadata/core-properties"/>
    <ds:schemaRef ds:uri="http://purl.org/dc/elements/1.1/"/>
    <ds:schemaRef ds:uri="http://www.w3.org/XML/1998/namespace"/>
    <ds:schemaRef ds:uri="http://purl.org/dc/dcmitype/"/>
    <ds:schemaRef ds:uri="22fd6914-46d4-4c7e-bbad-46e82841b69d"/>
    <ds:schemaRef ds:uri="8757ee5d-c98d-4fd6-83d5-ead8cf83d9f9"/>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otalTime>989</TotalTime>
  <Words>1383</Words>
  <Application>Microsoft Office PowerPoint</Application>
  <PresentationFormat>Widescreen</PresentationFormat>
  <Paragraphs>250</Paragraphs>
  <Slides>9</Slides>
  <Notes>9</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9</vt:i4>
      </vt:variant>
    </vt:vector>
  </HeadingPairs>
  <TitlesOfParts>
    <vt:vector size="16" baseType="lpstr">
      <vt:lpstr>Aptos</vt:lpstr>
      <vt:lpstr>Arial</vt:lpstr>
      <vt:lpstr>BlinkMacSystemFont</vt:lpstr>
      <vt:lpstr>Calibri</vt:lpstr>
      <vt:lpstr>Times</vt:lpstr>
      <vt:lpstr>Wingdings</vt:lpstr>
      <vt:lpstr>2022_CCO_Template</vt:lpstr>
      <vt:lpstr>Pirtobrutinib Prior to Bispecific  Anti-CD20/CD19 CAR T-Cell Therapy in  Patients With Relapsed/Refractory Lymphoma</vt:lpstr>
      <vt:lpstr>About These Slides</vt:lpstr>
      <vt:lpstr>Pirtobrutinib + CAR T-Cell Therapy: Background</vt:lpstr>
      <vt:lpstr>Pirtobrutinib + CAR T-Cell Therapy: Study Design</vt:lpstr>
      <vt:lpstr>Pirtobrutinib + CAR T-Cell Therapy:  Baseline Characteristics</vt:lpstr>
      <vt:lpstr>Pirtobrutinib + CAR T-Cell Therapy:  Immunophenotype</vt:lpstr>
      <vt:lpstr>Pirtobrutinib + CAR T-Cell Therapy:  Efficacy and Safety Outcomes</vt:lpstr>
      <vt:lpstr>Pirtobrutinib + CAR T-Cell Therapy:  Investigators’ Conclusions</vt:lpstr>
      <vt:lpstr>Go Online for More CCO  Coverage of ASCO 2024!</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Pirtobrutinib Prior to BisAnti-CD20/CD19 CAR T-Cell Therapy in pecific Patients With Relapsed/Refractory Lymphoma</dc:title>
  <dc:creator>Timothy Quill</dc:creator>
  <cp:lastModifiedBy>Jessica Buckley</cp:lastModifiedBy>
  <cp:revision>8</cp:revision>
  <dcterms:created xsi:type="dcterms:W3CDTF">2024-05-30T12:33:52Z</dcterms:created>
  <dcterms:modified xsi:type="dcterms:W3CDTF">2024-06-05T22:03:11Z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0x01010003D457D96F10C143985F4A1F0A0C6CD2</vt:lpwstr>
  </property>
  <property fmtid="{D5CDD505-2E9C-101B-9397-08002B2CF9AE}" pid="3" name="MediaServiceImageTags">
    <vt:lpwstr/>
  </property>
</Properties>
</file>