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ppt/notesSlides/notesSlide10.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0" r:id="rId4"/>
    <p:sldMasterId id="2147483928" r:id="rId5"/>
    <p:sldMasterId id="2147483951" r:id="rId6"/>
  </p:sldMasterIdLst>
  <p:notesMasterIdLst>
    <p:notesMasterId r:id="rId21"/>
  </p:notesMasterIdLst>
  <p:handoutMasterIdLst>
    <p:handoutMasterId r:id="rId22"/>
  </p:handoutMasterIdLst>
  <p:sldIdLst>
    <p:sldId id="2147473718" r:id="rId7"/>
    <p:sldId id="308" r:id="rId8"/>
    <p:sldId id="2147473719" r:id="rId9"/>
    <p:sldId id="2147473720" r:id="rId10"/>
    <p:sldId id="2147473721" r:id="rId11"/>
    <p:sldId id="2147473722" r:id="rId12"/>
    <p:sldId id="2147473723" r:id="rId13"/>
    <p:sldId id="2145706291" r:id="rId14"/>
    <p:sldId id="2147473725" r:id="rId15"/>
    <p:sldId id="2147473726" r:id="rId16"/>
    <p:sldId id="2147473727" r:id="rId17"/>
    <p:sldId id="2147473728" r:id="rId18"/>
    <p:sldId id="2147473731" r:id="rId19"/>
    <p:sldId id="318"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V ET Diagnosis" id="{849298C6-8EC0-9D4B-B0AC-AF0329C017DC}">
          <p14:sldIdLst>
            <p14:sldId id="2147473718"/>
            <p14:sldId id="308"/>
            <p14:sldId id="2147473719"/>
            <p14:sldId id="2147473720"/>
            <p14:sldId id="2147473721"/>
            <p14:sldId id="2147473722"/>
            <p14:sldId id="2147473723"/>
            <p14:sldId id="2145706291"/>
            <p14:sldId id="2147473725"/>
            <p14:sldId id="2147473726"/>
            <p14:sldId id="2147473727"/>
            <p14:sldId id="2147473728"/>
            <p14:sldId id="2147473731"/>
            <p14:sldId id="318"/>
          </p14:sldIdLst>
        </p14:section>
      </p14:sectionLst>
    </p:ext>
    <p:ext uri="{EFAFB233-063F-42B5-8137-9DF3F51BA10A}">
      <p15:sldGuideLst xmlns:p15="http://schemas.microsoft.com/office/powerpoint/2012/main">
        <p15:guide id="3" orient="horz" pos="2136" userDrawn="1">
          <p15:clr>
            <a:srgbClr val="A4A3A4"/>
          </p15:clr>
        </p15:guide>
        <p15:guide id="4" orient="horz" pos="3216" userDrawn="1">
          <p15:clr>
            <a:srgbClr val="A4A3A4"/>
          </p15:clr>
        </p15:guide>
        <p15:guide id="8" pos="5616"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1101E41E-6C76-D344-5A65-F3B00557F242}" name="Andrea Boecler" initials="AB" userId="S::aboecler@clinicaloptions.com::28e82037-1239-4052-943b-ae184e0bc2af" providerId="AD"/>
  <p188:author id="{9191322D-16CF-F623-9A06-CAB2F207C4DA}" name="Leo Honeywell" initials="LH" userId="Leo Honeywell" providerId="None"/>
  <p188:author id="{64B07C39-1D90-5FAD-6D40-8892F55FDE24}" name="Jennifer Eimers" initials="JE" userId="S::jeimers@clinicaloptions.com::e496f3f7-6a48-4339-9b0c-9f426a43f948" providerId="AD"/>
  <p188:author id="{4C6F9B6D-A233-9F2B-4279-1FD88595DDDE}" name="Leo Tarkovsky" initials="LT" userId="S::ltarkovsky@cealliance.com::4247ea2a-8ba1-420c-9d17-04d22e85aa10" providerId="AD"/>
  <p188:author id="{C69E76E7-AD48-C496-9EA9-9FAB380F803F}" name="Alex Parnes" initials="AP" userId="S::aparnes@clinicaloptions.com::f5203fbf-b7ef-430e-a403-4555f7e7f9f2" providerId="AD"/>
  <p188:author id="{854C9FEF-D5D1-5662-B0ED-9DD15504DC88}" name="Davidson, El (NYC-FUB)" initials="DE(F" userId="S::EDavidson@futurebrand.com::ae10976a-980b-4413-b80f-55d58150198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T Fowler" initials="LF" lastIdx="7" clrIdx="0">
    <p:extLst>
      <p:ext uri="{19B8F6BF-5375-455C-9EA6-DF929625EA0E}">
        <p15:presenceInfo xmlns:p15="http://schemas.microsoft.com/office/powerpoint/2012/main" userId="S::lfowler@practicingclinicians.com::bdc4c4d6-9ded-467c-b80c-330a0ea8ffe4" providerId="AD"/>
      </p:ext>
    </p:extLst>
  </p:cmAuthor>
  <p:cmAuthor id="2" name=" " initials="MAC" lastIdx="17" clrIdx="1"/>
  <p:cmAuthor id="3" name="Andrew Bowser" initials="AB" lastIdx="3" clrIdx="2"/>
  <p:cmAuthor id="4" name="Melanie Couton" initials="MAC" lastIdx="1" clrIdx="3"/>
  <p:cmAuthor id="5" name="Taryn Gross" initials="TG" lastIdx="7" clrIdx="4"/>
  <p:cmAuthor id="6" name="Zachary Schwartz" initials="ZS" lastIdx="11" clrIdx="5">
    <p:extLst>
      <p:ext uri="{19B8F6BF-5375-455C-9EA6-DF929625EA0E}">
        <p15:presenceInfo xmlns:p15="http://schemas.microsoft.com/office/powerpoint/2012/main" userId="S::zschwartz@clinicaloptions.com::64648e91-b212-4092-bee8-eff2e880b6f9" providerId="AD"/>
      </p:ext>
    </p:extLst>
  </p:cmAuthor>
  <p:cmAuthor id="7" name="Kristen Rosenthal" initials="KR" lastIdx="2" clrIdx="6">
    <p:extLst>
      <p:ext uri="{19B8F6BF-5375-455C-9EA6-DF929625EA0E}">
        <p15:presenceInfo xmlns:p15="http://schemas.microsoft.com/office/powerpoint/2012/main" userId="S::krosenthal@clinicaloptions.com::67a58a6d-22ff-4b03-8f01-10ea3f44af52" providerId="AD"/>
      </p:ext>
    </p:extLst>
  </p:cmAuthor>
  <p:cmAuthor id="8" name="Dussadee Royal" initials="DR" lastIdx="3" clrIdx="7">
    <p:extLst>
      <p:ext uri="{19B8F6BF-5375-455C-9EA6-DF929625EA0E}">
        <p15:presenceInfo xmlns:p15="http://schemas.microsoft.com/office/powerpoint/2012/main" userId="S::droyal@clinicaloptions.com::51beead8-6fa0-4b98-aeba-37044af35e17" providerId="AD"/>
      </p:ext>
    </p:extLst>
  </p:cmAuthor>
  <p:cmAuthor id="9" name="Leo Honeywell" initials="LH" lastIdx="11" clrIdx="8">
    <p:extLst>
      <p:ext uri="{19B8F6BF-5375-455C-9EA6-DF929625EA0E}">
        <p15:presenceInfo xmlns:p15="http://schemas.microsoft.com/office/powerpoint/2012/main" userId="Leo Honeywell" providerId="None"/>
      </p:ext>
    </p:extLst>
  </p:cmAuthor>
  <p:cmAuthor id="10" name="Ryan Topping" initials="RT" lastIdx="36" clrIdx="9">
    <p:extLst>
      <p:ext uri="{19B8F6BF-5375-455C-9EA6-DF929625EA0E}">
        <p15:presenceInfo xmlns:p15="http://schemas.microsoft.com/office/powerpoint/2012/main" userId="S::rtopping@clinicaloptions.com::94707e26-9fc4-45d8-b0ca-0ad126bd8df5" providerId="AD"/>
      </p:ext>
    </p:extLst>
  </p:cmAuthor>
  <p:cmAuthor id="11" name="Timothy Quill" initials="TQ" lastIdx="6" clrIdx="10">
    <p:extLst>
      <p:ext uri="{19B8F6BF-5375-455C-9EA6-DF929625EA0E}">
        <p15:presenceInfo xmlns:p15="http://schemas.microsoft.com/office/powerpoint/2012/main" userId="S::tquill@clinicaloptions.com::b1dc6efb-2995-45e7-a306-57a2c67aa886" providerId="AD"/>
      </p:ext>
    </p:extLst>
  </p:cmAuthor>
  <p:cmAuthor id="12" name="Shara Pantry" initials="SP" lastIdx="2" clrIdx="11">
    <p:extLst>
      <p:ext uri="{19B8F6BF-5375-455C-9EA6-DF929625EA0E}">
        <p15:presenceInfo xmlns:p15="http://schemas.microsoft.com/office/powerpoint/2012/main" userId="Shara Pantry" providerId="None"/>
      </p:ext>
    </p:extLst>
  </p:cmAuthor>
  <p:cmAuthor id="13" name="Marie Becker" initials="MB" lastIdx="37" clrIdx="12">
    <p:extLst>
      <p:ext uri="{19B8F6BF-5375-455C-9EA6-DF929625EA0E}">
        <p15:presenceInfo xmlns:p15="http://schemas.microsoft.com/office/powerpoint/2012/main" userId="d65aa0e91a5f4f8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6CA"/>
    <a:srgbClr val="BA3000"/>
    <a:srgbClr val="992000"/>
    <a:srgbClr val="FFFFFF"/>
    <a:srgbClr val="8B8B92"/>
    <a:srgbClr val="7D7D7D"/>
    <a:srgbClr val="B57629"/>
    <a:srgbClr val="A36DF7"/>
    <a:srgbClr val="FCB193"/>
    <a:srgbClr val="1E1E1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79" autoAdjust="0"/>
    <p:restoredTop sz="83090" autoAdjust="0"/>
  </p:normalViewPr>
  <p:slideViewPr>
    <p:cSldViewPr snapToGrid="0">
      <p:cViewPr varScale="1">
        <p:scale>
          <a:sx n="61" d="100"/>
          <a:sy n="61" d="100"/>
        </p:scale>
        <p:origin x="720" y="60"/>
      </p:cViewPr>
      <p:guideLst>
        <p:guide orient="horz" pos="2136"/>
        <p:guide orient="horz" pos="3216"/>
        <p:guide pos="5616"/>
      </p:guideLst>
    </p:cSldViewPr>
  </p:slideViewPr>
  <p:notesTextViewPr>
    <p:cViewPr>
      <p:scale>
        <a:sx n="1" d="1"/>
        <a:sy n="1" d="1"/>
      </p:scale>
      <p:origin x="0" y="0"/>
    </p:cViewPr>
  </p:notesTextViewPr>
  <p:sorterViewPr>
    <p:cViewPr varScale="1">
      <p:scale>
        <a:sx n="1" d="1"/>
        <a:sy n="1" d="1"/>
      </p:scale>
      <p:origin x="0" y="0"/>
    </p:cViewPr>
  </p:sorterViewPr>
  <p:notesViewPr>
    <p:cSldViewPr snapToGrid="0" showGuides="1">
      <p:cViewPr varScale="1">
        <p:scale>
          <a:sx n="122" d="100"/>
          <a:sy n="122" d="100"/>
        </p:scale>
        <p:origin x="3096" y="21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commentAuthors" Target="commentAuthors.xml"/><Relationship Id="rId28" Type="http://schemas.microsoft.com/office/2018/10/relationships/authors" Target="author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106"/>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3.1799169465786502E-2"/>
          <c:y val="1.8486985780669402E-2"/>
          <c:w val="0.941701522646058"/>
          <c:h val="0.77601197141504397"/>
        </c:manualLayout>
      </c:layout>
      <c:pie3DChart>
        <c:varyColors val="1"/>
        <c:ser>
          <c:idx val="0"/>
          <c:order val="0"/>
          <c:tx>
            <c:strRef>
              <c:f>Tabelle1!$B$1</c:f>
              <c:strCache>
                <c:ptCount val="1"/>
                <c:pt idx="0">
                  <c:v>Spalte1</c:v>
                </c:pt>
              </c:strCache>
            </c:strRef>
          </c:tx>
          <c:spPr>
            <a:effectLst/>
          </c:spPr>
          <c:explosion val="20"/>
          <c:dPt>
            <c:idx val="0"/>
            <c:bubble3D val="0"/>
            <c:spPr>
              <a:solidFill>
                <a:srgbClr val="2201B2"/>
              </a:solidFill>
              <a:ln>
                <a:noFill/>
              </a:ln>
              <a:effectLst/>
              <a:sp3d/>
            </c:spPr>
            <c:extLst>
              <c:ext xmlns:c16="http://schemas.microsoft.com/office/drawing/2014/chart" uri="{C3380CC4-5D6E-409C-BE32-E72D297353CC}">
                <c16:uniqueId val="{00000001-3916-470B-A95C-8002E648AC2F}"/>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sp3d/>
            </c:spPr>
            <c:extLst>
              <c:ext xmlns:c16="http://schemas.microsoft.com/office/drawing/2014/chart" uri="{C3380CC4-5D6E-409C-BE32-E72D297353CC}">
                <c16:uniqueId val="{00000003-3916-470B-A95C-8002E648AC2F}"/>
              </c:ext>
            </c:extLst>
          </c:dPt>
          <c:dPt>
            <c:idx val="2"/>
            <c:bubble3D val="0"/>
            <c:spPr>
              <a:solidFill>
                <a:srgbClr val="006466"/>
              </a:solidFill>
              <a:ln>
                <a:noFill/>
              </a:ln>
              <a:effectLst/>
              <a:sp3d/>
            </c:spPr>
            <c:extLst>
              <c:ext xmlns:c16="http://schemas.microsoft.com/office/drawing/2014/chart" uri="{C3380CC4-5D6E-409C-BE32-E72D297353CC}">
                <c16:uniqueId val="{00000005-3916-470B-A95C-8002E648AC2F}"/>
              </c:ext>
            </c:extLst>
          </c:dPt>
          <c:dPt>
            <c:idx val="3"/>
            <c:bubble3D val="0"/>
            <c:spPr>
              <a:solidFill>
                <a:srgbClr val="9B6FEF"/>
              </a:solidFill>
              <a:ln>
                <a:noFill/>
              </a:ln>
              <a:effectLst/>
              <a:sp3d/>
            </c:spPr>
            <c:extLst>
              <c:ext xmlns:c16="http://schemas.microsoft.com/office/drawing/2014/chart" uri="{C3380CC4-5D6E-409C-BE32-E72D297353CC}">
                <c16:uniqueId val="{00000007-3916-470B-A95C-8002E648AC2F}"/>
              </c:ext>
            </c:extLst>
          </c:dPt>
          <c:dLbls>
            <c:delete val="1"/>
          </c:dLbls>
          <c:cat>
            <c:strRef>
              <c:f>Tabelle1!$A$2:$A$5</c:f>
              <c:strCache>
                <c:ptCount val="4"/>
                <c:pt idx="0">
                  <c:v>JAK2 (V617F)</c:v>
                </c:pt>
                <c:pt idx="1">
                  <c:v>CALR Exon 9</c:v>
                </c:pt>
                <c:pt idx="2">
                  <c:v>MPL</c:v>
                </c:pt>
                <c:pt idx="3">
                  <c:v>TN</c:v>
                </c:pt>
              </c:strCache>
            </c:strRef>
          </c:cat>
          <c:val>
            <c:numRef>
              <c:f>Tabelle1!$B$2:$B$5</c:f>
              <c:numCache>
                <c:formatCode>0%</c:formatCode>
                <c:ptCount val="4"/>
                <c:pt idx="0">
                  <c:v>0.6</c:v>
                </c:pt>
                <c:pt idx="1">
                  <c:v>0.25</c:v>
                </c:pt>
                <c:pt idx="2">
                  <c:v>0.08</c:v>
                </c:pt>
                <c:pt idx="3">
                  <c:v>0.1</c:v>
                </c:pt>
              </c:numCache>
            </c:numRef>
          </c:val>
          <c:extLst>
            <c:ext xmlns:c16="http://schemas.microsoft.com/office/drawing/2014/chart" uri="{C3380CC4-5D6E-409C-BE32-E72D297353CC}">
              <c16:uniqueId val="{00000008-3916-470B-A95C-8002E648AC2F}"/>
            </c:ext>
          </c:extLst>
        </c:ser>
        <c:dLbls>
          <c:dLblPos val="inEnd"/>
          <c:showLegendKey val="0"/>
          <c:showVal val="0"/>
          <c:showCatName val="0"/>
          <c:showSerName val="0"/>
          <c:showPercent val="1"/>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106"/>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3.1799169465786502E-2"/>
          <c:y val="1.8486985780669402E-2"/>
          <c:w val="0.941701522646058"/>
          <c:h val="0.77601197141504397"/>
        </c:manualLayout>
      </c:layout>
      <c:pie3DChart>
        <c:varyColors val="1"/>
        <c:ser>
          <c:idx val="0"/>
          <c:order val="0"/>
          <c:tx>
            <c:strRef>
              <c:f>Tabelle1!$B$1</c:f>
              <c:strCache>
                <c:ptCount val="1"/>
                <c:pt idx="0">
                  <c:v>Spalte1</c:v>
                </c:pt>
              </c:strCache>
            </c:strRef>
          </c:tx>
          <c:spPr>
            <a:effectLst/>
          </c:spPr>
          <c:explosion val="20"/>
          <c:dPt>
            <c:idx val="0"/>
            <c:bubble3D val="0"/>
            <c:spPr>
              <a:solidFill>
                <a:srgbClr val="2201B2"/>
              </a:solidFill>
              <a:ln>
                <a:noFill/>
              </a:ln>
              <a:effectLst/>
              <a:sp3d/>
            </c:spPr>
            <c:extLst>
              <c:ext xmlns:c16="http://schemas.microsoft.com/office/drawing/2014/chart" uri="{C3380CC4-5D6E-409C-BE32-E72D297353CC}">
                <c16:uniqueId val="{00000001-F80B-4E2C-BE97-1F2FD33559AE}"/>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sp3d/>
            </c:spPr>
            <c:extLst>
              <c:ext xmlns:c16="http://schemas.microsoft.com/office/drawing/2014/chart" uri="{C3380CC4-5D6E-409C-BE32-E72D297353CC}">
                <c16:uniqueId val="{00000003-F80B-4E2C-BE97-1F2FD33559AE}"/>
              </c:ext>
            </c:extLst>
          </c:dPt>
          <c:dPt>
            <c:idx val="2"/>
            <c:bubble3D val="0"/>
            <c:spPr>
              <a:solidFill>
                <a:srgbClr val="006466"/>
              </a:solidFill>
              <a:ln>
                <a:noFill/>
              </a:ln>
              <a:effectLst/>
              <a:sp3d/>
            </c:spPr>
            <c:extLst>
              <c:ext xmlns:c16="http://schemas.microsoft.com/office/drawing/2014/chart" uri="{C3380CC4-5D6E-409C-BE32-E72D297353CC}">
                <c16:uniqueId val="{00000005-F80B-4E2C-BE97-1F2FD33559AE}"/>
              </c:ext>
            </c:extLst>
          </c:dPt>
          <c:dPt>
            <c:idx val="3"/>
            <c:bubble3D val="0"/>
            <c:spPr>
              <a:solidFill>
                <a:srgbClr val="9B6FEF"/>
              </a:solidFill>
              <a:ln>
                <a:noFill/>
              </a:ln>
              <a:effectLst/>
              <a:sp3d/>
            </c:spPr>
            <c:extLst>
              <c:ext xmlns:c16="http://schemas.microsoft.com/office/drawing/2014/chart" uri="{C3380CC4-5D6E-409C-BE32-E72D297353CC}">
                <c16:uniqueId val="{00000007-F80B-4E2C-BE97-1F2FD33559AE}"/>
              </c:ext>
            </c:extLst>
          </c:dPt>
          <c:dLbls>
            <c:delete val="1"/>
          </c:dLbls>
          <c:cat>
            <c:strRef>
              <c:f>Tabelle1!$A$2:$A$5</c:f>
              <c:strCache>
                <c:ptCount val="4"/>
                <c:pt idx="0">
                  <c:v>JAK2 (V617F)</c:v>
                </c:pt>
                <c:pt idx="1">
                  <c:v>CALR Exon 9</c:v>
                </c:pt>
                <c:pt idx="2">
                  <c:v>MPL</c:v>
                </c:pt>
                <c:pt idx="3">
                  <c:v>TN</c:v>
                </c:pt>
              </c:strCache>
            </c:strRef>
          </c:cat>
          <c:val>
            <c:numRef>
              <c:f>Tabelle1!$B$2:$B$5</c:f>
              <c:numCache>
                <c:formatCode>0%</c:formatCode>
                <c:ptCount val="4"/>
                <c:pt idx="0">
                  <c:v>0.57999999999999996</c:v>
                </c:pt>
                <c:pt idx="1">
                  <c:v>0.3</c:v>
                </c:pt>
                <c:pt idx="2">
                  <c:v>0.08</c:v>
                </c:pt>
                <c:pt idx="3">
                  <c:v>0.1</c:v>
                </c:pt>
              </c:numCache>
            </c:numRef>
          </c:val>
          <c:extLst>
            <c:ext xmlns:c16="http://schemas.microsoft.com/office/drawing/2014/chart" uri="{C3380CC4-5D6E-409C-BE32-E72D297353CC}">
              <c16:uniqueId val="{00000008-F80B-4E2C-BE97-1F2FD33559AE}"/>
            </c:ext>
          </c:extLst>
        </c:ser>
        <c:dLbls>
          <c:dLblPos val="inEnd"/>
          <c:showLegendKey val="0"/>
          <c:showVal val="0"/>
          <c:showCatName val="0"/>
          <c:showSerName val="0"/>
          <c:showPercent val="1"/>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106"/>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3.1799124222334302E-2"/>
          <c:y val="1.8486749469805001E-2"/>
          <c:w val="0.941701522646058"/>
          <c:h val="0.77601197141504397"/>
        </c:manualLayout>
      </c:layout>
      <c:pie3DChart>
        <c:varyColors val="1"/>
        <c:ser>
          <c:idx val="0"/>
          <c:order val="0"/>
          <c:tx>
            <c:strRef>
              <c:f>Tabelle1!$B$1</c:f>
              <c:strCache>
                <c:ptCount val="1"/>
                <c:pt idx="0">
                  <c:v>Spalte1</c:v>
                </c:pt>
              </c:strCache>
            </c:strRef>
          </c:tx>
          <c:spPr>
            <a:effectLst/>
          </c:spPr>
          <c:explosion val="20"/>
          <c:dPt>
            <c:idx val="0"/>
            <c:bubble3D val="0"/>
            <c:explosion val="10"/>
            <c:spPr>
              <a:solidFill>
                <a:srgbClr val="2201B2"/>
              </a:solidFill>
              <a:ln>
                <a:noFill/>
              </a:ln>
              <a:effectLst/>
              <a:sp3d/>
            </c:spPr>
            <c:extLst>
              <c:ext xmlns:c16="http://schemas.microsoft.com/office/drawing/2014/chart" uri="{C3380CC4-5D6E-409C-BE32-E72D297353CC}">
                <c16:uniqueId val="{00000001-0D7C-47E0-B3A8-DC88F199CE6B}"/>
              </c:ext>
            </c:extLst>
          </c:dPt>
          <c:dPt>
            <c:idx val="1"/>
            <c:bubble3D val="0"/>
            <c:explosion val="0"/>
            <c:spPr>
              <a:solidFill>
                <a:srgbClr val="B57628"/>
              </a:solidFill>
              <a:ln>
                <a:noFill/>
              </a:ln>
              <a:effectLst/>
              <a:sp3d/>
            </c:spPr>
            <c:extLst>
              <c:ext xmlns:c16="http://schemas.microsoft.com/office/drawing/2014/chart" uri="{C3380CC4-5D6E-409C-BE32-E72D297353CC}">
                <c16:uniqueId val="{00000003-0D7C-47E0-B3A8-DC88F199CE6B}"/>
              </c:ext>
            </c:extLst>
          </c:dPt>
          <c:dLbls>
            <c:delete val="1"/>
          </c:dLbls>
          <c:cat>
            <c:strRef>
              <c:f>Tabelle1!$A$2:$A$3</c:f>
              <c:strCache>
                <c:ptCount val="2"/>
                <c:pt idx="0">
                  <c:v>JAK2 (V617F)</c:v>
                </c:pt>
                <c:pt idx="1">
                  <c:v>JAK2 Exon 12</c:v>
                </c:pt>
              </c:strCache>
            </c:strRef>
          </c:cat>
          <c:val>
            <c:numRef>
              <c:f>Tabelle1!$B$2:$B$3</c:f>
              <c:numCache>
                <c:formatCode>0%</c:formatCode>
                <c:ptCount val="2"/>
                <c:pt idx="0">
                  <c:v>0.95</c:v>
                </c:pt>
                <c:pt idx="1">
                  <c:v>0.05</c:v>
                </c:pt>
              </c:numCache>
            </c:numRef>
          </c:val>
          <c:extLst>
            <c:ext xmlns:c16="http://schemas.microsoft.com/office/drawing/2014/chart" uri="{C3380CC4-5D6E-409C-BE32-E72D297353CC}">
              <c16:uniqueId val="{00000004-0D7C-47E0-B3A8-DC88F199CE6B}"/>
            </c:ext>
          </c:extLst>
        </c:ser>
        <c:dLbls>
          <c:dLblPos val="inEnd"/>
          <c:showLegendKey val="0"/>
          <c:showVal val="0"/>
          <c:showCatName val="0"/>
          <c:showSerName val="0"/>
          <c:showPercent val="1"/>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percentStacked"/>
        <c:varyColors val="0"/>
        <c:ser>
          <c:idx val="0"/>
          <c:order val="0"/>
          <c:tx>
            <c:strRef>
              <c:f>Tabelle1!$B$1</c:f>
              <c:strCache>
                <c:ptCount val="1"/>
                <c:pt idx="0">
                  <c:v>Datenreihe 1</c:v>
                </c:pt>
              </c:strCache>
            </c:strRef>
          </c:tx>
          <c:spPr>
            <a:solidFill>
              <a:srgbClr val="161616"/>
            </a:solidFill>
            <a:ln>
              <a:noFill/>
            </a:ln>
            <a:effectLst/>
          </c:spPr>
          <c:invertIfNegative val="0"/>
          <c:dPt>
            <c:idx val="0"/>
            <c:invertIfNegative val="0"/>
            <c:bubble3D val="0"/>
            <c:extLst>
              <c:ext xmlns:c16="http://schemas.microsoft.com/office/drawing/2014/chart" uri="{C3380CC4-5D6E-409C-BE32-E72D297353CC}">
                <c16:uniqueId val="{00000001-37FC-4DF7-B978-1F208BC94E1F}"/>
              </c:ext>
            </c:extLst>
          </c:dPt>
          <c:cat>
            <c:strRef>
              <c:f>Tabelle1!$A$2</c:f>
              <c:strCache>
                <c:ptCount val="1"/>
                <c:pt idx="0">
                  <c:v>Kategorie 1</c:v>
                </c:pt>
              </c:strCache>
            </c:strRef>
          </c:cat>
          <c:val>
            <c:numRef>
              <c:f>Tabelle1!$B$2</c:f>
              <c:numCache>
                <c:formatCode>General</c:formatCode>
                <c:ptCount val="1"/>
                <c:pt idx="0">
                  <c:v>3</c:v>
                </c:pt>
              </c:numCache>
            </c:numRef>
          </c:val>
          <c:extLst>
            <c:ext xmlns:c16="http://schemas.microsoft.com/office/drawing/2014/chart" uri="{C3380CC4-5D6E-409C-BE32-E72D297353CC}">
              <c16:uniqueId val="{00000002-37FC-4DF7-B978-1F208BC94E1F}"/>
            </c:ext>
          </c:extLst>
        </c:ser>
        <c:ser>
          <c:idx val="1"/>
          <c:order val="1"/>
          <c:tx>
            <c:strRef>
              <c:f>Tabelle1!$C$1</c:f>
              <c:strCache>
                <c:ptCount val="1"/>
                <c:pt idx="0">
                  <c:v>Datenreihe 2</c:v>
                </c:pt>
              </c:strCache>
            </c:strRef>
          </c:tx>
          <c:spPr>
            <a:solidFill>
              <a:schemeClr val="accent4">
                <a:lumMod val="60000"/>
                <a:lumOff val="40000"/>
              </a:schemeClr>
            </a:solidFill>
            <a:ln>
              <a:noFill/>
            </a:ln>
            <a:effectLst/>
          </c:spPr>
          <c:invertIfNegative val="0"/>
          <c:dPt>
            <c:idx val="0"/>
            <c:invertIfNegative val="0"/>
            <c:bubble3D val="0"/>
            <c:spPr>
              <a:solidFill>
                <a:srgbClr val="9B6FEF"/>
              </a:solidFill>
              <a:ln>
                <a:noFill/>
              </a:ln>
              <a:effectLst/>
            </c:spPr>
            <c:extLst>
              <c:ext xmlns:c16="http://schemas.microsoft.com/office/drawing/2014/chart" uri="{C3380CC4-5D6E-409C-BE32-E72D297353CC}">
                <c16:uniqueId val="{00000002-DFE0-4145-94E4-BCFBA2EC4BEF}"/>
              </c:ext>
            </c:extLst>
          </c:dPt>
          <c:cat>
            <c:strRef>
              <c:f>Tabelle1!$A$2</c:f>
              <c:strCache>
                <c:ptCount val="1"/>
                <c:pt idx="0">
                  <c:v>Kategorie 1</c:v>
                </c:pt>
              </c:strCache>
            </c:strRef>
          </c:cat>
          <c:val>
            <c:numRef>
              <c:f>Tabelle1!$C$2</c:f>
              <c:numCache>
                <c:formatCode>General</c:formatCode>
                <c:ptCount val="1"/>
                <c:pt idx="0">
                  <c:v>4</c:v>
                </c:pt>
              </c:numCache>
            </c:numRef>
          </c:val>
          <c:extLst>
            <c:ext xmlns:c16="http://schemas.microsoft.com/office/drawing/2014/chart" uri="{C3380CC4-5D6E-409C-BE32-E72D297353CC}">
              <c16:uniqueId val="{00000003-37FC-4DF7-B978-1F208BC94E1F}"/>
            </c:ext>
          </c:extLst>
        </c:ser>
        <c:dLbls>
          <c:showLegendKey val="0"/>
          <c:showVal val="0"/>
          <c:showCatName val="0"/>
          <c:showSerName val="0"/>
          <c:showPercent val="0"/>
          <c:showBubbleSize val="0"/>
        </c:dLbls>
        <c:gapWidth val="293"/>
        <c:overlap val="100"/>
        <c:axId val="2040126552"/>
        <c:axId val="2040129528"/>
      </c:barChart>
      <c:catAx>
        <c:axId val="2040126552"/>
        <c:scaling>
          <c:orientation val="minMax"/>
        </c:scaling>
        <c:delete val="1"/>
        <c:axPos val="b"/>
        <c:numFmt formatCode="General" sourceLinked="1"/>
        <c:majorTickMark val="none"/>
        <c:minorTickMark val="none"/>
        <c:tickLblPos val="nextTo"/>
        <c:crossAx val="2040129528"/>
        <c:crosses val="autoZero"/>
        <c:auto val="1"/>
        <c:lblAlgn val="ctr"/>
        <c:lblOffset val="100"/>
        <c:noMultiLvlLbl val="0"/>
      </c:catAx>
      <c:valAx>
        <c:axId val="2040129528"/>
        <c:scaling>
          <c:orientation val="minMax"/>
        </c:scaling>
        <c:delete val="1"/>
        <c:axPos val="l"/>
        <c:numFmt formatCode="0%" sourceLinked="1"/>
        <c:majorTickMark val="none"/>
        <c:minorTickMark val="none"/>
        <c:tickLblPos val="nextTo"/>
        <c:crossAx val="20401265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percentStacked"/>
        <c:varyColors val="0"/>
        <c:ser>
          <c:idx val="0"/>
          <c:order val="0"/>
          <c:tx>
            <c:strRef>
              <c:f>Tabelle1!$B$1</c:f>
              <c:strCache>
                <c:ptCount val="1"/>
                <c:pt idx="0">
                  <c:v>Datenreihe 1</c:v>
                </c:pt>
              </c:strCache>
            </c:strRef>
          </c:tx>
          <c:spPr>
            <a:solidFill>
              <a:srgbClr val="161616"/>
            </a:solidFill>
            <a:ln>
              <a:noFill/>
            </a:ln>
            <a:effectLst/>
          </c:spPr>
          <c:invertIfNegative val="0"/>
          <c:dPt>
            <c:idx val="0"/>
            <c:invertIfNegative val="0"/>
            <c:bubble3D val="0"/>
            <c:extLst>
              <c:ext xmlns:c16="http://schemas.microsoft.com/office/drawing/2014/chart" uri="{C3380CC4-5D6E-409C-BE32-E72D297353CC}">
                <c16:uniqueId val="{00000001-DF03-4565-B695-1E55C1286FED}"/>
              </c:ext>
            </c:extLst>
          </c:dPt>
          <c:cat>
            <c:strRef>
              <c:f>Tabelle1!$A$2</c:f>
              <c:strCache>
                <c:ptCount val="1"/>
                <c:pt idx="0">
                  <c:v>Kategorie 1</c:v>
                </c:pt>
              </c:strCache>
            </c:strRef>
          </c:cat>
          <c:val>
            <c:numRef>
              <c:f>Tabelle1!$B$2</c:f>
              <c:numCache>
                <c:formatCode>General</c:formatCode>
                <c:ptCount val="1"/>
                <c:pt idx="0">
                  <c:v>3</c:v>
                </c:pt>
              </c:numCache>
            </c:numRef>
          </c:val>
          <c:extLst>
            <c:ext xmlns:c16="http://schemas.microsoft.com/office/drawing/2014/chart" uri="{C3380CC4-5D6E-409C-BE32-E72D297353CC}">
              <c16:uniqueId val="{00000002-DF03-4565-B695-1E55C1286FED}"/>
            </c:ext>
          </c:extLst>
        </c:ser>
        <c:ser>
          <c:idx val="1"/>
          <c:order val="1"/>
          <c:tx>
            <c:strRef>
              <c:f>Tabelle1!$C$1</c:f>
              <c:strCache>
                <c:ptCount val="1"/>
                <c:pt idx="0">
                  <c:v>Datenreihe 2</c:v>
                </c:pt>
              </c:strCache>
            </c:strRef>
          </c:tx>
          <c:spPr>
            <a:solidFill>
              <a:schemeClr val="accent2"/>
            </a:solidFill>
            <a:ln>
              <a:noFill/>
            </a:ln>
            <a:effectLst/>
          </c:spPr>
          <c:invertIfNegative val="0"/>
          <c:dPt>
            <c:idx val="0"/>
            <c:invertIfNegative val="0"/>
            <c:bubble3D val="0"/>
            <c:extLst>
              <c:ext xmlns:c16="http://schemas.microsoft.com/office/drawing/2014/chart" uri="{C3380CC4-5D6E-409C-BE32-E72D297353CC}">
                <c16:uniqueId val="{00000003-DF03-4565-B695-1E55C1286FED}"/>
              </c:ext>
            </c:extLst>
          </c:dPt>
          <c:cat>
            <c:strRef>
              <c:f>Tabelle1!$A$2</c:f>
              <c:strCache>
                <c:ptCount val="1"/>
                <c:pt idx="0">
                  <c:v>Kategorie 1</c:v>
                </c:pt>
              </c:strCache>
            </c:strRef>
          </c:cat>
          <c:val>
            <c:numRef>
              <c:f>Tabelle1!$C$2</c:f>
              <c:numCache>
                <c:formatCode>General</c:formatCode>
                <c:ptCount val="1"/>
                <c:pt idx="0">
                  <c:v>8</c:v>
                </c:pt>
              </c:numCache>
            </c:numRef>
          </c:val>
          <c:extLst>
            <c:ext xmlns:c16="http://schemas.microsoft.com/office/drawing/2014/chart" uri="{C3380CC4-5D6E-409C-BE32-E72D297353CC}">
              <c16:uniqueId val="{00000004-DF03-4565-B695-1E55C1286FED}"/>
            </c:ext>
          </c:extLst>
        </c:ser>
        <c:dLbls>
          <c:showLegendKey val="0"/>
          <c:showVal val="0"/>
          <c:showCatName val="0"/>
          <c:showSerName val="0"/>
          <c:showPercent val="0"/>
          <c:showBubbleSize val="0"/>
        </c:dLbls>
        <c:gapWidth val="293"/>
        <c:overlap val="100"/>
        <c:axId val="-2096439096"/>
        <c:axId val="-2096436120"/>
      </c:barChart>
      <c:catAx>
        <c:axId val="-2096439096"/>
        <c:scaling>
          <c:orientation val="minMax"/>
        </c:scaling>
        <c:delete val="1"/>
        <c:axPos val="b"/>
        <c:numFmt formatCode="General" sourceLinked="1"/>
        <c:majorTickMark val="none"/>
        <c:minorTickMark val="none"/>
        <c:tickLblPos val="nextTo"/>
        <c:crossAx val="-2096436120"/>
        <c:crosses val="autoZero"/>
        <c:auto val="1"/>
        <c:lblAlgn val="ctr"/>
        <c:lblOffset val="100"/>
        <c:noMultiLvlLbl val="0"/>
      </c:catAx>
      <c:valAx>
        <c:axId val="-2096436120"/>
        <c:scaling>
          <c:orientation val="minMax"/>
        </c:scaling>
        <c:delete val="1"/>
        <c:axPos val="l"/>
        <c:numFmt formatCode="0%" sourceLinked="1"/>
        <c:majorTickMark val="none"/>
        <c:minorTickMark val="none"/>
        <c:tickLblPos val="nextTo"/>
        <c:crossAx val="-20964390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D6295AA-8BC6-76D6-5301-40B4C61A61D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97A14347-B02D-AA1C-D632-503424B7161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01D2224-C142-D340-8C20-FDA351C18439}" type="datetimeFigureOut">
              <a:rPr lang="en-US" smtClean="0"/>
              <a:t>1/29/2026</a:t>
            </a:fld>
            <a:endParaRPr lang="en-US" dirty="0"/>
          </a:p>
        </p:txBody>
      </p:sp>
      <p:sp>
        <p:nvSpPr>
          <p:cNvPr id="4" name="Footer Placeholder 3">
            <a:extLst>
              <a:ext uri="{FF2B5EF4-FFF2-40B4-BE49-F238E27FC236}">
                <a16:creationId xmlns:a16="http://schemas.microsoft.com/office/drawing/2014/main" id="{B3873AE1-B2D1-E24D-7843-3CD4FC731EB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804A4AC3-1E30-89B5-132A-71C2F9DEB9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8196A6F-EB25-094F-87AE-1757368BFC95}" type="slidenum">
              <a:rPr lang="en-US" smtClean="0"/>
              <a:t>‹#›</a:t>
            </a:fld>
            <a:endParaRPr lang="en-US" dirty="0"/>
          </a:p>
        </p:txBody>
      </p:sp>
    </p:spTree>
    <p:extLst>
      <p:ext uri="{BB962C8B-B14F-4D97-AF65-F5344CB8AC3E}">
        <p14:creationId xmlns:p14="http://schemas.microsoft.com/office/powerpoint/2010/main" val="3306325478"/>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oppins" panose="00000500000000000000" pitchFamily="2"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oppins" panose="00000500000000000000" pitchFamily="2" charset="0"/>
              </a:defRPr>
            </a:lvl1pPr>
          </a:lstStyle>
          <a:p>
            <a:fld id="{F223A16C-7964-42FA-905D-8FE7FD8AE7E7}" type="datetimeFigureOut">
              <a:rPr lang="en-US" smtClean="0"/>
              <a:pPr/>
              <a:t>1/29/2026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oppins" panose="00000500000000000000" pitchFamily="2"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oppins" panose="00000500000000000000" pitchFamily="2" charset="0"/>
              </a:defRPr>
            </a:lvl1pPr>
          </a:lstStyle>
          <a:p>
            <a:fld id="{F239CF04-E0F8-4858-A4FE-0F88DB493753}" type="slidenum">
              <a:rPr lang="en-US" smtClean="0"/>
              <a:pPr/>
              <a:t>‹#›</a:t>
            </a:fld>
            <a:endParaRPr lang="en-US" dirty="0"/>
          </a:p>
        </p:txBody>
      </p:sp>
    </p:spTree>
    <p:extLst>
      <p:ext uri="{BB962C8B-B14F-4D97-AF65-F5344CB8AC3E}">
        <p14:creationId xmlns:p14="http://schemas.microsoft.com/office/powerpoint/2010/main" val="4807934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Poppins" panose="00000500000000000000" pitchFamily="2" charset="0"/>
        <a:ea typeface="+mn-ea"/>
        <a:cs typeface="+mn-cs"/>
      </a:defRPr>
    </a:lvl1pPr>
    <a:lvl2pPr marL="457200" algn="l" defTabSz="914400" rtl="0" eaLnBrk="1" latinLnBrk="0" hangingPunct="1">
      <a:defRPr sz="1200" kern="1200">
        <a:solidFill>
          <a:schemeClr val="tx1"/>
        </a:solidFill>
        <a:latin typeface="Poppins" panose="00000500000000000000" pitchFamily="2" charset="0"/>
        <a:ea typeface="+mn-ea"/>
        <a:cs typeface="+mn-cs"/>
      </a:defRPr>
    </a:lvl2pPr>
    <a:lvl3pPr marL="914400" algn="l" defTabSz="914400" rtl="0" eaLnBrk="1" latinLnBrk="0" hangingPunct="1">
      <a:defRPr sz="1200" kern="1200">
        <a:solidFill>
          <a:schemeClr val="tx1"/>
        </a:solidFill>
        <a:latin typeface="Poppins" panose="00000500000000000000" pitchFamily="2" charset="0"/>
        <a:ea typeface="+mn-ea"/>
        <a:cs typeface="+mn-cs"/>
      </a:defRPr>
    </a:lvl3pPr>
    <a:lvl4pPr marL="1371600" algn="l" defTabSz="914400" rtl="0" eaLnBrk="1" latinLnBrk="0" hangingPunct="1">
      <a:defRPr sz="1200" kern="1200">
        <a:solidFill>
          <a:schemeClr val="tx1"/>
        </a:solidFill>
        <a:latin typeface="Poppins" panose="00000500000000000000" pitchFamily="2" charset="0"/>
        <a:ea typeface="+mn-ea"/>
        <a:cs typeface="+mn-cs"/>
      </a:defRPr>
    </a:lvl4pPr>
    <a:lvl5pPr marL="1828800" algn="l" defTabSz="914400" rtl="0" eaLnBrk="1" latinLnBrk="0" hangingPunct="1">
      <a:defRPr sz="1200" kern="1200">
        <a:solidFill>
          <a:schemeClr val="tx1"/>
        </a:solidFill>
        <a:latin typeface="Poppins" panose="000005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894445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rPr>
              <a:t>Disclaimer: The materials published on the Decera Clinical Education website reflect the views of the authors of the Decera Clinical Education material, not those of Decera Clinical Education,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0E9D3-98A8-C848-B4D6-5599AD3991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ACF730-9BFB-6754-730A-DE456A303D77}"/>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6300B28-D12B-11B5-E1E5-5E845C768CE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DC185C3D-5E5F-79E3-F6B7-5A60029906A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39CF04-E0F8-4858-A4FE-0F88DB493753}"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4730880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360F0-D38F-1BEB-3CB4-F1FE09B4C5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E57232-422C-6296-81A8-7ED3E5E11AF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12718EE-4443-851A-69F7-89969B18897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BBC3E188-DC7C-9669-C32C-7DADE128364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39CF04-E0F8-4858-A4FE-0F88DB493753}"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678614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1A31D-1D86-CA89-773B-AB6C57F1B8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10792B-D208-E389-4DA8-E201195F512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0F207F9B-7451-83A4-3FCA-78E250152D0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239B326F-18B5-2D5D-37C6-36952873522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39CF04-E0F8-4858-A4FE-0F88DB493753}"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5722375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878B1-65AB-6FC8-7025-C4875C9185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8A13C4-1764-A384-A045-3F7DB09C9016}"/>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0A43167F-94C5-9C03-AA7C-86956EA2CD30}"/>
              </a:ext>
            </a:extLst>
          </p:cNvPr>
          <p:cNvSpPr>
            <a:spLocks noGrp="1"/>
          </p:cNvSpPr>
          <p:nvPr>
            <p:ph type="body" idx="1"/>
          </p:nvPr>
        </p:nvSpPr>
        <p:spPr/>
        <p:txBody>
          <a:bodyPr/>
          <a:lstStyle/>
          <a:p>
            <a:endParaRPr lang="en-US" i="0" dirty="0"/>
          </a:p>
        </p:txBody>
      </p:sp>
      <p:sp>
        <p:nvSpPr>
          <p:cNvPr id="4" name="Slide Number Placeholder 3">
            <a:extLst>
              <a:ext uri="{FF2B5EF4-FFF2-40B4-BE49-F238E27FC236}">
                <a16:creationId xmlns:a16="http://schemas.microsoft.com/office/drawing/2014/main" id="{CAD8CAAE-3EC3-4AAB-08E3-424FC2CCA53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39CF04-E0F8-4858-A4FE-0F88DB493753}"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4919521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D273A-6865-EBF8-3DD6-B9AA29E6B2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EBEDF2-A473-537D-D6E6-CBB0229F7242}"/>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4082836-9B67-CB93-584D-2A2148FA96E4}"/>
              </a:ext>
            </a:extLst>
          </p:cNvPr>
          <p:cNvSpPr>
            <a:spLocks noGrp="1"/>
          </p:cNvSpPr>
          <p:nvPr>
            <p:ph type="body" idx="1"/>
          </p:nvPr>
        </p:nvSpPr>
        <p:spPr/>
        <p:txBody>
          <a:bodyPr/>
          <a:lstStyle/>
          <a:p>
            <a:endParaRPr lang="en-US" i="0" dirty="0"/>
          </a:p>
        </p:txBody>
      </p:sp>
      <p:sp>
        <p:nvSpPr>
          <p:cNvPr id="4" name="Slide Number Placeholder 3">
            <a:extLst>
              <a:ext uri="{FF2B5EF4-FFF2-40B4-BE49-F238E27FC236}">
                <a16:creationId xmlns:a16="http://schemas.microsoft.com/office/drawing/2014/main" id="{A9D55D17-F259-60F1-45D3-EC52F9DB059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39CF04-E0F8-4858-A4FE-0F88DB493753}"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20310969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i="0" dirty="0"/>
          </a:p>
        </p:txBody>
      </p:sp>
      <p:sp>
        <p:nvSpPr>
          <p:cNvPr id="4" name="Slide Number Placeholder 3"/>
          <p:cNvSpPr>
            <a:spLocks noGrp="1"/>
          </p:cNvSpPr>
          <p:nvPr>
            <p:ph type="sldNum" sz="quarter" idx="5"/>
          </p:nvPr>
        </p:nvSpPr>
        <p:spPr/>
        <p:txBody>
          <a:bodyPr/>
          <a:lstStyle/>
          <a:p>
            <a:fld id="{BCA132BF-2E71-46C9-916C-A6C1A867E998}" type="slidenum">
              <a:rPr lang="en-US" smtClean="0"/>
              <a:t>8</a:t>
            </a:fld>
            <a:endParaRPr lang="en-US" dirty="0"/>
          </a:p>
        </p:txBody>
      </p:sp>
    </p:spTree>
    <p:extLst>
      <p:ext uri="{BB962C8B-B14F-4D97-AF65-F5344CB8AC3E}">
        <p14:creationId xmlns:p14="http://schemas.microsoft.com/office/powerpoint/2010/main" val="30746842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71D4F-54B7-19D9-9451-7A0EADDA10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9663D6-504B-17AB-1D68-341FBAC522D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381C21E3-D47E-8B3D-D3CC-A9EE814C1936}"/>
              </a:ext>
            </a:extLst>
          </p:cNvPr>
          <p:cNvSpPr>
            <a:spLocks noGrp="1"/>
          </p:cNvSpPr>
          <p:nvPr>
            <p:ph type="body" idx="1"/>
          </p:nvPr>
        </p:nvSpPr>
        <p:spPr/>
        <p:txBody>
          <a:bodyPr/>
          <a:lstStyle/>
          <a:p>
            <a:endParaRPr lang="en-US" i="0" dirty="0"/>
          </a:p>
        </p:txBody>
      </p:sp>
      <p:sp>
        <p:nvSpPr>
          <p:cNvPr id="4" name="Slide Number Placeholder 3">
            <a:extLst>
              <a:ext uri="{FF2B5EF4-FFF2-40B4-BE49-F238E27FC236}">
                <a16:creationId xmlns:a16="http://schemas.microsoft.com/office/drawing/2014/main" id="{DE31CBE5-1019-F095-73C9-3955AE0ECB7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39CF04-E0F8-4858-A4FE-0F88DB493753}"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0497830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0E9EE-109D-4D72-FD7C-B9B052A5BA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0BBD2C-0D4D-2CC0-A13B-554C5DB5E22E}"/>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D54A2B6-15EF-CC40-7486-77F005574450}"/>
              </a:ext>
            </a:extLst>
          </p:cNvPr>
          <p:cNvSpPr>
            <a:spLocks noGrp="1"/>
          </p:cNvSpPr>
          <p:nvPr>
            <p:ph type="body" idx="1"/>
          </p:nvPr>
        </p:nvSpPr>
        <p:spPr/>
        <p:txBody>
          <a:bodyPr/>
          <a:lstStyle/>
          <a:p>
            <a:endParaRPr lang="en-US" b="1" i="0" dirty="0"/>
          </a:p>
        </p:txBody>
      </p:sp>
      <p:sp>
        <p:nvSpPr>
          <p:cNvPr id="4" name="Slide Number Placeholder 3">
            <a:extLst>
              <a:ext uri="{FF2B5EF4-FFF2-40B4-BE49-F238E27FC236}">
                <a16:creationId xmlns:a16="http://schemas.microsoft.com/office/drawing/2014/main" id="{82EDBC8A-B59F-9BDF-F222-90B04C9D376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39CF04-E0F8-4858-A4FE-0F88DB493753}"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20687172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20F0B-07DF-A11E-B540-27F6F00501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1E18E3-5A2B-614C-FF1C-148EBE296B67}"/>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A6E424E-8C8F-774B-B24B-57678B119378}"/>
              </a:ext>
            </a:extLst>
          </p:cNvPr>
          <p:cNvSpPr>
            <a:spLocks noGrp="1"/>
          </p:cNvSpPr>
          <p:nvPr>
            <p:ph type="body" idx="1"/>
          </p:nvPr>
        </p:nvSpPr>
        <p:spPr/>
        <p:txBody>
          <a:bodyPr/>
          <a:lstStyle/>
          <a:p>
            <a:endParaRPr lang="en-US" i="0" dirty="0"/>
          </a:p>
        </p:txBody>
      </p:sp>
      <p:sp>
        <p:nvSpPr>
          <p:cNvPr id="4" name="Slide Number Placeholder 3">
            <a:extLst>
              <a:ext uri="{FF2B5EF4-FFF2-40B4-BE49-F238E27FC236}">
                <a16:creationId xmlns:a16="http://schemas.microsoft.com/office/drawing/2014/main" id="{22CFC6CC-CC4E-73BF-DEC0-1D431FC73B2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39CF04-E0F8-4858-A4FE-0F88DB493753}"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8447203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B6EC1-7156-C562-A7CC-455C2E150B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EFF955-9D6A-165F-04EC-D2D6C62C82F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89118C9-2AA5-CC1C-61F2-E1293DFC99F6}"/>
              </a:ext>
            </a:extLst>
          </p:cNvPr>
          <p:cNvSpPr>
            <a:spLocks noGrp="1"/>
          </p:cNvSpPr>
          <p:nvPr>
            <p:ph type="body" idx="1"/>
          </p:nvPr>
        </p:nvSpPr>
        <p:spPr/>
        <p:txBody>
          <a:bodyPr/>
          <a:lstStyle/>
          <a:p>
            <a:endParaRPr lang="en-US" i="0" dirty="0"/>
          </a:p>
        </p:txBody>
      </p:sp>
      <p:sp>
        <p:nvSpPr>
          <p:cNvPr id="4" name="Slide Number Placeholder 3">
            <a:extLst>
              <a:ext uri="{FF2B5EF4-FFF2-40B4-BE49-F238E27FC236}">
                <a16:creationId xmlns:a16="http://schemas.microsoft.com/office/drawing/2014/main" id="{B5F8512C-76FD-0629-0866-D3A27BCA9E4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39CF04-E0F8-4858-A4FE-0F88DB493753}"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7344919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13</a:t>
            </a:fld>
            <a:endParaRPr lang="en-US" dirty="0"/>
          </a:p>
        </p:txBody>
      </p:sp>
    </p:spTree>
    <p:extLst>
      <p:ext uri="{BB962C8B-B14F-4D97-AF65-F5344CB8AC3E}">
        <p14:creationId xmlns:p14="http://schemas.microsoft.com/office/powerpoint/2010/main" val="17511861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14</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dirty="0"/>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Edit Master text styles</a:t>
            </a:r>
          </a:p>
        </p:txBody>
      </p:sp>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8406558" y="2722283"/>
              <a:ext cx="1511051" cy="6035264"/>
            </a:xfrm>
            <a:prstGeom prst="rect">
              <a:avLst/>
            </a:prstGeom>
          </p:spPr>
        </p:pic>
      </p:grpSp>
      <p:pic>
        <p:nvPicPr>
          <p:cNvPr id="2" name="Graphic 1">
            <a:extLst>
              <a:ext uri="{FF2B5EF4-FFF2-40B4-BE49-F238E27FC236}">
                <a16:creationId xmlns:a16="http://schemas.microsoft.com/office/drawing/2014/main" id="{106F8B92-7322-FFEB-E820-47E7B44B90F0}"/>
              </a:ext>
              <a:ext uri="{C183D7F6-B498-43B3-948B-1728B52AA6E4}">
                <adec:decorative xmlns:adec="http://schemas.microsoft.com/office/drawing/2017/decorative" val="1"/>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4589399" y="299962"/>
            <a:ext cx="3013203" cy="1146961"/>
          </a:xfrm>
          <a:prstGeom prst="rect">
            <a:avLst/>
          </a:prstGeom>
        </p:spPr>
      </p:pic>
    </p:spTree>
    <p:extLst>
      <p:ext uri="{BB962C8B-B14F-4D97-AF65-F5344CB8AC3E}">
        <p14:creationId xmlns:p14="http://schemas.microsoft.com/office/powerpoint/2010/main" val="1531715128"/>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3600" b="1" i="0">
                <a:solidFill>
                  <a:schemeClr val="bg2"/>
                </a:solidFill>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4" name="Graphic 3">
            <a:extLst>
              <a:ext uri="{FF2B5EF4-FFF2-40B4-BE49-F238E27FC236}">
                <a16:creationId xmlns:a16="http://schemas.microsoft.com/office/drawing/2014/main" id="{50F381EF-AF1B-8B53-5793-219C33F1B17A}"/>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4005641831"/>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anose="00000500000000000000" pitchFamily="2" charset="0"/>
                <a:cs typeface="Poppins" panose="00000500000000000000" pitchFamily="2" charset="0"/>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62061182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242705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a:p>
            <a:pPr marL="1200150" lvl="4" indent="-285750">
              <a:buFont typeface="Calibri" panose="020F0502020204030204" pitchFamily="34" charset="0"/>
              <a:buChar char="─"/>
            </a:pPr>
            <a:endParaRPr lang="en-US" altLang="en-US" dirty="0"/>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4" name="Content Placeholder 25">
            <a:extLst>
              <a:ext uri="{FF2B5EF4-FFF2-40B4-BE49-F238E27FC236}">
                <a16:creationId xmlns:a16="http://schemas.microsoft.com/office/drawing/2014/main" id="{A09A399A-46DD-8D8A-E8DD-5E4FD45708B1}"/>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039573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1006"/>
            <a:ext cx="11740260" cy="502445"/>
          </a:xfrm>
        </p:spPr>
        <p:txBody>
          <a:bodyPr/>
          <a:lstStyle>
            <a:lvl1pPr>
              <a:tabLst>
                <a:tab pos="460375" algn="l"/>
              </a:tabLst>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5" name="Content Placeholder 25">
            <a:extLst>
              <a:ext uri="{FF2B5EF4-FFF2-40B4-BE49-F238E27FC236}">
                <a16:creationId xmlns:a16="http://schemas.microsoft.com/office/drawing/2014/main" id="{C3240037-9071-F4C6-C2DE-50B460E68DED}"/>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9847940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13138528"/>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0683097"/>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757762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659756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5" name="Graphic 4">
            <a:extLst>
              <a:ext uri="{FF2B5EF4-FFF2-40B4-BE49-F238E27FC236}">
                <a16:creationId xmlns:a16="http://schemas.microsoft.com/office/drawing/2014/main" id="{20F97B2B-B576-B656-D5D4-92DE0CDAFC1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10762222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4592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11734800" cy="2387600"/>
          </a:xfrm>
        </p:spPr>
        <p:txBody>
          <a:bodyPr anchor="b">
            <a:noAutofit/>
          </a:bodyPr>
          <a:lstStyle>
            <a:lvl1pPr algn="l">
              <a:lnSpc>
                <a:spcPct val="90000"/>
              </a:lnSpc>
              <a:defRPr lang="en-US" sz="3600" b="1" i="0" kern="1200" spc="0" baseline="0" dirty="0">
                <a:solidFill>
                  <a:schemeClr val="bg2"/>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11734800"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
        <p:nvSpPr>
          <p:cNvPr id="5" name="Subtitle 2">
            <a:extLst>
              <a:ext uri="{FF2B5EF4-FFF2-40B4-BE49-F238E27FC236}">
                <a16:creationId xmlns:a16="http://schemas.microsoft.com/office/drawing/2014/main" id="{10B3EBDD-4C86-E058-8496-417485C469C8}"/>
              </a:ext>
            </a:extLst>
          </p:cNvPr>
          <p:cNvSpPr>
            <a:spLocks noGrp="1"/>
          </p:cNvSpPr>
          <p:nvPr>
            <p:ph type="subTitle" idx="1"/>
          </p:nvPr>
        </p:nvSpPr>
        <p:spPr>
          <a:xfrm>
            <a:off x="228600" y="4104609"/>
            <a:ext cx="11734800"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251226625"/>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2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lang="en-US" sz="3600" b="1" i="0" kern="1200" spc="0" baseline="0" dirty="0">
                <a:solidFill>
                  <a:schemeClr val="bg2"/>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679359898"/>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itchFamily="2" charset="77"/>
                <a:cs typeface="Poppins" pitchFamily="2" charset="77"/>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4139518554"/>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2" name="Content Placeholder 25">
            <a:extLst>
              <a:ext uri="{FF2B5EF4-FFF2-40B4-BE49-F238E27FC236}">
                <a16:creationId xmlns:a16="http://schemas.microsoft.com/office/drawing/2014/main" id="{7FC6F2BA-FD35-F5AC-BEFE-69C1A5ACB1B2}"/>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6964453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dirty="0"/>
              <a:t>Click to edit Master title style</a:t>
            </a:r>
          </a:p>
        </p:txBody>
      </p:sp>
      <p:sp>
        <p:nvSpPr>
          <p:cNvPr id="4" name="Content Placeholder 25">
            <a:extLst>
              <a:ext uri="{FF2B5EF4-FFF2-40B4-BE49-F238E27FC236}">
                <a16:creationId xmlns:a16="http://schemas.microsoft.com/office/drawing/2014/main" id="{F243B70D-DAB7-B6CA-71ED-CFE6419D473F}"/>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3808839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32628644"/>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4126307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8387510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Tree>
    <p:extLst>
      <p:ext uri="{BB962C8B-B14F-4D97-AF65-F5344CB8AC3E}">
        <p14:creationId xmlns:p14="http://schemas.microsoft.com/office/powerpoint/2010/main" val="9811519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5" name="Graphic 4">
            <a:extLst>
              <a:ext uri="{FF2B5EF4-FFF2-40B4-BE49-F238E27FC236}">
                <a16:creationId xmlns:a16="http://schemas.microsoft.com/office/drawing/2014/main" id="{6E8523BF-A414-E403-53C0-CA6B3C2867C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33772090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marL="228600" indent="-228600">
              <a:buSzPct val="75000"/>
              <a:buBlip>
                <a:blip r:embed="rId2">
                  <a:extLst>
                    <a:ext uri="{96DAC541-7B7A-43D3-8B79-37D633B846F1}">
                      <asvg:svgBlip xmlns:asvg="http://schemas.microsoft.com/office/drawing/2016/SVG/main" r:embed="rId3"/>
                    </a:ext>
                  </a:extLst>
                </a:blip>
              </a:buBlip>
            </a:pPr>
            <a:r>
              <a:rPr lang="en-US" altLang="en-US" dirty="0"/>
              <a:t>Click to edit Master text styles</a:t>
            </a:r>
          </a:p>
          <a:p>
            <a:pPr lvl="2">
              <a:buFont typeface="Arial" panose="020B0604020202020204" pitchFamily="34" charset="0"/>
              <a:buChar char="•"/>
            </a:pPr>
            <a:r>
              <a:rPr lang="en-US" altLang="en-US" sz="2000" dirty="0"/>
              <a:t>Second level</a:t>
            </a:r>
          </a:p>
          <a:p>
            <a:pPr lvl="3">
              <a:buFont typeface="Calibri" panose="020F0502020204030204" pitchFamily="34" charset="0"/>
              <a:buChar char="─"/>
            </a:pPr>
            <a:r>
              <a:rPr lang="en-US" altLang="en-US" sz="1800" dirty="0"/>
              <a:t>Third level</a:t>
            </a:r>
          </a:p>
          <a:p>
            <a:pPr lvl="4">
              <a:buFont typeface="Arial" panose="020B0604020202020204" pitchFamily="34" charset="0"/>
              <a:buChar char="•"/>
            </a:pPr>
            <a:r>
              <a:rPr lang="en-US" altLang="en-US" dirty="0"/>
              <a:t>Fourth level</a:t>
            </a:r>
          </a:p>
          <a:p>
            <a:pPr marL="1200150" lvl="4" indent="-285750">
              <a:buFont typeface="Calibri" panose="020F0502020204030204" pitchFamily="34" charset="0"/>
              <a:buChar char="─"/>
            </a:pPr>
            <a:r>
              <a:rPr lang="en-US" altLang="en-US" dirty="0"/>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 name="Content Placeholder 25">
            <a:extLst>
              <a:ext uri="{FF2B5EF4-FFF2-40B4-BE49-F238E27FC236}">
                <a16:creationId xmlns:a16="http://schemas.microsoft.com/office/drawing/2014/main" id="{FE76006C-D57C-A3B9-79F1-AEBC21B89319}"/>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0512814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3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2050305"/>
          </a:xfrm>
          <a:prstGeom prst="rect">
            <a:avLst/>
          </a:prstGeom>
        </p:spPr>
        <p:txBody>
          <a:bodyPr vert="horz" lIns="0" tIns="0" rIns="0" bIns="0" rtlCol="0">
            <a:spAutoFit/>
          </a:bodyPr>
          <a:lstStyle>
            <a:lvl1pPr algn="ctr">
              <a:spcBef>
                <a:spcPts val="1600"/>
              </a:spcBef>
              <a:buFont typeface="Arial" panose="020B0604020202020204" pitchFamily="34" charset="0"/>
              <a:buNone/>
              <a:defRPr/>
            </a:lvl1pPr>
            <a:lvl2pPr algn="ctr">
              <a:spcBef>
                <a:spcPts val="1600"/>
              </a:spcBef>
              <a:buNone/>
              <a:defRPr/>
            </a:lvl2pPr>
            <a:lvl3pPr algn="ctr">
              <a:spcBef>
                <a:spcPts val="1600"/>
              </a:spcBef>
              <a:buNone/>
              <a:defRPr/>
            </a:lvl3pPr>
            <a:lvl4pPr algn="ctr">
              <a:spcBef>
                <a:spcPts val="1600"/>
              </a:spcBef>
              <a:buNone/>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dirty="0"/>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35476"/>
          </a:xfrm>
          <a:prstGeom prst="rect">
            <a:avLst/>
          </a:prstGeom>
        </p:spPr>
        <p:txBody>
          <a:bodyPr vert="horz" lIns="0" tIns="0" rIns="0" bIns="0" rtlCol="0">
            <a:spAutoFit/>
          </a:bodyPr>
          <a:lstStyle>
            <a:lvl1pPr algn="ctr">
              <a:spcBef>
                <a:spcPts val="1600"/>
              </a:spcBef>
              <a:buFont typeface="Arial" panose="020B0604020202020204" pitchFamily="34" charset="0"/>
              <a:buNone/>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Edit Master text styles</a:t>
            </a:r>
          </a:p>
        </p:txBody>
      </p:sp>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8406558" y="2722283"/>
              <a:ext cx="1511051" cy="6035264"/>
            </a:xfrm>
            <a:prstGeom prst="rect">
              <a:avLst/>
            </a:prstGeom>
          </p:spPr>
        </p:pic>
      </p:grpSp>
      <p:pic>
        <p:nvPicPr>
          <p:cNvPr id="2" name="Graphic 1">
            <a:extLst>
              <a:ext uri="{FF2B5EF4-FFF2-40B4-BE49-F238E27FC236}">
                <a16:creationId xmlns:a16="http://schemas.microsoft.com/office/drawing/2014/main" id="{E3959AFC-74BC-00E6-61A9-1D9831947F4F}"/>
              </a:ext>
              <a:ext uri="{C183D7F6-B498-43B3-948B-1728B52AA6E4}">
                <adec:decorative xmlns:adec="http://schemas.microsoft.com/office/drawing/2017/decorative" val="1"/>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4589399" y="299962"/>
            <a:ext cx="3013203" cy="1146961"/>
          </a:xfrm>
          <a:prstGeom prst="rect">
            <a:avLst/>
          </a:prstGeom>
        </p:spPr>
      </p:pic>
    </p:spTree>
    <p:extLst>
      <p:ext uri="{BB962C8B-B14F-4D97-AF65-F5344CB8AC3E}">
        <p14:creationId xmlns:p14="http://schemas.microsoft.com/office/powerpoint/2010/main" val="1500101632"/>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lvl1pPr marL="228600" indent="-228600">
              <a:lnSpc>
                <a:spcPct val="100000"/>
              </a:lnSpc>
              <a:spcBef>
                <a:spcPts val="1000"/>
              </a:spcBef>
              <a:spcAft>
                <a:spcPts val="700"/>
              </a:spcAft>
              <a:buSzPct val="75000"/>
              <a:buFontTx/>
              <a:buBlip>
                <a:blip r:embed="rId2">
                  <a:extLst>
                    <a:ext uri="{96DAC541-7B7A-43D3-8B79-37D633B846F1}">
                      <asvg:svgBlip xmlns:asvg="http://schemas.microsoft.com/office/drawing/2016/SVG/main" r:embed="rId3"/>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Tree>
    <p:extLst>
      <p:ext uri="{BB962C8B-B14F-4D97-AF65-F5344CB8AC3E}">
        <p14:creationId xmlns:p14="http://schemas.microsoft.com/office/powerpoint/2010/main" val="1765882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1006"/>
            <a:ext cx="10215665"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 Placeholder 8">
            <a:extLst>
              <a:ext uri="{FF2B5EF4-FFF2-40B4-BE49-F238E27FC236}">
                <a16:creationId xmlns:a16="http://schemas.microsoft.com/office/drawing/2014/main" id="{FAFF2041-DCB9-A30E-4E94-4C05FF844118}"/>
              </a:ext>
            </a:extLst>
          </p:cNvPr>
          <p:cNvSpPr>
            <a:spLocks noGrp="1"/>
          </p:cNvSpPr>
          <p:nvPr>
            <p:ph type="body" sz="quarter" idx="14"/>
          </p:nvPr>
        </p:nvSpPr>
        <p:spPr>
          <a:xfrm>
            <a:off x="212725" y="1651129"/>
            <a:ext cx="4948417"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buFont typeface="Arial" panose="020B0604020202020204" pitchFamily="34" charset="0"/>
              <a:buChar char="•"/>
              <a:defRPr lang="en-US" sz="2000" smtClean="0">
                <a:solidFill>
                  <a:schemeClr val="tx1"/>
                </a:solidFill>
                <a:latin typeface="+mn-lt"/>
                <a:cs typeface="+mn-cs"/>
              </a:defRPr>
            </a:lvl3pPr>
            <a:lvl4pPr>
              <a:buFont typeface="Calibri" panose="020F0502020204030204" pitchFamily="34" charset="0"/>
              <a:buChar char="─"/>
              <a:defRPr lang="en-US" sz="2000" smtClean="0">
                <a:solidFill>
                  <a:schemeClr val="tx1"/>
                </a:solidFill>
                <a:latin typeface="+mn-lt"/>
                <a:cs typeface="+mn-cs"/>
              </a:defRPr>
            </a:lvl4pPr>
            <a:lvl5pPr>
              <a:buFont typeface="Arial" panose="020B0604020202020204" pitchFamily="34" charset="0"/>
              <a:buChar char="•"/>
              <a:defRPr lang="en-US" sz="2000">
                <a:solidFill>
                  <a:schemeClr val="tx1"/>
                </a:solidFill>
                <a:latin typeface="+mn-lt"/>
                <a:cs typeface="+mn-cs"/>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3" name="Text Placeholder 8">
            <a:extLst>
              <a:ext uri="{FF2B5EF4-FFF2-40B4-BE49-F238E27FC236}">
                <a16:creationId xmlns:a16="http://schemas.microsoft.com/office/drawing/2014/main" id="{622D1531-C651-FB64-6F62-BFB950BC5FB2}"/>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lnSpc>
                <a:spcPct val="100000"/>
              </a:lnSpc>
              <a:spcBef>
                <a:spcPts val="1000"/>
              </a:spcBef>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dirty="0"/>
              <a:t>Click to edit Master text styles</a:t>
            </a:r>
          </a:p>
          <a:p>
            <a:pPr lvl="0">
              <a:lnSpc>
                <a:spcPct val="110000"/>
              </a:lnSpc>
              <a:spcBef>
                <a:spcPts val="0"/>
              </a:spcBef>
            </a:pPr>
            <a:r>
              <a:rPr lang="en-US" dirty="0"/>
              <a:t>Second level</a:t>
            </a:r>
          </a:p>
          <a:p>
            <a:pPr lvl="0">
              <a:lnSpc>
                <a:spcPct val="110000"/>
              </a:lnSpc>
              <a:spcBef>
                <a:spcPts val="0"/>
              </a:spcBef>
            </a:pPr>
            <a:r>
              <a:rPr lang="en-US" dirty="0"/>
              <a:t>Third level</a:t>
            </a:r>
          </a:p>
          <a:p>
            <a:pPr lvl="0">
              <a:lnSpc>
                <a:spcPct val="110000"/>
              </a:lnSpc>
              <a:spcBef>
                <a:spcPts val="0"/>
              </a:spcBef>
            </a:pPr>
            <a:r>
              <a:rPr lang="en-US" dirty="0"/>
              <a:t>Fourth level</a:t>
            </a:r>
          </a:p>
          <a:p>
            <a:pPr lvl="0">
              <a:lnSpc>
                <a:spcPct val="110000"/>
              </a:lnSpc>
              <a:spcBef>
                <a:spcPts val="0"/>
              </a:spcBef>
            </a:pPr>
            <a:r>
              <a:rPr lang="en-US" dirty="0"/>
              <a:t>Fifth level</a:t>
            </a:r>
          </a:p>
        </p:txBody>
      </p:sp>
    </p:spTree>
    <p:extLst>
      <p:ext uri="{BB962C8B-B14F-4D97-AF65-F5344CB8AC3E}">
        <p14:creationId xmlns:p14="http://schemas.microsoft.com/office/powerpoint/2010/main" val="3371643485"/>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15" name="Text Placeholder 9">
            <a:extLst>
              <a:ext uri="{FF2B5EF4-FFF2-40B4-BE49-F238E27FC236}">
                <a16:creationId xmlns:a16="http://schemas.microsoft.com/office/drawing/2014/main" id="{F2FFE235-A927-8A9C-3BAA-13F1B9FD865C}"/>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l">
              <a:defRPr lang="en-US" sz="1200" b="1" kern="1500" cap="all" spc="200" baseline="0" dirty="0">
                <a:solidFill>
                  <a:schemeClr val="bg2"/>
                </a:solidFill>
                <a:latin typeface="+mn-lt"/>
                <a:cs typeface="+mn-cs"/>
              </a:defRPr>
            </a:lvl1pPr>
          </a:lstStyle>
          <a:p>
            <a:pPr lvl="0" algn="ctr"/>
            <a:r>
              <a:rPr lang="en-US" dirty="0"/>
              <a:t>Polling Question</a:t>
            </a:r>
          </a:p>
        </p:txBody>
      </p:sp>
      <p:sp>
        <p:nvSpPr>
          <p:cNvPr id="2" name="Content Placeholder 7">
            <a:extLst>
              <a:ext uri="{FF2B5EF4-FFF2-40B4-BE49-F238E27FC236}">
                <a16:creationId xmlns:a16="http://schemas.microsoft.com/office/drawing/2014/main" id="{586EA38C-F6E7-6920-BB69-BF63AE87EF5A}"/>
              </a:ext>
            </a:extLst>
          </p:cNvPr>
          <p:cNvSpPr>
            <a:spLocks noGrp="1"/>
          </p:cNvSpPr>
          <p:nvPr>
            <p:ph sz="quarter" idx="14"/>
          </p:nvPr>
        </p:nvSpPr>
        <p:spPr>
          <a:xfrm>
            <a:off x="231775" y="1333500"/>
            <a:ext cx="10113963" cy="4762500"/>
          </a:xfrm>
          <a:prstGeom prst="rect">
            <a:avLst/>
          </a:prstGeom>
        </p:spPr>
        <p:txBody>
          <a:bodyPr lIns="0" tIns="0" rIns="0" bIns="0"/>
          <a:lstStyle>
            <a:lvl1pPr marL="228600" indent="-228600">
              <a:lnSpc>
                <a:spcPct val="100000"/>
              </a:lnSpc>
              <a:spcBef>
                <a:spcPts val="1000"/>
              </a:spcBef>
              <a:spcAft>
                <a:spcPts val="700"/>
              </a:spcAft>
              <a:buSzPct val="75000"/>
              <a:buFontTx/>
              <a:buBlip>
                <a:blip r:embed="rId2">
                  <a:extLst>
                    <a:ext uri="{96DAC541-7B7A-43D3-8B79-37D633B846F1}">
                      <asvg:svgBlip xmlns:asvg="http://schemas.microsoft.com/office/drawing/2016/SVG/main" r:embed="rId3"/>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Tree>
    <p:extLst>
      <p:ext uri="{BB962C8B-B14F-4D97-AF65-F5344CB8AC3E}">
        <p14:creationId xmlns:p14="http://schemas.microsoft.com/office/powerpoint/2010/main" val="1436431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Content Placeholder 7">
            <a:extLst>
              <a:ext uri="{FF2B5EF4-FFF2-40B4-BE49-F238E27FC236}">
                <a16:creationId xmlns:a16="http://schemas.microsoft.com/office/drawing/2014/main" id="{E2250286-95D6-9C80-9D20-8C4C1DE341CC}"/>
              </a:ext>
            </a:extLst>
          </p:cNvPr>
          <p:cNvSpPr>
            <a:spLocks noGrp="1"/>
          </p:cNvSpPr>
          <p:nvPr>
            <p:ph sz="quarter" idx="15"/>
          </p:nvPr>
        </p:nvSpPr>
        <p:spPr>
          <a:xfrm>
            <a:off x="200452" y="1651129"/>
            <a:ext cx="5060524" cy="4762500"/>
          </a:xfrm>
          <a:prstGeom prst="rect">
            <a:avLst/>
          </a:prstGeom>
        </p:spPr>
        <p:txBody>
          <a:bodyPr lIns="0" tIns="0" rIns="0" bIns="0"/>
          <a:lstStyle>
            <a:lvl1pPr marL="228600" indent="-228600">
              <a:lnSpc>
                <a:spcPct val="100000"/>
              </a:lnSpc>
              <a:spcBef>
                <a:spcPts val="1000"/>
              </a:spcBef>
              <a:spcAft>
                <a:spcPts val="700"/>
              </a:spcAft>
              <a:buSzPct val="75000"/>
              <a:buFontTx/>
              <a:buBlip>
                <a:blip r:embed="rId2">
                  <a:extLst>
                    <a:ext uri="{96DAC541-7B7A-43D3-8B79-37D633B846F1}">
                      <asvg:svgBlip xmlns:asvg="http://schemas.microsoft.com/office/drawing/2016/SVG/main" r:embed="rId3"/>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1006"/>
            <a:ext cx="10215665"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spTree>
    <p:extLst>
      <p:ext uri="{BB962C8B-B14F-4D97-AF65-F5344CB8AC3E}">
        <p14:creationId xmlns:p14="http://schemas.microsoft.com/office/powerpoint/2010/main" val="3342343552"/>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1006"/>
            <a:ext cx="10203103"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Tree>
    <p:extLst>
      <p:ext uri="{BB962C8B-B14F-4D97-AF65-F5344CB8AC3E}">
        <p14:creationId xmlns:p14="http://schemas.microsoft.com/office/powerpoint/2010/main" val="40941122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8310924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0727373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69859"/>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18" Type="http://schemas.openxmlformats.org/officeDocument/2006/relationships/slideLayout" Target="../slideLayouts/slideLayout19.xml"/><Relationship Id="rId26" Type="http://schemas.openxmlformats.org/officeDocument/2006/relationships/image" Target="../media/image4.svg"/><Relationship Id="rId3" Type="http://schemas.openxmlformats.org/officeDocument/2006/relationships/slideLayout" Target="../slideLayouts/slideLayout4.xml"/><Relationship Id="rId21" Type="http://schemas.openxmlformats.org/officeDocument/2006/relationships/slideLayout" Target="../slideLayouts/slideLayout22.xml"/><Relationship Id="rId7" Type="http://schemas.openxmlformats.org/officeDocument/2006/relationships/slideLayout" Target="../slideLayouts/slideLayout8.xml"/><Relationship Id="rId12" Type="http://schemas.openxmlformats.org/officeDocument/2006/relationships/slideLayout" Target="../slideLayouts/slideLayout13.xml"/><Relationship Id="rId17" Type="http://schemas.openxmlformats.org/officeDocument/2006/relationships/slideLayout" Target="../slideLayouts/slideLayout18.xml"/><Relationship Id="rId25" Type="http://schemas.openxmlformats.org/officeDocument/2006/relationships/image" Target="../media/image3.png"/><Relationship Id="rId2" Type="http://schemas.openxmlformats.org/officeDocument/2006/relationships/slideLayout" Target="../slideLayouts/slideLayout3.xml"/><Relationship Id="rId16" Type="http://schemas.openxmlformats.org/officeDocument/2006/relationships/slideLayout" Target="../slideLayouts/slideLayout17.xml"/><Relationship Id="rId20" Type="http://schemas.openxmlformats.org/officeDocument/2006/relationships/slideLayout" Target="../slideLayouts/slideLayout21.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24" Type="http://schemas.openxmlformats.org/officeDocument/2006/relationships/theme" Target="../theme/theme2.xml"/><Relationship Id="rId5" Type="http://schemas.openxmlformats.org/officeDocument/2006/relationships/slideLayout" Target="../slideLayouts/slideLayout6.xml"/><Relationship Id="rId15" Type="http://schemas.openxmlformats.org/officeDocument/2006/relationships/slideLayout" Target="../slideLayouts/slideLayout16.xml"/><Relationship Id="rId23" Type="http://schemas.openxmlformats.org/officeDocument/2006/relationships/slideLayout" Target="../slideLayouts/slideLayout24.xml"/><Relationship Id="rId28" Type="http://schemas.openxmlformats.org/officeDocument/2006/relationships/image" Target="../media/image6.svg"/><Relationship Id="rId10" Type="http://schemas.openxmlformats.org/officeDocument/2006/relationships/slideLayout" Target="../slideLayouts/slideLayout11.xml"/><Relationship Id="rId19" Type="http://schemas.openxmlformats.org/officeDocument/2006/relationships/slideLayout" Target="../slideLayouts/slideLayout20.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 Id="rId22" Type="http://schemas.openxmlformats.org/officeDocument/2006/relationships/slideLayout" Target="../slideLayouts/slideLayout23.xml"/><Relationship Id="rId27"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4.sv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image" Target="../media/image3.png"/><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image" Target="../media/image2.svg"/><Relationship Id="rId5" Type="http://schemas.openxmlformats.org/officeDocument/2006/relationships/slideLayout" Target="../slideLayouts/slideLayout29.xml"/><Relationship Id="rId10" Type="http://schemas.openxmlformats.org/officeDocument/2006/relationships/image" Target="../media/image1.png"/><Relationship Id="rId4" Type="http://schemas.openxmlformats.org/officeDocument/2006/relationships/slideLayout" Target="../slideLayouts/slideLayout28.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8573E48-E319-5DBD-DF24-E93E77EDE3B4}"/>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5" name="Text Placeholder 2">
            <a:extLst>
              <a:ext uri="{FF2B5EF4-FFF2-40B4-BE49-F238E27FC236}">
                <a16:creationId xmlns:a16="http://schemas.microsoft.com/office/drawing/2014/main" id="{F3A78415-44C2-905E-B5C8-A73F353C9C65}"/>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7790729"/>
      </p:ext>
    </p:extLst>
  </p:cSld>
  <p:clrMap bg1="lt1" tx1="dk1" bg2="lt2" tx2="dk2" accent1="accent1" accent2="accent2" accent3="accent3" accent4="accent4" accent5="accent5" accent6="accent6" hlink="hlink" folHlink="folHlink"/>
  <p:sldLayoutIdLst>
    <p:sldLayoutId id="2147483837" r:id="rId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userDrawn="1">
          <p15:clr>
            <a:srgbClr val="F26B43"/>
          </p15:clr>
        </p15:guide>
        <p15:guide id="2" pos="144" userDrawn="1">
          <p15:clr>
            <a:srgbClr val="F26B43"/>
          </p15:clr>
        </p15:guide>
        <p15:guide id="3" pos="7541" userDrawn="1">
          <p15:clr>
            <a:srgbClr val="F26B43"/>
          </p15:clr>
        </p15:guide>
        <p15:guide id="4" orient="horz" pos="3840" userDrawn="1">
          <p15:clr>
            <a:srgbClr val="F26B43"/>
          </p15:clr>
        </p15:guide>
        <p15:guide id="5" orient="horz" pos="336" userDrawn="1">
          <p15:clr>
            <a:srgbClr val="F26B43"/>
          </p15:clr>
        </p15:guide>
        <p15:guide id="6" orient="horz" pos="648" userDrawn="1">
          <p15:clr>
            <a:srgbClr val="F26B43"/>
          </p15:clr>
        </p15:guide>
        <p15:guide id="7" orient="horz" pos="840" userDrawn="1">
          <p15:clr>
            <a:srgbClr val="F26B43"/>
          </p15:clr>
        </p15:guide>
        <p15:guide id="8" orient="horz" pos="417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1006"/>
            <a:ext cx="11740260" cy="502445"/>
          </a:xfrm>
          <a:prstGeom prst="rect">
            <a:avLst/>
          </a:prstGeom>
        </p:spPr>
        <p:txBody>
          <a:bodyPr vert="horz" lIns="0" tIns="0" rIns="0" bIns="0" rtlCol="0" anchor="ctr" anchorCtr="0">
            <a:spAutoFit/>
          </a:bodyPr>
          <a:lstStyle/>
          <a:p>
            <a:r>
              <a:rPr lang="en-US" dirty="0"/>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pic>
        <p:nvPicPr>
          <p:cNvPr id="4" name="Graphic 3">
            <a:extLst>
              <a:ext uri="{FF2B5EF4-FFF2-40B4-BE49-F238E27FC236}">
                <a16:creationId xmlns:a16="http://schemas.microsoft.com/office/drawing/2014/main" id="{0D8165B7-1258-072C-5E2B-7BDB254701C3}"/>
              </a:ext>
              <a:ext uri="{C183D7F6-B498-43B3-948B-1728B52AA6E4}">
                <adec:decorative xmlns:adec="http://schemas.microsoft.com/office/drawing/2017/decorative" val="1"/>
              </a:ext>
            </a:extLst>
          </p:cNvPr>
          <p:cNvPicPr>
            <a:picLocks noChangeAspect="1"/>
          </p:cNvPicPr>
          <p:nvPr userDrawn="1"/>
        </p:nvPicPr>
        <p:blipFill>
          <a:blip r:embed="rId25">
            <a:extLst>
              <a:ext uri="{96DAC541-7B7A-43D3-8B79-37D633B846F1}">
                <asvg:svgBlip xmlns:asvg="http://schemas.microsoft.com/office/drawing/2016/SVG/main" r:embed="rId26"/>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02D0099E-5181-2A9E-A088-7B53BC8708D4}"/>
              </a:ext>
            </a:extLst>
          </p:cNvPr>
          <p:cNvSpPr>
            <a:spLocks noChangeArrowheads="1"/>
          </p:cNvSpPr>
          <p:nvPr userDrawn="1"/>
        </p:nvSpPr>
        <p:spPr bwMode="auto">
          <a:xfrm>
            <a:off x="9824582" y="6419545"/>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deceraclinical.com/education</a:t>
            </a:r>
          </a:p>
        </p:txBody>
      </p:sp>
    </p:spTree>
    <p:extLst>
      <p:ext uri="{BB962C8B-B14F-4D97-AF65-F5344CB8AC3E}">
        <p14:creationId xmlns:p14="http://schemas.microsoft.com/office/powerpoint/2010/main" val="3734292315"/>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 id="2147483940" r:id="rId12"/>
    <p:sldLayoutId id="2147483941" r:id="rId13"/>
    <p:sldLayoutId id="2147483942" r:id="rId14"/>
    <p:sldLayoutId id="2147483943" r:id="rId15"/>
    <p:sldLayoutId id="2147483944" r:id="rId16"/>
    <p:sldLayoutId id="2147483945" r:id="rId17"/>
    <p:sldLayoutId id="2147483946" r:id="rId18"/>
    <p:sldLayoutId id="2147483947" r:id="rId19"/>
    <p:sldLayoutId id="2147483948" r:id="rId20"/>
    <p:sldLayoutId id="2147483949" r:id="rId21"/>
    <p:sldLayoutId id="2147483950" r:id="rId22"/>
    <p:sldLayoutId id="2147483960" r:id="rId23"/>
  </p:sldLayoutIdLst>
  <p:hf hdr="0" ftr="0" dt="0"/>
  <p:txStyles>
    <p:titleStyle>
      <a:lvl1pPr algn="l" defTabSz="914400" rtl="0" eaLnBrk="1" latinLnBrk="0" hangingPunct="1">
        <a:lnSpc>
          <a:spcPct val="110000"/>
        </a:lnSpc>
        <a:spcBef>
          <a:spcPts val="0"/>
        </a:spcBef>
        <a:buNone/>
        <a:defRPr lang="en-US" sz="3200" b="1" i="0" kern="1200" spc="0" baseline="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90000"/>
        </a:lnSpc>
        <a:spcBef>
          <a:spcPts val="1000"/>
        </a:spcBef>
        <a:spcAft>
          <a:spcPts val="700"/>
        </a:spcAft>
        <a:buSzPct val="75000"/>
        <a:buFontTx/>
        <a:buBlip>
          <a:blip r:embed="rId27">
            <a:extLst>
              <a:ext uri="{96DAC541-7B7A-43D3-8B79-37D633B846F1}">
                <asvg:svgBlip xmlns:asvg="http://schemas.microsoft.com/office/drawing/2016/SVG/main" r:embed="rId28"/>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1006"/>
            <a:ext cx="10115420" cy="502445"/>
          </a:xfrm>
          <a:prstGeom prst="rect">
            <a:avLst/>
          </a:prstGeom>
        </p:spPr>
        <p:txBody>
          <a:bodyPr vert="horz" wrap="square" lIns="0" tIns="0" rIns="0" bIns="0" rtlCol="0" anchor="ctr" anchorCtr="0">
            <a:spAutoFit/>
          </a:bodyPr>
          <a:lstStyle/>
          <a:p>
            <a:r>
              <a:rPr lang="en-US" dirty="0"/>
              <a:t>Click to edit Master title style</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10449868" y="286980"/>
            <a:ext cx="1511051" cy="6035264"/>
          </a:xfrm>
          <a:prstGeom prst="rect">
            <a:avLst/>
          </a:prstGeom>
        </p:spPr>
      </p:pic>
      <p:pic>
        <p:nvPicPr>
          <p:cNvPr id="3" name="Graphic 2">
            <a:extLst>
              <a:ext uri="{FF2B5EF4-FFF2-40B4-BE49-F238E27FC236}">
                <a16:creationId xmlns:a16="http://schemas.microsoft.com/office/drawing/2014/main" id="{C7FD9946-B0DD-FA95-2BF6-061AD216A0A7}"/>
              </a:ext>
              <a:ext uri="{C183D7F6-B498-43B3-948B-1728B52AA6E4}">
                <adec:decorative xmlns:adec="http://schemas.microsoft.com/office/drawing/2017/decorative" val="1"/>
              </a:ext>
            </a:extLst>
          </p:cNvPr>
          <p:cNvPicPr>
            <a:picLocks noChangeAspect="1"/>
          </p:cNvPicPr>
          <p:nvPr userDrawn="1"/>
        </p:nvPicPr>
        <p:blipFill>
          <a:blip r:embed="rId12">
            <a:extLst>
              <a:ext uri="{96DAC541-7B7A-43D3-8B79-37D633B846F1}">
                <asvg:svgBlip xmlns:asvg="http://schemas.microsoft.com/office/drawing/2016/SVG/main" r:embed="rId13"/>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7DB895DD-6C89-D3F3-94A3-1F9F82B60418}"/>
              </a:ext>
            </a:extLst>
          </p:cNvPr>
          <p:cNvSpPr>
            <a:spLocks noChangeArrowheads="1"/>
          </p:cNvSpPr>
          <p:nvPr userDrawn="1"/>
        </p:nvSpPr>
        <p:spPr bwMode="auto">
          <a:xfrm>
            <a:off x="9824582" y="6419545"/>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deceraclinical.com/education</a:t>
            </a:r>
          </a:p>
        </p:txBody>
      </p:sp>
      <p:sp>
        <p:nvSpPr>
          <p:cNvPr id="4" name="Slide Number Placeholder 4">
            <a:extLst>
              <a:ext uri="{FF2B5EF4-FFF2-40B4-BE49-F238E27FC236}">
                <a16:creationId xmlns:a16="http://schemas.microsoft.com/office/drawing/2014/main" id="{20B51908-9CB0-1B97-9B1A-F7D5F79DEBD0}"/>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spTree>
    <p:extLst>
      <p:ext uri="{BB962C8B-B14F-4D97-AF65-F5344CB8AC3E}">
        <p14:creationId xmlns:p14="http://schemas.microsoft.com/office/powerpoint/2010/main" val="720294646"/>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Lst>
  <p:hf hdr="0" ftr="0" dt="0"/>
  <p:txStyles>
    <p:titleStyle>
      <a:lvl1pPr algn="l" defTabSz="914400" rtl="0" eaLnBrk="1" latinLnBrk="0" hangingPunct="1">
        <a:lnSpc>
          <a:spcPct val="110000"/>
        </a:lnSpc>
        <a:spcBef>
          <a:spcPts val="0"/>
        </a:spcBef>
        <a:buNone/>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11.jpe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8" Type="http://schemas.openxmlformats.org/officeDocument/2006/relationships/chart" Target="../charts/chart5.xml"/><Relationship Id="rId3" Type="http://schemas.openxmlformats.org/officeDocument/2006/relationships/notesSlide" Target="../notesSlides/notesSlide10.xml"/><Relationship Id="rId7" Type="http://schemas.openxmlformats.org/officeDocument/2006/relationships/chart" Target="../charts/chart4.xml"/><Relationship Id="rId2" Type="http://schemas.openxmlformats.org/officeDocument/2006/relationships/slideLayout" Target="../slideLayouts/slideLayout6.xml"/><Relationship Id="rId1" Type="http://schemas.openxmlformats.org/officeDocument/2006/relationships/tags" Target="../tags/tag1.xml"/><Relationship Id="rId6" Type="http://schemas.openxmlformats.org/officeDocument/2006/relationships/chart" Target="../charts/chart3.xml"/><Relationship Id="rId5" Type="http://schemas.openxmlformats.org/officeDocument/2006/relationships/chart" Target="../charts/chart2.xml"/><Relationship Id="rId10" Type="http://schemas.openxmlformats.org/officeDocument/2006/relationships/image" Target="../media/image14.jpeg"/><Relationship Id="rId4" Type="http://schemas.openxmlformats.org/officeDocument/2006/relationships/chart" Target="../charts/chart1.xml"/><Relationship Id="rId9" Type="http://schemas.openxmlformats.org/officeDocument/2006/relationships/image" Target="../media/image13.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228599" y="1028700"/>
            <a:ext cx="11742739" cy="2825271"/>
          </a:xfrm>
          <a:noFill/>
        </p:spPr>
        <p:txBody>
          <a:bodyPr vert="horz" lIns="0" tIns="0" rIns="0" bIns="0" rtlCol="0" anchor="b" anchorCtr="0">
            <a:normAutofit/>
          </a:bodyPr>
          <a:lstStyle/>
          <a:p>
            <a:r>
              <a:rPr lang="en-US" sz="4000" dirty="0"/>
              <a:t>Diagnostic Precision in Essential Thrombocythemia and Polycythemia Vera </a:t>
            </a:r>
            <a:endParaRPr lang="en-US" altLang="en-US" sz="4000" spc="0" dirty="0">
              <a:latin typeface="Times New Roman" panose="02020603050405020304" pitchFamily="18" charset="0"/>
              <a:cs typeface="Times New Roman" panose="02020603050405020304" pitchFamily="18" charset="0"/>
            </a:endParaRPr>
          </a:p>
        </p:txBody>
      </p:sp>
      <p:sp>
        <p:nvSpPr>
          <p:cNvPr id="3" name="Text Placeholder 5">
            <a:extLst>
              <a:ext uri="{FF2B5EF4-FFF2-40B4-BE49-F238E27FC236}">
                <a16:creationId xmlns:a16="http://schemas.microsoft.com/office/drawing/2014/main" id="{A9E4934B-7AD1-ED6C-2EEC-F8606C3437AC}"/>
              </a:ext>
            </a:extLst>
          </p:cNvPr>
          <p:cNvSpPr txBox="1">
            <a:spLocks/>
          </p:cNvSpPr>
          <p:nvPr/>
        </p:nvSpPr>
        <p:spPr>
          <a:xfrm>
            <a:off x="228600" y="6053328"/>
            <a:ext cx="5927725" cy="423463"/>
          </a:xfrm>
          <a:prstGeom prst="rect">
            <a:avLst/>
          </a:prstGeom>
        </p:spPr>
        <p:txBody>
          <a:bodyPr lIns="0" tIns="0" rIns="0" bIns="0" anchor="b" anchorCtr="0">
            <a:noAutofit/>
          </a:bodyPr>
          <a:lstStyle>
            <a:lvl1pPr marL="0" indent="0" algn="l" defTabSz="914400" rtl="0" eaLnBrk="1" latinLnBrk="0" hangingPunct="1">
              <a:lnSpc>
                <a:spcPct val="100000"/>
              </a:lnSpc>
              <a:spcBef>
                <a:spcPts val="300"/>
              </a:spcBef>
              <a:buFont typeface="Arial" panose="020B0604020202020204" pitchFamily="34" charset="0"/>
              <a:buNone/>
              <a:defRPr lang="en-US" sz="1200" kern="1200">
                <a:solidFill>
                  <a:schemeClr val="bg2"/>
                </a:solidFill>
                <a:latin typeface="Poppins" pitchFamily="2" charset="77"/>
                <a:ea typeface="+mn-ea"/>
                <a:cs typeface="Poppins" pitchFamily="2" charset="77"/>
              </a:defRPr>
            </a:lvl1pPr>
            <a:lvl2pPr marL="457200" indent="0" algn="l"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000" b="0" i="0" u="none" strike="noStrike" kern="1200" cap="none" spc="0" normalizeH="0" baseline="0" noProof="0" dirty="0">
                <a:ln>
                  <a:noFill/>
                </a:ln>
                <a:solidFill>
                  <a:srgbClr val="E5DEC1"/>
                </a:solidFill>
                <a:effectLst/>
                <a:uLnTx/>
                <a:uFillTx/>
                <a:latin typeface="Poppins" pitchFamily="2" charset="77"/>
                <a:ea typeface="+mn-ea"/>
                <a:cs typeface="Poppins" pitchFamily="2" charset="77"/>
              </a:rPr>
              <a:t>Provided by Clinical Care Options, LLC dba Decera Clinical Education.</a:t>
            </a:r>
          </a:p>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000" b="0" i="0" u="none" strike="noStrike" kern="1200" cap="none" spc="0" normalizeH="0" baseline="0" noProof="0" dirty="0">
                <a:ln>
                  <a:noFill/>
                </a:ln>
                <a:solidFill>
                  <a:srgbClr val="E5DEC1"/>
                </a:solidFill>
                <a:effectLst/>
                <a:uLnTx/>
                <a:uFillTx/>
                <a:latin typeface="Poppins" pitchFamily="2" charset="77"/>
                <a:ea typeface="+mn-ea"/>
                <a:cs typeface="Poppins" pitchFamily="2" charset="77"/>
              </a:rPr>
              <a:t>Supported by an educational grant from Merck Sharp &amp; Dohme LLC.</a:t>
            </a:r>
          </a:p>
        </p:txBody>
      </p:sp>
    </p:spTree>
    <p:extLst>
      <p:ext uri="{BB962C8B-B14F-4D97-AF65-F5344CB8AC3E}">
        <p14:creationId xmlns:p14="http://schemas.microsoft.com/office/powerpoint/2010/main" val="4986363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a:xfrm>
            <a:off x="231079" y="531006"/>
            <a:ext cx="10115420" cy="502445"/>
          </a:xfrm>
        </p:spPr>
        <p:txBody>
          <a:bodyPr/>
          <a:lstStyle/>
          <a:p>
            <a:r>
              <a:rPr lang="en-US" altLang="en-US" sz="3200" spc="0" dirty="0">
                <a:latin typeface="Times New Roman" panose="02020603050405020304" pitchFamily="18" charset="0"/>
                <a:cs typeface="Times New Roman" panose="02020603050405020304" pitchFamily="18" charset="0"/>
              </a:rPr>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4294967295"/>
          </p:nvPr>
        </p:nvSpPr>
        <p:spPr>
          <a:xfrm>
            <a:off x="228600" y="1335088"/>
            <a:ext cx="10115420" cy="4754562"/>
          </a:xfrm>
          <a:prstGeom prst="rect">
            <a:avLst/>
          </a:prstGeom>
        </p:spPr>
        <p:txBody>
          <a:bodyPr lIns="0" tIns="0" rIns="0" bIns="0"/>
          <a:lstStyle/>
          <a:p>
            <a:pPr marL="12700">
              <a:spcBef>
                <a:spcPts val="1600"/>
              </a:spcBef>
              <a:buSzPts val="2400"/>
              <a:defRPr/>
            </a:pPr>
            <a:r>
              <a:rPr lang="en-US" altLang="en-US" sz="2200" dirty="0"/>
              <a:t>Please feel free to use and share some or all of these slides in your noncommercial presentations to colleagues or patients</a:t>
            </a:r>
          </a:p>
          <a:p>
            <a:pPr marL="12700">
              <a:spcBef>
                <a:spcPts val="1600"/>
              </a:spcBef>
              <a:buSzPts val="2400"/>
              <a:defRPr/>
            </a:pPr>
            <a:r>
              <a:rPr lang="en-US" altLang="en-US" sz="2200" dirty="0"/>
              <a:t>When using our slides, please retain the source attribution:</a:t>
            </a:r>
          </a:p>
          <a:p>
            <a:pPr marL="12700" algn="ctr">
              <a:spcBef>
                <a:spcPts val="1600"/>
              </a:spcBef>
              <a:buSzPts val="2400"/>
              <a:defRPr/>
            </a:pPr>
            <a:endParaRPr lang="en-US" sz="1600" b="0" dirty="0">
              <a:cs typeface="Calibri" panose="020F0502020204030204" pitchFamily="34" charset="0"/>
            </a:endParaRPr>
          </a:p>
          <a:p>
            <a:pPr marL="12700" algn="ctr">
              <a:spcBef>
                <a:spcPts val="1600"/>
              </a:spcBef>
              <a:buSzPts val="2400"/>
              <a:defRPr/>
            </a:pPr>
            <a:r>
              <a:rPr lang="en-US" sz="1600" b="0" dirty="0">
                <a:cs typeface="Calibri" panose="020F0502020204030204" pitchFamily="34" charset="0"/>
              </a:rPr>
              <a:t>Slide credit: </a:t>
            </a:r>
            <a:r>
              <a:rPr lang="en-US" sz="1600" dirty="0">
                <a:solidFill>
                  <a:schemeClr val="accent1"/>
                </a:solidFill>
                <a:cs typeface="Calibri" panose="020F0502020204030204" pitchFamily="34" charset="0"/>
              </a:rPr>
              <a:t>deceraclinical.com/education </a:t>
            </a:r>
            <a:endParaRPr lang="en-US" altLang="en-US" sz="2200" dirty="0"/>
          </a:p>
          <a:p>
            <a:pPr marL="12700">
              <a:spcBef>
                <a:spcPts val="1600"/>
              </a:spcBef>
              <a:buSzPts val="2400"/>
              <a:defRPr/>
            </a:pPr>
            <a:endParaRPr lang="en-US" altLang="en-US" sz="2200" dirty="0"/>
          </a:p>
          <a:p>
            <a:pPr eaLnBrk="1" hangingPunct="1">
              <a:spcBef>
                <a:spcPts val="1600"/>
              </a:spcBef>
              <a:defRPr/>
            </a:pPr>
            <a:r>
              <a:rPr lang="en-GB" sz="2200" dirty="0"/>
              <a:t>These slides may not be published, posted online, or used in commercial presentations without permission. </a:t>
            </a:r>
            <a:r>
              <a:rPr lang="en-US" sz="2200" dirty="0"/>
              <a:t>Please contact </a:t>
            </a:r>
            <a:r>
              <a:rPr lang="en-US" sz="2200" dirty="0">
                <a:solidFill>
                  <a:schemeClr val="accent1"/>
                </a:solidFill>
                <a:hlinkClick r:id="rId3">
                  <a:extLst>
                    <a:ext uri="{A12FA001-AC4F-418D-AE19-62706E023703}">
                      <ahyp:hlinkClr xmlns:ahyp="http://schemas.microsoft.com/office/drawing/2018/hyperlinkcolor" val="tx"/>
                    </a:ext>
                  </a:extLst>
                </a:hlinkClick>
              </a:rPr>
              <a:t>permissions@deceraclinical.com</a:t>
            </a:r>
            <a:r>
              <a:rPr lang="en-US" sz="2200" dirty="0">
                <a:solidFill>
                  <a:schemeClr val="accent1"/>
                </a:solidFill>
              </a:rPr>
              <a:t> </a:t>
            </a:r>
            <a:r>
              <a:rPr lang="en-US" sz="2200" dirty="0"/>
              <a:t>for details</a:t>
            </a:r>
          </a:p>
        </p:txBody>
      </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3DE76-E14F-E656-C7B5-112BE26BB51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4D2EC02-4ABA-FE59-CD73-E1BBCC9A5FA6}"/>
              </a:ext>
            </a:extLst>
          </p:cNvPr>
          <p:cNvSpPr>
            <a:spLocks noGrp="1"/>
          </p:cNvSpPr>
          <p:nvPr>
            <p:ph type="title"/>
          </p:nvPr>
        </p:nvSpPr>
        <p:spPr/>
        <p:txBody>
          <a:bodyPr/>
          <a:lstStyle/>
          <a:p>
            <a:r>
              <a:rPr lang="de-DE" sz="3200" dirty="0"/>
              <a:t>WHO and ICC 2022 Criteria for Diagnosing ET and PV</a:t>
            </a:r>
            <a:endParaRPr lang="en-US" dirty="0"/>
          </a:p>
        </p:txBody>
      </p:sp>
      <p:sp>
        <p:nvSpPr>
          <p:cNvPr id="4" name="Content Placeholder 3">
            <a:extLst>
              <a:ext uri="{FF2B5EF4-FFF2-40B4-BE49-F238E27FC236}">
                <a16:creationId xmlns:a16="http://schemas.microsoft.com/office/drawing/2014/main" id="{C5A855CD-51F2-1ED3-4042-A14DC2696899}"/>
              </a:ext>
            </a:extLst>
          </p:cNvPr>
          <p:cNvSpPr>
            <a:spLocks noGrp="1"/>
          </p:cNvSpPr>
          <p:nvPr>
            <p:ph sz="quarter" idx="10"/>
          </p:nvPr>
        </p:nvSpPr>
        <p:spPr/>
        <p:txBody>
          <a:bodyPr/>
          <a:lstStyle/>
          <a:p>
            <a:r>
              <a:rPr lang="en-US" dirty="0"/>
              <a:t>Khoury. Leukemia. 2022;36:1703. Arber. Blood. 2022;140:1200. Thiele. Am J Hematol. 2023;98:166.</a:t>
            </a:r>
          </a:p>
        </p:txBody>
      </p:sp>
      <p:graphicFrame>
        <p:nvGraphicFramePr>
          <p:cNvPr id="5" name="Group 32">
            <a:extLst>
              <a:ext uri="{FF2B5EF4-FFF2-40B4-BE49-F238E27FC236}">
                <a16:creationId xmlns:a16="http://schemas.microsoft.com/office/drawing/2014/main" id="{947CE94F-5C0C-E350-A8F0-668E40660293}"/>
              </a:ext>
            </a:extLst>
          </p:cNvPr>
          <p:cNvGraphicFramePr>
            <a:graphicFrameLocks noGrp="1"/>
          </p:cNvGraphicFramePr>
          <p:nvPr>
            <p:extLst>
              <p:ext uri="{D42A27DB-BD31-4B8C-83A1-F6EECF244321}">
                <p14:modId xmlns:p14="http://schemas.microsoft.com/office/powerpoint/2010/main" val="38474007"/>
              </p:ext>
            </p:extLst>
          </p:nvPr>
        </p:nvGraphicFramePr>
        <p:xfrm>
          <a:off x="220661" y="1335023"/>
          <a:ext cx="11750677" cy="3986848"/>
        </p:xfrm>
        <a:graphic>
          <a:graphicData uri="http://schemas.openxmlformats.org/drawingml/2006/table">
            <a:tbl>
              <a:tblPr/>
              <a:tblGrid>
                <a:gridCol w="2201978">
                  <a:extLst>
                    <a:ext uri="{9D8B030D-6E8A-4147-A177-3AD203B41FA5}">
                      <a16:colId xmlns:a16="http://schemas.microsoft.com/office/drawing/2014/main" val="20000"/>
                    </a:ext>
                  </a:extLst>
                </a:gridCol>
                <a:gridCol w="4708168">
                  <a:extLst>
                    <a:ext uri="{9D8B030D-6E8A-4147-A177-3AD203B41FA5}">
                      <a16:colId xmlns:a16="http://schemas.microsoft.com/office/drawing/2014/main" val="20001"/>
                    </a:ext>
                  </a:extLst>
                </a:gridCol>
                <a:gridCol w="4840531">
                  <a:extLst>
                    <a:ext uri="{9D8B030D-6E8A-4147-A177-3AD203B41FA5}">
                      <a16:colId xmlns:a16="http://schemas.microsoft.com/office/drawing/2014/main" val="20002"/>
                    </a:ext>
                  </a:extLst>
                </a:gridCol>
              </a:tblGrid>
              <a:tr h="274320">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bg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Poppins" pitchFamily="2" charset="77"/>
                          <a:cs typeface="Poppins" pitchFamily="2" charset="77"/>
                        </a:rPr>
                        <a:t>ET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bg2"/>
                          </a:solidFill>
                          <a:effectLst/>
                          <a:latin typeface="Poppins" pitchFamily="2" charset="77"/>
                          <a:cs typeface="Poppins" pitchFamily="2" charset="77"/>
                        </a:rPr>
                        <a:t>PV</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9624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Major criteria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285750" marR="0" lvl="0" indent="-28575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PLT ≥450 x 10</a:t>
                      </a:r>
                      <a:r>
                        <a:rPr kumimoji="0" lang="en-US" sz="1800" b="0" i="0" u="none" strike="noStrike" cap="none" normalizeH="0" baseline="30000" dirty="0">
                          <a:ln>
                            <a:noFill/>
                          </a:ln>
                          <a:solidFill>
                            <a:schemeClr val="tx1"/>
                          </a:solidFill>
                          <a:effectLst/>
                          <a:latin typeface="Poppins" pitchFamily="2" charset="77"/>
                          <a:cs typeface="Poppins" pitchFamily="2" charset="77"/>
                        </a:rPr>
                        <a:t>9</a:t>
                      </a:r>
                      <a:r>
                        <a:rPr kumimoji="0" lang="en-US" sz="1800" b="0" i="0" u="none" strike="noStrike" cap="none" normalizeH="0" baseline="0" dirty="0">
                          <a:ln>
                            <a:noFill/>
                          </a:ln>
                          <a:solidFill>
                            <a:schemeClr val="tx1"/>
                          </a:solidFill>
                          <a:effectLst/>
                          <a:latin typeface="Poppins" pitchFamily="2" charset="77"/>
                          <a:cs typeface="Poppins" pitchFamily="2" charset="77"/>
                        </a:rPr>
                        <a:t>/L</a:t>
                      </a:r>
                    </a:p>
                    <a:p>
                      <a:pPr marL="285750" marR="0" lvl="0" indent="-28575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BM biopsy with predominant proliferation of megakaryocytes </a:t>
                      </a:r>
                    </a:p>
                    <a:p>
                      <a:pPr marL="285750" marR="0" lvl="0" indent="-28575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Char char="•"/>
                        <a:tabLst/>
                      </a:pPr>
                      <a:r>
                        <a:rPr kumimoji="0" lang="en-US" sz="1800" b="0" i="1" u="none" strike="noStrike" cap="none" normalizeH="0" baseline="0" dirty="0">
                          <a:ln>
                            <a:noFill/>
                          </a:ln>
                          <a:solidFill>
                            <a:schemeClr val="tx1"/>
                          </a:solidFill>
                          <a:effectLst/>
                          <a:latin typeface="Poppins" pitchFamily="2" charset="77"/>
                          <a:cs typeface="Poppins" pitchFamily="2" charset="77"/>
                        </a:rPr>
                        <a:t>JAK2, CALR</a:t>
                      </a:r>
                      <a:r>
                        <a:rPr kumimoji="0" lang="en-US" sz="1800" b="0" i="0" u="none" strike="noStrike" cap="none" normalizeH="0" baseline="0" dirty="0">
                          <a:ln>
                            <a:noFill/>
                          </a:ln>
                          <a:solidFill>
                            <a:schemeClr val="tx1"/>
                          </a:solidFill>
                          <a:effectLst/>
                          <a:latin typeface="Poppins" pitchFamily="2" charset="77"/>
                          <a:cs typeface="Poppins" pitchFamily="2" charset="77"/>
                        </a:rPr>
                        <a:t>, or </a:t>
                      </a:r>
                      <a:r>
                        <a:rPr kumimoji="0" lang="en-US" sz="1800" b="0" i="1" u="none" strike="noStrike" cap="none" normalizeH="0" baseline="0" dirty="0">
                          <a:ln>
                            <a:noFill/>
                          </a:ln>
                          <a:solidFill>
                            <a:schemeClr val="tx1"/>
                          </a:solidFill>
                          <a:effectLst/>
                          <a:latin typeface="Poppins" pitchFamily="2" charset="77"/>
                          <a:cs typeface="Poppins" pitchFamily="2" charset="77"/>
                        </a:rPr>
                        <a:t>MPL</a:t>
                      </a:r>
                      <a:r>
                        <a:rPr kumimoji="0" lang="en-US" sz="1800" b="0" i="0" u="none" strike="noStrike" cap="none" normalizeH="0" baseline="0" dirty="0">
                          <a:ln>
                            <a:noFill/>
                          </a:ln>
                          <a:solidFill>
                            <a:schemeClr val="tx1"/>
                          </a:solidFill>
                          <a:effectLst/>
                          <a:latin typeface="Poppins" pitchFamily="2" charset="77"/>
                          <a:cs typeface="Poppins" pitchFamily="2" charset="77"/>
                        </a:rPr>
                        <a:t> mutation</a:t>
                      </a:r>
                    </a:p>
                    <a:p>
                      <a:pPr marL="285750" marR="0" lvl="0" indent="-28575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Char char="•"/>
                        <a:tabLst/>
                        <a:defRPr/>
                      </a:pPr>
                      <a:r>
                        <a:rPr kumimoji="0" lang="en-US" sz="1800" b="0" i="0" u="none" strike="noStrike" cap="none" normalizeH="0" baseline="0" dirty="0">
                          <a:ln>
                            <a:noFill/>
                          </a:ln>
                          <a:solidFill>
                            <a:schemeClr val="tx1"/>
                          </a:solidFill>
                          <a:effectLst/>
                          <a:latin typeface="Poppins" pitchFamily="2" charset="77"/>
                          <a:cs typeface="Poppins" pitchFamily="2" charset="77"/>
                        </a:rPr>
                        <a:t>Not meeting WHO criteria for other MPN subtype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285750" marR="0" lvl="0" indent="-28575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Hb &gt;16.5 g/dL in men, </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Hb &gt;16.0 g/dL in women </a:t>
                      </a:r>
                      <a:r>
                        <a:rPr kumimoji="0" lang="en-US" sz="1800" b="1" i="0" u="sng" strike="noStrike" cap="none" normalizeH="0" baseline="0" dirty="0">
                          <a:ln>
                            <a:noFill/>
                          </a:ln>
                          <a:solidFill>
                            <a:schemeClr val="tx1"/>
                          </a:solidFill>
                          <a:effectLst/>
                          <a:latin typeface="Poppins" pitchFamily="2" charset="77"/>
                          <a:cs typeface="Poppins" pitchFamily="2" charset="77"/>
                        </a:rPr>
                        <a:t>OR</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Hct &gt;49% in men, Hct &gt;48% in women OR increased red cell mass (ICC only)</a:t>
                      </a:r>
                    </a:p>
                    <a:p>
                      <a:pPr marL="285750" marR="0" lvl="0" indent="-28575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BM biopsy showing trilineage proliferation (panmyelosis)</a:t>
                      </a:r>
                    </a:p>
                    <a:p>
                      <a:pPr marL="285750" marR="0" lvl="0" indent="-28575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Char char="•"/>
                        <a:tabLst/>
                      </a:pPr>
                      <a:r>
                        <a:rPr kumimoji="0" lang="en-US" sz="1800" b="0" i="1" u="none" strike="noStrike" cap="none" normalizeH="0" baseline="0" dirty="0">
                          <a:ln>
                            <a:noFill/>
                          </a:ln>
                          <a:solidFill>
                            <a:schemeClr val="tx1"/>
                          </a:solidFill>
                          <a:effectLst/>
                          <a:latin typeface="Poppins" pitchFamily="2" charset="77"/>
                          <a:cs typeface="Poppins" pitchFamily="2" charset="77"/>
                        </a:rPr>
                        <a:t>JAK2</a:t>
                      </a:r>
                      <a:r>
                        <a:rPr kumimoji="0" lang="en-US" sz="1800" b="0" i="0" u="none" strike="noStrike" cap="none" normalizeH="0" baseline="0" dirty="0">
                          <a:ln>
                            <a:noFill/>
                          </a:ln>
                          <a:solidFill>
                            <a:schemeClr val="tx1"/>
                          </a:solidFill>
                          <a:effectLst/>
                          <a:latin typeface="Poppins" pitchFamily="2" charset="77"/>
                          <a:cs typeface="Poppins" pitchFamily="2" charset="77"/>
                        </a:rPr>
                        <a:t> mutation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39624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Minor criteria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None/>
                        <a:tabLst/>
                        <a:defRPr/>
                      </a:pPr>
                      <a:r>
                        <a:rPr lang="en-US" sz="1800" dirty="0">
                          <a:solidFill>
                            <a:schemeClr val="tx1"/>
                          </a:solidFill>
                          <a:latin typeface="+mn-lt"/>
                          <a:ea typeface="Tahoma" panose="020B0604030504040204" pitchFamily="34" charset="0"/>
                          <a:cs typeface="Arial" panose="020B0604020202020204" pitchFamily="34" charset="0"/>
                        </a:rPr>
                        <a:t>Presence of a clonal marker or absence of evidence for reactive THR</a:t>
                      </a:r>
                      <a:endParaRPr lang="de-DE" sz="1800" dirty="0">
                        <a:solidFill>
                          <a:schemeClr val="tx1"/>
                        </a:solidFill>
                        <a:latin typeface="+mn-lt"/>
                        <a:ea typeface="Tahoma" panose="020B0604030504040204" pitchFamily="34" charset="0"/>
                        <a:cs typeface="Arial" panose="020B060402020202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indent="0">
                        <a:buFont typeface="Arial" panose="020B0604020202020204" pitchFamily="34" charset="0"/>
                        <a:buNone/>
                      </a:pPr>
                      <a:r>
                        <a:rPr lang="de-DE" sz="1800" dirty="0">
                          <a:latin typeface="+mn-lt"/>
                          <a:ea typeface="Tahoma" panose="020B0604030504040204" pitchFamily="34" charset="0"/>
                          <a:cs typeface="Arial" panose="020B0604020202020204" pitchFamily="34" charset="0"/>
                        </a:rPr>
                        <a:t>Subnormal serum EPO level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Diagnosis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altLang="en-US" sz="1800" b="0" dirty="0">
                          <a:solidFill>
                            <a:schemeClr val="tx1"/>
                          </a:solidFill>
                          <a:latin typeface="+mn-lt"/>
                          <a:ea typeface="Tahoma" panose="020B0604030504040204" pitchFamily="34" charset="0"/>
                          <a:cs typeface="Arial" panose="020B0604020202020204" pitchFamily="34" charset="0"/>
                        </a:rPr>
                        <a:t>All 4 major criteria or the first 3 major criteria and 1 of the minor criteria</a:t>
                      </a:r>
                      <a:endParaRPr lang="de-DE" sz="1800" b="0" dirty="0">
                        <a:solidFill>
                          <a:schemeClr val="tx1"/>
                        </a:solidFill>
                        <a:latin typeface="+mn-lt"/>
                        <a:ea typeface="Tahoma" panose="020B0604030504040204" pitchFamily="34" charset="0"/>
                        <a:cs typeface="Arial" panose="020B060402020202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indent="-269875">
                        <a:defRPr/>
                      </a:pPr>
                      <a:r>
                        <a:rPr lang="it-IT" altLang="en-US" sz="1800" b="0" dirty="0">
                          <a:latin typeface="+mn-lt"/>
                          <a:ea typeface="Tahoma" panose="020B0604030504040204" pitchFamily="34" charset="0"/>
                          <a:cs typeface="Arial" panose="020B0604020202020204" pitchFamily="34" charset="0"/>
                        </a:rPr>
                        <a:t>All 3 major criteria or the first 2 major criteria and the minor criterion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90545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8FC80-4E5D-D9B6-F976-CA5F8E383E6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467033A-E317-C7AA-995B-94CFEFC72CCA}"/>
              </a:ext>
            </a:extLst>
          </p:cNvPr>
          <p:cNvSpPr>
            <a:spLocks noGrp="1"/>
          </p:cNvSpPr>
          <p:nvPr>
            <p:ph type="title"/>
          </p:nvPr>
        </p:nvSpPr>
        <p:spPr>
          <a:xfrm>
            <a:off x="231078" y="260163"/>
            <a:ext cx="11740260" cy="1044132"/>
          </a:xfrm>
        </p:spPr>
        <p:txBody>
          <a:bodyPr/>
          <a:lstStyle/>
          <a:p>
            <a:r>
              <a:rPr lang="de-DE" sz="3200" dirty="0"/>
              <a:t>WHO and ICC 2022 Criteria for Diagnosing ET and PV: </a:t>
            </a:r>
            <a:br>
              <a:rPr lang="de-DE" sz="3200" dirty="0"/>
            </a:br>
            <a:r>
              <a:rPr lang="de-DE" sz="3200" dirty="0"/>
              <a:t>Major Criteria for PV</a:t>
            </a:r>
            <a:endParaRPr lang="en-US" dirty="0"/>
          </a:p>
        </p:txBody>
      </p:sp>
      <p:sp>
        <p:nvSpPr>
          <p:cNvPr id="4" name="Content Placeholder 3">
            <a:extLst>
              <a:ext uri="{FF2B5EF4-FFF2-40B4-BE49-F238E27FC236}">
                <a16:creationId xmlns:a16="http://schemas.microsoft.com/office/drawing/2014/main" id="{3CE571F8-1960-149F-7294-2C294DE00AA1}"/>
              </a:ext>
            </a:extLst>
          </p:cNvPr>
          <p:cNvSpPr>
            <a:spLocks noGrp="1"/>
          </p:cNvSpPr>
          <p:nvPr>
            <p:ph sz="quarter" idx="10"/>
          </p:nvPr>
        </p:nvSpPr>
        <p:spPr/>
        <p:txBody>
          <a:bodyPr/>
          <a:lstStyle/>
          <a:p>
            <a:r>
              <a:rPr lang="en-US" dirty="0"/>
              <a:t>Khoury. Leukemia. 2022;36:1703. Arber. Blood. 2022;140:1200. Thiele. Am J Hematol. 2023;98:166.</a:t>
            </a:r>
          </a:p>
        </p:txBody>
      </p:sp>
      <p:graphicFrame>
        <p:nvGraphicFramePr>
          <p:cNvPr id="5" name="Group 32">
            <a:extLst>
              <a:ext uri="{FF2B5EF4-FFF2-40B4-BE49-F238E27FC236}">
                <a16:creationId xmlns:a16="http://schemas.microsoft.com/office/drawing/2014/main" id="{96842113-8CD6-5DC1-5166-2B35873D40FB}"/>
              </a:ext>
            </a:extLst>
          </p:cNvPr>
          <p:cNvGraphicFramePr>
            <a:graphicFrameLocks noGrp="1"/>
          </p:cNvGraphicFramePr>
          <p:nvPr>
            <p:extLst>
              <p:ext uri="{D42A27DB-BD31-4B8C-83A1-F6EECF244321}">
                <p14:modId xmlns:p14="http://schemas.microsoft.com/office/powerpoint/2010/main" val="662340240"/>
              </p:ext>
            </p:extLst>
          </p:nvPr>
        </p:nvGraphicFramePr>
        <p:xfrm>
          <a:off x="220661" y="1335023"/>
          <a:ext cx="11750677" cy="3986848"/>
        </p:xfrm>
        <a:graphic>
          <a:graphicData uri="http://schemas.openxmlformats.org/drawingml/2006/table">
            <a:tbl>
              <a:tblPr/>
              <a:tblGrid>
                <a:gridCol w="2201978">
                  <a:extLst>
                    <a:ext uri="{9D8B030D-6E8A-4147-A177-3AD203B41FA5}">
                      <a16:colId xmlns:a16="http://schemas.microsoft.com/office/drawing/2014/main" val="20000"/>
                    </a:ext>
                  </a:extLst>
                </a:gridCol>
                <a:gridCol w="4708168">
                  <a:extLst>
                    <a:ext uri="{9D8B030D-6E8A-4147-A177-3AD203B41FA5}">
                      <a16:colId xmlns:a16="http://schemas.microsoft.com/office/drawing/2014/main" val="20001"/>
                    </a:ext>
                  </a:extLst>
                </a:gridCol>
                <a:gridCol w="4840531">
                  <a:extLst>
                    <a:ext uri="{9D8B030D-6E8A-4147-A177-3AD203B41FA5}">
                      <a16:colId xmlns:a16="http://schemas.microsoft.com/office/drawing/2014/main" val="20002"/>
                    </a:ext>
                  </a:extLst>
                </a:gridCol>
              </a:tblGrid>
              <a:tr h="274320">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bg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Poppins" pitchFamily="2" charset="77"/>
                          <a:cs typeface="Poppins" pitchFamily="2" charset="77"/>
                        </a:rPr>
                        <a:t>ET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bg2"/>
                          </a:solidFill>
                          <a:effectLst/>
                          <a:latin typeface="Poppins" pitchFamily="2" charset="77"/>
                          <a:cs typeface="Poppins" pitchFamily="2" charset="77"/>
                        </a:rPr>
                        <a:t>PV</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9624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Major criteria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285750" marR="0" lvl="0" indent="-28575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PLT ≥450 x 10</a:t>
                      </a:r>
                      <a:r>
                        <a:rPr kumimoji="0" lang="en-US" sz="1800" b="0" i="0" u="none" strike="noStrike" cap="none" normalizeH="0" baseline="30000" dirty="0">
                          <a:ln>
                            <a:noFill/>
                          </a:ln>
                          <a:solidFill>
                            <a:schemeClr val="tx1"/>
                          </a:solidFill>
                          <a:effectLst/>
                          <a:latin typeface="Poppins" pitchFamily="2" charset="77"/>
                          <a:cs typeface="Poppins" pitchFamily="2" charset="77"/>
                        </a:rPr>
                        <a:t>9</a:t>
                      </a:r>
                      <a:r>
                        <a:rPr kumimoji="0" lang="en-US" sz="1800" b="0" i="0" u="none" strike="noStrike" cap="none" normalizeH="0" baseline="0" dirty="0">
                          <a:ln>
                            <a:noFill/>
                          </a:ln>
                          <a:solidFill>
                            <a:schemeClr val="tx1"/>
                          </a:solidFill>
                          <a:effectLst/>
                          <a:latin typeface="Poppins" pitchFamily="2" charset="77"/>
                          <a:cs typeface="Poppins" pitchFamily="2" charset="77"/>
                        </a:rPr>
                        <a:t>/L</a:t>
                      </a:r>
                    </a:p>
                    <a:p>
                      <a:pPr marL="285750" marR="0" lvl="0" indent="-28575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BM biopsy with predominant proliferation of megakaryocytes </a:t>
                      </a:r>
                    </a:p>
                    <a:p>
                      <a:pPr marL="285750" marR="0" lvl="0" indent="-28575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Char char="•"/>
                        <a:tabLst/>
                      </a:pPr>
                      <a:r>
                        <a:rPr kumimoji="0" lang="en-US" sz="1800" b="0" i="1" u="none" strike="noStrike" cap="none" normalizeH="0" baseline="0" dirty="0">
                          <a:ln>
                            <a:noFill/>
                          </a:ln>
                          <a:solidFill>
                            <a:schemeClr val="tx1"/>
                          </a:solidFill>
                          <a:effectLst/>
                          <a:latin typeface="Poppins" pitchFamily="2" charset="77"/>
                          <a:cs typeface="Poppins" pitchFamily="2" charset="77"/>
                        </a:rPr>
                        <a:t>JAK2, CALR</a:t>
                      </a:r>
                      <a:r>
                        <a:rPr kumimoji="0" lang="en-US" sz="1800" b="0" i="0" u="none" strike="noStrike" cap="none" normalizeH="0" baseline="0" dirty="0">
                          <a:ln>
                            <a:noFill/>
                          </a:ln>
                          <a:solidFill>
                            <a:schemeClr val="tx1"/>
                          </a:solidFill>
                          <a:effectLst/>
                          <a:latin typeface="Poppins" pitchFamily="2" charset="77"/>
                          <a:cs typeface="Poppins" pitchFamily="2" charset="77"/>
                        </a:rPr>
                        <a:t>, or </a:t>
                      </a:r>
                      <a:r>
                        <a:rPr kumimoji="0" lang="en-US" sz="1800" b="0" i="1" u="none" strike="noStrike" cap="none" normalizeH="0" baseline="0" dirty="0">
                          <a:ln>
                            <a:noFill/>
                          </a:ln>
                          <a:solidFill>
                            <a:schemeClr val="tx1"/>
                          </a:solidFill>
                          <a:effectLst/>
                          <a:latin typeface="Poppins" pitchFamily="2" charset="77"/>
                          <a:cs typeface="Poppins" pitchFamily="2" charset="77"/>
                        </a:rPr>
                        <a:t>MPL</a:t>
                      </a:r>
                      <a:r>
                        <a:rPr kumimoji="0" lang="en-US" sz="1800" b="0" i="0" u="none" strike="noStrike" cap="none" normalizeH="0" baseline="0" dirty="0">
                          <a:ln>
                            <a:noFill/>
                          </a:ln>
                          <a:solidFill>
                            <a:schemeClr val="tx1"/>
                          </a:solidFill>
                          <a:effectLst/>
                          <a:latin typeface="Poppins" pitchFamily="2" charset="77"/>
                          <a:cs typeface="Poppins" pitchFamily="2" charset="77"/>
                        </a:rPr>
                        <a:t> mutation</a:t>
                      </a:r>
                    </a:p>
                    <a:p>
                      <a:pPr marL="285750" marR="0" lvl="0" indent="-28575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Char char="•"/>
                        <a:tabLst/>
                        <a:defRPr/>
                      </a:pPr>
                      <a:r>
                        <a:rPr kumimoji="0" lang="en-US" sz="1800" b="0" i="0" u="none" strike="noStrike" cap="none" normalizeH="0" baseline="0" dirty="0">
                          <a:ln>
                            <a:noFill/>
                          </a:ln>
                          <a:solidFill>
                            <a:schemeClr val="tx1"/>
                          </a:solidFill>
                          <a:effectLst/>
                          <a:latin typeface="Poppins" pitchFamily="2" charset="77"/>
                          <a:cs typeface="Poppins" pitchFamily="2" charset="77"/>
                        </a:rPr>
                        <a:t>Not meeting WHO criteria for other MPN subtype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285750" marR="0" lvl="0" indent="-28575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Hb &gt;16.5 g/dL in men, </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Hb &gt;16.0 g/dL in women </a:t>
                      </a:r>
                      <a:r>
                        <a:rPr kumimoji="0" lang="en-US" sz="1800" b="1" i="0" u="sng" strike="noStrike" cap="none" normalizeH="0" baseline="0" dirty="0">
                          <a:ln>
                            <a:noFill/>
                          </a:ln>
                          <a:solidFill>
                            <a:schemeClr val="tx1"/>
                          </a:solidFill>
                          <a:effectLst/>
                          <a:latin typeface="Poppins" pitchFamily="2" charset="77"/>
                          <a:cs typeface="Poppins" pitchFamily="2" charset="77"/>
                        </a:rPr>
                        <a:t>OR</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Hct &gt;49% in men, Hct &gt;48% in women OR increased red cell mass (ICC only)</a:t>
                      </a:r>
                    </a:p>
                    <a:p>
                      <a:pPr marL="285750" marR="0" lvl="0" indent="-28575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BM biopsy showing trilineage proliferation (panmyelosis)</a:t>
                      </a:r>
                    </a:p>
                    <a:p>
                      <a:pPr marL="285750" marR="0" lvl="0" indent="-28575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Char char="•"/>
                        <a:tabLst/>
                      </a:pPr>
                      <a:r>
                        <a:rPr kumimoji="0" lang="en-US" sz="1800" b="0" i="1" u="none" strike="noStrike" cap="none" normalizeH="0" baseline="0" dirty="0">
                          <a:ln>
                            <a:noFill/>
                          </a:ln>
                          <a:solidFill>
                            <a:schemeClr val="tx1"/>
                          </a:solidFill>
                          <a:effectLst/>
                          <a:latin typeface="Poppins" pitchFamily="2" charset="77"/>
                          <a:cs typeface="Poppins" pitchFamily="2" charset="77"/>
                        </a:rPr>
                        <a:t>JAK2</a:t>
                      </a:r>
                      <a:r>
                        <a:rPr kumimoji="0" lang="en-US" sz="1800" b="0" i="0" u="none" strike="noStrike" cap="none" normalizeH="0" baseline="0" dirty="0">
                          <a:ln>
                            <a:noFill/>
                          </a:ln>
                          <a:solidFill>
                            <a:schemeClr val="tx1"/>
                          </a:solidFill>
                          <a:effectLst/>
                          <a:latin typeface="Poppins" pitchFamily="2" charset="77"/>
                          <a:cs typeface="Poppins" pitchFamily="2" charset="77"/>
                        </a:rPr>
                        <a:t> mutation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39624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Minor criteria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None/>
                        <a:tabLst/>
                        <a:defRPr/>
                      </a:pPr>
                      <a:r>
                        <a:rPr lang="en-US" sz="1800" dirty="0">
                          <a:solidFill>
                            <a:schemeClr val="tx1"/>
                          </a:solidFill>
                          <a:latin typeface="+mn-lt"/>
                          <a:ea typeface="Tahoma" panose="020B0604030504040204" pitchFamily="34" charset="0"/>
                          <a:cs typeface="Arial" panose="020B0604020202020204" pitchFamily="34" charset="0"/>
                        </a:rPr>
                        <a:t>Presence of a clonal marker or absence of evidence for reactive THR</a:t>
                      </a:r>
                      <a:endParaRPr lang="de-DE" sz="1800" dirty="0">
                        <a:solidFill>
                          <a:schemeClr val="tx1"/>
                        </a:solidFill>
                        <a:latin typeface="+mn-lt"/>
                        <a:ea typeface="Tahoma" panose="020B0604030504040204" pitchFamily="34" charset="0"/>
                        <a:cs typeface="Arial" panose="020B060402020202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indent="0">
                        <a:buFont typeface="Arial" panose="020B0604020202020204" pitchFamily="34" charset="0"/>
                        <a:buNone/>
                      </a:pPr>
                      <a:r>
                        <a:rPr lang="de-DE" sz="1800" dirty="0">
                          <a:latin typeface="+mn-lt"/>
                          <a:ea typeface="Tahoma" panose="020B0604030504040204" pitchFamily="34" charset="0"/>
                          <a:cs typeface="Arial" panose="020B0604020202020204" pitchFamily="34" charset="0"/>
                        </a:rPr>
                        <a:t>Subnormal serum EPO level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Diagnosis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altLang="en-US" sz="1800" b="0" dirty="0">
                          <a:solidFill>
                            <a:schemeClr val="tx1"/>
                          </a:solidFill>
                          <a:latin typeface="+mn-lt"/>
                          <a:ea typeface="Tahoma" panose="020B0604030504040204" pitchFamily="34" charset="0"/>
                          <a:cs typeface="Arial" panose="020B0604020202020204" pitchFamily="34" charset="0"/>
                        </a:rPr>
                        <a:t>All 4 major criteria or the first 3 major criteria and 1 of the minor criteria</a:t>
                      </a:r>
                      <a:endParaRPr lang="de-DE" sz="1800" b="0" dirty="0">
                        <a:solidFill>
                          <a:schemeClr val="tx1"/>
                        </a:solidFill>
                        <a:latin typeface="+mn-lt"/>
                        <a:ea typeface="Tahoma" panose="020B0604030504040204" pitchFamily="34" charset="0"/>
                        <a:cs typeface="Arial" panose="020B060402020202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indent="-269875">
                        <a:defRPr/>
                      </a:pPr>
                      <a:r>
                        <a:rPr lang="it-IT" altLang="en-US" sz="1800" b="0" dirty="0">
                          <a:latin typeface="+mn-lt"/>
                          <a:ea typeface="Tahoma" panose="020B0604030504040204" pitchFamily="34" charset="0"/>
                          <a:cs typeface="Arial" panose="020B0604020202020204" pitchFamily="34" charset="0"/>
                        </a:rPr>
                        <a:t>All 3 major criteria or the first 2 major criteria and the minor criterion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bl>
          </a:graphicData>
        </a:graphic>
      </p:graphicFrame>
      <p:sp>
        <p:nvSpPr>
          <p:cNvPr id="8" name="Arrow: Right 7">
            <a:extLst>
              <a:ext uri="{FF2B5EF4-FFF2-40B4-BE49-F238E27FC236}">
                <a16:creationId xmlns:a16="http://schemas.microsoft.com/office/drawing/2014/main" id="{10A40408-588D-CFB3-9696-6F8349DF5961}"/>
              </a:ext>
            </a:extLst>
          </p:cNvPr>
          <p:cNvSpPr/>
          <p:nvPr/>
        </p:nvSpPr>
        <p:spPr>
          <a:xfrm rot="-180000">
            <a:off x="7107012" y="2122510"/>
            <a:ext cx="308706" cy="30870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ontent Placeholder 1">
            <a:extLst>
              <a:ext uri="{FF2B5EF4-FFF2-40B4-BE49-F238E27FC236}">
                <a16:creationId xmlns:a16="http://schemas.microsoft.com/office/drawing/2014/main" id="{477B0845-ED26-7BB7-E4E7-8A69EFD7642D}"/>
              </a:ext>
            </a:extLst>
          </p:cNvPr>
          <p:cNvSpPr txBox="1">
            <a:spLocks/>
          </p:cNvSpPr>
          <p:nvPr/>
        </p:nvSpPr>
        <p:spPr>
          <a:xfrm>
            <a:off x="336912" y="1936092"/>
            <a:ext cx="6688483" cy="675422"/>
          </a:xfrm>
          <a:prstGeom prst="rect">
            <a:avLst/>
          </a:prstGeom>
          <a:solidFill>
            <a:schemeClr val="accent1"/>
          </a:solidFill>
        </p:spPr>
        <p:txBody>
          <a:bodyPr vert="horz" lIns="0" tIns="0" rIns="0" bIns="0" rtlCol="0" anchor="ctr" anchorCtr="0">
            <a:noAutofit/>
          </a:bodyPr>
          <a:lstStyle>
            <a:lvl1pPr marL="342900" indent="-342900" algn="l" defTabSz="914400" rtl="0" eaLnBrk="1" latinLnBrk="0" hangingPunct="1">
              <a:lnSpc>
                <a:spcPct val="90000"/>
              </a:lnSpc>
              <a:spcBef>
                <a:spcPts val="1000"/>
              </a:spcBef>
              <a:spcAft>
                <a:spcPts val="700"/>
              </a:spcAft>
              <a:buSzPct val="75000"/>
              <a:buFontTx/>
              <a:buBlip>
                <a:blip r:embed="rId3">
                  <a:extLst>
                    <a:ext uri="{96DAC541-7B7A-43D3-8B79-37D633B846F1}">
                      <asvg:svgBlip xmlns:asvg="http://schemas.microsoft.com/office/drawing/2016/SVG/main" r:embed="rId4"/>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dirty="0">
                <a:solidFill>
                  <a:schemeClr val="bg2"/>
                </a:solidFill>
                <a:latin typeface="Poppins"/>
                <a:cs typeface="Poppins"/>
              </a:rPr>
              <a:t>Hb and Hct criteria lowered in most recent criteria to capture “masked” PV</a:t>
            </a:r>
            <a:endParaRPr lang="en-US" dirty="0">
              <a:solidFill>
                <a:schemeClr val="bg2"/>
              </a:solidFill>
            </a:endParaRPr>
          </a:p>
        </p:txBody>
      </p:sp>
    </p:spTree>
    <p:extLst>
      <p:ext uri="{BB962C8B-B14F-4D97-AF65-F5344CB8AC3E}">
        <p14:creationId xmlns:p14="http://schemas.microsoft.com/office/powerpoint/2010/main" val="3071670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C01AC-6076-9D61-E22C-E8515E12624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0F726C5-D378-0CFE-33F0-309D28E3E4F3}"/>
              </a:ext>
            </a:extLst>
          </p:cNvPr>
          <p:cNvSpPr>
            <a:spLocks noGrp="1"/>
          </p:cNvSpPr>
          <p:nvPr>
            <p:ph type="title"/>
          </p:nvPr>
        </p:nvSpPr>
        <p:spPr>
          <a:xfrm>
            <a:off x="231078" y="260163"/>
            <a:ext cx="11740260" cy="1044132"/>
          </a:xfrm>
        </p:spPr>
        <p:txBody>
          <a:bodyPr/>
          <a:lstStyle/>
          <a:p>
            <a:r>
              <a:rPr lang="de-DE" sz="3200" dirty="0"/>
              <a:t>WHO and ICC 2022 Criteria for Diagnosing ET and PV: Erythropoietin Levels</a:t>
            </a:r>
            <a:endParaRPr lang="en-US" dirty="0"/>
          </a:p>
        </p:txBody>
      </p:sp>
      <p:sp>
        <p:nvSpPr>
          <p:cNvPr id="4" name="Content Placeholder 3">
            <a:extLst>
              <a:ext uri="{FF2B5EF4-FFF2-40B4-BE49-F238E27FC236}">
                <a16:creationId xmlns:a16="http://schemas.microsoft.com/office/drawing/2014/main" id="{47F74BCA-1EE0-CF36-7555-1ED09F03EA2D}"/>
              </a:ext>
            </a:extLst>
          </p:cNvPr>
          <p:cNvSpPr>
            <a:spLocks noGrp="1"/>
          </p:cNvSpPr>
          <p:nvPr>
            <p:ph sz="quarter" idx="10"/>
          </p:nvPr>
        </p:nvSpPr>
        <p:spPr/>
        <p:txBody>
          <a:bodyPr/>
          <a:lstStyle/>
          <a:p>
            <a:r>
              <a:rPr lang="en-US" dirty="0"/>
              <a:t>Khoury. Leukemia. 2022;36:1703. Arber. Blood. 2022;140:1200. Thiele. Am J Hematol. 2023;98:166.</a:t>
            </a:r>
          </a:p>
        </p:txBody>
      </p:sp>
      <p:graphicFrame>
        <p:nvGraphicFramePr>
          <p:cNvPr id="5" name="Group 32">
            <a:extLst>
              <a:ext uri="{FF2B5EF4-FFF2-40B4-BE49-F238E27FC236}">
                <a16:creationId xmlns:a16="http://schemas.microsoft.com/office/drawing/2014/main" id="{95CEE863-0DD4-4126-80E8-6BE9DFD8554D}"/>
              </a:ext>
            </a:extLst>
          </p:cNvPr>
          <p:cNvGraphicFramePr>
            <a:graphicFrameLocks noGrp="1"/>
          </p:cNvGraphicFramePr>
          <p:nvPr>
            <p:extLst>
              <p:ext uri="{D42A27DB-BD31-4B8C-83A1-F6EECF244321}">
                <p14:modId xmlns:p14="http://schemas.microsoft.com/office/powerpoint/2010/main" val="1009093475"/>
              </p:ext>
            </p:extLst>
          </p:nvPr>
        </p:nvGraphicFramePr>
        <p:xfrm>
          <a:off x="220661" y="1335023"/>
          <a:ext cx="11750677" cy="3986848"/>
        </p:xfrm>
        <a:graphic>
          <a:graphicData uri="http://schemas.openxmlformats.org/drawingml/2006/table">
            <a:tbl>
              <a:tblPr/>
              <a:tblGrid>
                <a:gridCol w="2201978">
                  <a:extLst>
                    <a:ext uri="{9D8B030D-6E8A-4147-A177-3AD203B41FA5}">
                      <a16:colId xmlns:a16="http://schemas.microsoft.com/office/drawing/2014/main" val="20000"/>
                    </a:ext>
                  </a:extLst>
                </a:gridCol>
                <a:gridCol w="4708168">
                  <a:extLst>
                    <a:ext uri="{9D8B030D-6E8A-4147-A177-3AD203B41FA5}">
                      <a16:colId xmlns:a16="http://schemas.microsoft.com/office/drawing/2014/main" val="20001"/>
                    </a:ext>
                  </a:extLst>
                </a:gridCol>
                <a:gridCol w="4840531">
                  <a:extLst>
                    <a:ext uri="{9D8B030D-6E8A-4147-A177-3AD203B41FA5}">
                      <a16:colId xmlns:a16="http://schemas.microsoft.com/office/drawing/2014/main" val="20002"/>
                    </a:ext>
                  </a:extLst>
                </a:gridCol>
              </a:tblGrid>
              <a:tr h="274320">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bg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Poppins" pitchFamily="2" charset="77"/>
                          <a:cs typeface="Poppins" pitchFamily="2" charset="77"/>
                        </a:rPr>
                        <a:t>ET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bg2"/>
                          </a:solidFill>
                          <a:effectLst/>
                          <a:latin typeface="Poppins" pitchFamily="2" charset="77"/>
                          <a:cs typeface="Poppins" pitchFamily="2" charset="77"/>
                        </a:rPr>
                        <a:t>PV</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9624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Major criteria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285750" marR="0" lvl="0" indent="-28575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PLT ≥450 x 10</a:t>
                      </a:r>
                      <a:r>
                        <a:rPr kumimoji="0" lang="en-US" sz="1800" b="0" i="0" u="none" strike="noStrike" cap="none" normalizeH="0" baseline="30000" dirty="0">
                          <a:ln>
                            <a:noFill/>
                          </a:ln>
                          <a:solidFill>
                            <a:schemeClr val="tx1"/>
                          </a:solidFill>
                          <a:effectLst/>
                          <a:latin typeface="Poppins" pitchFamily="2" charset="77"/>
                          <a:cs typeface="Poppins" pitchFamily="2" charset="77"/>
                        </a:rPr>
                        <a:t>9</a:t>
                      </a:r>
                      <a:r>
                        <a:rPr kumimoji="0" lang="en-US" sz="1800" b="0" i="0" u="none" strike="noStrike" cap="none" normalizeH="0" baseline="0" dirty="0">
                          <a:ln>
                            <a:noFill/>
                          </a:ln>
                          <a:solidFill>
                            <a:schemeClr val="tx1"/>
                          </a:solidFill>
                          <a:effectLst/>
                          <a:latin typeface="Poppins" pitchFamily="2" charset="77"/>
                          <a:cs typeface="Poppins" pitchFamily="2" charset="77"/>
                        </a:rPr>
                        <a:t>/L</a:t>
                      </a:r>
                    </a:p>
                    <a:p>
                      <a:pPr marL="285750" marR="0" lvl="0" indent="-28575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BM biopsy with predominant proliferation of megakaryocytes </a:t>
                      </a:r>
                    </a:p>
                    <a:p>
                      <a:pPr marL="285750" marR="0" lvl="0" indent="-28575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Char char="•"/>
                        <a:tabLst/>
                      </a:pPr>
                      <a:r>
                        <a:rPr kumimoji="0" lang="en-US" sz="1800" b="0" i="1" u="none" strike="noStrike" cap="none" normalizeH="0" baseline="0" dirty="0">
                          <a:ln>
                            <a:noFill/>
                          </a:ln>
                          <a:solidFill>
                            <a:schemeClr val="tx1"/>
                          </a:solidFill>
                          <a:effectLst/>
                          <a:latin typeface="Poppins" pitchFamily="2" charset="77"/>
                          <a:cs typeface="Poppins" pitchFamily="2" charset="77"/>
                        </a:rPr>
                        <a:t>JAK2, CALR</a:t>
                      </a:r>
                      <a:r>
                        <a:rPr kumimoji="0" lang="en-US" sz="1800" b="0" i="0" u="none" strike="noStrike" cap="none" normalizeH="0" baseline="0" dirty="0">
                          <a:ln>
                            <a:noFill/>
                          </a:ln>
                          <a:solidFill>
                            <a:schemeClr val="tx1"/>
                          </a:solidFill>
                          <a:effectLst/>
                          <a:latin typeface="Poppins" pitchFamily="2" charset="77"/>
                          <a:cs typeface="Poppins" pitchFamily="2" charset="77"/>
                        </a:rPr>
                        <a:t>, or </a:t>
                      </a:r>
                      <a:r>
                        <a:rPr kumimoji="0" lang="en-US" sz="1800" b="0" i="1" u="none" strike="noStrike" cap="none" normalizeH="0" baseline="0" dirty="0">
                          <a:ln>
                            <a:noFill/>
                          </a:ln>
                          <a:solidFill>
                            <a:schemeClr val="tx1"/>
                          </a:solidFill>
                          <a:effectLst/>
                          <a:latin typeface="Poppins" pitchFamily="2" charset="77"/>
                          <a:cs typeface="Poppins" pitchFamily="2" charset="77"/>
                        </a:rPr>
                        <a:t>MPL</a:t>
                      </a:r>
                      <a:r>
                        <a:rPr kumimoji="0" lang="en-US" sz="1800" b="0" i="0" u="none" strike="noStrike" cap="none" normalizeH="0" baseline="0" dirty="0">
                          <a:ln>
                            <a:noFill/>
                          </a:ln>
                          <a:solidFill>
                            <a:schemeClr val="tx1"/>
                          </a:solidFill>
                          <a:effectLst/>
                          <a:latin typeface="Poppins" pitchFamily="2" charset="77"/>
                          <a:cs typeface="Poppins" pitchFamily="2" charset="77"/>
                        </a:rPr>
                        <a:t> mutation</a:t>
                      </a:r>
                    </a:p>
                    <a:p>
                      <a:pPr marL="285750" marR="0" lvl="0" indent="-28575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Char char="•"/>
                        <a:tabLst/>
                        <a:defRPr/>
                      </a:pPr>
                      <a:r>
                        <a:rPr kumimoji="0" lang="en-US" sz="1800" b="0" i="0" u="none" strike="noStrike" cap="none" normalizeH="0" baseline="0" dirty="0">
                          <a:ln>
                            <a:noFill/>
                          </a:ln>
                          <a:solidFill>
                            <a:schemeClr val="tx1"/>
                          </a:solidFill>
                          <a:effectLst/>
                          <a:latin typeface="Poppins" pitchFamily="2" charset="77"/>
                          <a:cs typeface="Poppins" pitchFamily="2" charset="77"/>
                        </a:rPr>
                        <a:t>Not meeting WHO criteria for other MPN subtype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285750" marR="0" lvl="0" indent="-28575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Hb &gt;16.5 g/dL in men, </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Hb &gt;16.0 g/dL in women </a:t>
                      </a:r>
                      <a:r>
                        <a:rPr kumimoji="0" lang="en-US" sz="1800" b="1" i="0" u="sng" strike="noStrike" cap="none" normalizeH="0" baseline="0" dirty="0">
                          <a:ln>
                            <a:noFill/>
                          </a:ln>
                          <a:solidFill>
                            <a:schemeClr val="tx1"/>
                          </a:solidFill>
                          <a:effectLst/>
                          <a:latin typeface="Poppins" pitchFamily="2" charset="77"/>
                          <a:cs typeface="Poppins" pitchFamily="2" charset="77"/>
                        </a:rPr>
                        <a:t>OR</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Hct &gt;49% in men, Hct &gt;48% in women OR increased red cell mass (ICC only)</a:t>
                      </a:r>
                    </a:p>
                    <a:p>
                      <a:pPr marL="285750" marR="0" lvl="0" indent="-28575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BM biopsy showing trilineage proliferation (panmyelosis)</a:t>
                      </a:r>
                    </a:p>
                    <a:p>
                      <a:pPr marL="285750" marR="0" lvl="0" indent="-28575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Char char="•"/>
                        <a:tabLst/>
                      </a:pPr>
                      <a:r>
                        <a:rPr kumimoji="0" lang="en-US" sz="1800" b="0" i="1" u="none" strike="noStrike" cap="none" normalizeH="0" baseline="0" dirty="0">
                          <a:ln>
                            <a:noFill/>
                          </a:ln>
                          <a:solidFill>
                            <a:schemeClr val="tx1"/>
                          </a:solidFill>
                          <a:effectLst/>
                          <a:latin typeface="Poppins" pitchFamily="2" charset="77"/>
                          <a:cs typeface="Poppins" pitchFamily="2" charset="77"/>
                        </a:rPr>
                        <a:t>JAK2</a:t>
                      </a:r>
                      <a:r>
                        <a:rPr kumimoji="0" lang="en-US" sz="1800" b="0" i="0" u="none" strike="noStrike" cap="none" normalizeH="0" baseline="0" dirty="0">
                          <a:ln>
                            <a:noFill/>
                          </a:ln>
                          <a:solidFill>
                            <a:schemeClr val="tx1"/>
                          </a:solidFill>
                          <a:effectLst/>
                          <a:latin typeface="Poppins" pitchFamily="2" charset="77"/>
                          <a:cs typeface="Poppins" pitchFamily="2" charset="77"/>
                        </a:rPr>
                        <a:t> mutation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39624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Minor criteria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None/>
                        <a:tabLst/>
                        <a:defRPr/>
                      </a:pPr>
                      <a:r>
                        <a:rPr lang="en-US" sz="1800" dirty="0">
                          <a:solidFill>
                            <a:schemeClr val="tx1"/>
                          </a:solidFill>
                          <a:latin typeface="+mn-lt"/>
                          <a:ea typeface="Tahoma" panose="020B0604030504040204" pitchFamily="34" charset="0"/>
                          <a:cs typeface="Arial" panose="020B0604020202020204" pitchFamily="34" charset="0"/>
                        </a:rPr>
                        <a:t>Presence of a clonal marker or absence of evidence for reactive THR</a:t>
                      </a:r>
                      <a:endParaRPr lang="de-DE" sz="1800" dirty="0">
                        <a:solidFill>
                          <a:schemeClr val="tx1"/>
                        </a:solidFill>
                        <a:latin typeface="+mn-lt"/>
                        <a:ea typeface="Tahoma" panose="020B0604030504040204" pitchFamily="34" charset="0"/>
                        <a:cs typeface="Arial" panose="020B060402020202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indent="0">
                        <a:buFont typeface="Arial" panose="020B0604020202020204" pitchFamily="34" charset="0"/>
                        <a:buNone/>
                      </a:pPr>
                      <a:r>
                        <a:rPr lang="de-DE" sz="1800" dirty="0">
                          <a:latin typeface="+mn-lt"/>
                          <a:ea typeface="Tahoma" panose="020B0604030504040204" pitchFamily="34" charset="0"/>
                          <a:cs typeface="Arial" panose="020B0604020202020204" pitchFamily="34" charset="0"/>
                        </a:rPr>
                        <a:t>Subnormal serum EPO level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Diagnosis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altLang="en-US" sz="1800" b="0" dirty="0">
                          <a:solidFill>
                            <a:schemeClr val="tx1"/>
                          </a:solidFill>
                          <a:latin typeface="+mn-lt"/>
                          <a:ea typeface="Tahoma" panose="020B0604030504040204" pitchFamily="34" charset="0"/>
                          <a:cs typeface="Arial" panose="020B0604020202020204" pitchFamily="34" charset="0"/>
                        </a:rPr>
                        <a:t>All 4 major criteria or the first 3 major criteria and 1 of the minor criteria</a:t>
                      </a:r>
                      <a:endParaRPr lang="de-DE" sz="1800" b="0" dirty="0">
                        <a:solidFill>
                          <a:schemeClr val="tx1"/>
                        </a:solidFill>
                        <a:latin typeface="+mn-lt"/>
                        <a:ea typeface="Tahoma" panose="020B0604030504040204" pitchFamily="34" charset="0"/>
                        <a:cs typeface="Arial" panose="020B060402020202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indent="-269875">
                        <a:defRPr/>
                      </a:pPr>
                      <a:r>
                        <a:rPr lang="it-IT" altLang="en-US" sz="1800" b="0" dirty="0">
                          <a:latin typeface="+mn-lt"/>
                          <a:ea typeface="Tahoma" panose="020B0604030504040204" pitchFamily="34" charset="0"/>
                          <a:cs typeface="Arial" panose="020B0604020202020204" pitchFamily="34" charset="0"/>
                        </a:rPr>
                        <a:t>All 3 major criteria or the first 2 major criteria and the minor criterion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bl>
          </a:graphicData>
        </a:graphic>
      </p:graphicFrame>
      <p:sp>
        <p:nvSpPr>
          <p:cNvPr id="7" name="Arrow: Right 6">
            <a:extLst>
              <a:ext uri="{FF2B5EF4-FFF2-40B4-BE49-F238E27FC236}">
                <a16:creationId xmlns:a16="http://schemas.microsoft.com/office/drawing/2014/main" id="{4C969AD6-DD04-BBDA-261A-11699319A5DC}"/>
              </a:ext>
            </a:extLst>
          </p:cNvPr>
          <p:cNvSpPr/>
          <p:nvPr/>
        </p:nvSpPr>
        <p:spPr>
          <a:xfrm rot="2280000">
            <a:off x="7282658" y="3917724"/>
            <a:ext cx="308706" cy="30870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Content Placeholder 1">
            <a:extLst>
              <a:ext uri="{FF2B5EF4-FFF2-40B4-BE49-F238E27FC236}">
                <a16:creationId xmlns:a16="http://schemas.microsoft.com/office/drawing/2014/main" id="{91C7C03E-74F8-333A-314B-B509CFC6EE17}"/>
              </a:ext>
            </a:extLst>
          </p:cNvPr>
          <p:cNvSpPr>
            <a:spLocks noGrp="1"/>
          </p:cNvSpPr>
          <p:nvPr>
            <p:ph idx="1"/>
          </p:nvPr>
        </p:nvSpPr>
        <p:spPr>
          <a:xfrm>
            <a:off x="2419832" y="3002585"/>
            <a:ext cx="6688483" cy="675422"/>
          </a:xfrm>
          <a:solidFill>
            <a:schemeClr val="accent1"/>
          </a:solidFill>
        </p:spPr>
        <p:txBody>
          <a:bodyPr vert="horz" lIns="0" tIns="0" rIns="0" bIns="0" rtlCol="0" anchor="ctr" anchorCtr="0">
            <a:noAutofit/>
          </a:bodyPr>
          <a:lstStyle/>
          <a:p>
            <a:r>
              <a:rPr lang="en-US" sz="2200" dirty="0">
                <a:solidFill>
                  <a:schemeClr val="bg2"/>
                </a:solidFill>
                <a:latin typeface="Poppins"/>
                <a:cs typeface="Poppins"/>
              </a:rPr>
              <a:t>Up to 20%-30% of PV patients will have normal epo level; does not rule out diagnosis</a:t>
            </a:r>
            <a:endParaRPr lang="en-US" sz="2200" dirty="0">
              <a:solidFill>
                <a:schemeClr val="bg2"/>
              </a:solidFill>
            </a:endParaRPr>
          </a:p>
        </p:txBody>
      </p:sp>
    </p:spTree>
    <p:extLst>
      <p:ext uri="{BB962C8B-B14F-4D97-AF65-F5344CB8AC3E}">
        <p14:creationId xmlns:p14="http://schemas.microsoft.com/office/powerpoint/2010/main" val="30216044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328C4-833D-ABF5-4C4A-CE9B8B8257A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14D0D1D-AF27-D237-61B0-D3BF4C859722}"/>
              </a:ext>
            </a:extLst>
          </p:cNvPr>
          <p:cNvSpPr>
            <a:spLocks noGrp="1"/>
          </p:cNvSpPr>
          <p:nvPr>
            <p:ph type="title"/>
          </p:nvPr>
        </p:nvSpPr>
        <p:spPr>
          <a:xfrm>
            <a:off x="231078" y="260163"/>
            <a:ext cx="11740260" cy="1044132"/>
          </a:xfrm>
        </p:spPr>
        <p:txBody>
          <a:bodyPr/>
          <a:lstStyle/>
          <a:p>
            <a:r>
              <a:rPr lang="de-DE" sz="3200" dirty="0"/>
              <a:t>WHO and ICC 2022 Criteria for Diagnosing ET and PV: Bone Marrow Biopsy in PV</a:t>
            </a:r>
            <a:endParaRPr lang="en-US" dirty="0"/>
          </a:p>
        </p:txBody>
      </p:sp>
      <p:sp>
        <p:nvSpPr>
          <p:cNvPr id="4" name="Content Placeholder 3">
            <a:extLst>
              <a:ext uri="{FF2B5EF4-FFF2-40B4-BE49-F238E27FC236}">
                <a16:creationId xmlns:a16="http://schemas.microsoft.com/office/drawing/2014/main" id="{EEBDA608-FCBC-883C-CF85-C644DECC2534}"/>
              </a:ext>
            </a:extLst>
          </p:cNvPr>
          <p:cNvSpPr>
            <a:spLocks noGrp="1"/>
          </p:cNvSpPr>
          <p:nvPr>
            <p:ph sz="quarter" idx="10"/>
          </p:nvPr>
        </p:nvSpPr>
        <p:spPr/>
        <p:txBody>
          <a:bodyPr/>
          <a:lstStyle/>
          <a:p>
            <a:r>
              <a:rPr lang="en-US" dirty="0"/>
              <a:t>Khoury. Leukemia. 2022;36:1703. Arber. Blood. 2022;140:1200. Thiele. Am J Hematol. 2023;98:166.</a:t>
            </a:r>
          </a:p>
        </p:txBody>
      </p:sp>
      <p:graphicFrame>
        <p:nvGraphicFramePr>
          <p:cNvPr id="5" name="Group 32">
            <a:extLst>
              <a:ext uri="{FF2B5EF4-FFF2-40B4-BE49-F238E27FC236}">
                <a16:creationId xmlns:a16="http://schemas.microsoft.com/office/drawing/2014/main" id="{6EA90A44-124A-80C2-AB35-25F98BE443AB}"/>
              </a:ext>
            </a:extLst>
          </p:cNvPr>
          <p:cNvGraphicFramePr>
            <a:graphicFrameLocks noGrp="1"/>
          </p:cNvGraphicFramePr>
          <p:nvPr>
            <p:extLst>
              <p:ext uri="{D42A27DB-BD31-4B8C-83A1-F6EECF244321}">
                <p14:modId xmlns:p14="http://schemas.microsoft.com/office/powerpoint/2010/main" val="4137039648"/>
              </p:ext>
            </p:extLst>
          </p:nvPr>
        </p:nvGraphicFramePr>
        <p:xfrm>
          <a:off x="220661" y="1335023"/>
          <a:ext cx="11750677" cy="3986848"/>
        </p:xfrm>
        <a:graphic>
          <a:graphicData uri="http://schemas.openxmlformats.org/drawingml/2006/table">
            <a:tbl>
              <a:tblPr/>
              <a:tblGrid>
                <a:gridCol w="2201978">
                  <a:extLst>
                    <a:ext uri="{9D8B030D-6E8A-4147-A177-3AD203B41FA5}">
                      <a16:colId xmlns:a16="http://schemas.microsoft.com/office/drawing/2014/main" val="20000"/>
                    </a:ext>
                  </a:extLst>
                </a:gridCol>
                <a:gridCol w="4708168">
                  <a:extLst>
                    <a:ext uri="{9D8B030D-6E8A-4147-A177-3AD203B41FA5}">
                      <a16:colId xmlns:a16="http://schemas.microsoft.com/office/drawing/2014/main" val="20001"/>
                    </a:ext>
                  </a:extLst>
                </a:gridCol>
                <a:gridCol w="4840531">
                  <a:extLst>
                    <a:ext uri="{9D8B030D-6E8A-4147-A177-3AD203B41FA5}">
                      <a16:colId xmlns:a16="http://schemas.microsoft.com/office/drawing/2014/main" val="20002"/>
                    </a:ext>
                  </a:extLst>
                </a:gridCol>
              </a:tblGrid>
              <a:tr h="274320">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bg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Poppins" pitchFamily="2" charset="77"/>
                          <a:cs typeface="Poppins" pitchFamily="2" charset="77"/>
                        </a:rPr>
                        <a:t>ET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bg2"/>
                          </a:solidFill>
                          <a:effectLst/>
                          <a:latin typeface="Poppins" pitchFamily="2" charset="77"/>
                          <a:cs typeface="Poppins" pitchFamily="2" charset="77"/>
                        </a:rPr>
                        <a:t>PV</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9624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Major criteria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285750" marR="0" lvl="0" indent="-28575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PLT ≥450 x 10</a:t>
                      </a:r>
                      <a:r>
                        <a:rPr kumimoji="0" lang="en-US" sz="1800" b="0" i="0" u="none" strike="noStrike" cap="none" normalizeH="0" baseline="30000" dirty="0">
                          <a:ln>
                            <a:noFill/>
                          </a:ln>
                          <a:solidFill>
                            <a:schemeClr val="tx1"/>
                          </a:solidFill>
                          <a:effectLst/>
                          <a:latin typeface="Poppins" pitchFamily="2" charset="77"/>
                          <a:cs typeface="Poppins" pitchFamily="2" charset="77"/>
                        </a:rPr>
                        <a:t>9</a:t>
                      </a:r>
                      <a:r>
                        <a:rPr kumimoji="0" lang="en-US" sz="1800" b="0" i="0" u="none" strike="noStrike" cap="none" normalizeH="0" baseline="0" dirty="0">
                          <a:ln>
                            <a:noFill/>
                          </a:ln>
                          <a:solidFill>
                            <a:schemeClr val="tx1"/>
                          </a:solidFill>
                          <a:effectLst/>
                          <a:latin typeface="Poppins" pitchFamily="2" charset="77"/>
                          <a:cs typeface="Poppins" pitchFamily="2" charset="77"/>
                        </a:rPr>
                        <a:t>/L</a:t>
                      </a:r>
                    </a:p>
                    <a:p>
                      <a:pPr marL="285750" marR="0" lvl="0" indent="-28575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BM biopsy with predominant proliferation of megakaryocytes </a:t>
                      </a:r>
                    </a:p>
                    <a:p>
                      <a:pPr marL="285750" marR="0" lvl="0" indent="-28575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Char char="•"/>
                        <a:tabLst/>
                        <a:defRPr/>
                      </a:pPr>
                      <a:r>
                        <a:rPr kumimoji="0" lang="en-US" sz="1800" b="0" i="1" u="none" strike="noStrike" cap="none" normalizeH="0" baseline="0" dirty="0">
                          <a:ln>
                            <a:noFill/>
                          </a:ln>
                          <a:solidFill>
                            <a:schemeClr val="tx1"/>
                          </a:solidFill>
                          <a:effectLst/>
                          <a:latin typeface="Poppins" pitchFamily="2" charset="77"/>
                          <a:cs typeface="Poppins" pitchFamily="2" charset="77"/>
                        </a:rPr>
                        <a:t>JAK2, CALR</a:t>
                      </a:r>
                      <a:r>
                        <a:rPr kumimoji="0" lang="en-US" sz="1800" b="0" i="0" u="none" strike="noStrike" cap="none" normalizeH="0" baseline="0" dirty="0">
                          <a:ln>
                            <a:noFill/>
                          </a:ln>
                          <a:solidFill>
                            <a:schemeClr val="tx1"/>
                          </a:solidFill>
                          <a:effectLst/>
                          <a:latin typeface="Poppins" pitchFamily="2" charset="77"/>
                          <a:cs typeface="Poppins" pitchFamily="2" charset="77"/>
                        </a:rPr>
                        <a:t>, or </a:t>
                      </a:r>
                      <a:r>
                        <a:rPr kumimoji="0" lang="en-US" sz="1800" b="0" i="1" u="none" strike="noStrike" cap="none" normalizeH="0" baseline="0" dirty="0">
                          <a:ln>
                            <a:noFill/>
                          </a:ln>
                          <a:solidFill>
                            <a:schemeClr val="tx1"/>
                          </a:solidFill>
                          <a:effectLst/>
                          <a:latin typeface="Poppins" pitchFamily="2" charset="77"/>
                          <a:cs typeface="Poppins" pitchFamily="2" charset="77"/>
                        </a:rPr>
                        <a:t>MPL</a:t>
                      </a:r>
                      <a:r>
                        <a:rPr kumimoji="0" lang="en-US" sz="1800" b="0" i="0" u="none" strike="noStrike" cap="none" normalizeH="0" baseline="0" dirty="0">
                          <a:ln>
                            <a:noFill/>
                          </a:ln>
                          <a:solidFill>
                            <a:schemeClr val="tx1"/>
                          </a:solidFill>
                          <a:effectLst/>
                          <a:latin typeface="Poppins" pitchFamily="2" charset="77"/>
                          <a:cs typeface="Poppins" pitchFamily="2" charset="77"/>
                        </a:rPr>
                        <a:t> mutation</a:t>
                      </a:r>
                    </a:p>
                    <a:p>
                      <a:pPr marL="285750" marR="0" lvl="0" indent="-28575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Char char="•"/>
                        <a:tabLst/>
                        <a:defRPr/>
                      </a:pPr>
                      <a:r>
                        <a:rPr kumimoji="0" lang="en-US" sz="1800" b="0" i="0" u="none" strike="noStrike" cap="none" normalizeH="0" baseline="0" dirty="0">
                          <a:ln>
                            <a:noFill/>
                          </a:ln>
                          <a:solidFill>
                            <a:schemeClr val="tx1"/>
                          </a:solidFill>
                          <a:effectLst/>
                          <a:latin typeface="Poppins" pitchFamily="2" charset="77"/>
                          <a:cs typeface="Poppins" pitchFamily="2" charset="77"/>
                        </a:rPr>
                        <a:t>Not meeting WHO criteria for other MPN subtype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285750" marR="0" lvl="0" indent="-28575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Hb &gt;16.5 g/dL in men, </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Hb &gt;16.0 g/dL in women </a:t>
                      </a:r>
                      <a:r>
                        <a:rPr kumimoji="0" lang="en-US" sz="1800" b="1" i="0" u="sng" strike="noStrike" cap="none" normalizeH="0" baseline="0" dirty="0">
                          <a:ln>
                            <a:noFill/>
                          </a:ln>
                          <a:solidFill>
                            <a:schemeClr val="tx1"/>
                          </a:solidFill>
                          <a:effectLst/>
                          <a:latin typeface="Poppins" pitchFamily="2" charset="77"/>
                          <a:cs typeface="Poppins" pitchFamily="2" charset="77"/>
                        </a:rPr>
                        <a:t>OR</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Hct &gt;49% in men, Hct &gt;48% in women OR increased red cell mass (ICC only)</a:t>
                      </a:r>
                    </a:p>
                    <a:p>
                      <a:pPr marL="285750" marR="0" lvl="0" indent="-28575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BM biopsy showing trilineage proliferation (panmyelosis)</a:t>
                      </a:r>
                    </a:p>
                    <a:p>
                      <a:pPr marL="285750" marR="0" lvl="0" indent="-28575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Char char="•"/>
                        <a:tabLst/>
                      </a:pPr>
                      <a:r>
                        <a:rPr kumimoji="0" lang="en-US" sz="1800" b="0" i="1" u="none" strike="noStrike" cap="none" normalizeH="0" baseline="0" dirty="0">
                          <a:ln>
                            <a:noFill/>
                          </a:ln>
                          <a:solidFill>
                            <a:schemeClr val="tx1"/>
                          </a:solidFill>
                          <a:effectLst/>
                          <a:latin typeface="Poppins" pitchFamily="2" charset="77"/>
                          <a:cs typeface="Poppins" pitchFamily="2" charset="77"/>
                        </a:rPr>
                        <a:t>JAK2</a:t>
                      </a:r>
                      <a:r>
                        <a:rPr kumimoji="0" lang="en-US" sz="1800" b="0" i="0" u="none" strike="noStrike" cap="none" normalizeH="0" baseline="0" dirty="0">
                          <a:ln>
                            <a:noFill/>
                          </a:ln>
                          <a:solidFill>
                            <a:schemeClr val="tx1"/>
                          </a:solidFill>
                          <a:effectLst/>
                          <a:latin typeface="Poppins" pitchFamily="2" charset="77"/>
                          <a:cs typeface="Poppins" pitchFamily="2" charset="77"/>
                        </a:rPr>
                        <a:t> mutation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39624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Minor criteria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None/>
                        <a:tabLst/>
                        <a:defRPr/>
                      </a:pPr>
                      <a:r>
                        <a:rPr lang="en-US" sz="1800" dirty="0">
                          <a:solidFill>
                            <a:schemeClr val="tx1"/>
                          </a:solidFill>
                          <a:latin typeface="+mn-lt"/>
                          <a:ea typeface="Tahoma" panose="020B0604030504040204" pitchFamily="34" charset="0"/>
                          <a:cs typeface="Arial" panose="020B0604020202020204" pitchFamily="34" charset="0"/>
                        </a:rPr>
                        <a:t>Presence of a clonal marker or absence of evidence for reactive THR</a:t>
                      </a:r>
                      <a:endParaRPr lang="de-DE" sz="1800" dirty="0">
                        <a:solidFill>
                          <a:schemeClr val="tx1"/>
                        </a:solidFill>
                        <a:latin typeface="+mn-lt"/>
                        <a:ea typeface="Tahoma" panose="020B0604030504040204" pitchFamily="34" charset="0"/>
                        <a:cs typeface="Arial" panose="020B060402020202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indent="0">
                        <a:buFont typeface="Arial" panose="020B0604020202020204" pitchFamily="34" charset="0"/>
                        <a:buNone/>
                      </a:pPr>
                      <a:r>
                        <a:rPr lang="de-DE" sz="1800" dirty="0">
                          <a:latin typeface="+mn-lt"/>
                          <a:ea typeface="Tahoma" panose="020B0604030504040204" pitchFamily="34" charset="0"/>
                          <a:cs typeface="Arial" panose="020B0604020202020204" pitchFamily="34" charset="0"/>
                        </a:rPr>
                        <a:t>Subnormal serum EPO level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Diagnosis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altLang="en-US" sz="1800" b="0" dirty="0">
                          <a:solidFill>
                            <a:schemeClr val="tx1"/>
                          </a:solidFill>
                          <a:latin typeface="+mn-lt"/>
                          <a:ea typeface="Tahoma" panose="020B0604030504040204" pitchFamily="34" charset="0"/>
                          <a:cs typeface="Arial" panose="020B0604020202020204" pitchFamily="34" charset="0"/>
                        </a:rPr>
                        <a:t>All 4 major criteria or the first 3 major criteria and 1 of the minor criteria</a:t>
                      </a:r>
                      <a:endParaRPr lang="de-DE" sz="1800" b="0" dirty="0">
                        <a:solidFill>
                          <a:schemeClr val="tx1"/>
                        </a:solidFill>
                        <a:latin typeface="+mn-lt"/>
                        <a:ea typeface="Tahoma" panose="020B0604030504040204" pitchFamily="34" charset="0"/>
                        <a:cs typeface="Arial" panose="020B060402020202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indent="-269875">
                        <a:defRPr/>
                      </a:pPr>
                      <a:r>
                        <a:rPr lang="it-IT" altLang="en-US" sz="1800" b="0" dirty="0">
                          <a:latin typeface="+mn-lt"/>
                          <a:ea typeface="Tahoma" panose="020B0604030504040204" pitchFamily="34" charset="0"/>
                          <a:cs typeface="Arial" panose="020B0604020202020204" pitchFamily="34" charset="0"/>
                        </a:rPr>
                        <a:t>All 3 major criteria or the first 2 major criteria and the minor criterion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bl>
          </a:graphicData>
        </a:graphic>
      </p:graphicFrame>
      <p:sp>
        <p:nvSpPr>
          <p:cNvPr id="8" name="Content Placeholder 1">
            <a:extLst>
              <a:ext uri="{FF2B5EF4-FFF2-40B4-BE49-F238E27FC236}">
                <a16:creationId xmlns:a16="http://schemas.microsoft.com/office/drawing/2014/main" id="{4EB0F2F5-D5A1-8047-7223-2C237D8FE0E6}"/>
              </a:ext>
            </a:extLst>
          </p:cNvPr>
          <p:cNvSpPr>
            <a:spLocks noGrp="1"/>
          </p:cNvSpPr>
          <p:nvPr>
            <p:ph idx="1"/>
          </p:nvPr>
        </p:nvSpPr>
        <p:spPr>
          <a:xfrm>
            <a:off x="220061" y="5346476"/>
            <a:ext cx="11740260" cy="731520"/>
          </a:xfrm>
          <a:solidFill>
            <a:schemeClr val="accent1"/>
          </a:solidFill>
        </p:spPr>
        <p:txBody>
          <a:bodyPr vert="horz" lIns="0" tIns="0" rIns="0" bIns="0" rtlCol="0" anchor="ctr" anchorCtr="0">
            <a:noAutofit/>
          </a:bodyPr>
          <a:lstStyle/>
          <a:p>
            <a:r>
              <a:rPr lang="en-US" sz="2200" dirty="0">
                <a:solidFill>
                  <a:schemeClr val="bg2"/>
                </a:solidFill>
                <a:latin typeface="Poppins"/>
                <a:cs typeface="Poppins"/>
              </a:rPr>
              <a:t>BM biopsy not required for PV diagnosis if Hb &gt;18.5 g/dL in men or &gt;16.5 g/dL in women, Hct &gt;55.5% in men or &gt;49.5% in women if </a:t>
            </a:r>
            <a:r>
              <a:rPr lang="en-US" sz="2200" i="1" dirty="0">
                <a:solidFill>
                  <a:schemeClr val="bg2"/>
                </a:solidFill>
                <a:latin typeface="Poppins"/>
                <a:cs typeface="Poppins"/>
              </a:rPr>
              <a:t>JAK2</a:t>
            </a:r>
            <a:r>
              <a:rPr lang="en-US" sz="2200" dirty="0">
                <a:solidFill>
                  <a:schemeClr val="bg2"/>
                </a:solidFill>
                <a:latin typeface="Poppins"/>
                <a:cs typeface="Poppins"/>
              </a:rPr>
              <a:t> mutation is present</a:t>
            </a:r>
            <a:endParaRPr lang="en-US" dirty="0">
              <a:solidFill>
                <a:schemeClr val="bg2"/>
              </a:solidFill>
            </a:endParaRPr>
          </a:p>
        </p:txBody>
      </p:sp>
    </p:spTree>
    <p:extLst>
      <p:ext uri="{BB962C8B-B14F-4D97-AF65-F5344CB8AC3E}">
        <p14:creationId xmlns:p14="http://schemas.microsoft.com/office/powerpoint/2010/main" val="30613598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603DA-E8BA-DA0C-4721-1B311284C01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4434FBD-5B60-BC58-6170-C9C305EC6B69}"/>
              </a:ext>
            </a:extLst>
          </p:cNvPr>
          <p:cNvSpPr>
            <a:spLocks noGrp="1"/>
          </p:cNvSpPr>
          <p:nvPr>
            <p:ph type="title"/>
          </p:nvPr>
        </p:nvSpPr>
        <p:spPr>
          <a:xfrm>
            <a:off x="231078" y="260163"/>
            <a:ext cx="11740260" cy="1044132"/>
          </a:xfrm>
        </p:spPr>
        <p:txBody>
          <a:bodyPr/>
          <a:lstStyle/>
          <a:p>
            <a:r>
              <a:rPr lang="de-DE" sz="3200" dirty="0"/>
              <a:t>WHO and ICC 2022 Criteria for Diagnosing ET and PV: Bone Marrow Biopsy in ET</a:t>
            </a:r>
            <a:endParaRPr lang="en-US" dirty="0"/>
          </a:p>
        </p:txBody>
      </p:sp>
      <p:sp>
        <p:nvSpPr>
          <p:cNvPr id="4" name="Content Placeholder 3">
            <a:extLst>
              <a:ext uri="{FF2B5EF4-FFF2-40B4-BE49-F238E27FC236}">
                <a16:creationId xmlns:a16="http://schemas.microsoft.com/office/drawing/2014/main" id="{975FF48E-4A02-62C8-4322-7E1A797B9310}"/>
              </a:ext>
            </a:extLst>
          </p:cNvPr>
          <p:cNvSpPr>
            <a:spLocks noGrp="1"/>
          </p:cNvSpPr>
          <p:nvPr>
            <p:ph sz="quarter" idx="10"/>
          </p:nvPr>
        </p:nvSpPr>
        <p:spPr/>
        <p:txBody>
          <a:bodyPr/>
          <a:lstStyle/>
          <a:p>
            <a:r>
              <a:rPr lang="en-US" dirty="0"/>
              <a:t>Khoury. Leukemia. 2022;36:1703. Arber. Blood. 2022;140:1200. Thiele. Am J Hematol. 2023;98:166.</a:t>
            </a:r>
          </a:p>
        </p:txBody>
      </p:sp>
      <p:graphicFrame>
        <p:nvGraphicFramePr>
          <p:cNvPr id="5" name="Group 32">
            <a:extLst>
              <a:ext uri="{FF2B5EF4-FFF2-40B4-BE49-F238E27FC236}">
                <a16:creationId xmlns:a16="http://schemas.microsoft.com/office/drawing/2014/main" id="{B94D23F2-F3A3-D701-19F8-93349C1124FB}"/>
              </a:ext>
            </a:extLst>
          </p:cNvPr>
          <p:cNvGraphicFramePr>
            <a:graphicFrameLocks noGrp="1"/>
          </p:cNvGraphicFramePr>
          <p:nvPr>
            <p:extLst>
              <p:ext uri="{D42A27DB-BD31-4B8C-83A1-F6EECF244321}">
                <p14:modId xmlns:p14="http://schemas.microsoft.com/office/powerpoint/2010/main" val="2946530404"/>
              </p:ext>
            </p:extLst>
          </p:nvPr>
        </p:nvGraphicFramePr>
        <p:xfrm>
          <a:off x="220661" y="1335023"/>
          <a:ext cx="11750677" cy="3986848"/>
        </p:xfrm>
        <a:graphic>
          <a:graphicData uri="http://schemas.openxmlformats.org/drawingml/2006/table">
            <a:tbl>
              <a:tblPr/>
              <a:tblGrid>
                <a:gridCol w="2201978">
                  <a:extLst>
                    <a:ext uri="{9D8B030D-6E8A-4147-A177-3AD203B41FA5}">
                      <a16:colId xmlns:a16="http://schemas.microsoft.com/office/drawing/2014/main" val="20000"/>
                    </a:ext>
                  </a:extLst>
                </a:gridCol>
                <a:gridCol w="4708168">
                  <a:extLst>
                    <a:ext uri="{9D8B030D-6E8A-4147-A177-3AD203B41FA5}">
                      <a16:colId xmlns:a16="http://schemas.microsoft.com/office/drawing/2014/main" val="20001"/>
                    </a:ext>
                  </a:extLst>
                </a:gridCol>
                <a:gridCol w="4840531">
                  <a:extLst>
                    <a:ext uri="{9D8B030D-6E8A-4147-A177-3AD203B41FA5}">
                      <a16:colId xmlns:a16="http://schemas.microsoft.com/office/drawing/2014/main" val="20002"/>
                    </a:ext>
                  </a:extLst>
                </a:gridCol>
              </a:tblGrid>
              <a:tr h="274320">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bg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Poppins" pitchFamily="2" charset="77"/>
                          <a:cs typeface="Poppins" pitchFamily="2" charset="77"/>
                        </a:rPr>
                        <a:t>ET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bg2"/>
                          </a:solidFill>
                          <a:effectLst/>
                          <a:latin typeface="Poppins" pitchFamily="2" charset="77"/>
                          <a:cs typeface="Poppins" pitchFamily="2" charset="77"/>
                        </a:rPr>
                        <a:t>PV</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9624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Major criteria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285750" marR="0" lvl="0" indent="-28575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PLT ≥450 x 10</a:t>
                      </a:r>
                      <a:r>
                        <a:rPr kumimoji="0" lang="en-US" sz="1800" b="0" i="0" u="none" strike="noStrike" cap="none" normalizeH="0" baseline="30000" dirty="0">
                          <a:ln>
                            <a:noFill/>
                          </a:ln>
                          <a:solidFill>
                            <a:schemeClr val="tx1"/>
                          </a:solidFill>
                          <a:effectLst/>
                          <a:latin typeface="Poppins" pitchFamily="2" charset="77"/>
                          <a:cs typeface="Poppins" pitchFamily="2" charset="77"/>
                        </a:rPr>
                        <a:t>9</a:t>
                      </a:r>
                      <a:r>
                        <a:rPr kumimoji="0" lang="en-US" sz="1800" b="0" i="0" u="none" strike="noStrike" cap="none" normalizeH="0" baseline="0" dirty="0">
                          <a:ln>
                            <a:noFill/>
                          </a:ln>
                          <a:solidFill>
                            <a:schemeClr val="tx1"/>
                          </a:solidFill>
                          <a:effectLst/>
                          <a:latin typeface="Poppins" pitchFamily="2" charset="77"/>
                          <a:cs typeface="Poppins" pitchFamily="2" charset="77"/>
                        </a:rPr>
                        <a:t>/L</a:t>
                      </a:r>
                    </a:p>
                    <a:p>
                      <a:pPr marL="285750" marR="0" lvl="0" indent="-28575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BM biopsy with predominant proliferation of megakaryocytes </a:t>
                      </a:r>
                    </a:p>
                    <a:p>
                      <a:pPr marL="285750" marR="0" lvl="0" indent="-28575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Char char="•"/>
                        <a:tabLst/>
                      </a:pPr>
                      <a:r>
                        <a:rPr kumimoji="0" lang="en-US" sz="1800" b="0" i="1" u="none" strike="noStrike" cap="none" normalizeH="0" baseline="0" dirty="0">
                          <a:ln>
                            <a:noFill/>
                          </a:ln>
                          <a:solidFill>
                            <a:schemeClr val="tx1"/>
                          </a:solidFill>
                          <a:effectLst/>
                          <a:latin typeface="Poppins" pitchFamily="2" charset="77"/>
                          <a:cs typeface="Poppins" pitchFamily="2" charset="77"/>
                        </a:rPr>
                        <a:t>JAK2, CALR</a:t>
                      </a:r>
                      <a:r>
                        <a:rPr kumimoji="0" lang="en-US" sz="1800" b="0" i="0" u="none" strike="noStrike" cap="none" normalizeH="0" baseline="0" dirty="0">
                          <a:ln>
                            <a:noFill/>
                          </a:ln>
                          <a:solidFill>
                            <a:schemeClr val="tx1"/>
                          </a:solidFill>
                          <a:effectLst/>
                          <a:latin typeface="Poppins" pitchFamily="2" charset="77"/>
                          <a:cs typeface="Poppins" pitchFamily="2" charset="77"/>
                        </a:rPr>
                        <a:t>, or </a:t>
                      </a:r>
                      <a:r>
                        <a:rPr kumimoji="0" lang="en-US" sz="1800" b="0" i="1" u="none" strike="noStrike" cap="none" normalizeH="0" baseline="0" dirty="0">
                          <a:ln>
                            <a:noFill/>
                          </a:ln>
                          <a:solidFill>
                            <a:schemeClr val="tx1"/>
                          </a:solidFill>
                          <a:effectLst/>
                          <a:latin typeface="Poppins" pitchFamily="2" charset="77"/>
                          <a:cs typeface="Poppins" pitchFamily="2" charset="77"/>
                        </a:rPr>
                        <a:t>MPL</a:t>
                      </a:r>
                      <a:r>
                        <a:rPr kumimoji="0" lang="en-US" sz="1800" b="0" i="0" u="none" strike="noStrike" cap="none" normalizeH="0" baseline="0" dirty="0">
                          <a:ln>
                            <a:noFill/>
                          </a:ln>
                          <a:solidFill>
                            <a:schemeClr val="tx1"/>
                          </a:solidFill>
                          <a:effectLst/>
                          <a:latin typeface="Poppins" pitchFamily="2" charset="77"/>
                          <a:cs typeface="Poppins" pitchFamily="2" charset="77"/>
                        </a:rPr>
                        <a:t> mutation</a:t>
                      </a:r>
                    </a:p>
                    <a:p>
                      <a:pPr marL="285750" marR="0" lvl="0" indent="-28575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Char char="•"/>
                        <a:tabLst/>
                        <a:defRPr/>
                      </a:pPr>
                      <a:r>
                        <a:rPr kumimoji="0" lang="en-US" sz="1800" b="0" i="0" u="none" strike="noStrike" cap="none" normalizeH="0" baseline="0" dirty="0">
                          <a:ln>
                            <a:noFill/>
                          </a:ln>
                          <a:solidFill>
                            <a:schemeClr val="tx1"/>
                          </a:solidFill>
                          <a:effectLst/>
                          <a:latin typeface="Poppins" pitchFamily="2" charset="77"/>
                          <a:cs typeface="Poppins" pitchFamily="2" charset="77"/>
                        </a:rPr>
                        <a:t>Not meeting WHO criteria for other MPN subtype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285750" marR="0" lvl="0" indent="-28575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Hb &gt;16.5 g/dL in men, </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Hb &gt;16.0 g/dL in women </a:t>
                      </a:r>
                      <a:r>
                        <a:rPr kumimoji="0" lang="en-US" sz="1800" b="1" i="0" u="sng" strike="noStrike" cap="none" normalizeH="0" baseline="0" dirty="0">
                          <a:ln>
                            <a:noFill/>
                          </a:ln>
                          <a:solidFill>
                            <a:schemeClr val="tx1"/>
                          </a:solidFill>
                          <a:effectLst/>
                          <a:latin typeface="Poppins" pitchFamily="2" charset="77"/>
                          <a:cs typeface="Poppins" pitchFamily="2" charset="77"/>
                        </a:rPr>
                        <a:t>OR</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Hct &gt;49% in men, Hct &gt;48% in women OR increased red cell mass (ICC only)</a:t>
                      </a:r>
                    </a:p>
                    <a:p>
                      <a:pPr marL="285750" marR="0" lvl="0" indent="-28575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BM biopsy showing trilineage proliferation (panmyelosis)</a:t>
                      </a:r>
                    </a:p>
                    <a:p>
                      <a:pPr marL="285750" marR="0" lvl="0" indent="-28575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Char char="•"/>
                        <a:tabLst/>
                      </a:pPr>
                      <a:r>
                        <a:rPr kumimoji="0" lang="en-US" sz="1800" b="0" i="1" u="none" strike="noStrike" cap="none" normalizeH="0" baseline="0" dirty="0">
                          <a:ln>
                            <a:noFill/>
                          </a:ln>
                          <a:solidFill>
                            <a:schemeClr val="tx1"/>
                          </a:solidFill>
                          <a:effectLst/>
                          <a:latin typeface="Poppins" pitchFamily="2" charset="77"/>
                          <a:cs typeface="Poppins" pitchFamily="2" charset="77"/>
                        </a:rPr>
                        <a:t>JAK2</a:t>
                      </a:r>
                      <a:r>
                        <a:rPr kumimoji="0" lang="en-US" sz="1800" b="0" i="0" u="none" strike="noStrike" cap="none" normalizeH="0" baseline="0" dirty="0">
                          <a:ln>
                            <a:noFill/>
                          </a:ln>
                          <a:solidFill>
                            <a:schemeClr val="tx1"/>
                          </a:solidFill>
                          <a:effectLst/>
                          <a:latin typeface="Poppins" pitchFamily="2" charset="77"/>
                          <a:cs typeface="Poppins" pitchFamily="2" charset="77"/>
                        </a:rPr>
                        <a:t> mutation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39624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Minor criteria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Arial" panose="020B0604020202020204" pitchFamily="34" charset="0"/>
                        <a:buNone/>
                        <a:tabLst/>
                        <a:defRPr/>
                      </a:pPr>
                      <a:r>
                        <a:rPr lang="en-US" sz="1800" dirty="0">
                          <a:solidFill>
                            <a:schemeClr val="tx1"/>
                          </a:solidFill>
                          <a:latin typeface="+mn-lt"/>
                          <a:ea typeface="Tahoma" panose="020B0604030504040204" pitchFamily="34" charset="0"/>
                          <a:cs typeface="Arial" panose="020B0604020202020204" pitchFamily="34" charset="0"/>
                        </a:rPr>
                        <a:t>Presence of a clonal marker or absence of evidence for reactive THR</a:t>
                      </a:r>
                      <a:endParaRPr lang="de-DE" sz="1800" dirty="0">
                        <a:solidFill>
                          <a:schemeClr val="tx1"/>
                        </a:solidFill>
                        <a:latin typeface="+mn-lt"/>
                        <a:ea typeface="Tahoma" panose="020B0604030504040204" pitchFamily="34" charset="0"/>
                        <a:cs typeface="Arial" panose="020B060402020202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indent="0">
                        <a:buFont typeface="Arial" panose="020B0604020202020204" pitchFamily="34" charset="0"/>
                        <a:buNone/>
                      </a:pPr>
                      <a:r>
                        <a:rPr lang="de-DE" sz="1800" dirty="0">
                          <a:latin typeface="+mn-lt"/>
                          <a:ea typeface="Tahoma" panose="020B0604030504040204" pitchFamily="34" charset="0"/>
                          <a:cs typeface="Arial" panose="020B0604020202020204" pitchFamily="34" charset="0"/>
                        </a:rPr>
                        <a:t>Subnormal serum EPO level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Diagnosis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altLang="en-US" sz="1800" b="0" dirty="0">
                          <a:solidFill>
                            <a:schemeClr val="tx1"/>
                          </a:solidFill>
                          <a:latin typeface="+mn-lt"/>
                          <a:ea typeface="Tahoma" panose="020B0604030504040204" pitchFamily="34" charset="0"/>
                          <a:cs typeface="Arial" panose="020B0604020202020204" pitchFamily="34" charset="0"/>
                        </a:rPr>
                        <a:t>All 4 major criteria or the first 3 major criteria and 1 of the minor criteria</a:t>
                      </a:r>
                      <a:endParaRPr lang="de-DE" sz="1800" b="0" dirty="0">
                        <a:solidFill>
                          <a:schemeClr val="tx1"/>
                        </a:solidFill>
                        <a:latin typeface="+mn-lt"/>
                        <a:ea typeface="Tahoma" panose="020B0604030504040204" pitchFamily="34" charset="0"/>
                        <a:cs typeface="Arial" panose="020B060402020202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indent="-269875">
                        <a:defRPr/>
                      </a:pPr>
                      <a:r>
                        <a:rPr lang="it-IT" altLang="en-US" sz="1800" b="0" dirty="0">
                          <a:latin typeface="+mn-lt"/>
                          <a:ea typeface="Tahoma" panose="020B0604030504040204" pitchFamily="34" charset="0"/>
                          <a:cs typeface="Arial" panose="020B0604020202020204" pitchFamily="34" charset="0"/>
                        </a:rPr>
                        <a:t>All 3 major criteria or the first 2 major criteria and the minor criterion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bl>
          </a:graphicData>
        </a:graphic>
      </p:graphicFrame>
      <p:sp>
        <p:nvSpPr>
          <p:cNvPr id="8" name="Content Placeholder 1">
            <a:extLst>
              <a:ext uri="{FF2B5EF4-FFF2-40B4-BE49-F238E27FC236}">
                <a16:creationId xmlns:a16="http://schemas.microsoft.com/office/drawing/2014/main" id="{03DDB1E9-4453-6E40-4EB6-7C3754A7E292}"/>
              </a:ext>
            </a:extLst>
          </p:cNvPr>
          <p:cNvSpPr>
            <a:spLocks noGrp="1"/>
          </p:cNvSpPr>
          <p:nvPr>
            <p:ph idx="1"/>
          </p:nvPr>
        </p:nvSpPr>
        <p:spPr>
          <a:xfrm>
            <a:off x="231078" y="5414481"/>
            <a:ext cx="11740260" cy="675422"/>
          </a:xfrm>
          <a:solidFill>
            <a:schemeClr val="accent1"/>
          </a:solidFill>
        </p:spPr>
        <p:txBody>
          <a:bodyPr vert="horz" lIns="0" tIns="0" rIns="0" bIns="0" rtlCol="0" anchor="ctr" anchorCtr="0">
            <a:noAutofit/>
          </a:bodyPr>
          <a:lstStyle/>
          <a:p>
            <a:r>
              <a:rPr lang="en-US" sz="2200" dirty="0">
                <a:solidFill>
                  <a:schemeClr val="bg2"/>
                </a:solidFill>
                <a:latin typeface="Poppins"/>
                <a:cs typeface="Poppins"/>
              </a:rPr>
              <a:t>BM biopsy is required for ET diagnosis but often does not change management</a:t>
            </a:r>
            <a:endParaRPr lang="en-US" dirty="0">
              <a:solidFill>
                <a:schemeClr val="bg2"/>
              </a:solidFill>
            </a:endParaRPr>
          </a:p>
        </p:txBody>
      </p:sp>
    </p:spTree>
    <p:extLst>
      <p:ext uri="{BB962C8B-B14F-4D97-AF65-F5344CB8AC3E}">
        <p14:creationId xmlns:p14="http://schemas.microsoft.com/office/powerpoint/2010/main" val="35114170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B6B41-2F39-E1F2-70CC-AD5C1B26D80C}"/>
              </a:ext>
            </a:extLst>
          </p:cNvPr>
          <p:cNvSpPr>
            <a:spLocks noGrp="1"/>
          </p:cNvSpPr>
          <p:nvPr>
            <p:ph type="title"/>
          </p:nvPr>
        </p:nvSpPr>
        <p:spPr>
          <a:xfrm>
            <a:off x="231078" y="246698"/>
            <a:ext cx="11740260" cy="1071062"/>
          </a:xfrm>
        </p:spPr>
        <p:txBody>
          <a:bodyPr/>
          <a:lstStyle/>
          <a:p>
            <a:r>
              <a:rPr lang="en-US" dirty="0"/>
              <a:t>Overlapping Features With Essential Thrombocythemia, Prefibrotic Myelofibrosis, and Polycythemia Vera</a:t>
            </a:r>
          </a:p>
        </p:txBody>
      </p:sp>
      <p:sp>
        <p:nvSpPr>
          <p:cNvPr id="10" name="Content Placeholder 9">
            <a:extLst>
              <a:ext uri="{FF2B5EF4-FFF2-40B4-BE49-F238E27FC236}">
                <a16:creationId xmlns:a16="http://schemas.microsoft.com/office/drawing/2014/main" id="{53AA1568-C715-74E7-CB1D-F170AA2A5843}"/>
              </a:ext>
            </a:extLst>
          </p:cNvPr>
          <p:cNvSpPr>
            <a:spLocks noGrp="1"/>
          </p:cNvSpPr>
          <p:nvPr>
            <p:ph idx="1"/>
          </p:nvPr>
        </p:nvSpPr>
        <p:spPr/>
        <p:txBody>
          <a:bodyPr/>
          <a:lstStyle/>
          <a:p>
            <a:r>
              <a:rPr lang="en-US" dirty="0">
                <a:solidFill>
                  <a:srgbClr val="455560"/>
                </a:solidFill>
                <a:latin typeface="+mn-lt"/>
              </a:rPr>
              <a:t>Khoury. Leukemia. 2022;36:1703.</a:t>
            </a:r>
            <a:endParaRPr lang="en-US" dirty="0">
              <a:latin typeface="+mn-lt"/>
            </a:endParaRPr>
          </a:p>
        </p:txBody>
      </p:sp>
      <p:sp>
        <p:nvSpPr>
          <p:cNvPr id="5" name="Content Placeholder 4">
            <a:extLst>
              <a:ext uri="{FF2B5EF4-FFF2-40B4-BE49-F238E27FC236}">
                <a16:creationId xmlns:a16="http://schemas.microsoft.com/office/drawing/2014/main" id="{4AA0A966-EDA1-212E-2E66-365E095BB377}"/>
              </a:ext>
            </a:extLst>
          </p:cNvPr>
          <p:cNvSpPr>
            <a:spLocks noGrp="1"/>
          </p:cNvSpPr>
          <p:nvPr>
            <p:ph sz="quarter" idx="10"/>
          </p:nvPr>
        </p:nvSpPr>
        <p:spPr/>
        <p:txBody>
          <a:bodyPr/>
          <a:lstStyle/>
          <a:p>
            <a:r>
              <a:rPr lang="en-US" dirty="0">
                <a:solidFill>
                  <a:srgbClr val="455560"/>
                </a:solidFill>
              </a:rPr>
              <a:t>Khoury. Leukemia. 2022;36:1703.</a:t>
            </a:r>
            <a:r>
              <a:rPr lang="en-US" dirty="0"/>
              <a:t> Arber. Blood. 2022;140:1200. Gianelli. Virchows Arch. 2022;482:53. Thiele. Am J Hematol. 2023;98:166.</a:t>
            </a:r>
          </a:p>
        </p:txBody>
      </p:sp>
      <p:graphicFrame>
        <p:nvGraphicFramePr>
          <p:cNvPr id="3" name="Table 6">
            <a:extLst>
              <a:ext uri="{FF2B5EF4-FFF2-40B4-BE49-F238E27FC236}">
                <a16:creationId xmlns:a16="http://schemas.microsoft.com/office/drawing/2014/main" id="{31FF596B-90B0-A02A-4DCC-A720F0705D02}"/>
              </a:ext>
            </a:extLst>
          </p:cNvPr>
          <p:cNvGraphicFramePr>
            <a:graphicFrameLocks noGrp="1"/>
          </p:cNvGraphicFramePr>
          <p:nvPr>
            <p:extLst>
              <p:ext uri="{D42A27DB-BD31-4B8C-83A1-F6EECF244321}">
                <p14:modId xmlns:p14="http://schemas.microsoft.com/office/powerpoint/2010/main" val="1797448195"/>
              </p:ext>
            </p:extLst>
          </p:nvPr>
        </p:nvGraphicFramePr>
        <p:xfrm>
          <a:off x="220661" y="3924935"/>
          <a:ext cx="10750551" cy="1432560"/>
        </p:xfrm>
        <a:graphic>
          <a:graphicData uri="http://schemas.openxmlformats.org/drawingml/2006/table">
            <a:tbl>
              <a:tblPr firstRow="1" bandRow="1">
                <a:tableStyleId>{5C22544A-7EE6-4342-B048-85BDC9FD1C3A}</a:tableStyleId>
              </a:tblPr>
              <a:tblGrid>
                <a:gridCol w="2645770">
                  <a:extLst>
                    <a:ext uri="{9D8B030D-6E8A-4147-A177-3AD203B41FA5}">
                      <a16:colId xmlns:a16="http://schemas.microsoft.com/office/drawing/2014/main" val="1688249420"/>
                    </a:ext>
                  </a:extLst>
                </a:gridCol>
                <a:gridCol w="3354209">
                  <a:extLst>
                    <a:ext uri="{9D8B030D-6E8A-4147-A177-3AD203B41FA5}">
                      <a16:colId xmlns:a16="http://schemas.microsoft.com/office/drawing/2014/main" val="3188656901"/>
                    </a:ext>
                  </a:extLst>
                </a:gridCol>
                <a:gridCol w="4750572">
                  <a:extLst>
                    <a:ext uri="{9D8B030D-6E8A-4147-A177-3AD203B41FA5}">
                      <a16:colId xmlns:a16="http://schemas.microsoft.com/office/drawing/2014/main" val="3243579255"/>
                    </a:ext>
                  </a:extLst>
                </a:gridCol>
              </a:tblGrid>
              <a:tr h="137157">
                <a:tc>
                  <a:txBody>
                    <a:bodyPr/>
                    <a:lstStyle/>
                    <a:p>
                      <a:pPr algn="l"/>
                      <a:r>
                        <a:rPr lang="en-US" sz="1400" dirty="0">
                          <a:solidFill>
                            <a:schemeClr val="bg2"/>
                          </a:solidFill>
                        </a:rPr>
                        <a:t>Key Distinguishing Factors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r>
                        <a:rPr lang="en-US" sz="1400" b="1" dirty="0">
                          <a:solidFill>
                            <a:schemeClr val="bg2"/>
                          </a:solidFill>
                        </a:rPr>
                        <a:t>Prefibrotic Myelofibrosis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r>
                        <a:rPr lang="en-US" sz="1400" b="1" dirty="0">
                          <a:solidFill>
                            <a:schemeClr val="bg2"/>
                          </a:solidFill>
                        </a:rPr>
                        <a:t>Polycythemia Vera</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56237053"/>
                  </a:ext>
                </a:extLst>
              </a:tr>
              <a:tr h="137157">
                <a:tc>
                  <a:txBody>
                    <a:bodyPr/>
                    <a:lstStyle/>
                    <a:p>
                      <a:r>
                        <a:rPr lang="en-US" sz="1400" b="0" dirty="0">
                          <a:solidFill>
                            <a:schemeClr val="tx1"/>
                          </a:solidFill>
                        </a:rPr>
                        <a:t>Megakaryocyte morphology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r>
                        <a:rPr lang="en-US" sz="1400" dirty="0">
                          <a:solidFill>
                            <a:schemeClr val="tx1"/>
                          </a:solidFill>
                        </a:rPr>
                        <a:t>Megakaryocyte atypia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r>
                        <a:rPr lang="en-US" sz="1400" dirty="0">
                          <a:solidFill>
                            <a:schemeClr val="tx1"/>
                          </a:solidFill>
                        </a:rPr>
                        <a:t>Pleomorphic mature megakaryocytes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903463493"/>
                  </a:ext>
                </a:extLst>
              </a:tr>
              <a:tr h="137157">
                <a:tc>
                  <a:txBody>
                    <a:bodyPr/>
                    <a:lstStyle/>
                    <a:p>
                      <a:r>
                        <a:rPr lang="en-US" sz="1400" b="0" dirty="0">
                          <a:solidFill>
                            <a:schemeClr val="tx1"/>
                          </a:solidFill>
                        </a:rPr>
                        <a:t>Erythroid morphology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sz="1400" dirty="0">
                          <a:solidFill>
                            <a:schemeClr val="tx1"/>
                          </a:solidFill>
                        </a:rPr>
                        <a:t>Often decreased erythropoiesis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sz="1400" dirty="0">
                          <a:solidFill>
                            <a:schemeClr val="tx1"/>
                          </a:solidFill>
                        </a:rPr>
                        <a:t>Erythroid hyperplasia (as part of panmyelosis)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4877780"/>
                  </a:ext>
                </a:extLst>
              </a:tr>
              <a:tr h="0">
                <a:tc>
                  <a:txBody>
                    <a:bodyPr/>
                    <a:lstStyle/>
                    <a:p>
                      <a:r>
                        <a:rPr lang="en-US" sz="1400" b="0" dirty="0">
                          <a:solidFill>
                            <a:schemeClr val="tx1"/>
                          </a:solidFill>
                        </a:rPr>
                        <a:t>Hematologic parameters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r>
                        <a:rPr lang="en-US" sz="1400" dirty="0">
                          <a:solidFill>
                            <a:schemeClr val="tx1"/>
                          </a:solidFill>
                        </a:rPr>
                        <a:t>Anemia more often present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r>
                        <a:rPr lang="en-US" sz="1400" dirty="0">
                          <a:solidFill>
                            <a:schemeClr val="tx1"/>
                          </a:solidFill>
                        </a:rPr>
                        <a:t>Increased hemoglobin/hematocrit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99846193"/>
                  </a:ext>
                </a:extLst>
              </a:tr>
            </a:tbl>
          </a:graphicData>
        </a:graphic>
      </p:graphicFrame>
      <p:graphicFrame>
        <p:nvGraphicFramePr>
          <p:cNvPr id="7" name="Table 6">
            <a:extLst>
              <a:ext uri="{FF2B5EF4-FFF2-40B4-BE49-F238E27FC236}">
                <a16:creationId xmlns:a16="http://schemas.microsoft.com/office/drawing/2014/main" id="{013BB1FD-DA7A-3DDE-640B-BE8D52113321}"/>
              </a:ext>
            </a:extLst>
          </p:cNvPr>
          <p:cNvGraphicFramePr>
            <a:graphicFrameLocks noGrp="1"/>
          </p:cNvGraphicFramePr>
          <p:nvPr>
            <p:extLst>
              <p:ext uri="{D42A27DB-BD31-4B8C-83A1-F6EECF244321}">
                <p14:modId xmlns:p14="http://schemas.microsoft.com/office/powerpoint/2010/main" val="1141970772"/>
              </p:ext>
            </p:extLst>
          </p:nvPr>
        </p:nvGraphicFramePr>
        <p:xfrm>
          <a:off x="220662" y="1335023"/>
          <a:ext cx="10750550" cy="2377440"/>
        </p:xfrm>
        <a:graphic>
          <a:graphicData uri="http://schemas.openxmlformats.org/drawingml/2006/table">
            <a:tbl>
              <a:tblPr firstRow="1" bandRow="1">
                <a:tableStyleId>{5C22544A-7EE6-4342-B048-85BDC9FD1C3A}</a:tableStyleId>
              </a:tblPr>
              <a:tblGrid>
                <a:gridCol w="2563457">
                  <a:extLst>
                    <a:ext uri="{9D8B030D-6E8A-4147-A177-3AD203B41FA5}">
                      <a16:colId xmlns:a16="http://schemas.microsoft.com/office/drawing/2014/main" val="1688249420"/>
                    </a:ext>
                  </a:extLst>
                </a:gridCol>
                <a:gridCol w="3405655">
                  <a:extLst>
                    <a:ext uri="{9D8B030D-6E8A-4147-A177-3AD203B41FA5}">
                      <a16:colId xmlns:a16="http://schemas.microsoft.com/office/drawing/2014/main" val="3188656901"/>
                    </a:ext>
                  </a:extLst>
                </a:gridCol>
                <a:gridCol w="4781438">
                  <a:extLst>
                    <a:ext uri="{9D8B030D-6E8A-4147-A177-3AD203B41FA5}">
                      <a16:colId xmlns:a16="http://schemas.microsoft.com/office/drawing/2014/main" val="3243579255"/>
                    </a:ext>
                  </a:extLst>
                </a:gridCol>
              </a:tblGrid>
              <a:tr h="304511">
                <a:tc>
                  <a:txBody>
                    <a:bodyPr/>
                    <a:lstStyle/>
                    <a:p>
                      <a:pPr algn="l"/>
                      <a:r>
                        <a:rPr lang="en-US" sz="1400" dirty="0">
                          <a:solidFill>
                            <a:schemeClr val="bg2"/>
                          </a:solidFill>
                        </a:rPr>
                        <a:t>Key Distinguishing Factors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r>
                        <a:rPr lang="en-US" sz="1400" b="1" dirty="0">
                          <a:solidFill>
                            <a:schemeClr val="bg2"/>
                          </a:solidFill>
                        </a:rPr>
                        <a:t>Essential Thrombocythemia</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r>
                        <a:rPr lang="en-US" sz="1400" b="1" dirty="0">
                          <a:solidFill>
                            <a:schemeClr val="bg2"/>
                          </a:solidFill>
                        </a:rPr>
                        <a:t>Polycythemia Vera</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56237053"/>
                  </a:ext>
                </a:extLst>
              </a:tr>
              <a:tr h="509431">
                <a:tc>
                  <a:txBody>
                    <a:bodyPr/>
                    <a:lstStyle/>
                    <a:p>
                      <a:r>
                        <a:rPr lang="en-US" sz="1400" b="0" dirty="0">
                          <a:solidFill>
                            <a:schemeClr val="tx1"/>
                          </a:solidFill>
                        </a:rPr>
                        <a:t>Hematologic requirement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r>
                        <a:rPr lang="en-US" sz="1400" dirty="0">
                          <a:solidFill>
                            <a:schemeClr val="tx1"/>
                          </a:solidFill>
                        </a:rPr>
                        <a:t>Platelet count ≥450 x 10</a:t>
                      </a:r>
                      <a:r>
                        <a:rPr lang="en-US" sz="1400" baseline="30000" dirty="0">
                          <a:solidFill>
                            <a:schemeClr val="tx1"/>
                          </a:solidFill>
                        </a:rPr>
                        <a:t>9</a:t>
                      </a:r>
                      <a:r>
                        <a:rPr lang="en-US" sz="1400" baseline="0" dirty="0">
                          <a:solidFill>
                            <a:schemeClr val="tx1"/>
                          </a:solidFill>
                        </a:rPr>
                        <a:t>/L</a:t>
                      </a:r>
                      <a:endParaRPr lang="en-US" sz="1400" dirty="0">
                        <a:solidFill>
                          <a:schemeClr val="tx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r>
                        <a:rPr lang="en-US" sz="1400" dirty="0">
                          <a:solidFill>
                            <a:schemeClr val="tx1"/>
                          </a:solidFill>
                        </a:rPr>
                        <a:t>Men: hemoglobin &gt;16.5 g/dL or hematocrit &gt;49%</a:t>
                      </a:r>
                    </a:p>
                    <a:p>
                      <a:r>
                        <a:rPr lang="en-US" sz="1400" dirty="0">
                          <a:solidFill>
                            <a:schemeClr val="tx1"/>
                          </a:solidFill>
                        </a:rPr>
                        <a:t>Women: hemoglobin &gt;16 g/dL or hematocrit &gt;48%</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903463493"/>
                  </a:ext>
                </a:extLst>
              </a:tr>
              <a:tr h="294934">
                <a:tc>
                  <a:txBody>
                    <a:bodyPr/>
                    <a:lstStyle/>
                    <a:p>
                      <a:r>
                        <a:rPr lang="en-US" sz="1400" b="0" dirty="0">
                          <a:solidFill>
                            <a:schemeClr val="tx1"/>
                          </a:solidFill>
                        </a:rPr>
                        <a:t>Marrow cellularity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sz="1400" dirty="0">
                          <a:solidFill>
                            <a:schemeClr val="tx1"/>
                          </a:solidFill>
                        </a:rPr>
                        <a:t>Normocellular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sz="1400" dirty="0">
                          <a:solidFill>
                            <a:schemeClr val="tx1"/>
                          </a:solidFill>
                        </a:rPr>
                        <a:t>Hypercellular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4877780"/>
                  </a:ext>
                </a:extLst>
              </a:tr>
              <a:tr h="294934">
                <a:tc>
                  <a:txBody>
                    <a:bodyPr/>
                    <a:lstStyle/>
                    <a:p>
                      <a:r>
                        <a:rPr lang="en-US" sz="1400" b="0" dirty="0">
                          <a:solidFill>
                            <a:schemeClr val="tx1"/>
                          </a:solidFill>
                        </a:rPr>
                        <a:t>Megakaryocyte morphology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r>
                        <a:rPr lang="en-US" sz="1400" dirty="0">
                          <a:solidFill>
                            <a:schemeClr val="tx1"/>
                          </a:solidFill>
                        </a:rPr>
                        <a:t>Enlarged mature megakaryocytes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r>
                        <a:rPr lang="en-US" sz="1400" dirty="0">
                          <a:solidFill>
                            <a:schemeClr val="tx1"/>
                          </a:solidFill>
                        </a:rPr>
                        <a:t>Pleomorphic mature megakaryocytes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99846193"/>
                  </a:ext>
                </a:extLst>
              </a:tr>
              <a:tr h="294934">
                <a:tc>
                  <a:txBody>
                    <a:bodyPr/>
                    <a:lstStyle/>
                    <a:p>
                      <a:r>
                        <a:rPr lang="en-US" sz="1400" b="0" dirty="0">
                          <a:solidFill>
                            <a:schemeClr val="tx1"/>
                          </a:solidFill>
                        </a:rPr>
                        <a:t>Marrow morphology</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solidFill>
                            <a:schemeClr val="tx1"/>
                          </a:solidFill>
                        </a:rPr>
                        <a:t>Isolated megakaryocyte hyperplasia</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a:solidFill>
                            <a:schemeClr val="tx1"/>
                          </a:solidFill>
                        </a:rPr>
                        <a:t>Panmyelosis (trilineage hematopoiesis)</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69038591"/>
                  </a:ext>
                </a:extLst>
              </a:tr>
            </a:tbl>
          </a:graphicData>
        </a:graphic>
      </p:graphicFrame>
    </p:spTree>
    <p:extLst>
      <p:ext uri="{BB962C8B-B14F-4D97-AF65-F5344CB8AC3E}">
        <p14:creationId xmlns:p14="http://schemas.microsoft.com/office/powerpoint/2010/main" val="316328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7A54B-6D8C-46AF-9973-DBA0DE9CC673}"/>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0D597674-B0BA-0E55-3041-DBE798214CC2}"/>
              </a:ext>
            </a:extLst>
          </p:cNvPr>
          <p:cNvSpPr>
            <a:spLocks noGrp="1"/>
          </p:cNvSpPr>
          <p:nvPr>
            <p:ph type="title"/>
          </p:nvPr>
        </p:nvSpPr>
        <p:spPr/>
        <p:txBody>
          <a:bodyPr/>
          <a:lstStyle/>
          <a:p>
            <a:r>
              <a:rPr lang="en-US" dirty="0"/>
              <a:t>BM Biopsy: Normal vs ET or PV</a:t>
            </a:r>
          </a:p>
        </p:txBody>
      </p:sp>
      <p:sp>
        <p:nvSpPr>
          <p:cNvPr id="9" name="Content Placeholder 8">
            <a:extLst>
              <a:ext uri="{FF2B5EF4-FFF2-40B4-BE49-F238E27FC236}">
                <a16:creationId xmlns:a16="http://schemas.microsoft.com/office/drawing/2014/main" id="{AFEE11E8-9FAA-2EF4-C884-31C3D7D98B80}"/>
              </a:ext>
            </a:extLst>
          </p:cNvPr>
          <p:cNvSpPr>
            <a:spLocks noGrp="1"/>
          </p:cNvSpPr>
          <p:nvPr>
            <p:ph sz="quarter" idx="10"/>
          </p:nvPr>
        </p:nvSpPr>
        <p:spPr/>
        <p:txBody>
          <a:bodyPr/>
          <a:lstStyle/>
          <a:p>
            <a:r>
              <a:rPr lang="en-US" dirty="0"/>
              <a:t>Courtesy of R. T. Silver, Weill Cornell Medicine.</a:t>
            </a:r>
          </a:p>
        </p:txBody>
      </p:sp>
      <p:sp>
        <p:nvSpPr>
          <p:cNvPr id="5" name="TextBox 4">
            <a:extLst>
              <a:ext uri="{FF2B5EF4-FFF2-40B4-BE49-F238E27FC236}">
                <a16:creationId xmlns:a16="http://schemas.microsoft.com/office/drawing/2014/main" id="{8AF0F8D3-5E5C-AF74-6DAA-D0ADB20D84B0}"/>
              </a:ext>
            </a:extLst>
          </p:cNvPr>
          <p:cNvSpPr txBox="1"/>
          <p:nvPr/>
        </p:nvSpPr>
        <p:spPr>
          <a:xfrm>
            <a:off x="707921" y="1275519"/>
            <a:ext cx="2861189" cy="327025"/>
          </a:xfrm>
          <a:prstGeom prst="rect">
            <a:avLst/>
          </a:prstGeom>
        </p:spPr>
        <p:txBody>
          <a:bodyPr vert="horz" wrap="non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61616"/>
                </a:solidFill>
                <a:effectLst/>
                <a:uLnTx/>
                <a:uFillTx/>
                <a:latin typeface="Poppins"/>
                <a:ea typeface="+mn-ea"/>
                <a:cs typeface="+mn-cs"/>
              </a:rPr>
              <a:t>Normal bone marrow</a:t>
            </a:r>
          </a:p>
        </p:txBody>
      </p:sp>
      <p:sp>
        <p:nvSpPr>
          <p:cNvPr id="10" name="TextBox 9">
            <a:extLst>
              <a:ext uri="{FF2B5EF4-FFF2-40B4-BE49-F238E27FC236}">
                <a16:creationId xmlns:a16="http://schemas.microsoft.com/office/drawing/2014/main" id="{762F8F70-895F-4079-C302-BD8398C9F0D1}"/>
              </a:ext>
            </a:extLst>
          </p:cNvPr>
          <p:cNvSpPr txBox="1"/>
          <p:nvPr/>
        </p:nvSpPr>
        <p:spPr>
          <a:xfrm>
            <a:off x="8869856" y="1246064"/>
            <a:ext cx="2149330" cy="327025"/>
          </a:xfrm>
          <a:prstGeom prst="rect">
            <a:avLst/>
          </a:prstGeom>
        </p:spPr>
        <p:txBody>
          <a:bodyPr vert="horz" wrap="non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61616"/>
                </a:solidFill>
                <a:effectLst/>
                <a:uLnTx/>
                <a:uFillTx/>
                <a:latin typeface="Poppins"/>
                <a:ea typeface="+mn-ea"/>
                <a:cs typeface="+mn-cs"/>
              </a:rPr>
              <a:t>ET bone marrow</a:t>
            </a:r>
          </a:p>
        </p:txBody>
      </p:sp>
      <p:sp>
        <p:nvSpPr>
          <p:cNvPr id="11" name="TextBox 10">
            <a:extLst>
              <a:ext uri="{FF2B5EF4-FFF2-40B4-BE49-F238E27FC236}">
                <a16:creationId xmlns:a16="http://schemas.microsoft.com/office/drawing/2014/main" id="{2A77EB7E-0A8F-5647-80E2-920F13705673}"/>
              </a:ext>
            </a:extLst>
          </p:cNvPr>
          <p:cNvSpPr txBox="1"/>
          <p:nvPr/>
        </p:nvSpPr>
        <p:spPr>
          <a:xfrm>
            <a:off x="4947200" y="2844359"/>
            <a:ext cx="2191545" cy="327025"/>
          </a:xfrm>
          <a:prstGeom prst="rect">
            <a:avLst/>
          </a:prstGeom>
        </p:spPr>
        <p:txBody>
          <a:bodyPr vert="horz" wrap="non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61616"/>
                </a:solidFill>
                <a:effectLst/>
                <a:uLnTx/>
                <a:uFillTx/>
                <a:latin typeface="Poppins"/>
                <a:ea typeface="+mn-ea"/>
                <a:cs typeface="+mn-cs"/>
              </a:rPr>
              <a:t>PV bone marrow</a:t>
            </a:r>
          </a:p>
        </p:txBody>
      </p:sp>
      <p:pic>
        <p:nvPicPr>
          <p:cNvPr id="12" name="Picture 1">
            <a:extLst>
              <a:ext uri="{FF2B5EF4-FFF2-40B4-BE49-F238E27FC236}">
                <a16:creationId xmlns:a16="http://schemas.microsoft.com/office/drawing/2014/main" id="{914381DC-D939-27DD-946A-15EDCE28205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1125" y="1627453"/>
            <a:ext cx="3114779" cy="243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a:extLst>
              <a:ext uri="{FF2B5EF4-FFF2-40B4-BE49-F238E27FC236}">
                <a16:creationId xmlns:a16="http://schemas.microsoft.com/office/drawing/2014/main" id="{EEADC7F9-7EB9-2B26-DC0C-AB644CD8C6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85584" y="3171384"/>
            <a:ext cx="3114777" cy="2433812"/>
          </a:xfrm>
          <a:prstGeom prst="rect">
            <a:avLst/>
          </a:prstGeom>
          <a:ln>
            <a:solidFill>
              <a:schemeClr val="tx1"/>
            </a:solidFill>
          </a:ln>
        </p:spPr>
      </p:pic>
      <p:pic>
        <p:nvPicPr>
          <p:cNvPr id="16" name="Picture 4" descr="essential-thrombocythemia-(et)-[2-bm094-2].jpeg">
            <a:extLst>
              <a:ext uri="{FF2B5EF4-FFF2-40B4-BE49-F238E27FC236}">
                <a16:creationId xmlns:a16="http://schemas.microsoft.com/office/drawing/2014/main" id="{6E13BA99-AF9C-C6A1-8656-190C1E41661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390041" y="1602544"/>
            <a:ext cx="3108960" cy="242926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0100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7DB187-ADC6-9CD0-8EAC-19C37337552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47B352B-7A66-A052-9CCE-011B0CD9DD72}"/>
              </a:ext>
            </a:extLst>
          </p:cNvPr>
          <p:cNvSpPr>
            <a:spLocks noGrp="1"/>
          </p:cNvSpPr>
          <p:nvPr>
            <p:ph type="title"/>
          </p:nvPr>
        </p:nvSpPr>
        <p:spPr>
          <a:xfrm>
            <a:off x="231078" y="260163"/>
            <a:ext cx="11740260" cy="1044132"/>
          </a:xfrm>
        </p:spPr>
        <p:txBody>
          <a:bodyPr/>
          <a:lstStyle/>
          <a:p>
            <a:r>
              <a:rPr lang="en-US" dirty="0"/>
              <a:t>The Current Genetic Landscape Concerning Phenotypic Driver Mutations in MPN</a:t>
            </a:r>
          </a:p>
        </p:txBody>
      </p:sp>
      <p:sp>
        <p:nvSpPr>
          <p:cNvPr id="4" name="Content Placeholder 3">
            <a:extLst>
              <a:ext uri="{FF2B5EF4-FFF2-40B4-BE49-F238E27FC236}">
                <a16:creationId xmlns:a16="http://schemas.microsoft.com/office/drawing/2014/main" id="{47C45132-DC84-779D-DB99-C5D8FDDA0E4F}"/>
              </a:ext>
            </a:extLst>
          </p:cNvPr>
          <p:cNvSpPr>
            <a:spLocks noGrp="1"/>
          </p:cNvSpPr>
          <p:nvPr>
            <p:ph sz="quarter" idx="10"/>
          </p:nvPr>
        </p:nvSpPr>
        <p:spPr>
          <a:xfrm>
            <a:off x="1712198" y="6302375"/>
            <a:ext cx="8409701" cy="327025"/>
          </a:xfrm>
        </p:spPr>
        <p:txBody>
          <a:bodyPr/>
          <a:lstStyle/>
          <a:p>
            <a:r>
              <a:rPr lang="en-US" dirty="0"/>
              <a:t>Vannucchi. CA Cancer J Clin. 2009;59:171. Harrison. Blood 2016;127:276. Zoi. JCO. 2017;35;947. Thiele. Am J Hematol. 2023;98:166.</a:t>
            </a:r>
          </a:p>
        </p:txBody>
      </p:sp>
      <p:graphicFrame>
        <p:nvGraphicFramePr>
          <p:cNvPr id="45" name="Diagramm 5">
            <a:extLst>
              <a:ext uri="{FF2B5EF4-FFF2-40B4-BE49-F238E27FC236}">
                <a16:creationId xmlns:a16="http://schemas.microsoft.com/office/drawing/2014/main" id="{D14817A1-56A2-C63A-7269-6FF4F186F774}"/>
              </a:ext>
            </a:extLst>
          </p:cNvPr>
          <p:cNvGraphicFramePr/>
          <p:nvPr>
            <p:extLst>
              <p:ext uri="{D42A27DB-BD31-4B8C-83A1-F6EECF244321}">
                <p14:modId xmlns:p14="http://schemas.microsoft.com/office/powerpoint/2010/main" val="3748073846"/>
              </p:ext>
            </p:extLst>
          </p:nvPr>
        </p:nvGraphicFramePr>
        <p:xfrm>
          <a:off x="1503099" y="1816741"/>
          <a:ext cx="3136121" cy="1460658"/>
        </p:xfrm>
        <a:graphic>
          <a:graphicData uri="http://schemas.openxmlformats.org/drawingml/2006/chart">
            <c:chart xmlns:c="http://schemas.openxmlformats.org/drawingml/2006/chart" xmlns:r="http://schemas.openxmlformats.org/officeDocument/2006/relationships" r:id="rId4"/>
          </a:graphicData>
        </a:graphic>
      </p:graphicFrame>
      <p:sp>
        <p:nvSpPr>
          <p:cNvPr id="46" name="Textfeld 7">
            <a:extLst>
              <a:ext uri="{FF2B5EF4-FFF2-40B4-BE49-F238E27FC236}">
                <a16:creationId xmlns:a16="http://schemas.microsoft.com/office/drawing/2014/main" id="{F3EC0B5B-E39F-056D-EC7E-49D84DDCDB20}"/>
              </a:ext>
            </a:extLst>
          </p:cNvPr>
          <p:cNvSpPr txBox="1"/>
          <p:nvPr/>
        </p:nvSpPr>
        <p:spPr>
          <a:xfrm>
            <a:off x="1162944" y="1969300"/>
            <a:ext cx="417102" cy="338554"/>
          </a:xfrm>
          <a:prstGeom prst="rect">
            <a:avLst/>
          </a:prstGeom>
          <a:noFill/>
        </p:spPr>
        <p:txBody>
          <a:bodyPr wrap="none" rtlCol="0">
            <a:spAutoFit/>
          </a:bodyPr>
          <a:lstStyle/>
          <a:p>
            <a:pPr marL="0" marR="0" lvl="0" indent="0" algn="ctr" defTabSz="1828778" rtl="0" eaLnBrk="1" fontAlgn="auto" latinLnBrk="0" hangingPunct="0">
              <a:lnSpc>
                <a:spcPct val="100000"/>
              </a:lnSpc>
              <a:spcBef>
                <a:spcPts val="0"/>
              </a:spcBef>
              <a:spcAft>
                <a:spcPts val="0"/>
              </a:spcAft>
              <a:buClrTx/>
              <a:buSzTx/>
              <a:buFontTx/>
              <a:buNone/>
              <a:tabLst/>
              <a:defRPr/>
            </a:pPr>
            <a:r>
              <a:rPr kumimoji="0" lang="de-DE" sz="1600" b="1" i="0" u="none" strike="noStrike" kern="0" cap="none" spc="0" normalizeH="0" baseline="0" noProof="0" dirty="0">
                <a:ln>
                  <a:noFill/>
                </a:ln>
                <a:solidFill>
                  <a:srgbClr val="000000">
                    <a:lumMod val="95000"/>
                    <a:lumOff val="5000"/>
                  </a:srgbClr>
                </a:solidFill>
                <a:effectLst/>
                <a:uLnTx/>
                <a:uFillTx/>
                <a:latin typeface="Poppins"/>
                <a:ea typeface="Tahoma" panose="020B0604030504040204" pitchFamily="34" charset="0"/>
                <a:cs typeface="Arial" panose="020B0604020202020204" pitchFamily="34" charset="0"/>
                <a:sym typeface="Helvetica Neue"/>
              </a:rPr>
              <a:t>ET</a:t>
            </a:r>
            <a:endParaRPr kumimoji="0" lang="en-US" sz="1600" b="1" i="0" u="none" strike="noStrike" kern="0" cap="none" spc="0" normalizeH="0" baseline="0" noProof="0" dirty="0">
              <a:ln>
                <a:noFill/>
              </a:ln>
              <a:solidFill>
                <a:srgbClr val="000000">
                  <a:lumMod val="95000"/>
                  <a:lumOff val="5000"/>
                </a:srgbClr>
              </a:solidFill>
              <a:effectLst/>
              <a:uLnTx/>
              <a:uFillTx/>
              <a:latin typeface="Poppins"/>
              <a:ea typeface="Tahoma" panose="020B0604030504040204" pitchFamily="34" charset="0"/>
              <a:cs typeface="Arial" panose="020B0604020202020204" pitchFamily="34" charset="0"/>
              <a:sym typeface="Helvetica Neue"/>
            </a:endParaRPr>
          </a:p>
        </p:txBody>
      </p:sp>
      <p:sp>
        <p:nvSpPr>
          <p:cNvPr id="47" name="Textfeld 8">
            <a:extLst>
              <a:ext uri="{FF2B5EF4-FFF2-40B4-BE49-F238E27FC236}">
                <a16:creationId xmlns:a16="http://schemas.microsoft.com/office/drawing/2014/main" id="{65C46F9E-88BF-D6C3-4A43-8E26AF93F062}"/>
              </a:ext>
            </a:extLst>
          </p:cNvPr>
          <p:cNvSpPr txBox="1"/>
          <p:nvPr/>
        </p:nvSpPr>
        <p:spPr>
          <a:xfrm>
            <a:off x="1000553" y="3476435"/>
            <a:ext cx="614271" cy="338554"/>
          </a:xfrm>
          <a:prstGeom prst="rect">
            <a:avLst/>
          </a:prstGeom>
          <a:noFill/>
        </p:spPr>
        <p:txBody>
          <a:bodyPr wrap="none" rtlCol="0">
            <a:spAutoFit/>
          </a:bodyPr>
          <a:lstStyle/>
          <a:p>
            <a:pPr marL="0" marR="0" lvl="0" indent="0" algn="ctr" defTabSz="1828778" rtl="0" eaLnBrk="1" fontAlgn="auto" latinLnBrk="0" hangingPunct="0">
              <a:lnSpc>
                <a:spcPct val="100000"/>
              </a:lnSpc>
              <a:spcBef>
                <a:spcPts val="0"/>
              </a:spcBef>
              <a:spcAft>
                <a:spcPts val="0"/>
              </a:spcAft>
              <a:buClrTx/>
              <a:buSzTx/>
              <a:buFontTx/>
              <a:buNone/>
              <a:tabLst/>
              <a:defRPr/>
            </a:pPr>
            <a:r>
              <a:rPr kumimoji="0" lang="de-DE" sz="1600" b="1" i="0" u="none" strike="noStrike" kern="0" cap="none" spc="0" normalizeH="0" baseline="0" noProof="0" dirty="0">
                <a:ln>
                  <a:noFill/>
                </a:ln>
                <a:solidFill>
                  <a:srgbClr val="000000">
                    <a:lumMod val="95000"/>
                    <a:lumOff val="5000"/>
                  </a:srgbClr>
                </a:solidFill>
                <a:effectLst/>
                <a:uLnTx/>
                <a:uFillTx/>
                <a:latin typeface="Poppins"/>
                <a:ea typeface="Tahoma" panose="020B0604030504040204" pitchFamily="34" charset="0"/>
                <a:cs typeface="Arial" panose="020B0604020202020204" pitchFamily="34" charset="0"/>
                <a:sym typeface="Helvetica Neue"/>
              </a:rPr>
              <a:t>PMF</a:t>
            </a:r>
            <a:endParaRPr kumimoji="0" lang="en-US" sz="1600" b="1" i="0" u="none" strike="noStrike" kern="0" cap="none" spc="0" normalizeH="0" baseline="0" noProof="0" dirty="0">
              <a:ln>
                <a:noFill/>
              </a:ln>
              <a:solidFill>
                <a:srgbClr val="000000">
                  <a:lumMod val="95000"/>
                  <a:lumOff val="5000"/>
                </a:srgbClr>
              </a:solidFill>
              <a:effectLst/>
              <a:uLnTx/>
              <a:uFillTx/>
              <a:latin typeface="Poppins"/>
              <a:ea typeface="Tahoma" panose="020B0604030504040204" pitchFamily="34" charset="0"/>
              <a:cs typeface="Arial" panose="020B0604020202020204" pitchFamily="34" charset="0"/>
              <a:sym typeface="Helvetica Neue"/>
            </a:endParaRPr>
          </a:p>
        </p:txBody>
      </p:sp>
      <p:sp>
        <p:nvSpPr>
          <p:cNvPr id="48" name="Textfeld 9">
            <a:extLst>
              <a:ext uri="{FF2B5EF4-FFF2-40B4-BE49-F238E27FC236}">
                <a16:creationId xmlns:a16="http://schemas.microsoft.com/office/drawing/2014/main" id="{D362B4C7-C07A-0D1B-3C8D-FB4DF928937F}"/>
              </a:ext>
            </a:extLst>
          </p:cNvPr>
          <p:cNvSpPr txBox="1"/>
          <p:nvPr/>
        </p:nvSpPr>
        <p:spPr>
          <a:xfrm>
            <a:off x="909509" y="5264892"/>
            <a:ext cx="461986" cy="338554"/>
          </a:xfrm>
          <a:prstGeom prst="rect">
            <a:avLst/>
          </a:prstGeom>
          <a:noFill/>
        </p:spPr>
        <p:txBody>
          <a:bodyPr wrap="none" rtlCol="0">
            <a:spAutoFit/>
          </a:bodyPr>
          <a:lstStyle/>
          <a:p>
            <a:pPr marL="0" marR="0" lvl="0" indent="0" algn="ctr" defTabSz="1828778" rtl="0" eaLnBrk="1" fontAlgn="auto" latinLnBrk="0" hangingPunct="0">
              <a:lnSpc>
                <a:spcPct val="100000"/>
              </a:lnSpc>
              <a:spcBef>
                <a:spcPts val="0"/>
              </a:spcBef>
              <a:spcAft>
                <a:spcPts val="0"/>
              </a:spcAft>
              <a:buClrTx/>
              <a:buSzTx/>
              <a:buFontTx/>
              <a:buNone/>
              <a:tabLst/>
              <a:defRPr/>
            </a:pPr>
            <a:r>
              <a:rPr kumimoji="0" lang="de-DE" sz="1600" b="1" i="0" u="none" strike="noStrike" kern="0" cap="none" spc="0" normalizeH="0" baseline="0" noProof="0" dirty="0">
                <a:ln>
                  <a:noFill/>
                </a:ln>
                <a:solidFill>
                  <a:srgbClr val="000000">
                    <a:lumMod val="95000"/>
                    <a:lumOff val="5000"/>
                  </a:srgbClr>
                </a:solidFill>
                <a:effectLst/>
                <a:uLnTx/>
                <a:uFillTx/>
                <a:latin typeface="Poppins"/>
                <a:ea typeface="Tahoma" panose="020B0604030504040204" pitchFamily="34" charset="0"/>
                <a:cs typeface="Arial" panose="020B0604020202020204" pitchFamily="34" charset="0"/>
                <a:sym typeface="Helvetica Neue"/>
              </a:rPr>
              <a:t>PV</a:t>
            </a:r>
            <a:endParaRPr kumimoji="0" lang="en-US" sz="1600" b="1" i="0" u="none" strike="noStrike" kern="0" cap="none" spc="0" normalizeH="0" baseline="0" noProof="0" dirty="0">
              <a:ln>
                <a:noFill/>
              </a:ln>
              <a:solidFill>
                <a:srgbClr val="000000">
                  <a:lumMod val="95000"/>
                  <a:lumOff val="5000"/>
                </a:srgbClr>
              </a:solidFill>
              <a:effectLst/>
              <a:uLnTx/>
              <a:uFillTx/>
              <a:latin typeface="Poppins"/>
              <a:ea typeface="Tahoma" panose="020B0604030504040204" pitchFamily="34" charset="0"/>
              <a:cs typeface="Arial" panose="020B0604020202020204" pitchFamily="34" charset="0"/>
              <a:sym typeface="Helvetica Neue"/>
            </a:endParaRPr>
          </a:p>
        </p:txBody>
      </p:sp>
      <p:graphicFrame>
        <p:nvGraphicFramePr>
          <p:cNvPr id="49" name="Diagramm 10">
            <a:extLst>
              <a:ext uri="{FF2B5EF4-FFF2-40B4-BE49-F238E27FC236}">
                <a16:creationId xmlns:a16="http://schemas.microsoft.com/office/drawing/2014/main" id="{0ADB14D8-C7C2-0883-E88A-1DE412DF3AB9}"/>
              </a:ext>
            </a:extLst>
          </p:cNvPr>
          <p:cNvGraphicFramePr/>
          <p:nvPr>
            <p:extLst>
              <p:ext uri="{D42A27DB-BD31-4B8C-83A1-F6EECF244321}">
                <p14:modId xmlns:p14="http://schemas.microsoft.com/office/powerpoint/2010/main" val="4248412451"/>
              </p:ext>
            </p:extLst>
          </p:nvPr>
        </p:nvGraphicFramePr>
        <p:xfrm>
          <a:off x="1495143" y="3405139"/>
          <a:ext cx="3136121" cy="146065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0" name="Diagramm 14">
            <a:extLst>
              <a:ext uri="{FF2B5EF4-FFF2-40B4-BE49-F238E27FC236}">
                <a16:creationId xmlns:a16="http://schemas.microsoft.com/office/drawing/2014/main" id="{22AEAEAC-A43E-0991-83D0-E907F6CA5DE6}"/>
              </a:ext>
            </a:extLst>
          </p:cNvPr>
          <p:cNvGraphicFramePr/>
          <p:nvPr>
            <p:extLst>
              <p:ext uri="{D42A27DB-BD31-4B8C-83A1-F6EECF244321}">
                <p14:modId xmlns:p14="http://schemas.microsoft.com/office/powerpoint/2010/main" val="1436004308"/>
              </p:ext>
            </p:extLst>
          </p:nvPr>
        </p:nvGraphicFramePr>
        <p:xfrm>
          <a:off x="1542879" y="5165511"/>
          <a:ext cx="3136121" cy="1460659"/>
        </p:xfrm>
        <a:graphic>
          <a:graphicData uri="http://schemas.openxmlformats.org/drawingml/2006/chart">
            <c:chart xmlns:c="http://schemas.openxmlformats.org/drawingml/2006/chart" xmlns:r="http://schemas.openxmlformats.org/officeDocument/2006/relationships" r:id="rId6"/>
          </a:graphicData>
        </a:graphic>
      </p:graphicFrame>
      <p:sp>
        <p:nvSpPr>
          <p:cNvPr id="51" name="Textfeld 17">
            <a:extLst>
              <a:ext uri="{FF2B5EF4-FFF2-40B4-BE49-F238E27FC236}">
                <a16:creationId xmlns:a16="http://schemas.microsoft.com/office/drawing/2014/main" id="{D732BA12-7751-9410-C032-F18A7E5D837C}"/>
              </a:ext>
            </a:extLst>
          </p:cNvPr>
          <p:cNvSpPr txBox="1"/>
          <p:nvPr/>
        </p:nvSpPr>
        <p:spPr>
          <a:xfrm>
            <a:off x="127403" y="5557092"/>
            <a:ext cx="2246651" cy="338554"/>
          </a:xfrm>
          <a:prstGeom prst="rect">
            <a:avLst/>
          </a:prstGeom>
          <a:noFill/>
        </p:spPr>
        <p:txBody>
          <a:bodyPr wrap="square" rtlCol="0">
            <a:spAutoFit/>
          </a:bodyPr>
          <a:lstStyle/>
          <a:p>
            <a:pPr marL="0" marR="0" lvl="0" indent="0" algn="ctr" defTabSz="1828778" rtl="0" eaLnBrk="1" fontAlgn="auto" latinLnBrk="0" hangingPunct="0">
              <a:lnSpc>
                <a:spcPct val="100000"/>
              </a:lnSpc>
              <a:spcBef>
                <a:spcPts val="0"/>
              </a:spcBef>
              <a:spcAft>
                <a:spcPts val="0"/>
              </a:spcAft>
              <a:buClrTx/>
              <a:buSzTx/>
              <a:buFontTx/>
              <a:buNone/>
              <a:tabLst/>
              <a:defRPr/>
            </a:pPr>
            <a:r>
              <a:rPr kumimoji="0" lang="de-DE" sz="1600" i="1" u="none" strike="noStrike" kern="0" cap="none" spc="0" normalizeH="0" baseline="0" noProof="0" dirty="0">
                <a:ln>
                  <a:noFill/>
                </a:ln>
                <a:solidFill>
                  <a:srgbClr val="000000"/>
                </a:solidFill>
                <a:effectLst/>
                <a:uLnTx/>
                <a:uFillTx/>
                <a:latin typeface="Poppins"/>
                <a:ea typeface="Tahoma" panose="020B0604030504040204" pitchFamily="34" charset="0"/>
                <a:cs typeface="Arial" panose="020B0604020202020204" pitchFamily="34" charset="0"/>
                <a:sym typeface="Helvetica Neue"/>
              </a:rPr>
              <a:t>JAK2V617F</a:t>
            </a:r>
            <a:r>
              <a:rPr kumimoji="0" lang="de-DE" sz="1600" i="0" u="none" strike="noStrike" kern="0" cap="none" spc="0" normalizeH="0" baseline="0" noProof="0" dirty="0">
                <a:ln>
                  <a:noFill/>
                </a:ln>
                <a:solidFill>
                  <a:srgbClr val="000000"/>
                </a:solidFill>
                <a:effectLst/>
                <a:uLnTx/>
                <a:uFillTx/>
                <a:latin typeface="Poppins"/>
                <a:ea typeface="Tahoma" panose="020B0604030504040204" pitchFamily="34" charset="0"/>
                <a:cs typeface="Arial" panose="020B0604020202020204" pitchFamily="34" charset="0"/>
                <a:sym typeface="Helvetica Neue"/>
              </a:rPr>
              <a:t> (&gt;95%)</a:t>
            </a:r>
          </a:p>
        </p:txBody>
      </p:sp>
      <p:sp>
        <p:nvSpPr>
          <p:cNvPr id="52" name="Textfeld 18">
            <a:extLst>
              <a:ext uri="{FF2B5EF4-FFF2-40B4-BE49-F238E27FC236}">
                <a16:creationId xmlns:a16="http://schemas.microsoft.com/office/drawing/2014/main" id="{5DCDE1F5-7066-78B9-EBE2-9F8C294581FF}"/>
              </a:ext>
            </a:extLst>
          </p:cNvPr>
          <p:cNvSpPr txBox="1"/>
          <p:nvPr/>
        </p:nvSpPr>
        <p:spPr>
          <a:xfrm>
            <a:off x="729770" y="3769312"/>
            <a:ext cx="1327607" cy="338554"/>
          </a:xfrm>
          <a:prstGeom prst="rect">
            <a:avLst/>
          </a:prstGeom>
          <a:noFill/>
        </p:spPr>
        <p:txBody>
          <a:bodyPr wrap="none" rtlCol="0">
            <a:spAutoFit/>
          </a:bodyPr>
          <a:lstStyle/>
          <a:p>
            <a:pPr marL="0" marR="0" lvl="0" indent="0" algn="ctr" defTabSz="1828778" rtl="0" eaLnBrk="1" fontAlgn="auto" latinLnBrk="0" hangingPunct="0">
              <a:lnSpc>
                <a:spcPct val="100000"/>
              </a:lnSpc>
              <a:spcBef>
                <a:spcPts val="0"/>
              </a:spcBef>
              <a:spcAft>
                <a:spcPts val="0"/>
              </a:spcAft>
              <a:buClrTx/>
              <a:buSzTx/>
              <a:buFontTx/>
              <a:buNone/>
              <a:tabLst/>
              <a:defRPr/>
            </a:pPr>
            <a:r>
              <a:rPr kumimoji="0" lang="de-DE" sz="1600" i="1" u="none" strike="noStrike" kern="0" cap="none" spc="0" normalizeH="0" baseline="0" noProof="0" dirty="0">
                <a:ln>
                  <a:noFill/>
                </a:ln>
                <a:solidFill>
                  <a:srgbClr val="000000"/>
                </a:solidFill>
                <a:effectLst/>
                <a:uLnTx/>
                <a:uFillTx/>
                <a:latin typeface="Poppins"/>
                <a:ea typeface="Tahoma" panose="020B0604030504040204" pitchFamily="34" charset="0"/>
                <a:cs typeface="Arial" panose="020B0604020202020204" pitchFamily="34" charset="0"/>
                <a:sym typeface="Helvetica Neue"/>
              </a:rPr>
              <a:t>JAK2</a:t>
            </a:r>
            <a:r>
              <a:rPr kumimoji="0" lang="de-DE" sz="1600" i="0" u="none" strike="noStrike" kern="0" cap="none" spc="0" normalizeH="0" baseline="0" noProof="0" dirty="0">
                <a:ln>
                  <a:noFill/>
                </a:ln>
                <a:solidFill>
                  <a:srgbClr val="000000"/>
                </a:solidFill>
                <a:effectLst/>
                <a:uLnTx/>
                <a:uFillTx/>
                <a:latin typeface="Poppins"/>
                <a:ea typeface="Tahoma" panose="020B0604030504040204" pitchFamily="34" charset="0"/>
                <a:cs typeface="Arial" panose="020B0604020202020204" pitchFamily="34" charset="0"/>
                <a:sym typeface="Helvetica Neue"/>
              </a:rPr>
              <a:t> (60%)</a:t>
            </a:r>
          </a:p>
        </p:txBody>
      </p:sp>
      <p:sp>
        <p:nvSpPr>
          <p:cNvPr id="53" name="Textfeld 19">
            <a:extLst>
              <a:ext uri="{FF2B5EF4-FFF2-40B4-BE49-F238E27FC236}">
                <a16:creationId xmlns:a16="http://schemas.microsoft.com/office/drawing/2014/main" id="{B65BB716-4A35-2C10-096B-DCE56888D568}"/>
              </a:ext>
            </a:extLst>
          </p:cNvPr>
          <p:cNvSpPr txBox="1"/>
          <p:nvPr/>
        </p:nvSpPr>
        <p:spPr>
          <a:xfrm>
            <a:off x="836690" y="2278099"/>
            <a:ext cx="1327607" cy="338554"/>
          </a:xfrm>
          <a:prstGeom prst="rect">
            <a:avLst/>
          </a:prstGeom>
          <a:noFill/>
        </p:spPr>
        <p:txBody>
          <a:bodyPr wrap="none" rtlCol="0">
            <a:spAutoFit/>
          </a:bodyPr>
          <a:lstStyle/>
          <a:p>
            <a:pPr marL="0" marR="0" lvl="0" indent="0" algn="ctr" defTabSz="1828778" rtl="0" eaLnBrk="1" fontAlgn="auto" latinLnBrk="0" hangingPunct="0">
              <a:lnSpc>
                <a:spcPct val="100000"/>
              </a:lnSpc>
              <a:spcBef>
                <a:spcPts val="0"/>
              </a:spcBef>
              <a:spcAft>
                <a:spcPts val="0"/>
              </a:spcAft>
              <a:buClrTx/>
              <a:buSzTx/>
              <a:buFontTx/>
              <a:buNone/>
              <a:tabLst/>
              <a:defRPr/>
            </a:pPr>
            <a:r>
              <a:rPr kumimoji="0" lang="de-DE" sz="1600" i="1" u="none" strike="noStrike" kern="0" cap="none" spc="0" normalizeH="0" baseline="0" noProof="0" dirty="0">
                <a:ln>
                  <a:noFill/>
                </a:ln>
                <a:solidFill>
                  <a:srgbClr val="000000"/>
                </a:solidFill>
                <a:effectLst/>
                <a:uLnTx/>
                <a:uFillTx/>
                <a:latin typeface="Poppins"/>
                <a:ea typeface="Tahoma" panose="020B0604030504040204" pitchFamily="34" charset="0"/>
                <a:cs typeface="Arial" panose="020B0604020202020204" pitchFamily="34" charset="0"/>
                <a:sym typeface="Helvetica Neue"/>
              </a:rPr>
              <a:t>JAK2</a:t>
            </a:r>
            <a:r>
              <a:rPr kumimoji="0" lang="de-DE" sz="1600" i="0" u="none" strike="noStrike" kern="0" cap="none" spc="0" normalizeH="0" baseline="0" noProof="0" dirty="0">
                <a:ln>
                  <a:noFill/>
                </a:ln>
                <a:solidFill>
                  <a:srgbClr val="000000"/>
                </a:solidFill>
                <a:effectLst/>
                <a:uLnTx/>
                <a:uFillTx/>
                <a:latin typeface="Poppins"/>
                <a:ea typeface="Tahoma" panose="020B0604030504040204" pitchFamily="34" charset="0"/>
                <a:cs typeface="Arial" panose="020B0604020202020204" pitchFamily="34" charset="0"/>
                <a:sym typeface="Helvetica Neue"/>
              </a:rPr>
              <a:t> (60%)</a:t>
            </a:r>
          </a:p>
        </p:txBody>
      </p:sp>
      <p:sp>
        <p:nvSpPr>
          <p:cNvPr id="54" name="Textfeld 21">
            <a:extLst>
              <a:ext uri="{FF2B5EF4-FFF2-40B4-BE49-F238E27FC236}">
                <a16:creationId xmlns:a16="http://schemas.microsoft.com/office/drawing/2014/main" id="{A949A56B-6AE9-1BD8-9C1A-FFB93D68F218}"/>
              </a:ext>
            </a:extLst>
          </p:cNvPr>
          <p:cNvSpPr txBox="1"/>
          <p:nvPr/>
        </p:nvSpPr>
        <p:spPr>
          <a:xfrm>
            <a:off x="2167384" y="3065434"/>
            <a:ext cx="1854995" cy="338554"/>
          </a:xfrm>
          <a:prstGeom prst="rect">
            <a:avLst/>
          </a:prstGeom>
          <a:noFill/>
        </p:spPr>
        <p:txBody>
          <a:bodyPr wrap="none" rtlCol="0">
            <a:spAutoFit/>
          </a:bodyPr>
          <a:lstStyle/>
          <a:p>
            <a:pPr marL="0" marR="0" lvl="0" indent="0" algn="ctr" defTabSz="1828778" rtl="0" eaLnBrk="1" fontAlgn="auto" latinLnBrk="0" hangingPunct="0">
              <a:lnSpc>
                <a:spcPct val="100000"/>
              </a:lnSpc>
              <a:spcBef>
                <a:spcPts val="0"/>
              </a:spcBef>
              <a:spcAft>
                <a:spcPts val="0"/>
              </a:spcAft>
              <a:buClrTx/>
              <a:buSzTx/>
              <a:buFontTx/>
              <a:buNone/>
              <a:tabLst/>
              <a:defRPr/>
            </a:pPr>
            <a:r>
              <a:rPr kumimoji="0" lang="de-DE" sz="1600" i="1" u="none" strike="noStrike" kern="0" cap="none" spc="0" normalizeH="0" baseline="0" noProof="0" dirty="0">
                <a:ln>
                  <a:noFill/>
                </a:ln>
                <a:solidFill>
                  <a:srgbClr val="000000"/>
                </a:solidFill>
                <a:effectLst/>
                <a:uLnTx/>
                <a:uFillTx/>
                <a:latin typeface="Poppins"/>
                <a:ea typeface="Tahoma" panose="020B0604030504040204" pitchFamily="34" charset="0"/>
                <a:cs typeface="Arial" panose="020B0604020202020204" pitchFamily="34" charset="0"/>
                <a:sym typeface="Helvetica Neue"/>
              </a:rPr>
              <a:t>CALR</a:t>
            </a:r>
            <a:r>
              <a:rPr kumimoji="0" lang="de-DE" sz="1600" i="0" u="none" strike="noStrike" kern="0" cap="none" spc="0" normalizeH="0" baseline="0" noProof="0" dirty="0">
                <a:ln>
                  <a:noFill/>
                </a:ln>
                <a:solidFill>
                  <a:srgbClr val="000000"/>
                </a:solidFill>
                <a:effectLst/>
                <a:uLnTx/>
                <a:uFillTx/>
                <a:latin typeface="Poppins"/>
                <a:ea typeface="Tahoma" panose="020B0604030504040204" pitchFamily="34" charset="0"/>
                <a:cs typeface="Arial" panose="020B0604020202020204" pitchFamily="34" charset="0"/>
                <a:sym typeface="Helvetica Neue"/>
              </a:rPr>
              <a:t> (20%-30%)</a:t>
            </a:r>
          </a:p>
        </p:txBody>
      </p:sp>
      <p:sp>
        <p:nvSpPr>
          <p:cNvPr id="55" name="Textfeld 22">
            <a:extLst>
              <a:ext uri="{FF2B5EF4-FFF2-40B4-BE49-F238E27FC236}">
                <a16:creationId xmlns:a16="http://schemas.microsoft.com/office/drawing/2014/main" id="{6C45D13D-3AD4-42FA-DDCC-35112F513B46}"/>
              </a:ext>
            </a:extLst>
          </p:cNvPr>
          <p:cNvSpPr txBox="1"/>
          <p:nvPr/>
        </p:nvSpPr>
        <p:spPr>
          <a:xfrm>
            <a:off x="2168187" y="1465363"/>
            <a:ext cx="1853391" cy="338554"/>
          </a:xfrm>
          <a:prstGeom prst="rect">
            <a:avLst/>
          </a:prstGeom>
          <a:noFill/>
        </p:spPr>
        <p:txBody>
          <a:bodyPr wrap="none" rtlCol="0">
            <a:spAutoFit/>
          </a:bodyPr>
          <a:lstStyle/>
          <a:p>
            <a:pPr marL="0" marR="0" lvl="0" indent="0" algn="ctr" defTabSz="1828778" rtl="0" eaLnBrk="1" fontAlgn="auto" latinLnBrk="0" hangingPunct="0">
              <a:lnSpc>
                <a:spcPct val="100000"/>
              </a:lnSpc>
              <a:spcBef>
                <a:spcPts val="0"/>
              </a:spcBef>
              <a:spcAft>
                <a:spcPts val="0"/>
              </a:spcAft>
              <a:buClrTx/>
              <a:buSzTx/>
              <a:buFontTx/>
              <a:buNone/>
              <a:tabLst/>
              <a:defRPr/>
            </a:pPr>
            <a:r>
              <a:rPr kumimoji="0" lang="de-DE" sz="1600" i="1" u="none" strike="noStrike" kern="0" cap="none" spc="0" normalizeH="0" baseline="0" noProof="0" dirty="0">
                <a:ln>
                  <a:noFill/>
                </a:ln>
                <a:solidFill>
                  <a:srgbClr val="000000"/>
                </a:solidFill>
                <a:effectLst/>
                <a:uLnTx/>
                <a:uFillTx/>
                <a:latin typeface="Poppins"/>
                <a:ea typeface="Tahoma" panose="020B0604030504040204" pitchFamily="34" charset="0"/>
                <a:cs typeface="Arial" panose="020B0604020202020204" pitchFamily="34" charset="0"/>
                <a:sym typeface="Helvetica Neue"/>
              </a:rPr>
              <a:t>CALR</a:t>
            </a:r>
            <a:r>
              <a:rPr kumimoji="0" lang="de-DE" sz="1600" i="0" u="none" strike="noStrike" kern="0" cap="none" spc="0" normalizeH="0" baseline="0" noProof="0" dirty="0">
                <a:ln>
                  <a:noFill/>
                </a:ln>
                <a:solidFill>
                  <a:srgbClr val="000000"/>
                </a:solidFill>
                <a:effectLst/>
                <a:uLnTx/>
                <a:uFillTx/>
                <a:latin typeface="Poppins"/>
                <a:ea typeface="Tahoma" panose="020B0604030504040204" pitchFamily="34" charset="0"/>
                <a:cs typeface="Arial" panose="020B0604020202020204" pitchFamily="34" charset="0"/>
                <a:sym typeface="Helvetica Neue"/>
              </a:rPr>
              <a:t> (20%-25%)</a:t>
            </a:r>
          </a:p>
        </p:txBody>
      </p:sp>
      <p:sp>
        <p:nvSpPr>
          <p:cNvPr id="56" name="Textfeld 23">
            <a:extLst>
              <a:ext uri="{FF2B5EF4-FFF2-40B4-BE49-F238E27FC236}">
                <a16:creationId xmlns:a16="http://schemas.microsoft.com/office/drawing/2014/main" id="{695AA21A-6A71-BB2B-EC11-053E8B4055FD}"/>
              </a:ext>
            </a:extLst>
          </p:cNvPr>
          <p:cNvSpPr txBox="1"/>
          <p:nvPr/>
        </p:nvSpPr>
        <p:spPr>
          <a:xfrm>
            <a:off x="3704921" y="3299408"/>
            <a:ext cx="1675774" cy="430881"/>
          </a:xfrm>
          <a:prstGeom prst="rect">
            <a:avLst/>
          </a:prstGeom>
          <a:noFill/>
        </p:spPr>
        <p:txBody>
          <a:bodyPr wrap="none" lIns="182877" tIns="91437" rIns="182877" bIns="91437" rtlCol="0">
            <a:spAutoFit/>
          </a:bodyPr>
          <a:lstStyle/>
          <a:p>
            <a:pPr marL="0" marR="0" lvl="0" indent="0" algn="ctr" defTabSz="1828778" rtl="0" eaLnBrk="1" fontAlgn="auto" latinLnBrk="0" hangingPunct="0">
              <a:lnSpc>
                <a:spcPct val="100000"/>
              </a:lnSpc>
              <a:spcBef>
                <a:spcPts val="0"/>
              </a:spcBef>
              <a:spcAft>
                <a:spcPts val="0"/>
              </a:spcAft>
              <a:buClrTx/>
              <a:buSzTx/>
              <a:buFontTx/>
              <a:buNone/>
              <a:tabLst/>
              <a:defRPr/>
            </a:pPr>
            <a:r>
              <a:rPr kumimoji="0" lang="de-DE" sz="1600" i="1" u="none" strike="noStrike" kern="0" cap="none" spc="0" normalizeH="0" baseline="0" noProof="0" dirty="0">
                <a:ln>
                  <a:noFill/>
                </a:ln>
                <a:solidFill>
                  <a:srgbClr val="000000"/>
                </a:solidFill>
                <a:effectLst/>
                <a:uLnTx/>
                <a:uFillTx/>
                <a:latin typeface="Poppins"/>
                <a:ea typeface="Tahoma" panose="020B0604030504040204" pitchFamily="34" charset="0"/>
                <a:cs typeface="Arial" panose="020B0604020202020204" pitchFamily="34" charset="0"/>
                <a:sym typeface="Helvetica Neue"/>
              </a:rPr>
              <a:t>MPL</a:t>
            </a:r>
            <a:r>
              <a:rPr kumimoji="0" lang="de-DE" sz="1600" i="0" u="none" strike="noStrike" kern="0" cap="none" spc="0" normalizeH="0" baseline="0" noProof="0" dirty="0">
                <a:ln>
                  <a:noFill/>
                </a:ln>
                <a:solidFill>
                  <a:srgbClr val="000000"/>
                </a:solidFill>
                <a:effectLst/>
                <a:uLnTx/>
                <a:uFillTx/>
                <a:latin typeface="Poppins"/>
                <a:ea typeface="Tahoma" panose="020B0604030504040204" pitchFamily="34" charset="0"/>
                <a:cs typeface="Arial" panose="020B0604020202020204" pitchFamily="34" charset="0"/>
                <a:sym typeface="Helvetica Neue"/>
              </a:rPr>
              <a:t> (5%-8%)</a:t>
            </a:r>
          </a:p>
        </p:txBody>
      </p:sp>
      <p:sp>
        <p:nvSpPr>
          <p:cNvPr id="57" name="Textfeld 24">
            <a:extLst>
              <a:ext uri="{FF2B5EF4-FFF2-40B4-BE49-F238E27FC236}">
                <a16:creationId xmlns:a16="http://schemas.microsoft.com/office/drawing/2014/main" id="{38E6CF85-D5EC-F4A1-7530-52237480A870}"/>
              </a:ext>
            </a:extLst>
          </p:cNvPr>
          <p:cNvSpPr txBox="1"/>
          <p:nvPr/>
        </p:nvSpPr>
        <p:spPr>
          <a:xfrm>
            <a:off x="3639473" y="1647840"/>
            <a:ext cx="1666156" cy="430881"/>
          </a:xfrm>
          <a:prstGeom prst="rect">
            <a:avLst/>
          </a:prstGeom>
          <a:noFill/>
        </p:spPr>
        <p:txBody>
          <a:bodyPr wrap="none" lIns="182877" tIns="91437" rIns="182877" bIns="91437" rtlCol="0" anchor="t">
            <a:spAutoFit/>
          </a:bodyPr>
          <a:lstStyle/>
          <a:p>
            <a:pPr marL="0" marR="0" lvl="0" indent="0" algn="ctr" defTabSz="1828778" rtl="0" eaLnBrk="1" fontAlgn="auto" latinLnBrk="0" hangingPunct="0">
              <a:lnSpc>
                <a:spcPct val="100000"/>
              </a:lnSpc>
              <a:spcBef>
                <a:spcPts val="0"/>
              </a:spcBef>
              <a:spcAft>
                <a:spcPts val="0"/>
              </a:spcAft>
              <a:buClrTx/>
              <a:buSzTx/>
              <a:buFontTx/>
              <a:buNone/>
              <a:tabLst/>
              <a:defRPr/>
            </a:pPr>
            <a:r>
              <a:rPr kumimoji="0" lang="de-DE" sz="1600" i="1" u="none" strike="noStrike" kern="0" cap="none" spc="0" normalizeH="0" baseline="0" noProof="0" dirty="0">
                <a:ln>
                  <a:noFill/>
                </a:ln>
                <a:solidFill>
                  <a:srgbClr val="000000"/>
                </a:solidFill>
                <a:effectLst/>
                <a:uLnTx/>
                <a:uFillTx/>
                <a:latin typeface="Poppins"/>
                <a:ea typeface="Tahoma"/>
                <a:cs typeface="Arial"/>
                <a:sym typeface="Helvetica Neue"/>
              </a:rPr>
              <a:t>MPL</a:t>
            </a:r>
            <a:r>
              <a:rPr kumimoji="0" lang="de-DE" sz="1600" i="0" u="none" strike="noStrike" kern="0" cap="none" spc="0" normalizeH="0" baseline="0" noProof="0" dirty="0">
                <a:ln>
                  <a:noFill/>
                </a:ln>
                <a:solidFill>
                  <a:srgbClr val="000000"/>
                </a:solidFill>
                <a:effectLst/>
                <a:uLnTx/>
                <a:uFillTx/>
                <a:latin typeface="Poppins"/>
                <a:ea typeface="Tahoma"/>
                <a:cs typeface="Arial"/>
                <a:sym typeface="Helvetica Neue"/>
              </a:rPr>
              <a:t> (3%-</a:t>
            </a:r>
            <a:r>
              <a:rPr lang="de-DE" sz="1600" kern="0" dirty="0">
                <a:solidFill>
                  <a:srgbClr val="000000"/>
                </a:solidFill>
                <a:latin typeface="Poppins"/>
                <a:ea typeface="Tahoma"/>
                <a:cs typeface="Arial"/>
                <a:sym typeface="Helvetica Neue"/>
              </a:rPr>
              <a:t>5</a:t>
            </a:r>
            <a:r>
              <a:rPr kumimoji="0" lang="de-DE" sz="1600" i="0" u="none" strike="noStrike" kern="0" cap="none" spc="0" normalizeH="0" baseline="0" noProof="0" dirty="0">
                <a:ln>
                  <a:noFill/>
                </a:ln>
                <a:solidFill>
                  <a:srgbClr val="161616"/>
                </a:solidFill>
                <a:effectLst/>
                <a:uLnTx/>
                <a:uFillTx/>
                <a:latin typeface="Poppins"/>
                <a:ea typeface="Tahoma"/>
                <a:cs typeface="Arial"/>
                <a:sym typeface="Helvetica Neue"/>
              </a:rPr>
              <a:t>%)</a:t>
            </a:r>
          </a:p>
        </p:txBody>
      </p:sp>
      <p:graphicFrame>
        <p:nvGraphicFramePr>
          <p:cNvPr id="58" name="Diagramm 36">
            <a:extLst>
              <a:ext uri="{FF2B5EF4-FFF2-40B4-BE49-F238E27FC236}">
                <a16:creationId xmlns:a16="http://schemas.microsoft.com/office/drawing/2014/main" id="{14734C45-C65B-461B-3645-CF67B914EA54}"/>
              </a:ext>
            </a:extLst>
          </p:cNvPr>
          <p:cNvGraphicFramePr/>
          <p:nvPr>
            <p:extLst>
              <p:ext uri="{D42A27DB-BD31-4B8C-83A1-F6EECF244321}">
                <p14:modId xmlns:p14="http://schemas.microsoft.com/office/powerpoint/2010/main" val="2471530166"/>
              </p:ext>
            </p:extLst>
          </p:nvPr>
        </p:nvGraphicFramePr>
        <p:xfrm>
          <a:off x="5943130" y="1603452"/>
          <a:ext cx="1880528" cy="1430372"/>
        </p:xfrm>
        <a:graphic>
          <a:graphicData uri="http://schemas.openxmlformats.org/drawingml/2006/chart">
            <c:chart xmlns:c="http://schemas.openxmlformats.org/drawingml/2006/chart" xmlns:r="http://schemas.openxmlformats.org/officeDocument/2006/relationships" r:id="rId7"/>
          </a:graphicData>
        </a:graphic>
      </p:graphicFrame>
      <p:cxnSp>
        <p:nvCxnSpPr>
          <p:cNvPr id="60" name="Gerader Verbinder 38">
            <a:extLst>
              <a:ext uri="{FF2B5EF4-FFF2-40B4-BE49-F238E27FC236}">
                <a16:creationId xmlns:a16="http://schemas.microsoft.com/office/drawing/2014/main" id="{4CC7577F-04E5-9D90-0ED7-33A3FA7CA452}"/>
              </a:ext>
            </a:extLst>
          </p:cNvPr>
          <p:cNvCxnSpPr>
            <a:cxnSpLocks/>
          </p:cNvCxnSpPr>
          <p:nvPr/>
        </p:nvCxnSpPr>
        <p:spPr>
          <a:xfrm>
            <a:off x="4036992" y="2510060"/>
            <a:ext cx="2564322" cy="389496"/>
          </a:xfrm>
          <a:prstGeom prst="line">
            <a:avLst/>
          </a:prstGeom>
          <a:noFill/>
          <a:ln w="19050" cap="flat" cmpd="sng" algn="ctr">
            <a:solidFill>
              <a:srgbClr val="EEECE1">
                <a:lumMod val="50000"/>
              </a:srgbClr>
            </a:solidFill>
            <a:prstDash val="dash"/>
          </a:ln>
          <a:effectLst/>
        </p:spPr>
      </p:cxnSp>
      <p:graphicFrame>
        <p:nvGraphicFramePr>
          <p:cNvPr id="62" name="Diagramm 44">
            <a:extLst>
              <a:ext uri="{FF2B5EF4-FFF2-40B4-BE49-F238E27FC236}">
                <a16:creationId xmlns:a16="http://schemas.microsoft.com/office/drawing/2014/main" id="{F00098CD-4C32-ECFC-58A5-5485AB34C5A8}"/>
              </a:ext>
            </a:extLst>
          </p:cNvPr>
          <p:cNvGraphicFramePr/>
          <p:nvPr>
            <p:extLst>
              <p:ext uri="{D42A27DB-BD31-4B8C-83A1-F6EECF244321}">
                <p14:modId xmlns:p14="http://schemas.microsoft.com/office/powerpoint/2010/main" val="2560495960"/>
              </p:ext>
            </p:extLst>
          </p:nvPr>
        </p:nvGraphicFramePr>
        <p:xfrm>
          <a:off x="5943130" y="3633835"/>
          <a:ext cx="1880528" cy="1430372"/>
        </p:xfrm>
        <a:graphic>
          <a:graphicData uri="http://schemas.openxmlformats.org/drawingml/2006/chart">
            <c:chart xmlns:c="http://schemas.openxmlformats.org/drawingml/2006/chart" xmlns:r="http://schemas.openxmlformats.org/officeDocument/2006/relationships" r:id="rId8"/>
          </a:graphicData>
        </a:graphic>
      </p:graphicFrame>
      <p:grpSp>
        <p:nvGrpSpPr>
          <p:cNvPr id="63" name="Group 62">
            <a:extLst>
              <a:ext uri="{FF2B5EF4-FFF2-40B4-BE49-F238E27FC236}">
                <a16:creationId xmlns:a16="http://schemas.microsoft.com/office/drawing/2014/main" id="{9643DDC3-E7A6-245F-5EC8-B1D366DCABA9}"/>
              </a:ext>
            </a:extLst>
          </p:cNvPr>
          <p:cNvGrpSpPr/>
          <p:nvPr/>
        </p:nvGrpSpPr>
        <p:grpSpPr>
          <a:xfrm>
            <a:off x="4036992" y="3726579"/>
            <a:ext cx="2466239" cy="1139219"/>
            <a:chOff x="5664866" y="3778476"/>
            <a:chExt cx="1223680" cy="1274309"/>
          </a:xfrm>
        </p:grpSpPr>
        <p:cxnSp>
          <p:nvCxnSpPr>
            <p:cNvPr id="64" name="Gerader Verbinder 45">
              <a:extLst>
                <a:ext uri="{FF2B5EF4-FFF2-40B4-BE49-F238E27FC236}">
                  <a16:creationId xmlns:a16="http://schemas.microsoft.com/office/drawing/2014/main" id="{7A987194-FDD2-331C-F7CE-BA745BF06806}"/>
                </a:ext>
              </a:extLst>
            </p:cNvPr>
            <p:cNvCxnSpPr>
              <a:cxnSpLocks/>
            </p:cNvCxnSpPr>
            <p:nvPr/>
          </p:nvCxnSpPr>
          <p:spPr>
            <a:xfrm>
              <a:off x="5664866" y="3778476"/>
              <a:ext cx="1223680" cy="49771"/>
            </a:xfrm>
            <a:prstGeom prst="line">
              <a:avLst/>
            </a:prstGeom>
            <a:noFill/>
            <a:ln w="19050" cap="flat" cmpd="sng" algn="ctr">
              <a:solidFill>
                <a:srgbClr val="EEECE1">
                  <a:lumMod val="50000"/>
                </a:srgbClr>
              </a:solidFill>
              <a:prstDash val="dash"/>
            </a:ln>
            <a:effectLst/>
          </p:spPr>
        </p:cxnSp>
        <p:cxnSp>
          <p:nvCxnSpPr>
            <p:cNvPr id="65" name="Gerader Verbinder 46">
              <a:extLst>
                <a:ext uri="{FF2B5EF4-FFF2-40B4-BE49-F238E27FC236}">
                  <a16:creationId xmlns:a16="http://schemas.microsoft.com/office/drawing/2014/main" id="{4C7D2D36-B342-15D2-B35E-3305D962B47C}"/>
                </a:ext>
              </a:extLst>
            </p:cNvPr>
            <p:cNvCxnSpPr>
              <a:cxnSpLocks/>
            </p:cNvCxnSpPr>
            <p:nvPr/>
          </p:nvCxnSpPr>
          <p:spPr>
            <a:xfrm>
              <a:off x="5664866" y="4183254"/>
              <a:ext cx="1223680" cy="869531"/>
            </a:xfrm>
            <a:prstGeom prst="line">
              <a:avLst/>
            </a:prstGeom>
            <a:noFill/>
            <a:ln w="19050" cap="flat" cmpd="sng" algn="ctr">
              <a:solidFill>
                <a:srgbClr val="EEECE1">
                  <a:lumMod val="50000"/>
                </a:srgbClr>
              </a:solidFill>
              <a:prstDash val="dash"/>
            </a:ln>
            <a:effectLst/>
          </p:spPr>
        </p:cxnSp>
      </p:grpSp>
      <p:sp>
        <p:nvSpPr>
          <p:cNvPr id="66" name="Textfeld 51">
            <a:extLst>
              <a:ext uri="{FF2B5EF4-FFF2-40B4-BE49-F238E27FC236}">
                <a16:creationId xmlns:a16="http://schemas.microsoft.com/office/drawing/2014/main" id="{FA591D58-8E0C-8E68-5A5E-71811DD72A38}"/>
              </a:ext>
            </a:extLst>
          </p:cNvPr>
          <p:cNvSpPr txBox="1"/>
          <p:nvPr/>
        </p:nvSpPr>
        <p:spPr>
          <a:xfrm>
            <a:off x="6591400" y="2438132"/>
            <a:ext cx="590540" cy="430881"/>
          </a:xfrm>
          <a:prstGeom prst="rect">
            <a:avLst/>
          </a:prstGeom>
          <a:noFill/>
        </p:spPr>
        <p:txBody>
          <a:bodyPr wrap="none" lIns="182877" tIns="91437" rIns="182877" bIns="91437" rtlCol="0">
            <a:spAutoFit/>
          </a:bodyPr>
          <a:lstStyle/>
          <a:p>
            <a:pPr marL="0" marR="0" lvl="0" indent="0" algn="ctr" defTabSz="1828778" rtl="0" eaLnBrk="1" fontAlgn="auto" latinLnBrk="0" hangingPunct="0">
              <a:lnSpc>
                <a:spcPct val="100000"/>
              </a:lnSpc>
              <a:spcBef>
                <a:spcPts val="0"/>
              </a:spcBef>
              <a:spcAft>
                <a:spcPts val="0"/>
              </a:spcAft>
              <a:buClrTx/>
              <a:buSzTx/>
              <a:buFontTx/>
              <a:buNone/>
              <a:tabLst/>
              <a:defRPr/>
            </a:pPr>
            <a:r>
              <a:rPr kumimoji="0" lang="de-DE" sz="1600" b="1" i="0" u="none" strike="noStrike" kern="0" cap="none" spc="0" normalizeH="0" baseline="0" noProof="0" dirty="0">
                <a:ln>
                  <a:noFill/>
                </a:ln>
                <a:solidFill>
                  <a:srgbClr val="FFFFFF"/>
                </a:solidFill>
                <a:effectLst/>
                <a:uLnTx/>
                <a:uFillTx/>
                <a:latin typeface="Poppins"/>
                <a:ea typeface="Tahoma" panose="020B0604030504040204" pitchFamily="34" charset="0"/>
                <a:cs typeface="Arial" panose="020B0604020202020204" pitchFamily="34" charset="0"/>
                <a:sym typeface="Helvetica Neue"/>
              </a:rPr>
              <a:t>??</a:t>
            </a:r>
          </a:p>
        </p:txBody>
      </p:sp>
      <p:sp>
        <p:nvSpPr>
          <p:cNvPr id="67" name="Textfeld 52">
            <a:extLst>
              <a:ext uri="{FF2B5EF4-FFF2-40B4-BE49-F238E27FC236}">
                <a16:creationId xmlns:a16="http://schemas.microsoft.com/office/drawing/2014/main" id="{22F4EC92-70E4-3900-5C82-0A3823B7D978}"/>
              </a:ext>
            </a:extLst>
          </p:cNvPr>
          <p:cNvSpPr txBox="1"/>
          <p:nvPr/>
        </p:nvSpPr>
        <p:spPr>
          <a:xfrm>
            <a:off x="6591400" y="4563991"/>
            <a:ext cx="590540" cy="430881"/>
          </a:xfrm>
          <a:prstGeom prst="rect">
            <a:avLst/>
          </a:prstGeom>
          <a:noFill/>
        </p:spPr>
        <p:txBody>
          <a:bodyPr wrap="none" lIns="182877" tIns="91437" rIns="182877" bIns="91437" rtlCol="0">
            <a:spAutoFit/>
          </a:bodyPr>
          <a:lstStyle/>
          <a:p>
            <a:pPr marL="0" marR="0" lvl="0" indent="0" algn="ctr" defTabSz="1828778" rtl="0" eaLnBrk="1" fontAlgn="auto" latinLnBrk="0" hangingPunct="0">
              <a:lnSpc>
                <a:spcPct val="100000"/>
              </a:lnSpc>
              <a:spcBef>
                <a:spcPts val="0"/>
              </a:spcBef>
              <a:spcAft>
                <a:spcPts val="0"/>
              </a:spcAft>
              <a:buClrTx/>
              <a:buSzTx/>
              <a:buFontTx/>
              <a:buNone/>
              <a:tabLst/>
              <a:defRPr/>
            </a:pPr>
            <a:r>
              <a:rPr kumimoji="0" lang="de-DE" sz="1600" b="1" i="0" u="none" strike="noStrike" kern="0" cap="none" spc="0" normalizeH="0" baseline="0" noProof="0" dirty="0">
                <a:ln>
                  <a:noFill/>
                </a:ln>
                <a:solidFill>
                  <a:srgbClr val="FFFFFF"/>
                </a:solidFill>
                <a:effectLst/>
                <a:uLnTx/>
                <a:uFillTx/>
                <a:latin typeface="Poppins"/>
                <a:ea typeface="Tahoma" panose="020B0604030504040204" pitchFamily="34" charset="0"/>
                <a:cs typeface="Arial" panose="020B0604020202020204" pitchFamily="34" charset="0"/>
                <a:sym typeface="Helvetica Neue"/>
              </a:rPr>
              <a:t>??</a:t>
            </a:r>
          </a:p>
        </p:txBody>
      </p:sp>
      <p:sp>
        <p:nvSpPr>
          <p:cNvPr id="70" name="Rechteck 55">
            <a:extLst>
              <a:ext uri="{FF2B5EF4-FFF2-40B4-BE49-F238E27FC236}">
                <a16:creationId xmlns:a16="http://schemas.microsoft.com/office/drawing/2014/main" id="{7C57F62B-75E2-62C6-CF23-C7C195EFC4AF}"/>
              </a:ext>
            </a:extLst>
          </p:cNvPr>
          <p:cNvSpPr/>
          <p:nvPr/>
        </p:nvSpPr>
        <p:spPr>
          <a:xfrm>
            <a:off x="5771087" y="2847870"/>
            <a:ext cx="2224614" cy="369326"/>
          </a:xfrm>
          <a:prstGeom prst="rect">
            <a:avLst/>
          </a:prstGeom>
        </p:spPr>
        <p:txBody>
          <a:bodyPr wrap="square" lIns="182877" tIns="91437" rIns="182877" bIns="91437" anchor="t">
            <a:spAutoFit/>
          </a:bodyPr>
          <a:lstStyle/>
          <a:p>
            <a:pPr algn="ctr" defTabSz="1828778">
              <a:defRPr/>
            </a:pPr>
            <a:r>
              <a:rPr lang="de-DE" sz="1200" kern="0" dirty="0">
                <a:solidFill>
                  <a:srgbClr val="000000"/>
                </a:solidFill>
                <a:latin typeface="Poppins"/>
                <a:ea typeface="Tahoma"/>
                <a:cs typeface="Arial"/>
                <a:sym typeface="Helvetica Neue"/>
              </a:rPr>
              <a:t>Clonal/Unknown</a:t>
            </a:r>
            <a:endParaRPr lang="en-US" dirty="0"/>
          </a:p>
        </p:txBody>
      </p:sp>
      <p:sp>
        <p:nvSpPr>
          <p:cNvPr id="71" name="Rechteck 56">
            <a:extLst>
              <a:ext uri="{FF2B5EF4-FFF2-40B4-BE49-F238E27FC236}">
                <a16:creationId xmlns:a16="http://schemas.microsoft.com/office/drawing/2014/main" id="{D1B174AE-2E9A-893E-E3FA-051C9C3C9819}"/>
              </a:ext>
            </a:extLst>
          </p:cNvPr>
          <p:cNvSpPr/>
          <p:nvPr/>
        </p:nvSpPr>
        <p:spPr>
          <a:xfrm>
            <a:off x="6309589" y="4929599"/>
            <a:ext cx="1147610" cy="553992"/>
          </a:xfrm>
          <a:prstGeom prst="rect">
            <a:avLst/>
          </a:prstGeom>
        </p:spPr>
        <p:txBody>
          <a:bodyPr wrap="square" lIns="182877" tIns="91437" rIns="182877" bIns="91437">
            <a:spAutoFit/>
          </a:bodyPr>
          <a:lstStyle/>
          <a:p>
            <a:pPr marL="0" marR="0" lvl="0" indent="0" algn="ctr" defTabSz="1828778" rtl="0" eaLnBrk="1" fontAlgn="auto" latinLnBrk="0" hangingPunct="0">
              <a:lnSpc>
                <a:spcPct val="100000"/>
              </a:lnSpc>
              <a:spcBef>
                <a:spcPts val="0"/>
              </a:spcBef>
              <a:spcAft>
                <a:spcPts val="0"/>
              </a:spcAft>
              <a:buClrTx/>
              <a:buSzTx/>
              <a:buFontTx/>
              <a:buNone/>
              <a:tabLst/>
              <a:defRPr/>
            </a:pPr>
            <a:r>
              <a:rPr kumimoji="0" lang="de-DE" sz="1200" i="0" u="none" strike="noStrike" kern="0" cap="none" spc="0" normalizeH="0" baseline="0" noProof="0" dirty="0">
                <a:ln>
                  <a:noFill/>
                </a:ln>
                <a:solidFill>
                  <a:srgbClr val="000000"/>
                </a:solidFill>
                <a:effectLst/>
                <a:uLnTx/>
                <a:uFillTx/>
                <a:latin typeface="Poppins"/>
                <a:ea typeface="Tahoma" panose="020B0604030504040204" pitchFamily="34" charset="0"/>
                <a:cs typeface="Arial" panose="020B0604020202020204" pitchFamily="34" charset="0"/>
                <a:sym typeface="Helvetica Neue"/>
              </a:rPr>
              <a:t>Clonal/ </a:t>
            </a:r>
            <a:r>
              <a:rPr kumimoji="0" lang="de-DE" sz="1200" i="0" u="none" strike="noStrike" kern="0" cap="none" spc="0" normalizeH="0" baseline="0" noProof="0" dirty="0" err="1">
                <a:ln>
                  <a:noFill/>
                </a:ln>
                <a:solidFill>
                  <a:srgbClr val="000000"/>
                </a:solidFill>
                <a:effectLst/>
                <a:uLnTx/>
                <a:uFillTx/>
                <a:latin typeface="Poppins"/>
                <a:ea typeface="Tahoma" panose="020B0604030504040204" pitchFamily="34" charset="0"/>
                <a:cs typeface="Arial" panose="020B0604020202020204" pitchFamily="34" charset="0"/>
                <a:sym typeface="Helvetica Neue"/>
              </a:rPr>
              <a:t>unknown</a:t>
            </a:r>
            <a:endParaRPr kumimoji="0" lang="en-US" sz="1200" i="0" u="none" strike="noStrike" kern="0" cap="none" spc="0" normalizeH="0" baseline="0" noProof="0" dirty="0">
              <a:ln>
                <a:noFill/>
              </a:ln>
              <a:solidFill>
                <a:srgbClr val="000000"/>
              </a:solidFill>
              <a:effectLst/>
              <a:uLnTx/>
              <a:uFillTx/>
              <a:latin typeface="Poppins"/>
              <a:ea typeface="Tahoma" panose="020B0604030504040204" pitchFamily="34" charset="0"/>
              <a:cs typeface="Arial" panose="020B0604020202020204" pitchFamily="34" charset="0"/>
              <a:sym typeface="Helvetica Neue"/>
            </a:endParaRPr>
          </a:p>
        </p:txBody>
      </p:sp>
      <p:pic>
        <p:nvPicPr>
          <p:cNvPr id="72" name="Picture 2" descr="case_11_021">
            <a:extLst>
              <a:ext uri="{FF2B5EF4-FFF2-40B4-BE49-F238E27FC236}">
                <a16:creationId xmlns:a16="http://schemas.microsoft.com/office/drawing/2014/main" id="{45F52B75-0440-2CC7-007B-5B224DC22699}"/>
              </a:ext>
            </a:extLst>
          </p:cNvPr>
          <p:cNvPicPr>
            <a:picLocks noChangeAspect="1" noChangeArrowheads="1"/>
          </p:cNvPicPr>
          <p:nvPr>
            <p:custDataLst>
              <p:tags r:id="rId1"/>
            </p:custDataLst>
          </p:nvPr>
        </p:nvPicPr>
        <p:blipFill>
          <a:blip r:embed="rId9" cstate="print">
            <a:lum bright="-6000"/>
            <a:extLst>
              <a:ext uri="{28A0092B-C50C-407E-A947-70E740481C1C}">
                <a14:useLocalDpi xmlns:a14="http://schemas.microsoft.com/office/drawing/2010/main" val="0"/>
              </a:ext>
            </a:extLst>
          </a:blip>
          <a:srcRect/>
          <a:stretch>
            <a:fillRect/>
          </a:stretch>
        </p:blipFill>
        <p:spPr bwMode="auto">
          <a:xfrm>
            <a:off x="7343808" y="3855238"/>
            <a:ext cx="1232258" cy="9241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3" name="Picture 2" descr="BK03_004">
            <a:extLst>
              <a:ext uri="{FF2B5EF4-FFF2-40B4-BE49-F238E27FC236}">
                <a16:creationId xmlns:a16="http://schemas.microsoft.com/office/drawing/2014/main" id="{79F58EDB-E9D7-8434-00AB-0777E748506E}"/>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351594" y="1803224"/>
            <a:ext cx="1242634" cy="931976"/>
          </a:xfrm>
          <a:prstGeom prst="rect">
            <a:avLst/>
          </a:prstGeom>
          <a:noFill/>
          <a:extLst>
            <a:ext uri="{909E8E84-426E-40dd-AFC4-6F175D3DCCD1}">
              <a14:hiddenFill xmlns:a14="http://schemas.microsoft.com/office/drawing/2010/main" xmlns="">
                <a:solidFill>
                  <a:srgbClr val="FFFFFF"/>
                </a:solidFill>
              </a14:hiddenFill>
            </a:ext>
          </a:extLst>
        </p:spPr>
      </p:pic>
      <p:sp>
        <p:nvSpPr>
          <p:cNvPr id="74" name="Pfeil: nach rechts 62">
            <a:extLst>
              <a:ext uri="{FF2B5EF4-FFF2-40B4-BE49-F238E27FC236}">
                <a16:creationId xmlns:a16="http://schemas.microsoft.com/office/drawing/2014/main" id="{CE8EE693-A334-1A04-FEDB-1F6D67983DD3}"/>
              </a:ext>
            </a:extLst>
          </p:cNvPr>
          <p:cNvSpPr/>
          <p:nvPr/>
        </p:nvSpPr>
        <p:spPr>
          <a:xfrm>
            <a:off x="7112520" y="1948702"/>
            <a:ext cx="209487" cy="237571"/>
          </a:xfrm>
          <a:prstGeom prst="rightArrow">
            <a:avLst/>
          </a:prstGeom>
          <a:solidFill>
            <a:schemeClr val="accent3"/>
          </a:solidFill>
          <a:ln w="26425" cap="flat" cmpd="sng" algn="ctr">
            <a:noFill/>
            <a:prstDash val="solid"/>
          </a:ln>
          <a:effectLst>
            <a:outerShdw blurRad="50800" dist="38100" dir="2700000" algn="tl" rotWithShape="0">
              <a:prstClr val="black">
                <a:alpha val="40000"/>
              </a:prstClr>
            </a:outerShdw>
          </a:effectLst>
        </p:spPr>
        <p:txBody>
          <a:bodyPr lIns="182877" tIns="91437" rIns="182877" bIns="91437" rtlCol="0" anchor="ctr"/>
          <a:lstStyle/>
          <a:p>
            <a:pPr marL="0" marR="0" lvl="0" indent="0" algn="ctr" defTabSz="1828778" rtl="0" eaLnBrk="1" fontAlgn="auto" latinLnBrk="0" hangingPunct="0">
              <a:lnSpc>
                <a:spcPct val="100000"/>
              </a:lnSpc>
              <a:spcBef>
                <a:spcPts val="0"/>
              </a:spcBef>
              <a:spcAft>
                <a:spcPts val="0"/>
              </a:spcAft>
              <a:buClrTx/>
              <a:buSzTx/>
              <a:buFontTx/>
              <a:buNone/>
              <a:tabLst/>
              <a:defRPr/>
            </a:pPr>
            <a:endParaRPr kumimoji="0" lang="de-DE" sz="1600" b="1" i="0" u="none" strike="noStrike" kern="0" cap="none" spc="0" normalizeH="0" baseline="0" noProof="0" dirty="0">
              <a:ln>
                <a:noFill/>
              </a:ln>
              <a:solidFill>
                <a:srgbClr val="FFFFFF"/>
              </a:solidFill>
              <a:effectLst/>
              <a:uLnTx/>
              <a:uFillTx/>
              <a:latin typeface="Poppins"/>
              <a:ea typeface="+mn-ea"/>
              <a:cs typeface="+mn-cs"/>
              <a:sym typeface="Helvetica Neue"/>
            </a:endParaRPr>
          </a:p>
        </p:txBody>
      </p:sp>
      <p:sp>
        <p:nvSpPr>
          <p:cNvPr id="75" name="Pfeil: nach rechts 63">
            <a:extLst>
              <a:ext uri="{FF2B5EF4-FFF2-40B4-BE49-F238E27FC236}">
                <a16:creationId xmlns:a16="http://schemas.microsoft.com/office/drawing/2014/main" id="{A58060B7-F19A-983C-3141-C7BA41CEC35C}"/>
              </a:ext>
            </a:extLst>
          </p:cNvPr>
          <p:cNvSpPr/>
          <p:nvPr/>
        </p:nvSpPr>
        <p:spPr>
          <a:xfrm>
            <a:off x="7123846" y="4206030"/>
            <a:ext cx="209487" cy="237571"/>
          </a:xfrm>
          <a:prstGeom prst="rightArrow">
            <a:avLst/>
          </a:prstGeom>
          <a:solidFill>
            <a:srgbClr val="C0504D"/>
          </a:solidFill>
          <a:ln w="26425" cap="flat" cmpd="sng" algn="ctr">
            <a:noFill/>
            <a:prstDash val="solid"/>
          </a:ln>
          <a:effectLst>
            <a:outerShdw blurRad="50800" dist="38100" dir="2700000" algn="tl" rotWithShape="0">
              <a:prstClr val="black">
                <a:alpha val="40000"/>
              </a:prstClr>
            </a:outerShdw>
          </a:effectLst>
        </p:spPr>
        <p:txBody>
          <a:bodyPr lIns="182877" tIns="91437" rIns="182877" bIns="91437" rtlCol="0" anchor="ctr"/>
          <a:lstStyle/>
          <a:p>
            <a:pPr marL="0" marR="0" lvl="0" indent="0" algn="ctr" defTabSz="1828778" rtl="0" eaLnBrk="1" fontAlgn="auto" latinLnBrk="0" hangingPunct="0">
              <a:lnSpc>
                <a:spcPct val="100000"/>
              </a:lnSpc>
              <a:spcBef>
                <a:spcPts val="0"/>
              </a:spcBef>
              <a:spcAft>
                <a:spcPts val="0"/>
              </a:spcAft>
              <a:buClrTx/>
              <a:buSzTx/>
              <a:buFontTx/>
              <a:buNone/>
              <a:tabLst/>
              <a:defRPr/>
            </a:pPr>
            <a:endParaRPr kumimoji="0" lang="de-DE" sz="1600" b="1" i="0" u="none" strike="noStrike" kern="0" cap="none" spc="0" normalizeH="0" baseline="0" noProof="0" dirty="0">
              <a:ln>
                <a:noFill/>
              </a:ln>
              <a:solidFill>
                <a:srgbClr val="FFFFFF"/>
              </a:solidFill>
              <a:effectLst/>
              <a:uLnTx/>
              <a:uFillTx/>
              <a:latin typeface="Poppins"/>
              <a:ea typeface="+mn-ea"/>
              <a:cs typeface="+mn-cs"/>
              <a:sym typeface="Helvetica Neue"/>
            </a:endParaRPr>
          </a:p>
        </p:txBody>
      </p:sp>
      <p:sp>
        <p:nvSpPr>
          <p:cNvPr id="78" name="Textfeld 60">
            <a:extLst>
              <a:ext uri="{FF2B5EF4-FFF2-40B4-BE49-F238E27FC236}">
                <a16:creationId xmlns:a16="http://schemas.microsoft.com/office/drawing/2014/main" id="{807E0F15-A6BA-4A74-53B2-85580C1B886F}"/>
              </a:ext>
            </a:extLst>
          </p:cNvPr>
          <p:cNvSpPr txBox="1"/>
          <p:nvPr/>
        </p:nvSpPr>
        <p:spPr>
          <a:xfrm>
            <a:off x="8689110" y="1435658"/>
            <a:ext cx="2258927" cy="1415766"/>
          </a:xfrm>
          <a:prstGeom prst="rect">
            <a:avLst/>
          </a:prstGeom>
          <a:solidFill>
            <a:schemeClr val="bg2"/>
          </a:solidFill>
          <a:ln>
            <a:noFill/>
          </a:ln>
        </p:spPr>
        <p:txBody>
          <a:bodyPr wrap="square" lIns="182877" tIns="91437" rIns="182877" bIns="91437" rtlCol="0" anchor="t">
            <a:spAutoFit/>
          </a:bodyPr>
          <a:lstStyle/>
          <a:p>
            <a:pPr algn="ctr" defTabSz="1828778" hangingPunct="0">
              <a:defRPr/>
            </a:pPr>
            <a:r>
              <a:rPr kumimoji="0" lang="en-US" sz="1600" i="0" u="none" strike="noStrike" kern="0" cap="none" spc="0" normalizeH="0" baseline="0" noProof="0" dirty="0">
                <a:ln>
                  <a:noFill/>
                </a:ln>
                <a:solidFill>
                  <a:srgbClr val="000000"/>
                </a:solidFill>
                <a:effectLst/>
                <a:uLnTx/>
                <a:uFillTx/>
                <a:latin typeface="Poppins"/>
                <a:ea typeface="Tahoma"/>
                <a:cs typeface="Arial"/>
                <a:sym typeface="Helvetica Neue"/>
              </a:rPr>
              <a:t>Exclude reactive conditions</a:t>
            </a:r>
            <a:r>
              <a:rPr lang="en-US" sz="1600" kern="0" noProof="0" dirty="0">
                <a:solidFill>
                  <a:srgbClr val="000000"/>
                </a:solidFill>
                <a:latin typeface="Poppins"/>
                <a:ea typeface="Tahoma"/>
                <a:cs typeface="Arial"/>
                <a:sym typeface="Helvetica Neue"/>
              </a:rPr>
              <a:t>:</a:t>
            </a:r>
            <a:endParaRPr lang="en-US" noProof="0" dirty="0"/>
          </a:p>
          <a:p>
            <a:pPr algn="ctr" defTabSz="1828778">
              <a:defRPr/>
            </a:pPr>
            <a:r>
              <a:rPr lang="en-US" sz="1600" kern="0" noProof="0" dirty="0">
                <a:solidFill>
                  <a:srgbClr val="000000"/>
                </a:solidFill>
                <a:latin typeface="Poppins"/>
                <a:ea typeface="Tahoma"/>
                <a:cs typeface="Arial"/>
              </a:rPr>
              <a:t>Inflammation</a:t>
            </a:r>
            <a:endParaRPr lang="en-US" sz="1600" kern="0" noProof="0" dirty="0">
              <a:solidFill>
                <a:srgbClr val="000000"/>
              </a:solidFill>
              <a:latin typeface="Poppins"/>
              <a:ea typeface="Tahoma" panose="020B0604030504040204" pitchFamily="34" charset="0"/>
              <a:cs typeface="Arial" panose="020B0604020202020204" pitchFamily="34" charset="0"/>
            </a:endParaRPr>
          </a:p>
          <a:p>
            <a:pPr algn="ctr" defTabSz="1828778">
              <a:defRPr/>
            </a:pPr>
            <a:r>
              <a:rPr lang="en-US" sz="1600" kern="0" noProof="0" dirty="0">
                <a:solidFill>
                  <a:srgbClr val="000000"/>
                </a:solidFill>
                <a:latin typeface="Poppins"/>
                <a:ea typeface="Tahoma"/>
                <a:cs typeface="Arial"/>
              </a:rPr>
              <a:t>Iron deficiency</a:t>
            </a:r>
            <a:endParaRPr lang="en-US" sz="1600" i="0" u="none" strike="noStrike" kern="0" cap="none" spc="0" normalizeH="0" baseline="0" noProof="0" dirty="0">
              <a:ln>
                <a:noFill/>
              </a:ln>
              <a:solidFill>
                <a:srgbClr val="000000"/>
              </a:solidFill>
              <a:effectLst/>
              <a:uLnTx/>
              <a:uFillTx/>
              <a:latin typeface="Poppins"/>
              <a:ea typeface="Tahoma"/>
              <a:cs typeface="Arial"/>
            </a:endParaRPr>
          </a:p>
          <a:p>
            <a:pPr algn="ctr" defTabSz="1828778">
              <a:defRPr/>
            </a:pPr>
            <a:r>
              <a:rPr lang="en-US" sz="1600" kern="0" noProof="0" dirty="0">
                <a:solidFill>
                  <a:srgbClr val="000000"/>
                </a:solidFill>
                <a:latin typeface="Poppins"/>
                <a:ea typeface="Tahoma"/>
                <a:cs typeface="Arial"/>
              </a:rPr>
              <a:t>Splenectomy</a:t>
            </a:r>
            <a:endParaRPr lang="en-US" sz="1600" kern="0" noProof="0" dirty="0">
              <a:solidFill>
                <a:srgbClr val="000000"/>
              </a:solidFill>
              <a:latin typeface="Poppins"/>
              <a:ea typeface="Tahoma" panose="020B0604030504040204" pitchFamily="34" charset="0"/>
              <a:cs typeface="Arial" panose="020B0604020202020204" pitchFamily="34" charset="0"/>
            </a:endParaRPr>
          </a:p>
        </p:txBody>
      </p:sp>
      <p:sp>
        <p:nvSpPr>
          <p:cNvPr id="79" name="Textfeld 61">
            <a:extLst>
              <a:ext uri="{FF2B5EF4-FFF2-40B4-BE49-F238E27FC236}">
                <a16:creationId xmlns:a16="http://schemas.microsoft.com/office/drawing/2014/main" id="{E7EEFCCF-065A-DB67-344E-DED80EEB9758}"/>
              </a:ext>
            </a:extLst>
          </p:cNvPr>
          <p:cNvSpPr txBox="1"/>
          <p:nvPr/>
        </p:nvSpPr>
        <p:spPr>
          <a:xfrm>
            <a:off x="8660887" y="3918449"/>
            <a:ext cx="2311913" cy="677102"/>
          </a:xfrm>
          <a:prstGeom prst="rect">
            <a:avLst/>
          </a:prstGeom>
          <a:solidFill>
            <a:schemeClr val="bg2"/>
          </a:solidFill>
          <a:ln>
            <a:noFill/>
          </a:ln>
        </p:spPr>
        <p:txBody>
          <a:bodyPr wrap="square" lIns="182877" tIns="91437" rIns="182877" bIns="91437" rtlCol="0">
            <a:spAutoFit/>
          </a:bodyPr>
          <a:lstStyle/>
          <a:p>
            <a:pPr marL="0" marR="0" lvl="0" indent="0" algn="l" defTabSz="1828778" rtl="0" eaLnBrk="1" fontAlgn="auto" latinLnBrk="0" hangingPunct="0">
              <a:lnSpc>
                <a:spcPct val="100000"/>
              </a:lnSpc>
              <a:spcBef>
                <a:spcPts val="0"/>
              </a:spcBef>
              <a:spcAft>
                <a:spcPts val="0"/>
              </a:spcAft>
              <a:buClrTx/>
              <a:buSzTx/>
              <a:buFontTx/>
              <a:buNone/>
              <a:tabLst/>
              <a:defRPr/>
            </a:pPr>
            <a:r>
              <a:rPr kumimoji="0" lang="de-DE" sz="1600" i="0" u="none" strike="noStrike" kern="0" cap="none" spc="0" normalizeH="0" baseline="0" noProof="0" dirty="0">
                <a:ln>
                  <a:noFill/>
                </a:ln>
                <a:solidFill>
                  <a:srgbClr val="000000"/>
                </a:solidFill>
                <a:effectLst/>
                <a:uLnTx/>
                <a:uFillTx/>
                <a:latin typeface="Poppins"/>
                <a:ea typeface="Tahoma" panose="020B0604030504040204" pitchFamily="34" charset="0"/>
                <a:cs typeface="Arial" panose="020B0604020202020204" pitchFamily="34" charset="0"/>
                <a:sym typeface="Helvetica Neue"/>
              </a:rPr>
              <a:t>Exclude MDS/MPN </a:t>
            </a:r>
          </a:p>
          <a:p>
            <a:pPr marL="0" marR="0" lvl="0" indent="0" algn="l" defTabSz="1828778" rtl="0" eaLnBrk="1" fontAlgn="auto" latinLnBrk="0" hangingPunct="0">
              <a:lnSpc>
                <a:spcPct val="100000"/>
              </a:lnSpc>
              <a:spcBef>
                <a:spcPts val="0"/>
              </a:spcBef>
              <a:spcAft>
                <a:spcPts val="0"/>
              </a:spcAft>
              <a:buClrTx/>
              <a:buSzTx/>
              <a:buFontTx/>
              <a:buNone/>
              <a:tabLst/>
              <a:defRPr/>
            </a:pPr>
            <a:r>
              <a:rPr kumimoji="0" lang="de-DE" sz="1600" i="0" u="none" strike="noStrike" kern="0" cap="none" spc="0" normalizeH="0" baseline="0" noProof="0" dirty="0">
                <a:ln>
                  <a:noFill/>
                </a:ln>
                <a:solidFill>
                  <a:srgbClr val="000000"/>
                </a:solidFill>
                <a:effectLst/>
                <a:uLnTx/>
                <a:uFillTx/>
                <a:latin typeface="Poppins"/>
                <a:ea typeface="Tahoma" panose="020B0604030504040204" pitchFamily="34" charset="0"/>
                <a:cs typeface="Arial" panose="020B0604020202020204" pitchFamily="34" charset="0"/>
                <a:sym typeface="Helvetica Neue"/>
              </a:rPr>
              <a:t>or MDS</a:t>
            </a:r>
          </a:p>
        </p:txBody>
      </p:sp>
      <p:sp>
        <p:nvSpPr>
          <p:cNvPr id="81" name="Rechteck 47">
            <a:extLst>
              <a:ext uri="{FF2B5EF4-FFF2-40B4-BE49-F238E27FC236}">
                <a16:creationId xmlns:a16="http://schemas.microsoft.com/office/drawing/2014/main" id="{9F1C9900-56D5-2F6F-0EDB-C1EC24CBC3B1}"/>
              </a:ext>
            </a:extLst>
          </p:cNvPr>
          <p:cNvSpPr/>
          <p:nvPr/>
        </p:nvSpPr>
        <p:spPr>
          <a:xfrm>
            <a:off x="4948300" y="3853798"/>
            <a:ext cx="1948284" cy="677102"/>
          </a:xfrm>
          <a:prstGeom prst="rect">
            <a:avLst/>
          </a:prstGeom>
        </p:spPr>
        <p:txBody>
          <a:bodyPr wrap="none" lIns="182877" tIns="91437" rIns="182877" bIns="91437">
            <a:spAutoFit/>
          </a:bodyPr>
          <a:lstStyle/>
          <a:p>
            <a:pPr algn="ctr" defTabSz="1828778" hangingPunct="0">
              <a:defRPr/>
            </a:pPr>
            <a:r>
              <a:rPr lang="de-DE" sz="1600" kern="0" dirty="0">
                <a:solidFill>
                  <a:srgbClr val="000000"/>
                </a:solidFill>
                <a:ea typeface="Tahoma"/>
                <a:cs typeface="Arial"/>
                <a:sym typeface="Helvetica Neue"/>
              </a:rPr>
              <a:t>Triple Negative </a:t>
            </a:r>
          </a:p>
          <a:p>
            <a:pPr marL="0" marR="0" lvl="0" indent="0" algn="ctr" defTabSz="1828778" rtl="0" eaLnBrk="1" fontAlgn="auto" latinLnBrk="0" hangingPunct="0">
              <a:lnSpc>
                <a:spcPct val="100000"/>
              </a:lnSpc>
              <a:spcBef>
                <a:spcPts val="0"/>
              </a:spcBef>
              <a:spcAft>
                <a:spcPts val="0"/>
              </a:spcAft>
              <a:buClrTx/>
              <a:buSzTx/>
              <a:buFontTx/>
              <a:buNone/>
              <a:tabLst/>
              <a:defRPr/>
            </a:pPr>
            <a:r>
              <a:rPr kumimoji="0" lang="de-DE" sz="1600" i="0" u="none" strike="noStrike" kern="0" cap="none" spc="0" normalizeH="0" baseline="0" noProof="0" dirty="0">
                <a:ln>
                  <a:noFill/>
                </a:ln>
                <a:solidFill>
                  <a:srgbClr val="000000"/>
                </a:solidFill>
                <a:effectLst/>
                <a:uLnTx/>
                <a:uFillTx/>
                <a:latin typeface="Poppins"/>
                <a:ea typeface="Tahoma" panose="020B0604030504040204" pitchFamily="34" charset="0"/>
                <a:cs typeface="Arial" panose="020B0604020202020204" pitchFamily="34" charset="0"/>
                <a:sym typeface="Helvetica Neue"/>
              </a:rPr>
              <a:t>5%-10%</a:t>
            </a:r>
            <a:endParaRPr kumimoji="0" lang="en-US" sz="1600" i="0" u="none" strike="noStrike" kern="0" cap="none" spc="0" normalizeH="0" baseline="0" noProof="0" dirty="0">
              <a:ln>
                <a:noFill/>
              </a:ln>
              <a:solidFill>
                <a:srgbClr val="000000"/>
              </a:solidFill>
              <a:effectLst/>
              <a:uLnTx/>
              <a:uFillTx/>
              <a:latin typeface="Poppins"/>
              <a:ea typeface="+mn-ea"/>
              <a:cs typeface="+mn-cs"/>
              <a:sym typeface="Helvetica Neue"/>
            </a:endParaRPr>
          </a:p>
        </p:txBody>
      </p:sp>
      <p:sp>
        <p:nvSpPr>
          <p:cNvPr id="82" name="Textfeld 20">
            <a:extLst>
              <a:ext uri="{FF2B5EF4-FFF2-40B4-BE49-F238E27FC236}">
                <a16:creationId xmlns:a16="http://schemas.microsoft.com/office/drawing/2014/main" id="{4BC68286-9AC3-A601-04F9-C703D04D0FAE}"/>
              </a:ext>
            </a:extLst>
          </p:cNvPr>
          <p:cNvSpPr txBox="1"/>
          <p:nvPr/>
        </p:nvSpPr>
        <p:spPr>
          <a:xfrm>
            <a:off x="3946341" y="5382485"/>
            <a:ext cx="2302547" cy="430881"/>
          </a:xfrm>
          <a:prstGeom prst="rect">
            <a:avLst/>
          </a:prstGeom>
          <a:noFill/>
        </p:spPr>
        <p:txBody>
          <a:bodyPr wrap="none" lIns="182877" tIns="91437" rIns="182877" bIns="91437" rtlCol="0">
            <a:spAutoFit/>
          </a:bodyPr>
          <a:lstStyle/>
          <a:p>
            <a:pPr marL="0" marR="0" lvl="0" indent="0" algn="ctr" defTabSz="1828778" rtl="0" eaLnBrk="1" fontAlgn="auto" latinLnBrk="0" hangingPunct="0">
              <a:lnSpc>
                <a:spcPct val="100000"/>
              </a:lnSpc>
              <a:spcBef>
                <a:spcPts val="0"/>
              </a:spcBef>
              <a:spcAft>
                <a:spcPts val="0"/>
              </a:spcAft>
              <a:buClrTx/>
              <a:buSzTx/>
              <a:buFontTx/>
              <a:buNone/>
              <a:tabLst/>
              <a:defRPr/>
            </a:pPr>
            <a:r>
              <a:rPr kumimoji="0" lang="de-DE" sz="1600" i="1" u="none" strike="noStrike" kern="0" cap="none" spc="0" normalizeH="0" baseline="0" noProof="0" dirty="0">
                <a:ln>
                  <a:noFill/>
                </a:ln>
                <a:solidFill>
                  <a:srgbClr val="000000"/>
                </a:solidFill>
                <a:effectLst/>
                <a:uLnTx/>
                <a:uFillTx/>
                <a:latin typeface="Poppins"/>
                <a:ea typeface="Tahoma" panose="020B0604030504040204" pitchFamily="34" charset="0"/>
                <a:cs typeface="Arial" panose="020B0604020202020204" pitchFamily="34" charset="0"/>
                <a:sym typeface="Helvetica Neue"/>
              </a:rPr>
              <a:t>JAK2</a:t>
            </a:r>
            <a:r>
              <a:rPr kumimoji="0" lang="de-DE" sz="1600" i="0" u="none" strike="noStrike" kern="0" cap="none" spc="0" normalizeH="0" baseline="0" noProof="0" dirty="0">
                <a:ln>
                  <a:noFill/>
                </a:ln>
                <a:solidFill>
                  <a:srgbClr val="000000"/>
                </a:solidFill>
                <a:effectLst/>
                <a:uLnTx/>
                <a:uFillTx/>
                <a:latin typeface="Poppins"/>
                <a:ea typeface="Tahoma" panose="020B0604030504040204" pitchFamily="34" charset="0"/>
                <a:cs typeface="Arial" panose="020B0604020202020204" pitchFamily="34" charset="0"/>
                <a:sym typeface="Helvetica Neue"/>
              </a:rPr>
              <a:t> Exon 12 (≈ 5%)</a:t>
            </a:r>
          </a:p>
        </p:txBody>
      </p:sp>
      <p:sp>
        <p:nvSpPr>
          <p:cNvPr id="2" name="Rechteck 55">
            <a:extLst>
              <a:ext uri="{FF2B5EF4-FFF2-40B4-BE49-F238E27FC236}">
                <a16:creationId xmlns:a16="http://schemas.microsoft.com/office/drawing/2014/main" id="{1E4B85A3-8B5D-15CF-412D-8999FF7B5FAC}"/>
              </a:ext>
            </a:extLst>
          </p:cNvPr>
          <p:cNvSpPr/>
          <p:nvPr/>
        </p:nvSpPr>
        <p:spPr>
          <a:xfrm>
            <a:off x="5771087" y="1281537"/>
            <a:ext cx="2224614" cy="369326"/>
          </a:xfrm>
          <a:prstGeom prst="rect">
            <a:avLst/>
          </a:prstGeom>
        </p:spPr>
        <p:txBody>
          <a:bodyPr wrap="square" lIns="182877" tIns="91437" rIns="182877" bIns="91437" anchor="t">
            <a:spAutoFit/>
          </a:bodyPr>
          <a:lstStyle/>
          <a:p>
            <a:pPr algn="ctr" defTabSz="1828778">
              <a:defRPr/>
            </a:pPr>
            <a:r>
              <a:rPr lang="en-US" sz="1200" b="1" kern="0" noProof="0" dirty="0">
                <a:solidFill>
                  <a:srgbClr val="000000"/>
                </a:solidFill>
                <a:latin typeface="Poppins"/>
                <a:ea typeface="Tahoma"/>
                <a:cs typeface="Arial"/>
                <a:sym typeface="Helvetica Neue"/>
              </a:rPr>
              <a:t>Reactive Conditions</a:t>
            </a:r>
            <a:r>
              <a:rPr lang="de-DE" sz="1200" b="1" kern="0" dirty="0">
                <a:solidFill>
                  <a:srgbClr val="000000"/>
                </a:solidFill>
                <a:latin typeface="Poppins"/>
                <a:ea typeface="Tahoma"/>
                <a:cs typeface="Arial"/>
                <a:sym typeface="Helvetica Neue"/>
              </a:rPr>
              <a:t>?</a:t>
            </a:r>
            <a:endParaRPr lang="en-US" dirty="0"/>
          </a:p>
        </p:txBody>
      </p:sp>
      <p:sp>
        <p:nvSpPr>
          <p:cNvPr id="5" name="Rechteck 55">
            <a:extLst>
              <a:ext uri="{FF2B5EF4-FFF2-40B4-BE49-F238E27FC236}">
                <a16:creationId xmlns:a16="http://schemas.microsoft.com/office/drawing/2014/main" id="{19CBDAE9-B7F4-B155-FADC-D2130F4AC219}"/>
              </a:ext>
            </a:extLst>
          </p:cNvPr>
          <p:cNvSpPr/>
          <p:nvPr/>
        </p:nvSpPr>
        <p:spPr>
          <a:xfrm>
            <a:off x="4762918" y="2006215"/>
            <a:ext cx="2224614" cy="677102"/>
          </a:xfrm>
          <a:prstGeom prst="rect">
            <a:avLst/>
          </a:prstGeom>
        </p:spPr>
        <p:txBody>
          <a:bodyPr wrap="square" lIns="182877" tIns="91437" rIns="182877" bIns="91437" anchor="t">
            <a:spAutoFit/>
          </a:bodyPr>
          <a:lstStyle/>
          <a:p>
            <a:pPr algn="ctr" defTabSz="1828778">
              <a:defRPr/>
            </a:pPr>
            <a:r>
              <a:rPr lang="de-DE" sz="1600" kern="0" dirty="0">
                <a:solidFill>
                  <a:srgbClr val="000000"/>
                </a:solidFill>
                <a:latin typeface="Poppins"/>
                <a:ea typeface="Tahoma"/>
                <a:cs typeface="Arial"/>
                <a:sym typeface="Helvetica Neue"/>
              </a:rPr>
              <a:t>Triple Negative </a:t>
            </a:r>
          </a:p>
          <a:p>
            <a:pPr algn="ctr" defTabSz="1828778">
              <a:defRPr/>
            </a:pPr>
            <a:r>
              <a:rPr lang="de-DE" sz="1600" kern="0" dirty="0">
                <a:solidFill>
                  <a:srgbClr val="000000"/>
                </a:solidFill>
                <a:ea typeface="Tahoma"/>
                <a:cs typeface="Arial"/>
              </a:rPr>
              <a:t>10%-15%</a:t>
            </a:r>
          </a:p>
        </p:txBody>
      </p:sp>
      <p:sp>
        <p:nvSpPr>
          <p:cNvPr id="6" name="Textfeld 61">
            <a:extLst>
              <a:ext uri="{FF2B5EF4-FFF2-40B4-BE49-F238E27FC236}">
                <a16:creationId xmlns:a16="http://schemas.microsoft.com/office/drawing/2014/main" id="{D09A5297-76FE-5C67-E6DC-129826EFDEFA}"/>
              </a:ext>
            </a:extLst>
          </p:cNvPr>
          <p:cNvSpPr txBox="1"/>
          <p:nvPr/>
        </p:nvSpPr>
        <p:spPr>
          <a:xfrm>
            <a:off x="8689109" y="5259004"/>
            <a:ext cx="2311913" cy="677102"/>
          </a:xfrm>
          <a:prstGeom prst="rect">
            <a:avLst/>
          </a:prstGeom>
          <a:solidFill>
            <a:schemeClr val="bg2"/>
          </a:solidFill>
          <a:ln>
            <a:noFill/>
          </a:ln>
        </p:spPr>
        <p:txBody>
          <a:bodyPr wrap="square" lIns="182877" tIns="91437" rIns="182877" bIns="91437" rtlCol="0" anchor="t">
            <a:spAutoFit/>
          </a:bodyPr>
          <a:lstStyle/>
          <a:p>
            <a:pPr defTabSz="1828778">
              <a:defRPr/>
            </a:pPr>
            <a:r>
              <a:rPr lang="de-DE" sz="1600" kern="0" dirty="0">
                <a:solidFill>
                  <a:srgbClr val="000000"/>
                </a:solidFill>
                <a:latin typeface="Poppins"/>
                <a:ea typeface="Tahoma"/>
                <a:cs typeface="Arial"/>
                <a:sym typeface="Helvetica Neue"/>
              </a:rPr>
              <a:t>Rare </a:t>
            </a:r>
            <a:r>
              <a:rPr lang="de-DE" sz="1600" i="1" kern="0" dirty="0">
                <a:solidFill>
                  <a:srgbClr val="000000"/>
                </a:solidFill>
                <a:latin typeface="Poppins"/>
                <a:ea typeface="Tahoma"/>
                <a:cs typeface="Arial"/>
                <a:sym typeface="Helvetica Neue"/>
              </a:rPr>
              <a:t>JAK2</a:t>
            </a:r>
            <a:r>
              <a:rPr lang="de-DE" sz="1600" kern="0" dirty="0">
                <a:solidFill>
                  <a:srgbClr val="000000"/>
                </a:solidFill>
                <a:latin typeface="Poppins"/>
                <a:ea typeface="Tahoma"/>
                <a:cs typeface="Arial"/>
                <a:sym typeface="Helvetica Neue"/>
              </a:rPr>
              <a:t> negative PV</a:t>
            </a:r>
            <a:endParaRPr lang="en-US" dirty="0"/>
          </a:p>
        </p:txBody>
      </p:sp>
      <p:cxnSp>
        <p:nvCxnSpPr>
          <p:cNvPr id="9" name="Gerader Verbinder 45">
            <a:extLst>
              <a:ext uri="{FF2B5EF4-FFF2-40B4-BE49-F238E27FC236}">
                <a16:creationId xmlns:a16="http://schemas.microsoft.com/office/drawing/2014/main" id="{97CC9AF1-8E22-D82D-A6B0-EC3885CCC90A}"/>
              </a:ext>
            </a:extLst>
          </p:cNvPr>
          <p:cNvCxnSpPr>
            <a:cxnSpLocks/>
          </p:cNvCxnSpPr>
          <p:nvPr/>
        </p:nvCxnSpPr>
        <p:spPr>
          <a:xfrm flipV="1">
            <a:off x="3994326" y="1818753"/>
            <a:ext cx="2682234" cy="309935"/>
          </a:xfrm>
          <a:prstGeom prst="line">
            <a:avLst/>
          </a:prstGeom>
          <a:noFill/>
          <a:ln w="19050" cap="flat" cmpd="sng" algn="ctr">
            <a:solidFill>
              <a:srgbClr val="EEECE1">
                <a:lumMod val="50000"/>
              </a:srgbClr>
            </a:solidFill>
            <a:prstDash val="dash"/>
          </a:ln>
          <a:effectLst/>
        </p:spPr>
      </p:cxnSp>
    </p:spTree>
    <p:extLst>
      <p:ext uri="{BB962C8B-B14F-4D97-AF65-F5344CB8AC3E}">
        <p14:creationId xmlns:p14="http://schemas.microsoft.com/office/powerpoint/2010/main" val="30217907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B79D9-0261-B1F4-7239-E30E11E2F46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98305F8-BA0A-1E7B-DD21-A7DB95F73651}"/>
              </a:ext>
            </a:extLst>
          </p:cNvPr>
          <p:cNvSpPr>
            <a:spLocks noGrp="1"/>
          </p:cNvSpPr>
          <p:nvPr>
            <p:ph type="title"/>
          </p:nvPr>
        </p:nvSpPr>
        <p:spPr>
          <a:xfrm>
            <a:off x="231078" y="518118"/>
            <a:ext cx="11740260" cy="528222"/>
          </a:xfrm>
        </p:spPr>
        <p:txBody>
          <a:bodyPr/>
          <a:lstStyle/>
          <a:p>
            <a:r>
              <a:rPr lang="en-US" dirty="0">
                <a:latin typeface="Newsreader ExtraBold"/>
                <a:cs typeface="Poppins"/>
              </a:rPr>
              <a:t>Not So </a:t>
            </a:r>
            <a:r>
              <a:rPr lang="en-US" sz="2800" dirty="0">
                <a:latin typeface="Newsreader ExtraBold"/>
                <a:cs typeface="Poppins"/>
              </a:rPr>
              <a:t>Mutually Exclusive</a:t>
            </a:r>
            <a:r>
              <a:rPr lang="en-US" dirty="0">
                <a:latin typeface="Newsreader ExtraBold"/>
                <a:cs typeface="Poppins"/>
              </a:rPr>
              <a:t>?</a:t>
            </a:r>
            <a:endParaRPr lang="en-US" dirty="0"/>
          </a:p>
        </p:txBody>
      </p:sp>
      <p:sp>
        <p:nvSpPr>
          <p:cNvPr id="7" name="Content Placeholder 6">
            <a:extLst>
              <a:ext uri="{FF2B5EF4-FFF2-40B4-BE49-F238E27FC236}">
                <a16:creationId xmlns:a16="http://schemas.microsoft.com/office/drawing/2014/main" id="{3DD65A7A-5F1F-7857-D709-E171B0C8EABE}"/>
              </a:ext>
            </a:extLst>
          </p:cNvPr>
          <p:cNvSpPr>
            <a:spLocks noGrp="1"/>
          </p:cNvSpPr>
          <p:nvPr>
            <p:ph idx="1"/>
          </p:nvPr>
        </p:nvSpPr>
        <p:spPr/>
        <p:txBody>
          <a:bodyPr/>
          <a:lstStyle/>
          <a:p>
            <a:r>
              <a:rPr lang="en-US" dirty="0"/>
              <a:t>Rare cases of patients with double (1%-2%) or even triple (&lt;1%) positive MPN</a:t>
            </a:r>
          </a:p>
          <a:p>
            <a:r>
              <a:rPr lang="en-US" dirty="0"/>
              <a:t>Possible impact on disease phenotype and prognosis</a:t>
            </a:r>
          </a:p>
          <a:p>
            <a:r>
              <a:rPr lang="en-US" dirty="0"/>
              <a:t>Raises the question of how we sequence molecular testing</a:t>
            </a:r>
          </a:p>
        </p:txBody>
      </p:sp>
      <p:sp>
        <p:nvSpPr>
          <p:cNvPr id="9" name="Content Placeholder 25">
            <a:extLst>
              <a:ext uri="{FF2B5EF4-FFF2-40B4-BE49-F238E27FC236}">
                <a16:creationId xmlns:a16="http://schemas.microsoft.com/office/drawing/2014/main" id="{B518DDC2-8B7B-5A4F-99CB-E7C1C9BF44BC}"/>
              </a:ext>
            </a:extLst>
          </p:cNvPr>
          <p:cNvSpPr txBox="1">
            <a:spLocks noGrp="1"/>
          </p:cNvSpPr>
          <p:nvPr>
            <p:ph sz="quarter" idx="10"/>
          </p:nvPr>
        </p:nvSpPr>
        <p:spPr>
          <a:xfrm>
            <a:off x="1709928" y="6300216"/>
            <a:ext cx="7812088" cy="327025"/>
          </a:xfrm>
          <a:prstGeom prst="rect">
            <a:avLst/>
          </a:prstGeom>
        </p:spPr>
        <p:txBody>
          <a:bodyPr vert="horz" lIns="0" tIns="0" rIns="0" bIns="0" rtlCol="0" anchor="b">
            <a:noAutofit/>
          </a:bodyPr>
          <a:lstStyle>
            <a:lvl1pPr marL="0" indent="0" algn="l" defTabSz="914400" rtl="0" eaLnBrk="1" latinLnBrk="0" hangingPunct="1">
              <a:lnSpc>
                <a:spcPct val="90000"/>
              </a:lnSpc>
              <a:spcBef>
                <a:spcPts val="1000"/>
              </a:spcBef>
              <a:spcAft>
                <a:spcPts val="700"/>
              </a:spcAft>
              <a:buSzPct val="75000"/>
              <a:buFontTx/>
              <a:buNone/>
              <a:defRPr lang="en-US" sz="10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10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1000" kern="120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0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Poppins"/>
                <a:cs typeface="Poppins"/>
              </a:rPr>
              <a:t>He. Am J Hematol 2025; 100:2431. NCCN Guidelines. Myeloproliferative neoplasms. V2.2025.</a:t>
            </a:r>
            <a:endParaRPr lang="en-US" dirty="0"/>
          </a:p>
        </p:txBody>
      </p:sp>
      <p:sp>
        <p:nvSpPr>
          <p:cNvPr id="4" name="Rectangle: Diagonal Corners Rounded 3">
            <a:extLst>
              <a:ext uri="{FF2B5EF4-FFF2-40B4-BE49-F238E27FC236}">
                <a16:creationId xmlns:a16="http://schemas.microsoft.com/office/drawing/2014/main" id="{F889D7EE-EF2B-C1EE-2AF4-70C1302FBE1B}"/>
              </a:ext>
            </a:extLst>
          </p:cNvPr>
          <p:cNvSpPr/>
          <p:nvPr/>
        </p:nvSpPr>
        <p:spPr>
          <a:xfrm>
            <a:off x="677977" y="3250037"/>
            <a:ext cx="2286000" cy="924851"/>
          </a:xfrm>
          <a:prstGeom prst="round2Diag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2"/>
                </a:solidFill>
              </a:rPr>
              <a:t>Sequential?</a:t>
            </a:r>
          </a:p>
        </p:txBody>
      </p:sp>
      <p:sp>
        <p:nvSpPr>
          <p:cNvPr id="5" name="Rectangle: Diagonal Corners Rounded 4">
            <a:extLst>
              <a:ext uri="{FF2B5EF4-FFF2-40B4-BE49-F238E27FC236}">
                <a16:creationId xmlns:a16="http://schemas.microsoft.com/office/drawing/2014/main" id="{2CA524BF-B9B4-CC1E-FDF1-819ECD593EAB}"/>
              </a:ext>
            </a:extLst>
          </p:cNvPr>
          <p:cNvSpPr/>
          <p:nvPr/>
        </p:nvSpPr>
        <p:spPr>
          <a:xfrm>
            <a:off x="3329972" y="3250037"/>
            <a:ext cx="2286000" cy="924851"/>
          </a:xfrm>
          <a:prstGeom prst="round2DiagRect">
            <a:avLst/>
          </a:prstGeom>
          <a:solidFill>
            <a:schemeClr val="accent6"/>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b="1" dirty="0">
                <a:solidFill>
                  <a:schemeClr val="bg2"/>
                </a:solidFill>
              </a:rPr>
              <a:t>Reflex?</a:t>
            </a:r>
          </a:p>
        </p:txBody>
      </p:sp>
      <p:sp>
        <p:nvSpPr>
          <p:cNvPr id="6" name="Rectangle: Diagonal Corners Rounded 5">
            <a:extLst>
              <a:ext uri="{FF2B5EF4-FFF2-40B4-BE49-F238E27FC236}">
                <a16:creationId xmlns:a16="http://schemas.microsoft.com/office/drawing/2014/main" id="{9AFEDC13-5E5C-D715-BB9E-C4959523ACC3}"/>
              </a:ext>
            </a:extLst>
          </p:cNvPr>
          <p:cNvSpPr/>
          <p:nvPr/>
        </p:nvSpPr>
        <p:spPr>
          <a:xfrm>
            <a:off x="5981967" y="3250037"/>
            <a:ext cx="2286000" cy="924851"/>
          </a:xfrm>
          <a:prstGeom prst="round2DiagRect">
            <a:avLst/>
          </a:prstGeom>
          <a:solidFill>
            <a:schemeClr val="accent2"/>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b="1" dirty="0">
                <a:solidFill>
                  <a:schemeClr val="bg2"/>
                </a:solidFill>
              </a:rPr>
              <a:t>Simultaneous?</a:t>
            </a:r>
          </a:p>
        </p:txBody>
      </p:sp>
      <p:sp>
        <p:nvSpPr>
          <p:cNvPr id="8" name="Rectangle: Diagonal Corners Rounded 7">
            <a:extLst>
              <a:ext uri="{FF2B5EF4-FFF2-40B4-BE49-F238E27FC236}">
                <a16:creationId xmlns:a16="http://schemas.microsoft.com/office/drawing/2014/main" id="{01B1F40A-622E-7515-51CC-85B20BE4AC04}"/>
              </a:ext>
            </a:extLst>
          </p:cNvPr>
          <p:cNvSpPr/>
          <p:nvPr/>
        </p:nvSpPr>
        <p:spPr>
          <a:xfrm>
            <a:off x="8633961" y="3250037"/>
            <a:ext cx="2880062" cy="924851"/>
          </a:xfrm>
          <a:prstGeom prst="round2DiagRect">
            <a:avLst/>
          </a:prstGeom>
          <a:solidFill>
            <a:schemeClr val="accent3"/>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b="1" dirty="0">
                <a:solidFill>
                  <a:schemeClr val="bg2"/>
                </a:solidFill>
              </a:rPr>
              <a:t>Include other pathogenic nondriver mutations?</a:t>
            </a:r>
          </a:p>
        </p:txBody>
      </p:sp>
    </p:spTree>
    <p:extLst>
      <p:ext uri="{BB962C8B-B14F-4D97-AF65-F5344CB8AC3E}">
        <p14:creationId xmlns:p14="http://schemas.microsoft.com/office/powerpoint/2010/main" val="3189392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1EAEA-1FCA-5043-FEF7-A53C916DCAD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1C495B5-E6BC-8C4E-4F17-1B86804260F8}"/>
              </a:ext>
            </a:extLst>
          </p:cNvPr>
          <p:cNvSpPr>
            <a:spLocks noGrp="1"/>
          </p:cNvSpPr>
          <p:nvPr>
            <p:ph idx="13"/>
          </p:nvPr>
        </p:nvSpPr>
        <p:spPr>
          <a:xfrm>
            <a:off x="6747222" y="1335810"/>
            <a:ext cx="5224115" cy="4754880"/>
          </a:xfrm>
        </p:spPr>
        <p:txBody>
          <a:bodyPr/>
          <a:lstStyle/>
          <a:p>
            <a:r>
              <a:rPr lang="en-US" sz="2800" dirty="0"/>
              <a:t>Most common nondriver mutations in ET and PV</a:t>
            </a:r>
          </a:p>
          <a:p>
            <a:pPr marL="461963" lvl="1"/>
            <a:r>
              <a:rPr lang="en-US" sz="2600" i="1" dirty="0"/>
              <a:t>TET2</a:t>
            </a:r>
          </a:p>
          <a:p>
            <a:pPr marL="461963" lvl="1"/>
            <a:r>
              <a:rPr lang="en-US" sz="2600" i="1" dirty="0"/>
              <a:t>ASXL1</a:t>
            </a:r>
          </a:p>
          <a:p>
            <a:pPr marL="461963" lvl="1"/>
            <a:r>
              <a:rPr lang="en-US" sz="2600" i="1" dirty="0"/>
              <a:t>DNMT3A</a:t>
            </a:r>
          </a:p>
          <a:p>
            <a:pPr marL="461963" lvl="1"/>
            <a:r>
              <a:rPr lang="en-US" sz="2600" i="1" dirty="0"/>
              <a:t>EZH2</a:t>
            </a:r>
          </a:p>
          <a:p>
            <a:pPr marL="461963" lvl="1"/>
            <a:r>
              <a:rPr lang="en-US" sz="2600" i="1" dirty="0"/>
              <a:t>IDH1</a:t>
            </a:r>
          </a:p>
          <a:p>
            <a:pPr marL="461963" lvl="1"/>
            <a:r>
              <a:rPr lang="en-US" sz="2600" i="1" dirty="0"/>
              <a:t>SH2B3</a:t>
            </a:r>
          </a:p>
          <a:p>
            <a:pPr marL="461963" lvl="1"/>
            <a:r>
              <a:rPr lang="en-US" sz="2600" i="1" dirty="0"/>
              <a:t>SF3B1</a:t>
            </a:r>
          </a:p>
          <a:p>
            <a:endParaRPr lang="en-US" sz="2800" dirty="0"/>
          </a:p>
        </p:txBody>
      </p:sp>
      <p:sp>
        <p:nvSpPr>
          <p:cNvPr id="3" name="Title 2">
            <a:extLst>
              <a:ext uri="{FF2B5EF4-FFF2-40B4-BE49-F238E27FC236}">
                <a16:creationId xmlns:a16="http://schemas.microsoft.com/office/drawing/2014/main" id="{6FBE8CCB-378A-F5E3-89C6-825060A7DCA9}"/>
              </a:ext>
            </a:extLst>
          </p:cNvPr>
          <p:cNvSpPr>
            <a:spLocks noGrp="1"/>
          </p:cNvSpPr>
          <p:nvPr>
            <p:ph type="title"/>
          </p:nvPr>
        </p:nvSpPr>
        <p:spPr>
          <a:xfrm>
            <a:off x="231078" y="518118"/>
            <a:ext cx="11740260" cy="528222"/>
          </a:xfrm>
        </p:spPr>
        <p:txBody>
          <a:bodyPr/>
          <a:lstStyle/>
          <a:p>
            <a:r>
              <a:rPr lang="en-US" sz="3200" dirty="0">
                <a:latin typeface="Newsreader ExtraBold"/>
                <a:cs typeface="Poppins"/>
              </a:rPr>
              <a:t>Pathogenic Nondriver Mutations in ET and PV</a:t>
            </a:r>
            <a:endParaRPr lang="en-US" sz="3200" dirty="0"/>
          </a:p>
        </p:txBody>
      </p:sp>
      <p:sp>
        <p:nvSpPr>
          <p:cNvPr id="4" name="Content Placeholder 3">
            <a:extLst>
              <a:ext uri="{FF2B5EF4-FFF2-40B4-BE49-F238E27FC236}">
                <a16:creationId xmlns:a16="http://schemas.microsoft.com/office/drawing/2014/main" id="{BF536FFE-3D92-2C03-FE0B-8D885C8BD782}"/>
              </a:ext>
            </a:extLst>
          </p:cNvPr>
          <p:cNvSpPr>
            <a:spLocks noGrp="1"/>
          </p:cNvSpPr>
          <p:nvPr>
            <p:ph sz="quarter" idx="10"/>
          </p:nvPr>
        </p:nvSpPr>
        <p:spPr/>
        <p:txBody>
          <a:bodyPr/>
          <a:lstStyle/>
          <a:p>
            <a:r>
              <a:rPr lang="en-US" dirty="0"/>
              <a:t>Lundberg. Blood. 2014;123:2220. Paz. Blood. 2022;141:1909. Tefferi. Br J Haematol. 2020;189:291.</a:t>
            </a:r>
          </a:p>
        </p:txBody>
      </p:sp>
      <p:sp>
        <p:nvSpPr>
          <p:cNvPr id="6" name="TextBox 5">
            <a:extLst>
              <a:ext uri="{FF2B5EF4-FFF2-40B4-BE49-F238E27FC236}">
                <a16:creationId xmlns:a16="http://schemas.microsoft.com/office/drawing/2014/main" id="{B151667C-EB7B-6988-A765-5C140C7BED57}"/>
              </a:ext>
            </a:extLst>
          </p:cNvPr>
          <p:cNvSpPr txBox="1"/>
          <p:nvPr/>
        </p:nvSpPr>
        <p:spPr>
          <a:xfrm>
            <a:off x="220662" y="1441911"/>
            <a:ext cx="6381137" cy="245807"/>
          </a:xfrm>
          <a:prstGeom prst="rect">
            <a:avLst/>
          </a:prstGeom>
        </p:spPr>
        <p:txBody>
          <a:bodyPr vert="horz" wrap="non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61616"/>
                </a:solidFill>
                <a:effectLst/>
                <a:uLnTx/>
                <a:uFillTx/>
                <a:latin typeface="Poppins"/>
                <a:ea typeface="+mn-ea"/>
                <a:cs typeface="+mn-cs"/>
              </a:rPr>
              <a:t>Somatic Mutations Among Patients With MPN (N = 197)</a:t>
            </a:r>
          </a:p>
        </p:txBody>
      </p:sp>
      <p:sp>
        <p:nvSpPr>
          <p:cNvPr id="7" name="TextBox 6">
            <a:extLst>
              <a:ext uri="{FF2B5EF4-FFF2-40B4-BE49-F238E27FC236}">
                <a16:creationId xmlns:a16="http://schemas.microsoft.com/office/drawing/2014/main" id="{B05E9796-643F-A649-BD22-89D8FC5A884C}"/>
              </a:ext>
            </a:extLst>
          </p:cNvPr>
          <p:cNvSpPr txBox="1"/>
          <p:nvPr/>
        </p:nvSpPr>
        <p:spPr>
          <a:xfrm>
            <a:off x="10135518" y="3855904"/>
            <a:ext cx="914400" cy="914400"/>
          </a:xfrm>
          <a:prstGeom prst="rect">
            <a:avLst/>
          </a:prstGeom>
        </p:spPr>
        <p:txBody>
          <a:bodyPr vert="horz" wrap="none" lIns="0" tIns="0" rIns="0" bIns="0" rtlCol="0">
            <a:noAutofit/>
          </a:bodyPr>
          <a:lstStyle/>
          <a:p>
            <a:pPr algn="l"/>
            <a:endParaRPr lang="en-US" sz="1200" dirty="0"/>
          </a:p>
        </p:txBody>
      </p:sp>
      <p:sp>
        <p:nvSpPr>
          <p:cNvPr id="5" name="Right Brace 4">
            <a:extLst>
              <a:ext uri="{FF2B5EF4-FFF2-40B4-BE49-F238E27FC236}">
                <a16:creationId xmlns:a16="http://schemas.microsoft.com/office/drawing/2014/main" id="{C49B30F9-45CA-5D45-850F-45C2D14AC3F3}"/>
              </a:ext>
            </a:extLst>
          </p:cNvPr>
          <p:cNvSpPr/>
          <p:nvPr/>
        </p:nvSpPr>
        <p:spPr>
          <a:xfrm>
            <a:off x="8607480" y="2378955"/>
            <a:ext cx="472611" cy="2264964"/>
          </a:xfrm>
          <a:prstGeom prst="rightBrace">
            <a:avLst>
              <a:gd name="adj1" fmla="val 8333"/>
              <a:gd name="adj2" fmla="val 51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 name="TextBox 8">
            <a:extLst>
              <a:ext uri="{FF2B5EF4-FFF2-40B4-BE49-F238E27FC236}">
                <a16:creationId xmlns:a16="http://schemas.microsoft.com/office/drawing/2014/main" id="{21F2D255-8CC5-56A5-A5C0-82012AB80044}"/>
              </a:ext>
            </a:extLst>
          </p:cNvPr>
          <p:cNvSpPr txBox="1"/>
          <p:nvPr/>
        </p:nvSpPr>
        <p:spPr>
          <a:xfrm>
            <a:off x="9201081" y="3378299"/>
            <a:ext cx="2436564" cy="276999"/>
          </a:xfrm>
          <a:prstGeom prst="rect">
            <a:avLst/>
          </a:prstGeom>
        </p:spPr>
        <p:txBody>
          <a:bodyPr vert="horz" wrap="none" lIns="0" tIns="0" rIns="0" bIns="0" rtlCol="0">
            <a:spAutoFit/>
          </a:bodyPr>
          <a:lstStyle/>
          <a:p>
            <a:pPr algn="l"/>
            <a:r>
              <a:rPr lang="en-US" dirty="0"/>
              <a:t>Epigenetic regulation</a:t>
            </a:r>
          </a:p>
        </p:txBody>
      </p:sp>
      <p:sp>
        <p:nvSpPr>
          <p:cNvPr id="10" name="TextBox 9">
            <a:extLst>
              <a:ext uri="{FF2B5EF4-FFF2-40B4-BE49-F238E27FC236}">
                <a16:creationId xmlns:a16="http://schemas.microsoft.com/office/drawing/2014/main" id="{75490D6D-8882-2798-92BF-98D03B6879C5}"/>
              </a:ext>
            </a:extLst>
          </p:cNvPr>
          <p:cNvSpPr txBox="1"/>
          <p:nvPr/>
        </p:nvSpPr>
        <p:spPr>
          <a:xfrm>
            <a:off x="9052396" y="4903586"/>
            <a:ext cx="2765181" cy="276999"/>
          </a:xfrm>
          <a:prstGeom prst="rect">
            <a:avLst/>
          </a:prstGeom>
        </p:spPr>
        <p:txBody>
          <a:bodyPr vert="horz" wrap="none" lIns="0" tIns="0" rIns="0" bIns="0" rtlCol="0">
            <a:spAutoFit/>
          </a:bodyPr>
          <a:lstStyle/>
          <a:p>
            <a:pPr algn="l"/>
            <a:r>
              <a:rPr lang="en-US" dirty="0"/>
              <a:t>JAK signaling regulation</a:t>
            </a:r>
          </a:p>
        </p:txBody>
      </p:sp>
      <p:sp>
        <p:nvSpPr>
          <p:cNvPr id="13" name="Right Brace 12">
            <a:extLst>
              <a:ext uri="{FF2B5EF4-FFF2-40B4-BE49-F238E27FC236}">
                <a16:creationId xmlns:a16="http://schemas.microsoft.com/office/drawing/2014/main" id="{8325E50E-F201-C7AF-9A71-321E257D534B}"/>
              </a:ext>
            </a:extLst>
          </p:cNvPr>
          <p:cNvSpPr/>
          <p:nvPr/>
        </p:nvSpPr>
        <p:spPr>
          <a:xfrm>
            <a:off x="8607480" y="4820874"/>
            <a:ext cx="365760" cy="429355"/>
          </a:xfrm>
          <a:prstGeom prst="righ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 name="TextBox 13">
            <a:extLst>
              <a:ext uri="{FF2B5EF4-FFF2-40B4-BE49-F238E27FC236}">
                <a16:creationId xmlns:a16="http://schemas.microsoft.com/office/drawing/2014/main" id="{9278E1E9-0473-EA6E-CA8E-BCC9C60A22F9}"/>
              </a:ext>
            </a:extLst>
          </p:cNvPr>
          <p:cNvSpPr txBox="1"/>
          <p:nvPr/>
        </p:nvSpPr>
        <p:spPr>
          <a:xfrm>
            <a:off x="9080091" y="5418614"/>
            <a:ext cx="1643079" cy="276999"/>
          </a:xfrm>
          <a:prstGeom prst="rect">
            <a:avLst/>
          </a:prstGeom>
        </p:spPr>
        <p:txBody>
          <a:bodyPr vert="horz" wrap="none" lIns="0" tIns="0" rIns="0" bIns="0" rtlCol="0">
            <a:spAutoFit/>
          </a:bodyPr>
          <a:lstStyle/>
          <a:p>
            <a:pPr algn="l"/>
            <a:r>
              <a:rPr lang="en-US" dirty="0"/>
              <a:t>mRNA splicing</a:t>
            </a:r>
          </a:p>
        </p:txBody>
      </p:sp>
      <p:sp>
        <p:nvSpPr>
          <p:cNvPr id="15" name="Right Brace 14">
            <a:extLst>
              <a:ext uri="{FF2B5EF4-FFF2-40B4-BE49-F238E27FC236}">
                <a16:creationId xmlns:a16="http://schemas.microsoft.com/office/drawing/2014/main" id="{3D6285E5-3E27-0BD7-0D14-DCAC40E69726}"/>
              </a:ext>
            </a:extLst>
          </p:cNvPr>
          <p:cNvSpPr/>
          <p:nvPr/>
        </p:nvSpPr>
        <p:spPr>
          <a:xfrm>
            <a:off x="8607480" y="5359910"/>
            <a:ext cx="365760" cy="429355"/>
          </a:xfrm>
          <a:prstGeom prst="righ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 name="TextBox 11">
            <a:extLst>
              <a:ext uri="{FF2B5EF4-FFF2-40B4-BE49-F238E27FC236}">
                <a16:creationId xmlns:a16="http://schemas.microsoft.com/office/drawing/2014/main" id="{C2D9E6A3-C418-8339-D0AF-EFBD96C9A638}"/>
              </a:ext>
            </a:extLst>
          </p:cNvPr>
          <p:cNvSpPr txBox="1"/>
          <p:nvPr/>
        </p:nvSpPr>
        <p:spPr>
          <a:xfrm>
            <a:off x="1060450" y="2203486"/>
            <a:ext cx="261290" cy="276999"/>
          </a:xfrm>
          <a:prstGeom prst="rect">
            <a:avLst/>
          </a:prstGeom>
        </p:spPr>
        <p:txBody>
          <a:bodyPr vert="horz" wrap="none" lIns="0" tIns="0" rIns="0" bIns="0" rtlCol="0">
            <a:spAutoFit/>
          </a:bodyPr>
          <a:lstStyle/>
          <a:p>
            <a:pPr algn="ctr"/>
            <a:r>
              <a:rPr lang="en-US" b="1" dirty="0"/>
              <a:t>ET</a:t>
            </a:r>
          </a:p>
        </p:txBody>
      </p:sp>
      <p:sp>
        <p:nvSpPr>
          <p:cNvPr id="16" name="TextBox 15">
            <a:extLst>
              <a:ext uri="{FF2B5EF4-FFF2-40B4-BE49-F238E27FC236}">
                <a16:creationId xmlns:a16="http://schemas.microsoft.com/office/drawing/2014/main" id="{6C825F7C-9943-68F5-38A0-B13FE57A814B}"/>
              </a:ext>
            </a:extLst>
          </p:cNvPr>
          <p:cNvSpPr txBox="1"/>
          <p:nvPr/>
        </p:nvSpPr>
        <p:spPr>
          <a:xfrm>
            <a:off x="2765030" y="2203486"/>
            <a:ext cx="312586" cy="276999"/>
          </a:xfrm>
          <a:prstGeom prst="rect">
            <a:avLst/>
          </a:prstGeom>
        </p:spPr>
        <p:txBody>
          <a:bodyPr vert="horz" wrap="none" lIns="0" tIns="0" rIns="0" bIns="0" rtlCol="0">
            <a:spAutoFit/>
          </a:bodyPr>
          <a:lstStyle/>
          <a:p>
            <a:pPr algn="ctr"/>
            <a:r>
              <a:rPr lang="en-US" b="1" dirty="0"/>
              <a:t>PV</a:t>
            </a:r>
          </a:p>
        </p:txBody>
      </p:sp>
      <p:sp>
        <p:nvSpPr>
          <p:cNvPr id="17" name="TextBox 16">
            <a:extLst>
              <a:ext uri="{FF2B5EF4-FFF2-40B4-BE49-F238E27FC236}">
                <a16:creationId xmlns:a16="http://schemas.microsoft.com/office/drawing/2014/main" id="{6674C65A-0518-1EC2-905C-727E2E51B279}"/>
              </a:ext>
            </a:extLst>
          </p:cNvPr>
          <p:cNvSpPr txBox="1"/>
          <p:nvPr/>
        </p:nvSpPr>
        <p:spPr>
          <a:xfrm>
            <a:off x="4543211" y="2203486"/>
            <a:ext cx="482504" cy="276999"/>
          </a:xfrm>
          <a:prstGeom prst="rect">
            <a:avLst/>
          </a:prstGeom>
        </p:spPr>
        <p:txBody>
          <a:bodyPr vert="horz" wrap="none" lIns="0" tIns="0" rIns="0" bIns="0" rtlCol="0">
            <a:spAutoFit/>
          </a:bodyPr>
          <a:lstStyle/>
          <a:p>
            <a:pPr algn="ctr"/>
            <a:r>
              <a:rPr lang="en-US" b="1" dirty="0"/>
              <a:t>PMF</a:t>
            </a:r>
          </a:p>
        </p:txBody>
      </p:sp>
      <p:sp>
        <p:nvSpPr>
          <p:cNvPr id="18" name="TextBox 17">
            <a:extLst>
              <a:ext uri="{FF2B5EF4-FFF2-40B4-BE49-F238E27FC236}">
                <a16:creationId xmlns:a16="http://schemas.microsoft.com/office/drawing/2014/main" id="{5B82855B-3B00-A9C9-A365-238E4097CACF}"/>
              </a:ext>
            </a:extLst>
          </p:cNvPr>
          <p:cNvSpPr txBox="1"/>
          <p:nvPr/>
        </p:nvSpPr>
        <p:spPr>
          <a:xfrm>
            <a:off x="5716699" y="2341985"/>
            <a:ext cx="1091019" cy="430887"/>
          </a:xfrm>
          <a:prstGeom prst="rect">
            <a:avLst/>
          </a:prstGeom>
        </p:spPr>
        <p:txBody>
          <a:bodyPr vert="horz" wrap="square" lIns="0" tIns="0" rIns="0" bIns="0" rtlCol="0">
            <a:spAutoFit/>
          </a:bodyPr>
          <a:lstStyle/>
          <a:p>
            <a:r>
              <a:rPr lang="en-US" sz="1400" b="1" dirty="0"/>
              <a:t>Number of mutations</a:t>
            </a:r>
          </a:p>
        </p:txBody>
      </p:sp>
      <p:grpSp>
        <p:nvGrpSpPr>
          <p:cNvPr id="38" name="Group 37">
            <a:extLst>
              <a:ext uri="{FF2B5EF4-FFF2-40B4-BE49-F238E27FC236}">
                <a16:creationId xmlns:a16="http://schemas.microsoft.com/office/drawing/2014/main" id="{9E9360B1-7A95-FD19-7ADC-4894E92AEF5C}"/>
              </a:ext>
            </a:extLst>
          </p:cNvPr>
          <p:cNvGrpSpPr/>
          <p:nvPr/>
        </p:nvGrpSpPr>
        <p:grpSpPr>
          <a:xfrm>
            <a:off x="5741199" y="2806138"/>
            <a:ext cx="318016" cy="1292662"/>
            <a:chOff x="6264445" y="4603898"/>
            <a:chExt cx="318016" cy="1292662"/>
          </a:xfrm>
        </p:grpSpPr>
        <p:sp>
          <p:nvSpPr>
            <p:cNvPr id="19" name="TextBox 18">
              <a:extLst>
                <a:ext uri="{FF2B5EF4-FFF2-40B4-BE49-F238E27FC236}">
                  <a16:creationId xmlns:a16="http://schemas.microsoft.com/office/drawing/2014/main" id="{1D92296B-EA1D-581E-177C-3961F5414B9A}"/>
                </a:ext>
              </a:extLst>
            </p:cNvPr>
            <p:cNvSpPr txBox="1"/>
            <p:nvPr/>
          </p:nvSpPr>
          <p:spPr>
            <a:xfrm>
              <a:off x="6470251" y="4603898"/>
              <a:ext cx="112210" cy="1292662"/>
            </a:xfrm>
            <a:prstGeom prst="rect">
              <a:avLst/>
            </a:prstGeom>
          </p:spPr>
          <p:txBody>
            <a:bodyPr vert="horz" wrap="none" lIns="0" tIns="0" rIns="0" bIns="0" rtlCol="0">
              <a:spAutoFit/>
            </a:bodyPr>
            <a:lstStyle/>
            <a:p>
              <a:pPr algn="l"/>
              <a:r>
                <a:rPr lang="en-US" sz="1400" dirty="0"/>
                <a:t>5</a:t>
              </a:r>
            </a:p>
            <a:p>
              <a:pPr algn="l"/>
              <a:r>
                <a:rPr lang="en-US" sz="1400" dirty="0"/>
                <a:t>4</a:t>
              </a:r>
            </a:p>
            <a:p>
              <a:pPr algn="l"/>
              <a:r>
                <a:rPr lang="en-US" sz="1400" dirty="0"/>
                <a:t>3</a:t>
              </a:r>
            </a:p>
            <a:p>
              <a:pPr algn="l"/>
              <a:r>
                <a:rPr lang="en-US" sz="1400" dirty="0"/>
                <a:t>2</a:t>
              </a:r>
            </a:p>
            <a:p>
              <a:pPr algn="l"/>
              <a:r>
                <a:rPr lang="en-US" sz="1400" dirty="0"/>
                <a:t>1</a:t>
              </a:r>
            </a:p>
            <a:p>
              <a:pPr algn="l"/>
              <a:r>
                <a:rPr lang="en-US" sz="1400" dirty="0"/>
                <a:t>0</a:t>
              </a:r>
            </a:p>
          </p:txBody>
        </p:sp>
        <p:sp>
          <p:nvSpPr>
            <p:cNvPr id="20" name="Rectangle 19">
              <a:extLst>
                <a:ext uri="{FF2B5EF4-FFF2-40B4-BE49-F238E27FC236}">
                  <a16:creationId xmlns:a16="http://schemas.microsoft.com/office/drawing/2014/main" id="{6FA2F63D-4BAF-81B9-F741-047F89A5D6B5}"/>
                </a:ext>
              </a:extLst>
            </p:cNvPr>
            <p:cNvSpPr/>
            <p:nvPr/>
          </p:nvSpPr>
          <p:spPr>
            <a:xfrm>
              <a:off x="6264445" y="4630604"/>
              <a:ext cx="146050" cy="14605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516DDC1E-2730-D409-98C1-850D00FA9FA3}"/>
                </a:ext>
              </a:extLst>
            </p:cNvPr>
            <p:cNvSpPr/>
            <p:nvPr/>
          </p:nvSpPr>
          <p:spPr>
            <a:xfrm>
              <a:off x="6264445" y="4840958"/>
              <a:ext cx="146050" cy="14605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FE2813C8-CCB3-5DBA-F061-26FD55FC72D9}"/>
                </a:ext>
              </a:extLst>
            </p:cNvPr>
            <p:cNvSpPr/>
            <p:nvPr/>
          </p:nvSpPr>
          <p:spPr>
            <a:xfrm>
              <a:off x="6264445" y="5051312"/>
              <a:ext cx="146050" cy="14605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B5DA830B-D5FD-FC74-8714-DD610EB43544}"/>
                </a:ext>
              </a:extLst>
            </p:cNvPr>
            <p:cNvSpPr/>
            <p:nvPr/>
          </p:nvSpPr>
          <p:spPr>
            <a:xfrm>
              <a:off x="6264445" y="5261666"/>
              <a:ext cx="146050" cy="14605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39D9311E-F755-8316-F08A-7B5919A98563}"/>
                </a:ext>
              </a:extLst>
            </p:cNvPr>
            <p:cNvSpPr/>
            <p:nvPr/>
          </p:nvSpPr>
          <p:spPr>
            <a:xfrm>
              <a:off x="6264445" y="5472020"/>
              <a:ext cx="146050" cy="14605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29DF350B-967B-2025-C6AE-474F53709998}"/>
                </a:ext>
              </a:extLst>
            </p:cNvPr>
            <p:cNvSpPr/>
            <p:nvPr/>
          </p:nvSpPr>
          <p:spPr>
            <a:xfrm>
              <a:off x="6264445" y="5682374"/>
              <a:ext cx="146050" cy="14605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6" name="TextBox 25">
            <a:extLst>
              <a:ext uri="{FF2B5EF4-FFF2-40B4-BE49-F238E27FC236}">
                <a16:creationId xmlns:a16="http://schemas.microsoft.com/office/drawing/2014/main" id="{254004F1-1B5C-5A2A-BE92-3EC8451FB9BC}"/>
              </a:ext>
            </a:extLst>
          </p:cNvPr>
          <p:cNvSpPr txBox="1"/>
          <p:nvPr/>
        </p:nvSpPr>
        <p:spPr>
          <a:xfrm>
            <a:off x="719015" y="4582249"/>
            <a:ext cx="944168" cy="553998"/>
          </a:xfrm>
          <a:prstGeom prst="rect">
            <a:avLst/>
          </a:prstGeom>
        </p:spPr>
        <p:txBody>
          <a:bodyPr vert="horz" wrap="none" lIns="0" tIns="0" rIns="0" bIns="0" rtlCol="0">
            <a:spAutoFit/>
          </a:bodyPr>
          <a:lstStyle/>
          <a:p>
            <a:pPr algn="ctr"/>
            <a:r>
              <a:rPr lang="en-US" dirty="0"/>
              <a:t>n = 69 </a:t>
            </a:r>
            <a:br>
              <a:rPr lang="en-US" dirty="0"/>
            </a:br>
            <a:r>
              <a:rPr lang="en-US" dirty="0"/>
              <a:t>patients</a:t>
            </a:r>
          </a:p>
        </p:txBody>
      </p:sp>
      <p:sp>
        <p:nvSpPr>
          <p:cNvPr id="27" name="TextBox 26">
            <a:extLst>
              <a:ext uri="{FF2B5EF4-FFF2-40B4-BE49-F238E27FC236}">
                <a16:creationId xmlns:a16="http://schemas.microsoft.com/office/drawing/2014/main" id="{25D828CB-1118-0858-BAF4-45A3D906E6E9}"/>
              </a:ext>
            </a:extLst>
          </p:cNvPr>
          <p:cNvSpPr txBox="1"/>
          <p:nvPr/>
        </p:nvSpPr>
        <p:spPr>
          <a:xfrm>
            <a:off x="2503669" y="4582249"/>
            <a:ext cx="944168" cy="553998"/>
          </a:xfrm>
          <a:prstGeom prst="rect">
            <a:avLst/>
          </a:prstGeom>
        </p:spPr>
        <p:txBody>
          <a:bodyPr vert="horz" wrap="none" lIns="0" tIns="0" rIns="0" bIns="0" rtlCol="0">
            <a:spAutoFit/>
          </a:bodyPr>
          <a:lstStyle/>
          <a:p>
            <a:pPr algn="ctr"/>
            <a:r>
              <a:rPr lang="en-US" dirty="0"/>
              <a:t>n = 94 </a:t>
            </a:r>
            <a:br>
              <a:rPr lang="en-US" dirty="0"/>
            </a:br>
            <a:r>
              <a:rPr lang="en-US" dirty="0"/>
              <a:t>patients</a:t>
            </a:r>
          </a:p>
        </p:txBody>
      </p:sp>
      <p:sp>
        <p:nvSpPr>
          <p:cNvPr id="28" name="TextBox 27">
            <a:extLst>
              <a:ext uri="{FF2B5EF4-FFF2-40B4-BE49-F238E27FC236}">
                <a16:creationId xmlns:a16="http://schemas.microsoft.com/office/drawing/2014/main" id="{9AF27311-CD74-7662-66A1-C6A79228CBEF}"/>
              </a:ext>
            </a:extLst>
          </p:cNvPr>
          <p:cNvSpPr txBox="1"/>
          <p:nvPr/>
        </p:nvSpPr>
        <p:spPr>
          <a:xfrm>
            <a:off x="4312379" y="4582249"/>
            <a:ext cx="944169" cy="553998"/>
          </a:xfrm>
          <a:prstGeom prst="rect">
            <a:avLst/>
          </a:prstGeom>
        </p:spPr>
        <p:txBody>
          <a:bodyPr vert="horz" wrap="none" lIns="0" tIns="0" rIns="0" bIns="0" rtlCol="0">
            <a:spAutoFit/>
          </a:bodyPr>
          <a:lstStyle/>
          <a:p>
            <a:pPr algn="ctr"/>
            <a:r>
              <a:rPr lang="en-US" dirty="0"/>
              <a:t>n = 34 </a:t>
            </a:r>
            <a:br>
              <a:rPr lang="en-US" dirty="0"/>
            </a:br>
            <a:r>
              <a:rPr lang="en-US" dirty="0"/>
              <a:t>patients</a:t>
            </a:r>
          </a:p>
        </p:txBody>
      </p:sp>
      <p:sp>
        <p:nvSpPr>
          <p:cNvPr id="29" name="Partial Circle 28">
            <a:extLst>
              <a:ext uri="{FF2B5EF4-FFF2-40B4-BE49-F238E27FC236}">
                <a16:creationId xmlns:a16="http://schemas.microsoft.com/office/drawing/2014/main" id="{802FA1C2-16E4-F0AB-065C-EDC1DB5189FC}"/>
              </a:ext>
            </a:extLst>
          </p:cNvPr>
          <p:cNvSpPr/>
          <p:nvPr/>
        </p:nvSpPr>
        <p:spPr>
          <a:xfrm>
            <a:off x="342901" y="2978035"/>
            <a:ext cx="1595437" cy="1546742"/>
          </a:xfrm>
          <a:prstGeom prst="pie">
            <a:avLst>
              <a:gd name="adj1" fmla="val 16211938"/>
              <a:gd name="adj2" fmla="val 16853842"/>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0" name="Partial Circle 29">
            <a:extLst>
              <a:ext uri="{FF2B5EF4-FFF2-40B4-BE49-F238E27FC236}">
                <a16:creationId xmlns:a16="http://schemas.microsoft.com/office/drawing/2014/main" id="{37F43DE1-3305-27D7-032E-CB75FAD17D34}"/>
              </a:ext>
            </a:extLst>
          </p:cNvPr>
          <p:cNvSpPr/>
          <p:nvPr/>
        </p:nvSpPr>
        <p:spPr>
          <a:xfrm>
            <a:off x="344363" y="2978035"/>
            <a:ext cx="1595437" cy="1546742"/>
          </a:xfrm>
          <a:prstGeom prst="pie">
            <a:avLst>
              <a:gd name="adj1" fmla="val 16823398"/>
              <a:gd name="adj2" fmla="val 21525149"/>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1" name="Partial Circle 30">
            <a:extLst>
              <a:ext uri="{FF2B5EF4-FFF2-40B4-BE49-F238E27FC236}">
                <a16:creationId xmlns:a16="http://schemas.microsoft.com/office/drawing/2014/main" id="{5DFD600F-117A-6E63-10C6-608D9A79C6C3}"/>
              </a:ext>
            </a:extLst>
          </p:cNvPr>
          <p:cNvSpPr/>
          <p:nvPr/>
        </p:nvSpPr>
        <p:spPr>
          <a:xfrm>
            <a:off x="341063" y="2974860"/>
            <a:ext cx="1595437" cy="1546742"/>
          </a:xfrm>
          <a:prstGeom prst="pie">
            <a:avLst>
              <a:gd name="adj1" fmla="val 21395094"/>
              <a:gd name="adj2" fmla="val 13383643"/>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2" name="Partial Circle 31">
            <a:extLst>
              <a:ext uri="{FF2B5EF4-FFF2-40B4-BE49-F238E27FC236}">
                <a16:creationId xmlns:a16="http://schemas.microsoft.com/office/drawing/2014/main" id="{5C4E10BC-05AF-0DF8-F8F5-55B9BB99BD65}"/>
              </a:ext>
            </a:extLst>
          </p:cNvPr>
          <p:cNvSpPr/>
          <p:nvPr/>
        </p:nvSpPr>
        <p:spPr>
          <a:xfrm>
            <a:off x="341063" y="2974860"/>
            <a:ext cx="1595437" cy="1546742"/>
          </a:xfrm>
          <a:prstGeom prst="pie">
            <a:avLst>
              <a:gd name="adj1" fmla="val 13214296"/>
              <a:gd name="adj2" fmla="val 16263562"/>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3" name="Partial Circle 32">
            <a:extLst>
              <a:ext uri="{FF2B5EF4-FFF2-40B4-BE49-F238E27FC236}">
                <a16:creationId xmlns:a16="http://schemas.microsoft.com/office/drawing/2014/main" id="{9403D8FA-D59E-A044-ED8A-F559C7B03E2C}"/>
              </a:ext>
            </a:extLst>
          </p:cNvPr>
          <p:cNvSpPr/>
          <p:nvPr/>
        </p:nvSpPr>
        <p:spPr>
          <a:xfrm>
            <a:off x="2123604" y="2974860"/>
            <a:ext cx="1595437" cy="1546742"/>
          </a:xfrm>
          <a:prstGeom prst="pie">
            <a:avLst>
              <a:gd name="adj1" fmla="val 14484445"/>
              <a:gd name="adj2" fmla="val 16263562"/>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4" name="Partial Circle 33">
            <a:extLst>
              <a:ext uri="{FF2B5EF4-FFF2-40B4-BE49-F238E27FC236}">
                <a16:creationId xmlns:a16="http://schemas.microsoft.com/office/drawing/2014/main" id="{5F44D1EF-30FE-C605-FFF4-CDEDDAB226AD}"/>
              </a:ext>
            </a:extLst>
          </p:cNvPr>
          <p:cNvSpPr/>
          <p:nvPr/>
        </p:nvSpPr>
        <p:spPr>
          <a:xfrm>
            <a:off x="2123604" y="2974860"/>
            <a:ext cx="1595437" cy="1546742"/>
          </a:xfrm>
          <a:prstGeom prst="pie">
            <a:avLst>
              <a:gd name="adj1" fmla="val 2569204"/>
              <a:gd name="adj2" fmla="val 14489105"/>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5" name="Partial Circle 34">
            <a:extLst>
              <a:ext uri="{FF2B5EF4-FFF2-40B4-BE49-F238E27FC236}">
                <a16:creationId xmlns:a16="http://schemas.microsoft.com/office/drawing/2014/main" id="{34D08A0C-CA62-5CE7-BCEE-8AB078861B41}"/>
              </a:ext>
            </a:extLst>
          </p:cNvPr>
          <p:cNvSpPr/>
          <p:nvPr/>
        </p:nvSpPr>
        <p:spPr>
          <a:xfrm>
            <a:off x="2123604" y="2974860"/>
            <a:ext cx="1595437" cy="1546742"/>
          </a:xfrm>
          <a:prstGeom prst="pie">
            <a:avLst>
              <a:gd name="adj1" fmla="val 19052326"/>
              <a:gd name="adj2" fmla="val 2655422"/>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6" name="Partial Circle 35">
            <a:extLst>
              <a:ext uri="{FF2B5EF4-FFF2-40B4-BE49-F238E27FC236}">
                <a16:creationId xmlns:a16="http://schemas.microsoft.com/office/drawing/2014/main" id="{C9FB4846-6EAE-EDBB-8677-5BA284C528CA}"/>
              </a:ext>
            </a:extLst>
          </p:cNvPr>
          <p:cNvSpPr/>
          <p:nvPr/>
        </p:nvSpPr>
        <p:spPr>
          <a:xfrm>
            <a:off x="2123604" y="2974860"/>
            <a:ext cx="1595437" cy="1546742"/>
          </a:xfrm>
          <a:prstGeom prst="pie">
            <a:avLst>
              <a:gd name="adj1" fmla="val 16973854"/>
              <a:gd name="adj2" fmla="val 19047138"/>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7" name="Partial Circle 36">
            <a:extLst>
              <a:ext uri="{FF2B5EF4-FFF2-40B4-BE49-F238E27FC236}">
                <a16:creationId xmlns:a16="http://schemas.microsoft.com/office/drawing/2014/main" id="{8F190C0F-0B74-90A6-6B50-F976A8291A24}"/>
              </a:ext>
            </a:extLst>
          </p:cNvPr>
          <p:cNvSpPr/>
          <p:nvPr/>
        </p:nvSpPr>
        <p:spPr>
          <a:xfrm>
            <a:off x="2123603" y="2974860"/>
            <a:ext cx="1595437" cy="1546742"/>
          </a:xfrm>
          <a:prstGeom prst="pie">
            <a:avLst>
              <a:gd name="adj1" fmla="val 16263806"/>
              <a:gd name="adj2" fmla="val 16980182"/>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9" name="Partial Circle 38">
            <a:extLst>
              <a:ext uri="{FF2B5EF4-FFF2-40B4-BE49-F238E27FC236}">
                <a16:creationId xmlns:a16="http://schemas.microsoft.com/office/drawing/2014/main" id="{B506DC87-AFF7-FF12-3CE6-86E8CBB4992C}"/>
              </a:ext>
            </a:extLst>
          </p:cNvPr>
          <p:cNvSpPr/>
          <p:nvPr/>
        </p:nvSpPr>
        <p:spPr>
          <a:xfrm>
            <a:off x="3937941" y="2974860"/>
            <a:ext cx="1595437" cy="1546742"/>
          </a:xfrm>
          <a:prstGeom prst="pie">
            <a:avLst>
              <a:gd name="adj1" fmla="val 16189734"/>
              <a:gd name="adj2" fmla="val 1680129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0" name="Partial Circle 39">
            <a:extLst>
              <a:ext uri="{FF2B5EF4-FFF2-40B4-BE49-F238E27FC236}">
                <a16:creationId xmlns:a16="http://schemas.microsoft.com/office/drawing/2014/main" id="{01489911-505D-2441-26D3-030165AA4F3F}"/>
              </a:ext>
            </a:extLst>
          </p:cNvPr>
          <p:cNvSpPr/>
          <p:nvPr/>
        </p:nvSpPr>
        <p:spPr>
          <a:xfrm>
            <a:off x="3937941" y="2974860"/>
            <a:ext cx="1595437" cy="1546742"/>
          </a:xfrm>
          <a:prstGeom prst="pie">
            <a:avLst>
              <a:gd name="adj1" fmla="val 13522157"/>
              <a:gd name="adj2" fmla="val 16184902"/>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1" name="Partial Circle 40">
            <a:extLst>
              <a:ext uri="{FF2B5EF4-FFF2-40B4-BE49-F238E27FC236}">
                <a16:creationId xmlns:a16="http://schemas.microsoft.com/office/drawing/2014/main" id="{78363858-B309-0C1D-2E40-36668F55A7AC}"/>
              </a:ext>
            </a:extLst>
          </p:cNvPr>
          <p:cNvSpPr/>
          <p:nvPr/>
        </p:nvSpPr>
        <p:spPr>
          <a:xfrm>
            <a:off x="3937941" y="2967575"/>
            <a:ext cx="1595437" cy="1546742"/>
          </a:xfrm>
          <a:prstGeom prst="pie">
            <a:avLst>
              <a:gd name="adj1" fmla="val 2231542"/>
              <a:gd name="adj2" fmla="val 13526491"/>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2" name="Partial Circle 41">
            <a:extLst>
              <a:ext uri="{FF2B5EF4-FFF2-40B4-BE49-F238E27FC236}">
                <a16:creationId xmlns:a16="http://schemas.microsoft.com/office/drawing/2014/main" id="{F96A9191-F941-FA93-4A5D-39168D733E05}"/>
              </a:ext>
            </a:extLst>
          </p:cNvPr>
          <p:cNvSpPr/>
          <p:nvPr/>
        </p:nvSpPr>
        <p:spPr>
          <a:xfrm>
            <a:off x="3934641" y="2969956"/>
            <a:ext cx="1595437" cy="1546742"/>
          </a:xfrm>
          <a:prstGeom prst="pie">
            <a:avLst>
              <a:gd name="adj1" fmla="val 20125725"/>
              <a:gd name="adj2" fmla="val 2212815"/>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3" name="Partial Circle 42">
            <a:extLst>
              <a:ext uri="{FF2B5EF4-FFF2-40B4-BE49-F238E27FC236}">
                <a16:creationId xmlns:a16="http://schemas.microsoft.com/office/drawing/2014/main" id="{A640B9E2-7F68-C1B3-B40F-2098ACD4D62D}"/>
              </a:ext>
            </a:extLst>
          </p:cNvPr>
          <p:cNvSpPr/>
          <p:nvPr/>
        </p:nvSpPr>
        <p:spPr>
          <a:xfrm>
            <a:off x="3937941" y="2972337"/>
            <a:ext cx="1595437" cy="1546742"/>
          </a:xfrm>
          <a:prstGeom prst="pie">
            <a:avLst>
              <a:gd name="adj1" fmla="val 16801344"/>
              <a:gd name="adj2" fmla="val 20119488"/>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4" name="TextBox 43">
            <a:extLst>
              <a:ext uri="{FF2B5EF4-FFF2-40B4-BE49-F238E27FC236}">
                <a16:creationId xmlns:a16="http://schemas.microsoft.com/office/drawing/2014/main" id="{194C068F-53EF-8B5D-D465-9A73E14E1F05}"/>
              </a:ext>
            </a:extLst>
          </p:cNvPr>
          <p:cNvSpPr txBox="1"/>
          <p:nvPr/>
        </p:nvSpPr>
        <p:spPr>
          <a:xfrm>
            <a:off x="1319381" y="3225427"/>
            <a:ext cx="341439" cy="430887"/>
          </a:xfrm>
          <a:prstGeom prst="rect">
            <a:avLst/>
          </a:prstGeom>
        </p:spPr>
        <p:txBody>
          <a:bodyPr vert="horz" wrap="none" lIns="0" tIns="0" rIns="0" bIns="0" rtlCol="0">
            <a:spAutoFit/>
          </a:bodyPr>
          <a:lstStyle/>
          <a:p>
            <a:pPr algn="ctr"/>
            <a:r>
              <a:rPr lang="en-US" sz="1400" dirty="0">
                <a:solidFill>
                  <a:schemeClr val="bg2"/>
                </a:solidFill>
              </a:rPr>
              <a:t>22%</a:t>
            </a:r>
            <a:br>
              <a:rPr lang="en-US" sz="1400" dirty="0">
                <a:solidFill>
                  <a:schemeClr val="bg2"/>
                </a:solidFill>
              </a:rPr>
            </a:br>
            <a:r>
              <a:rPr lang="en-US" sz="1400" dirty="0">
                <a:solidFill>
                  <a:schemeClr val="bg2"/>
                </a:solidFill>
              </a:rPr>
              <a:t>(15)</a:t>
            </a:r>
          </a:p>
        </p:txBody>
      </p:sp>
      <p:sp>
        <p:nvSpPr>
          <p:cNvPr id="45" name="TextBox 44">
            <a:extLst>
              <a:ext uri="{FF2B5EF4-FFF2-40B4-BE49-F238E27FC236}">
                <a16:creationId xmlns:a16="http://schemas.microsoft.com/office/drawing/2014/main" id="{4E4CBA67-C567-E0DC-C236-ECBCCA4433A0}"/>
              </a:ext>
            </a:extLst>
          </p:cNvPr>
          <p:cNvSpPr txBox="1"/>
          <p:nvPr/>
        </p:nvSpPr>
        <p:spPr>
          <a:xfrm>
            <a:off x="869692" y="3854553"/>
            <a:ext cx="381515" cy="430887"/>
          </a:xfrm>
          <a:prstGeom prst="rect">
            <a:avLst/>
          </a:prstGeom>
        </p:spPr>
        <p:txBody>
          <a:bodyPr vert="horz" wrap="none" lIns="0" tIns="0" rIns="0" bIns="0" rtlCol="0">
            <a:spAutoFit/>
          </a:bodyPr>
          <a:lstStyle/>
          <a:p>
            <a:pPr algn="ctr"/>
            <a:r>
              <a:rPr lang="en-US" sz="1400" dirty="0">
                <a:solidFill>
                  <a:schemeClr val="bg2"/>
                </a:solidFill>
              </a:rPr>
              <a:t>62%</a:t>
            </a:r>
            <a:br>
              <a:rPr lang="en-US" sz="1400" dirty="0">
                <a:solidFill>
                  <a:schemeClr val="bg2"/>
                </a:solidFill>
              </a:rPr>
            </a:br>
            <a:r>
              <a:rPr lang="en-US" sz="1400" dirty="0">
                <a:solidFill>
                  <a:schemeClr val="bg2"/>
                </a:solidFill>
              </a:rPr>
              <a:t>(43)</a:t>
            </a:r>
          </a:p>
        </p:txBody>
      </p:sp>
      <p:sp>
        <p:nvSpPr>
          <p:cNvPr id="46" name="TextBox 45">
            <a:extLst>
              <a:ext uri="{FF2B5EF4-FFF2-40B4-BE49-F238E27FC236}">
                <a16:creationId xmlns:a16="http://schemas.microsoft.com/office/drawing/2014/main" id="{19519572-A28C-C5F5-73B0-78482F42EB12}"/>
              </a:ext>
            </a:extLst>
          </p:cNvPr>
          <p:cNvSpPr txBox="1"/>
          <p:nvPr/>
        </p:nvSpPr>
        <p:spPr>
          <a:xfrm>
            <a:off x="782243" y="3080550"/>
            <a:ext cx="299762" cy="430887"/>
          </a:xfrm>
          <a:prstGeom prst="rect">
            <a:avLst/>
          </a:prstGeom>
        </p:spPr>
        <p:txBody>
          <a:bodyPr vert="horz" wrap="none" lIns="0" tIns="0" rIns="0" bIns="0" rtlCol="0">
            <a:spAutoFit/>
          </a:bodyPr>
          <a:lstStyle/>
          <a:p>
            <a:pPr algn="ctr"/>
            <a:r>
              <a:rPr lang="en-US" sz="1400" dirty="0">
                <a:solidFill>
                  <a:schemeClr val="bg2"/>
                </a:solidFill>
              </a:rPr>
              <a:t>13%</a:t>
            </a:r>
            <a:br>
              <a:rPr lang="en-US" sz="1400" dirty="0">
                <a:solidFill>
                  <a:schemeClr val="bg2"/>
                </a:solidFill>
              </a:rPr>
            </a:br>
            <a:r>
              <a:rPr lang="en-US" sz="1400" dirty="0">
                <a:solidFill>
                  <a:schemeClr val="bg2"/>
                </a:solidFill>
              </a:rPr>
              <a:t>(9)</a:t>
            </a:r>
          </a:p>
        </p:txBody>
      </p:sp>
      <p:sp>
        <p:nvSpPr>
          <p:cNvPr id="49" name="TextBox 48">
            <a:extLst>
              <a:ext uri="{FF2B5EF4-FFF2-40B4-BE49-F238E27FC236}">
                <a16:creationId xmlns:a16="http://schemas.microsoft.com/office/drawing/2014/main" id="{F350D6B4-A232-EBE4-4111-ED4289C3D98B}"/>
              </a:ext>
            </a:extLst>
          </p:cNvPr>
          <p:cNvSpPr txBox="1"/>
          <p:nvPr/>
        </p:nvSpPr>
        <p:spPr>
          <a:xfrm>
            <a:off x="3215909" y="3547360"/>
            <a:ext cx="371898" cy="430887"/>
          </a:xfrm>
          <a:prstGeom prst="rect">
            <a:avLst/>
          </a:prstGeom>
        </p:spPr>
        <p:txBody>
          <a:bodyPr vert="horz" wrap="none" lIns="0" tIns="0" rIns="0" bIns="0" rtlCol="0">
            <a:spAutoFit/>
          </a:bodyPr>
          <a:lstStyle/>
          <a:p>
            <a:pPr algn="ctr"/>
            <a:r>
              <a:rPr lang="en-US" sz="1400" dirty="0">
                <a:solidFill>
                  <a:schemeClr val="bg2"/>
                </a:solidFill>
              </a:rPr>
              <a:t>24%</a:t>
            </a:r>
            <a:br>
              <a:rPr lang="en-US" sz="1400" dirty="0">
                <a:solidFill>
                  <a:schemeClr val="bg2"/>
                </a:solidFill>
              </a:rPr>
            </a:br>
            <a:r>
              <a:rPr lang="en-US" sz="1400" dirty="0">
                <a:solidFill>
                  <a:schemeClr val="bg2"/>
                </a:solidFill>
              </a:rPr>
              <a:t>(23)</a:t>
            </a:r>
          </a:p>
        </p:txBody>
      </p:sp>
      <p:sp>
        <p:nvSpPr>
          <p:cNvPr id="50" name="TextBox 49">
            <a:extLst>
              <a:ext uri="{FF2B5EF4-FFF2-40B4-BE49-F238E27FC236}">
                <a16:creationId xmlns:a16="http://schemas.microsoft.com/office/drawing/2014/main" id="{4DE60569-51E0-03AD-5A1E-4D5584604576}"/>
              </a:ext>
            </a:extLst>
          </p:cNvPr>
          <p:cNvSpPr txBox="1"/>
          <p:nvPr/>
        </p:nvSpPr>
        <p:spPr>
          <a:xfrm>
            <a:off x="2465145" y="3854553"/>
            <a:ext cx="378310" cy="430887"/>
          </a:xfrm>
          <a:prstGeom prst="rect">
            <a:avLst/>
          </a:prstGeom>
        </p:spPr>
        <p:txBody>
          <a:bodyPr vert="horz" wrap="none" lIns="0" tIns="0" rIns="0" bIns="0" rtlCol="0">
            <a:spAutoFit/>
          </a:bodyPr>
          <a:lstStyle/>
          <a:p>
            <a:pPr algn="ctr"/>
            <a:r>
              <a:rPr lang="en-US" sz="1400" dirty="0">
                <a:solidFill>
                  <a:schemeClr val="bg2"/>
                </a:solidFill>
              </a:rPr>
              <a:t>55%</a:t>
            </a:r>
            <a:br>
              <a:rPr lang="en-US" sz="1400" dirty="0">
                <a:solidFill>
                  <a:schemeClr val="bg2"/>
                </a:solidFill>
              </a:rPr>
            </a:br>
            <a:r>
              <a:rPr lang="en-US" sz="1400" dirty="0">
                <a:solidFill>
                  <a:schemeClr val="bg2"/>
                </a:solidFill>
              </a:rPr>
              <a:t>(52)</a:t>
            </a:r>
          </a:p>
        </p:txBody>
      </p:sp>
      <p:sp>
        <p:nvSpPr>
          <p:cNvPr id="51" name="TextBox 50">
            <a:extLst>
              <a:ext uri="{FF2B5EF4-FFF2-40B4-BE49-F238E27FC236}">
                <a16:creationId xmlns:a16="http://schemas.microsoft.com/office/drawing/2014/main" id="{FE1144EB-8482-A1AE-45A4-BDD9CEB22FC3}"/>
              </a:ext>
            </a:extLst>
          </p:cNvPr>
          <p:cNvSpPr txBox="1"/>
          <p:nvPr/>
        </p:nvSpPr>
        <p:spPr>
          <a:xfrm>
            <a:off x="2679081" y="3002803"/>
            <a:ext cx="261290" cy="430887"/>
          </a:xfrm>
          <a:prstGeom prst="rect">
            <a:avLst/>
          </a:prstGeom>
        </p:spPr>
        <p:txBody>
          <a:bodyPr vert="horz" wrap="none" lIns="0" tIns="0" rIns="0" bIns="0" rtlCol="0">
            <a:spAutoFit/>
          </a:bodyPr>
          <a:lstStyle/>
          <a:p>
            <a:pPr algn="ctr"/>
            <a:r>
              <a:rPr lang="en-US" sz="1400" dirty="0">
                <a:solidFill>
                  <a:schemeClr val="bg2"/>
                </a:solidFill>
              </a:rPr>
              <a:t>7%</a:t>
            </a:r>
            <a:br>
              <a:rPr lang="en-US" sz="1400" dirty="0">
                <a:solidFill>
                  <a:schemeClr val="bg2"/>
                </a:solidFill>
              </a:rPr>
            </a:br>
            <a:r>
              <a:rPr lang="en-US" sz="1400" dirty="0">
                <a:solidFill>
                  <a:schemeClr val="bg2"/>
                </a:solidFill>
              </a:rPr>
              <a:t>(7)</a:t>
            </a:r>
          </a:p>
        </p:txBody>
      </p:sp>
      <p:sp>
        <p:nvSpPr>
          <p:cNvPr id="52" name="TextBox 51">
            <a:extLst>
              <a:ext uri="{FF2B5EF4-FFF2-40B4-BE49-F238E27FC236}">
                <a16:creationId xmlns:a16="http://schemas.microsoft.com/office/drawing/2014/main" id="{33FF9C78-1BED-321C-D522-A43DB5AC0E03}"/>
              </a:ext>
            </a:extLst>
          </p:cNvPr>
          <p:cNvSpPr txBox="1"/>
          <p:nvPr/>
        </p:nvSpPr>
        <p:spPr>
          <a:xfrm>
            <a:off x="3061361" y="3041890"/>
            <a:ext cx="306174" cy="430887"/>
          </a:xfrm>
          <a:prstGeom prst="rect">
            <a:avLst/>
          </a:prstGeom>
        </p:spPr>
        <p:txBody>
          <a:bodyPr vert="horz" wrap="none" lIns="0" tIns="0" rIns="0" bIns="0" rtlCol="0">
            <a:spAutoFit/>
          </a:bodyPr>
          <a:lstStyle/>
          <a:p>
            <a:pPr algn="ctr"/>
            <a:r>
              <a:rPr lang="en-US" sz="1400" dirty="0">
                <a:solidFill>
                  <a:schemeClr val="bg2"/>
                </a:solidFill>
              </a:rPr>
              <a:t>10%</a:t>
            </a:r>
            <a:br>
              <a:rPr lang="en-US" sz="1400" dirty="0">
                <a:solidFill>
                  <a:schemeClr val="bg2"/>
                </a:solidFill>
              </a:rPr>
            </a:br>
            <a:r>
              <a:rPr lang="en-US" sz="1400" dirty="0">
                <a:solidFill>
                  <a:schemeClr val="bg2"/>
                </a:solidFill>
              </a:rPr>
              <a:t>(9)</a:t>
            </a:r>
          </a:p>
        </p:txBody>
      </p:sp>
      <p:sp>
        <p:nvSpPr>
          <p:cNvPr id="53" name="TextBox 52">
            <a:extLst>
              <a:ext uri="{FF2B5EF4-FFF2-40B4-BE49-F238E27FC236}">
                <a16:creationId xmlns:a16="http://schemas.microsoft.com/office/drawing/2014/main" id="{B74D1F4A-741B-C888-DDC0-15C1C48D90E6}"/>
              </a:ext>
            </a:extLst>
          </p:cNvPr>
          <p:cNvSpPr txBox="1"/>
          <p:nvPr/>
        </p:nvSpPr>
        <p:spPr>
          <a:xfrm>
            <a:off x="4413005" y="3048925"/>
            <a:ext cx="306174" cy="430887"/>
          </a:xfrm>
          <a:prstGeom prst="rect">
            <a:avLst/>
          </a:prstGeom>
        </p:spPr>
        <p:txBody>
          <a:bodyPr vert="horz" wrap="none" lIns="0" tIns="0" rIns="0" bIns="0" rtlCol="0">
            <a:spAutoFit/>
          </a:bodyPr>
          <a:lstStyle/>
          <a:p>
            <a:pPr algn="ctr"/>
            <a:r>
              <a:rPr lang="en-US" sz="1400" dirty="0">
                <a:solidFill>
                  <a:schemeClr val="bg2"/>
                </a:solidFill>
              </a:rPr>
              <a:t>12%</a:t>
            </a:r>
            <a:br>
              <a:rPr lang="en-US" sz="1400" dirty="0">
                <a:solidFill>
                  <a:schemeClr val="bg2"/>
                </a:solidFill>
              </a:rPr>
            </a:br>
            <a:r>
              <a:rPr lang="en-US" sz="1400" dirty="0">
                <a:solidFill>
                  <a:schemeClr val="bg2"/>
                </a:solidFill>
              </a:rPr>
              <a:t>(4)</a:t>
            </a:r>
          </a:p>
        </p:txBody>
      </p:sp>
      <p:sp>
        <p:nvSpPr>
          <p:cNvPr id="54" name="TextBox 53">
            <a:extLst>
              <a:ext uri="{FF2B5EF4-FFF2-40B4-BE49-F238E27FC236}">
                <a16:creationId xmlns:a16="http://schemas.microsoft.com/office/drawing/2014/main" id="{441504EE-9444-E42E-FD95-06B6560671C1}"/>
              </a:ext>
            </a:extLst>
          </p:cNvPr>
          <p:cNvSpPr txBox="1"/>
          <p:nvPr/>
        </p:nvSpPr>
        <p:spPr>
          <a:xfrm>
            <a:off x="4906298" y="3118731"/>
            <a:ext cx="306174" cy="430887"/>
          </a:xfrm>
          <a:prstGeom prst="rect">
            <a:avLst/>
          </a:prstGeom>
        </p:spPr>
        <p:txBody>
          <a:bodyPr vert="horz" wrap="none" lIns="0" tIns="0" rIns="0" bIns="0" rtlCol="0">
            <a:spAutoFit/>
          </a:bodyPr>
          <a:lstStyle/>
          <a:p>
            <a:pPr algn="ctr"/>
            <a:r>
              <a:rPr lang="en-US" sz="1400" dirty="0">
                <a:solidFill>
                  <a:schemeClr val="bg2"/>
                </a:solidFill>
              </a:rPr>
              <a:t>15%</a:t>
            </a:r>
            <a:br>
              <a:rPr lang="en-US" sz="1400" dirty="0">
                <a:solidFill>
                  <a:schemeClr val="bg2"/>
                </a:solidFill>
              </a:rPr>
            </a:br>
            <a:r>
              <a:rPr lang="en-US" sz="1400" dirty="0">
                <a:solidFill>
                  <a:schemeClr val="bg2"/>
                </a:solidFill>
              </a:rPr>
              <a:t>(5)</a:t>
            </a:r>
          </a:p>
        </p:txBody>
      </p:sp>
      <p:sp>
        <p:nvSpPr>
          <p:cNvPr id="55" name="TextBox 54">
            <a:extLst>
              <a:ext uri="{FF2B5EF4-FFF2-40B4-BE49-F238E27FC236}">
                <a16:creationId xmlns:a16="http://schemas.microsoft.com/office/drawing/2014/main" id="{9711480B-FD4B-27BC-7C4C-06427500EE4B}"/>
              </a:ext>
            </a:extLst>
          </p:cNvPr>
          <p:cNvSpPr txBox="1"/>
          <p:nvPr/>
        </p:nvSpPr>
        <p:spPr>
          <a:xfrm>
            <a:off x="5081395" y="3598641"/>
            <a:ext cx="306174" cy="430887"/>
          </a:xfrm>
          <a:prstGeom prst="rect">
            <a:avLst/>
          </a:prstGeom>
        </p:spPr>
        <p:txBody>
          <a:bodyPr vert="horz" wrap="none" lIns="0" tIns="0" rIns="0" bIns="0" rtlCol="0">
            <a:spAutoFit/>
          </a:bodyPr>
          <a:lstStyle/>
          <a:p>
            <a:pPr algn="ctr"/>
            <a:r>
              <a:rPr lang="en-US" sz="1400" dirty="0">
                <a:solidFill>
                  <a:schemeClr val="bg2"/>
                </a:solidFill>
              </a:rPr>
              <a:t>18%</a:t>
            </a:r>
            <a:br>
              <a:rPr lang="en-US" sz="1400" dirty="0">
                <a:solidFill>
                  <a:schemeClr val="bg2"/>
                </a:solidFill>
              </a:rPr>
            </a:br>
            <a:r>
              <a:rPr lang="en-US" sz="1400" dirty="0">
                <a:solidFill>
                  <a:schemeClr val="bg2"/>
                </a:solidFill>
              </a:rPr>
              <a:t>(6)</a:t>
            </a:r>
          </a:p>
        </p:txBody>
      </p:sp>
      <p:sp>
        <p:nvSpPr>
          <p:cNvPr id="56" name="TextBox 55">
            <a:extLst>
              <a:ext uri="{FF2B5EF4-FFF2-40B4-BE49-F238E27FC236}">
                <a16:creationId xmlns:a16="http://schemas.microsoft.com/office/drawing/2014/main" id="{0D7CE99A-0350-DF8B-FB8E-A41FC4B49D14}"/>
              </a:ext>
            </a:extLst>
          </p:cNvPr>
          <p:cNvSpPr txBox="1"/>
          <p:nvPr/>
        </p:nvSpPr>
        <p:spPr>
          <a:xfrm>
            <a:off x="4320627" y="3854553"/>
            <a:ext cx="354264" cy="430887"/>
          </a:xfrm>
          <a:prstGeom prst="rect">
            <a:avLst/>
          </a:prstGeom>
        </p:spPr>
        <p:txBody>
          <a:bodyPr vert="horz" wrap="none" lIns="0" tIns="0" rIns="0" bIns="0" rtlCol="0">
            <a:spAutoFit/>
          </a:bodyPr>
          <a:lstStyle/>
          <a:p>
            <a:pPr algn="ctr"/>
            <a:r>
              <a:rPr lang="en-US" sz="1400" dirty="0">
                <a:solidFill>
                  <a:schemeClr val="bg2"/>
                </a:solidFill>
              </a:rPr>
              <a:t>53%</a:t>
            </a:r>
            <a:br>
              <a:rPr lang="en-US" sz="1400" dirty="0">
                <a:solidFill>
                  <a:schemeClr val="bg2"/>
                </a:solidFill>
              </a:rPr>
            </a:br>
            <a:r>
              <a:rPr lang="en-US" sz="1400" dirty="0">
                <a:solidFill>
                  <a:schemeClr val="bg2"/>
                </a:solidFill>
              </a:rPr>
              <a:t>(18)</a:t>
            </a:r>
          </a:p>
        </p:txBody>
      </p:sp>
      <p:sp>
        <p:nvSpPr>
          <p:cNvPr id="57" name="TextBox 56">
            <a:extLst>
              <a:ext uri="{FF2B5EF4-FFF2-40B4-BE49-F238E27FC236}">
                <a16:creationId xmlns:a16="http://schemas.microsoft.com/office/drawing/2014/main" id="{17AB6C21-9FE7-7798-7ADA-815DD745BA4A}"/>
              </a:ext>
            </a:extLst>
          </p:cNvPr>
          <p:cNvSpPr txBox="1"/>
          <p:nvPr/>
        </p:nvSpPr>
        <p:spPr>
          <a:xfrm>
            <a:off x="4663435" y="2474934"/>
            <a:ext cx="242054" cy="430887"/>
          </a:xfrm>
          <a:prstGeom prst="rect">
            <a:avLst/>
          </a:prstGeom>
        </p:spPr>
        <p:txBody>
          <a:bodyPr vert="horz" wrap="none" lIns="0" tIns="0" rIns="0" bIns="0" rtlCol="0">
            <a:spAutoFit/>
          </a:bodyPr>
          <a:lstStyle/>
          <a:p>
            <a:pPr algn="ctr"/>
            <a:r>
              <a:rPr lang="en-US" sz="1400" dirty="0"/>
              <a:t>3%</a:t>
            </a:r>
            <a:br>
              <a:rPr lang="en-US" sz="1400" dirty="0"/>
            </a:br>
            <a:r>
              <a:rPr lang="en-US" sz="1400" dirty="0"/>
              <a:t>(1)</a:t>
            </a:r>
          </a:p>
        </p:txBody>
      </p:sp>
      <p:cxnSp>
        <p:nvCxnSpPr>
          <p:cNvPr id="59" name="Straight Connector 58">
            <a:extLst>
              <a:ext uri="{FF2B5EF4-FFF2-40B4-BE49-F238E27FC236}">
                <a16:creationId xmlns:a16="http://schemas.microsoft.com/office/drawing/2014/main" id="{12271FEB-F4A4-31EF-C3DF-E45EDF373B92}"/>
              </a:ext>
            </a:extLst>
          </p:cNvPr>
          <p:cNvCxnSpPr/>
          <p:nvPr/>
        </p:nvCxnSpPr>
        <p:spPr>
          <a:xfrm>
            <a:off x="4784462" y="2873781"/>
            <a:ext cx="0" cy="20215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D5461D0C-C707-3996-DF3E-2BD57833028C}"/>
              </a:ext>
            </a:extLst>
          </p:cNvPr>
          <p:cNvSpPr txBox="1"/>
          <p:nvPr/>
        </p:nvSpPr>
        <p:spPr>
          <a:xfrm>
            <a:off x="2863551" y="2474934"/>
            <a:ext cx="269304" cy="430887"/>
          </a:xfrm>
          <a:prstGeom prst="rect">
            <a:avLst/>
          </a:prstGeom>
        </p:spPr>
        <p:txBody>
          <a:bodyPr vert="horz" wrap="none" lIns="0" tIns="0" rIns="0" bIns="0" rtlCol="0">
            <a:spAutoFit/>
          </a:bodyPr>
          <a:lstStyle/>
          <a:p>
            <a:pPr algn="ctr"/>
            <a:r>
              <a:rPr lang="en-US" sz="1400" dirty="0"/>
              <a:t>3%</a:t>
            </a:r>
            <a:br>
              <a:rPr lang="en-US" sz="1400" dirty="0"/>
            </a:br>
            <a:r>
              <a:rPr lang="en-US" sz="1400" dirty="0"/>
              <a:t>(3)</a:t>
            </a:r>
          </a:p>
        </p:txBody>
      </p:sp>
      <p:cxnSp>
        <p:nvCxnSpPr>
          <p:cNvPr id="61" name="Straight Connector 60">
            <a:extLst>
              <a:ext uri="{FF2B5EF4-FFF2-40B4-BE49-F238E27FC236}">
                <a16:creationId xmlns:a16="http://schemas.microsoft.com/office/drawing/2014/main" id="{CC828018-FA5A-2DDF-70AA-EBA6D0754EA9}"/>
              </a:ext>
            </a:extLst>
          </p:cNvPr>
          <p:cNvCxnSpPr/>
          <p:nvPr/>
        </p:nvCxnSpPr>
        <p:spPr>
          <a:xfrm>
            <a:off x="2998203" y="2873781"/>
            <a:ext cx="0" cy="20215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E4A681D1-2135-8926-3ACF-63D46FC802F4}"/>
              </a:ext>
            </a:extLst>
          </p:cNvPr>
          <p:cNvSpPr txBox="1"/>
          <p:nvPr/>
        </p:nvSpPr>
        <p:spPr>
          <a:xfrm>
            <a:off x="1075954" y="2474934"/>
            <a:ext cx="266099" cy="430887"/>
          </a:xfrm>
          <a:prstGeom prst="rect">
            <a:avLst/>
          </a:prstGeom>
        </p:spPr>
        <p:txBody>
          <a:bodyPr vert="horz" wrap="none" lIns="0" tIns="0" rIns="0" bIns="0" rtlCol="0">
            <a:spAutoFit/>
          </a:bodyPr>
          <a:lstStyle/>
          <a:p>
            <a:pPr algn="ctr"/>
            <a:r>
              <a:rPr lang="en-US" sz="1400" dirty="0"/>
              <a:t>3%</a:t>
            </a:r>
            <a:br>
              <a:rPr lang="en-US" sz="1400" dirty="0"/>
            </a:br>
            <a:r>
              <a:rPr lang="en-US" sz="1400" dirty="0"/>
              <a:t>(2)</a:t>
            </a:r>
          </a:p>
        </p:txBody>
      </p:sp>
      <p:cxnSp>
        <p:nvCxnSpPr>
          <p:cNvPr id="63" name="Straight Connector 62">
            <a:extLst>
              <a:ext uri="{FF2B5EF4-FFF2-40B4-BE49-F238E27FC236}">
                <a16:creationId xmlns:a16="http://schemas.microsoft.com/office/drawing/2014/main" id="{81A25E2D-6754-2EF6-A7DA-CB0B03AE8474}"/>
              </a:ext>
            </a:extLst>
          </p:cNvPr>
          <p:cNvCxnSpPr/>
          <p:nvPr/>
        </p:nvCxnSpPr>
        <p:spPr>
          <a:xfrm>
            <a:off x="1209003" y="2873781"/>
            <a:ext cx="0" cy="20215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91543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C31EB-28AB-C18C-2D32-0C9DC8848F70}"/>
              </a:ext>
            </a:extLst>
          </p:cNvPr>
          <p:cNvSpPr>
            <a:spLocks noGrp="1"/>
          </p:cNvSpPr>
          <p:nvPr>
            <p:ph type="title"/>
          </p:nvPr>
        </p:nvSpPr>
        <p:spPr>
          <a:xfrm>
            <a:off x="231078" y="518118"/>
            <a:ext cx="11740260" cy="528222"/>
          </a:xfrm>
        </p:spPr>
        <p:txBody>
          <a:bodyPr/>
          <a:lstStyle/>
          <a:p>
            <a:r>
              <a:rPr lang="en-US" dirty="0">
                <a:latin typeface="Newsreader ExtraBold"/>
                <a:cs typeface="Poppins"/>
              </a:rPr>
              <a:t>Final Thoughts on Diagnosing ET and PV</a:t>
            </a:r>
            <a:endParaRPr lang="en-US" dirty="0"/>
          </a:p>
        </p:txBody>
      </p:sp>
      <p:sp>
        <p:nvSpPr>
          <p:cNvPr id="3" name="Content Placeholder 2">
            <a:extLst>
              <a:ext uri="{FF2B5EF4-FFF2-40B4-BE49-F238E27FC236}">
                <a16:creationId xmlns:a16="http://schemas.microsoft.com/office/drawing/2014/main" id="{CC4F42C1-31CC-240B-B5E7-23FB0D44599B}"/>
              </a:ext>
            </a:extLst>
          </p:cNvPr>
          <p:cNvSpPr>
            <a:spLocks noGrp="1"/>
          </p:cNvSpPr>
          <p:nvPr>
            <p:ph idx="1"/>
          </p:nvPr>
        </p:nvSpPr>
        <p:spPr/>
        <p:txBody>
          <a:bodyPr/>
          <a:lstStyle/>
          <a:p>
            <a:r>
              <a:rPr lang="en-US" dirty="0">
                <a:latin typeface="Poppins"/>
                <a:cs typeface="Poppins"/>
              </a:rPr>
              <a:t>Bone marrow biopsy</a:t>
            </a:r>
          </a:p>
          <a:p>
            <a:pPr marL="574675" lvl="1">
              <a:buFont typeface="Arial" panose="020B0604020202020204" pitchFamily="34" charset="0"/>
              <a:buChar char="•"/>
            </a:pPr>
            <a:r>
              <a:rPr lang="en-US" sz="2200" dirty="0">
                <a:latin typeface="Poppins"/>
                <a:cs typeface="Poppins"/>
              </a:rPr>
              <a:t>Timing of bone marrow biopsy</a:t>
            </a:r>
          </a:p>
          <a:p>
            <a:pPr marL="800100" lvl="2">
              <a:buFont typeface="Wingdings" panose="020B0604020202020204" pitchFamily="34" charset="0"/>
              <a:buChar char="§"/>
            </a:pPr>
            <a:r>
              <a:rPr lang="en-US" sz="2000" dirty="0">
                <a:latin typeface="Poppins"/>
                <a:cs typeface="Poppins"/>
              </a:rPr>
              <a:t>Can bone marrow biopsy be omitted, particularly in frailer or older patients?</a:t>
            </a:r>
          </a:p>
          <a:p>
            <a:pPr marL="574675" lvl="1">
              <a:buFont typeface="Arial" panose="020B0604020202020204" pitchFamily="34" charset="0"/>
              <a:buChar char="•"/>
            </a:pPr>
            <a:r>
              <a:rPr lang="en-US" sz="2200" dirty="0">
                <a:latin typeface="Poppins"/>
                <a:cs typeface="Poppins"/>
              </a:rPr>
              <a:t>Subjectivity of morphology</a:t>
            </a:r>
          </a:p>
          <a:p>
            <a:pPr marL="800100" lvl="2">
              <a:buFont typeface="Wingdings" panose="020B0604020202020204" pitchFamily="34" charset="0"/>
              <a:buChar char="§"/>
            </a:pPr>
            <a:r>
              <a:rPr lang="en-US" sz="2000" dirty="0">
                <a:latin typeface="Poppins"/>
                <a:cs typeface="Poppins"/>
              </a:rPr>
              <a:t>Essential thrombocythemia vs prefibrotic myelofibrosis</a:t>
            </a:r>
          </a:p>
          <a:p>
            <a:pPr marL="800100" lvl="2">
              <a:buFont typeface="Wingdings" panose="020B0604020202020204" pitchFamily="34" charset="0"/>
              <a:buChar char="§"/>
            </a:pPr>
            <a:r>
              <a:rPr lang="en-US" sz="2000" dirty="0">
                <a:latin typeface="Poppins"/>
                <a:cs typeface="Poppins"/>
              </a:rPr>
              <a:t>Disease can also evolve, making precise classification difficult</a:t>
            </a:r>
          </a:p>
          <a:p>
            <a:r>
              <a:rPr lang="en-US" dirty="0">
                <a:latin typeface="Poppins"/>
                <a:cs typeface="Poppins"/>
              </a:rPr>
              <a:t>Genetic testing</a:t>
            </a:r>
          </a:p>
          <a:p>
            <a:pPr marL="574675" lvl="1">
              <a:buFont typeface="Arial" panose="020B0604020202020204" pitchFamily="34" charset="0"/>
              <a:buChar char="•"/>
            </a:pPr>
            <a:r>
              <a:rPr lang="en-US" sz="2200" dirty="0">
                <a:latin typeface="Poppins"/>
                <a:cs typeface="Poppins"/>
              </a:rPr>
              <a:t>How to sequence, particularly considering barriers and costs? </a:t>
            </a:r>
          </a:p>
          <a:p>
            <a:pPr marL="574675" lvl="1">
              <a:buFont typeface="Arial" panose="020B0604020202020204" pitchFamily="34" charset="0"/>
              <a:buChar char="•"/>
            </a:pPr>
            <a:r>
              <a:rPr lang="en-US" sz="2200" dirty="0">
                <a:latin typeface="Poppins"/>
                <a:cs typeface="Poppins"/>
              </a:rPr>
              <a:t>How to integrate nondriver pathogenic mutations?</a:t>
            </a:r>
            <a:endParaRPr lang="en-US" sz="2200" dirty="0"/>
          </a:p>
          <a:p>
            <a:pPr marL="574675" lvl="1">
              <a:buFont typeface="Arial" panose="020B0604020202020204" pitchFamily="34" charset="0"/>
              <a:buChar char="•"/>
            </a:pPr>
            <a:endParaRPr lang="en-US" sz="1600" dirty="0"/>
          </a:p>
          <a:p>
            <a:pPr marL="342900" lvl="1" indent="0">
              <a:buNone/>
            </a:pPr>
            <a:endParaRPr lang="en-US" sz="1600" dirty="0"/>
          </a:p>
          <a:p>
            <a:endParaRPr lang="en-US" dirty="0"/>
          </a:p>
        </p:txBody>
      </p:sp>
      <p:sp>
        <p:nvSpPr>
          <p:cNvPr id="4" name="Content Placeholder 3">
            <a:extLst>
              <a:ext uri="{FF2B5EF4-FFF2-40B4-BE49-F238E27FC236}">
                <a16:creationId xmlns:a16="http://schemas.microsoft.com/office/drawing/2014/main" id="{6F2C795D-EA34-1AEC-5F24-63377ED033F7}"/>
              </a:ext>
            </a:extLst>
          </p:cNvPr>
          <p:cNvSpPr>
            <a:spLocks noGrp="1"/>
          </p:cNvSpPr>
          <p:nvPr>
            <p:ph sz="quarter" idx="10"/>
          </p:nvPr>
        </p:nvSpPr>
        <p:spPr/>
        <p:txBody>
          <a:bodyPr/>
          <a:lstStyle/>
          <a:p>
            <a:endParaRPr lang="en-US" dirty="0"/>
          </a:p>
        </p:txBody>
      </p:sp>
    </p:spTree>
    <p:extLst>
      <p:ext uri="{BB962C8B-B14F-4D97-AF65-F5344CB8AC3E}">
        <p14:creationId xmlns:p14="http://schemas.microsoft.com/office/powerpoint/2010/main" val="39455267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a:extLst>
              <a:ext uri="{FF2B5EF4-FFF2-40B4-BE49-F238E27FC236}">
                <a16:creationId xmlns:a16="http://schemas.microsoft.com/office/drawing/2014/main" id="{8082EA74-AD3C-40A0-A143-D2201E93795E}"/>
              </a:ext>
            </a:extLst>
          </p:cNvPr>
          <p:cNvSpPr>
            <a:spLocks noGrp="1" noChangeArrowheads="1"/>
          </p:cNvSpPr>
          <p:nvPr>
            <p:ph idx="1"/>
          </p:nvPr>
        </p:nvSpPr>
        <p:spPr>
          <a:xfrm>
            <a:off x="231078" y="2625035"/>
            <a:ext cx="11740260" cy="2217530"/>
          </a:xfrm>
        </p:spPr>
        <p:txBody>
          <a:bodyPr/>
          <a:lstStyle/>
          <a:p>
            <a:r>
              <a:rPr lang="en-US" dirty="0"/>
              <a:t>Additional CME-certified text modules on PV and ET</a:t>
            </a:r>
          </a:p>
          <a:p>
            <a:r>
              <a:rPr lang="en-US" dirty="0"/>
              <a:t>ClinicalThought commentaries</a:t>
            </a:r>
          </a:p>
          <a:p>
            <a:r>
              <a:rPr lang="en-US" dirty="0"/>
              <a:t>CME-certified podcast on shared decision-making for PV and ET</a:t>
            </a: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a:xfrm>
            <a:off x="231078" y="1743202"/>
            <a:ext cx="11740260" cy="521168"/>
          </a:xfrm>
        </p:spPr>
        <p:txBody>
          <a:bodyPr/>
          <a:lstStyle/>
          <a:p>
            <a:r>
              <a:rPr lang="en-US" altLang="en-US" dirty="0"/>
              <a:t>Go Online for More Coverage of MPNs!</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idx="13"/>
          </p:nvPr>
        </p:nvSpPr>
        <p:spPr>
          <a:xfrm>
            <a:off x="231078" y="4507350"/>
            <a:ext cx="11740260" cy="369332"/>
          </a:xfrm>
        </p:spPr>
        <p:txBody>
          <a:bodyPr/>
          <a:lstStyle/>
          <a:p>
            <a:r>
              <a:rPr lang="en-US" dirty="0">
                <a:hlinkClick r:id="rId3"/>
              </a:rPr>
              <a:t>deceraclinical.com/education</a:t>
            </a:r>
            <a:endParaRPr lang="en-US"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IW_TYPE_IMAGE" val="Text Box 3"/>
</p:tagLst>
</file>

<file path=ppt/theme/_rels/themeOverride1.xml.rels><?xml version="1.0" encoding="UTF-8" standalone="yes"?>
<Relationships xmlns="http://schemas.openxmlformats.org/package/2006/relationships"><Relationship Id="rId1" Type="http://schemas.openxmlformats.org/officeDocument/2006/relationships/image" Target="../media/image12.jpeg"/></Relationships>
</file>

<file path=ppt/theme/_rels/themeOverride2.xml.rels><?xml version="1.0" encoding="UTF-8" standalone="yes"?>
<Relationships xmlns="http://schemas.openxmlformats.org/package/2006/relationships"><Relationship Id="rId1" Type="http://schemas.openxmlformats.org/officeDocument/2006/relationships/image" Target="../media/image12.jpeg"/></Relationships>
</file>

<file path=ppt/theme/_rels/themeOverride3.xml.rels><?xml version="1.0" encoding="UTF-8" standalone="yes"?>
<Relationships xmlns="http://schemas.openxmlformats.org/package/2006/relationships"><Relationship Id="rId1" Type="http://schemas.openxmlformats.org/officeDocument/2006/relationships/image" Target="../media/image12.jpeg"/></Relationships>
</file>

<file path=ppt/theme/_rels/themeOverride4.xml.rels><?xml version="1.0" encoding="UTF-8" standalone="yes"?>
<Relationships xmlns="http://schemas.openxmlformats.org/package/2006/relationships"><Relationship Id="rId1" Type="http://schemas.openxmlformats.org/officeDocument/2006/relationships/image" Target="../media/image12.jpeg"/></Relationships>
</file>

<file path=ppt/theme/_rels/themeOverride5.xml.rels><?xml version="1.0" encoding="UTF-8" standalone="yes"?>
<Relationships xmlns="http://schemas.openxmlformats.org/package/2006/relationships"><Relationship Id="rId1" Type="http://schemas.openxmlformats.org/officeDocument/2006/relationships/image" Target="../media/image12.jpeg"/></Relationships>
</file>

<file path=ppt/theme/theme1.xml><?xml version="1.0" encoding="utf-8"?>
<a:theme xmlns:a="http://schemas.openxmlformats.org/drawingml/2006/main" name="2_Office">
  <a:themeElements>
    <a:clrScheme name="Decera">
      <a:dk1>
        <a:srgbClr val="161616"/>
      </a:dk1>
      <a:lt1>
        <a:sysClr val="window" lastClr="FFFFFF"/>
      </a:lt1>
      <a:dk2>
        <a:srgbClr val="E5DEC1"/>
      </a:dk2>
      <a:lt2>
        <a:srgbClr val="F9F3D9"/>
      </a:lt2>
      <a:accent1>
        <a:srgbClr val="E04507"/>
      </a:accent1>
      <a:accent2>
        <a:srgbClr val="E3AF64"/>
      </a:accent2>
      <a:accent3>
        <a:srgbClr val="006466"/>
      </a:accent3>
      <a:accent4>
        <a:srgbClr val="D5B4FB"/>
      </a:accent4>
      <a:accent5>
        <a:srgbClr val="2201B2"/>
      </a:accent5>
      <a:accent6>
        <a:srgbClr val="161616"/>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2.xml><?xml version="1.0" encoding="utf-8"?>
<a:theme xmlns:a="http://schemas.openxmlformats.org/drawingml/2006/main" name="5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none" lIns="0" tIns="0" rIns="0" bIns="0" rtlCol="0">
        <a:spAutoFit/>
      </a:bodyPr>
      <a:lstStyle>
        <a:defPPr algn="l">
          <a:defRPr dirty="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3.xml><?xml version="1.0" encoding="utf-8"?>
<a:theme xmlns:a="http://schemas.openxmlformats.org/drawingml/2006/main" name="7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té">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té">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té">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té">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té">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2fd6914-46d4-4c7e-bbad-46e82841b69d" xsi:nil="true"/>
    <lcf76f155ced4ddcb4097134ff3c332f xmlns="08fc93f3-0d92-49f8-8864-e644bc49f253">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FE0E3826488CA4AA2FAFFA94370598F" ma:contentTypeVersion="11" ma:contentTypeDescription="Create a new document." ma:contentTypeScope="" ma:versionID="63c848c6bf770dfd2876e4b149cb185d">
  <xsd:schema xmlns:xsd="http://www.w3.org/2001/XMLSchema" xmlns:xs="http://www.w3.org/2001/XMLSchema" xmlns:p="http://schemas.microsoft.com/office/2006/metadata/properties" xmlns:ns2="08fc93f3-0d92-49f8-8864-e644bc49f253" xmlns:ns3="22fd6914-46d4-4c7e-bbad-46e82841b69d" targetNamespace="http://schemas.microsoft.com/office/2006/metadata/properties" ma:root="true" ma:fieldsID="2fba370e16edc21d7b5ea16616f5c615" ns2:_="" ns3:_="">
    <xsd:import namespace="08fc93f3-0d92-49f8-8864-e644bc49f253"/>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fc93f3-0d92-49f8-8864-e644bc49f25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92BF528-79E7-49C7-8398-55B164A86230}">
  <ds:schemaRefs>
    <ds:schemaRef ds:uri="http://www.w3.org/XML/1998/namespace"/>
    <ds:schemaRef ds:uri="http://schemas.microsoft.com/office/infopath/2007/PartnerControls"/>
    <ds:schemaRef ds:uri="http://purl.org/dc/dcmitype/"/>
    <ds:schemaRef ds:uri="http://purl.org/dc/terms/"/>
    <ds:schemaRef ds:uri="http://purl.org/dc/elements/1.1/"/>
    <ds:schemaRef ds:uri="http://schemas.microsoft.com/office/2006/documentManagement/types"/>
    <ds:schemaRef ds:uri="http://schemas.openxmlformats.org/package/2006/metadata/core-properties"/>
    <ds:schemaRef ds:uri="22fd6914-46d4-4c7e-bbad-46e82841b69d"/>
    <ds:schemaRef ds:uri="08fc93f3-0d92-49f8-8864-e644bc49f253"/>
    <ds:schemaRef ds:uri="http://schemas.microsoft.com/office/2006/metadata/properties"/>
  </ds:schemaRefs>
</ds:datastoreItem>
</file>

<file path=customXml/itemProps2.xml><?xml version="1.0" encoding="utf-8"?>
<ds:datastoreItem xmlns:ds="http://schemas.openxmlformats.org/officeDocument/2006/customXml" ds:itemID="{C1F8BC69-A525-48DE-933A-BB62A65793A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8fc93f3-0d92-49f8-8864-e644bc49f253"/>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F0A32BC-8972-4892-8D70-AD9F473B373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Template>
  <TotalTime>6692</TotalTime>
  <Words>1779</Words>
  <Application>Microsoft Office PowerPoint</Application>
  <PresentationFormat>Widescreen</PresentationFormat>
  <Paragraphs>250</Paragraphs>
  <Slides>14</Slides>
  <Notes>14</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14</vt:i4>
      </vt:variant>
    </vt:vector>
  </HeadingPairs>
  <TitlesOfParts>
    <vt:vector size="26" baseType="lpstr">
      <vt:lpstr>Arial</vt:lpstr>
      <vt:lpstr>Calibri</vt:lpstr>
      <vt:lpstr>Newsreader ExtraBold</vt:lpstr>
      <vt:lpstr>Poppins</vt:lpstr>
      <vt:lpstr>Poppins Light</vt:lpstr>
      <vt:lpstr>Tahoma</vt:lpstr>
      <vt:lpstr>Times</vt:lpstr>
      <vt:lpstr>Times New Roman</vt:lpstr>
      <vt:lpstr>Wingdings</vt:lpstr>
      <vt:lpstr>2_Office</vt:lpstr>
      <vt:lpstr>5_Office</vt:lpstr>
      <vt:lpstr>7_Office</vt:lpstr>
      <vt:lpstr>Diagnostic Precision in Essential Thrombocythemia and Polycythemia Vera </vt:lpstr>
      <vt:lpstr>About These Slides</vt:lpstr>
      <vt:lpstr>WHO and ICC 2022 Criteria for Diagnosing ET and PV</vt:lpstr>
      <vt:lpstr>WHO and ICC 2022 Criteria for Diagnosing ET and PV:  Major Criteria for PV</vt:lpstr>
      <vt:lpstr>WHO and ICC 2022 Criteria for Diagnosing ET and PV: Erythropoietin Levels</vt:lpstr>
      <vt:lpstr>WHO and ICC 2022 Criteria for Diagnosing ET and PV: Bone Marrow Biopsy in PV</vt:lpstr>
      <vt:lpstr>WHO and ICC 2022 Criteria for Diagnosing ET and PV: Bone Marrow Biopsy in ET</vt:lpstr>
      <vt:lpstr>Overlapping Features With Essential Thrombocythemia, Prefibrotic Myelofibrosis, and Polycythemia Vera</vt:lpstr>
      <vt:lpstr>BM Biopsy: Normal vs ET or PV</vt:lpstr>
      <vt:lpstr>The Current Genetic Landscape Concerning Phenotypic Driver Mutations in MPN</vt:lpstr>
      <vt:lpstr>Not So Mutually Exclusive?</vt:lpstr>
      <vt:lpstr>Pathogenic Nondriver Mutations in ET and PV</vt:lpstr>
      <vt:lpstr>Final Thoughts on Diagnosing ET and PV</vt:lpstr>
      <vt:lpstr>Go Online for More Coverage of MPNs!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Diagnostic Precision in Essential Thrombocythemia and Polycythemia Vera</dc:title>
  <dc:creator>Davidson, El (NYC-FUB)</dc:creator>
  <cp:lastModifiedBy>Valerie Wenzel</cp:lastModifiedBy>
  <cp:revision>451</cp:revision>
  <dcterms:created xsi:type="dcterms:W3CDTF">2025-10-10T13:11:02Z</dcterms:created>
  <dcterms:modified xsi:type="dcterms:W3CDTF">2026-01-29T18:40:24Z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0x0101007FE0E3826488CA4AA2FAFFA94370598F</vt:lpwstr>
  </property>
  <property fmtid="{D5CDD505-2E9C-101B-9397-08002B2CF9AE}" pid="3" name="MediaServiceImageTags">
    <vt:lpwstr/>
  </property>
</Properties>
</file>