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7"/>
  </p:notesMasterIdLst>
  <p:handoutMasterIdLst>
    <p:handoutMasterId r:id="rId18"/>
  </p:handoutMasterIdLst>
  <p:sldIdLst>
    <p:sldId id="321" r:id="rId6"/>
    <p:sldId id="558" r:id="rId7"/>
    <p:sldId id="559" r:id="rId8"/>
    <p:sldId id="262" r:id="rId9"/>
    <p:sldId id="560" r:id="rId10"/>
    <p:sldId id="566" r:id="rId11"/>
    <p:sldId id="562" r:id="rId12"/>
    <p:sldId id="568" r:id="rId13"/>
    <p:sldId id="564" r:id="rId14"/>
    <p:sldId id="565"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4"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Nicolle Rochino" initials="NR" lastIdx="2" clrIdx="17">
    <p:extLst>
      <p:ext uri="{19B8F6BF-5375-455C-9EA6-DF929625EA0E}">
        <p15:presenceInfo xmlns:p15="http://schemas.microsoft.com/office/powerpoint/2012/main" userId="S::nrochino@cealliance.com::4c37dfe7-ad61-47f6-91fb-42a0366ac35b" providerId="AD"/>
      </p:ext>
    </p:extLst>
  </p:cmAuthor>
  <p:cmAuthor id="19" name="Amber Williams" initials="AW" lastIdx="10" clrIdx="18">
    <p:extLst>
      <p:ext uri="{19B8F6BF-5375-455C-9EA6-DF929625EA0E}">
        <p15:presenceInfo xmlns:p15="http://schemas.microsoft.com/office/powerpoint/2012/main" userId="S::awilliams@cealliance.com::981bbddf-314c-40a4-aea3-441dcc545642" providerId="AD"/>
      </p:ext>
    </p:extLst>
  </p:cmAuthor>
  <p:cmAuthor id="20" name="Allison Weckerle" initials="AW" lastIdx="19" clrIdx="19">
    <p:extLst>
      <p:ext uri="{19B8F6BF-5375-455C-9EA6-DF929625EA0E}">
        <p15:presenceInfo xmlns:p15="http://schemas.microsoft.com/office/powerpoint/2012/main" userId="S::aweckerle@cealliance.com::2aecc5db-e215-47aa-9eb4-82d4e2a56303" providerId="AD"/>
      </p:ext>
    </p:extLst>
  </p:cmAuthor>
  <p:cmAuthor id="21" name="Timothy Quill" initials="TQ" lastIdx="3" clrIdx="20">
    <p:extLst>
      <p:ext uri="{19B8F6BF-5375-455C-9EA6-DF929625EA0E}">
        <p15:presenceInfo xmlns:p15="http://schemas.microsoft.com/office/powerpoint/2012/main" userId="S::tquill@clinicaloptions.com::b1dc6efb-2995-45e7-a306-57a2c67aa886" providerId="AD"/>
      </p:ext>
    </p:extLst>
  </p:cmAuthor>
  <p:cmAuthor id="22" name="Andrea Boecler" initials="AB" lastIdx="4" clrIdx="21">
    <p:extLst>
      <p:ext uri="{19B8F6BF-5375-455C-9EA6-DF929625EA0E}">
        <p15:presenceInfo xmlns:p15="http://schemas.microsoft.com/office/powerpoint/2012/main" userId="S::aboecler@clinicaloptions.com::28e82037-1239-4052-943b-ae184e0bc2af" providerId="AD"/>
      </p:ext>
    </p:extLst>
  </p:cmAuthor>
  <p:cmAuthor id="23" name="Ryan Topping" initials="RT" lastIdx="2" clrIdx="22">
    <p:extLst>
      <p:ext uri="{19B8F6BF-5375-455C-9EA6-DF929625EA0E}">
        <p15:presenceInfo xmlns:p15="http://schemas.microsoft.com/office/powerpoint/2012/main" userId="Ryan Toppi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0A96DB-8834-4111-BF7E-609D0939993B}" v="47" dt="2025-01-31T18:59:57.56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99" autoAdjust="0"/>
    <p:restoredTop sz="84650" autoAdjust="0"/>
  </p:normalViewPr>
  <p:slideViewPr>
    <p:cSldViewPr snapToGrid="0">
      <p:cViewPr varScale="1">
        <p:scale>
          <a:sx n="82" d="100"/>
          <a:sy n="82" d="100"/>
        </p:scale>
        <p:origin x="446" y="6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GEP-NET, gastroenteropancreatic neuroendocrine tumor; PFS, progression-free survival; SSA, somatostatin analog.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552781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ECOG, Eastern Cooperative Oncology Group; GEP-NET, gastroenteropancreatic neuroendocrine tumor; LI, labeling index; ORR, overall response rate; OS, overall survival; PFS, progression-free survival; PS, performance status;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06122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LI, labeling index;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600061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3FEB8-7A95-FD34-7535-78BA1DA5A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15F49-B7FC-CF8F-03D3-D38CB93037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4ABEC1-9994-B972-4286-17C8C2FFCD4C}"/>
              </a:ext>
            </a:extLst>
          </p:cNvPr>
          <p:cNvSpPr>
            <a:spLocks noGrp="1"/>
          </p:cNvSpPr>
          <p:nvPr>
            <p:ph type="body" idx="1"/>
          </p:nvPr>
        </p:nvSpPr>
        <p:spPr/>
        <p:txBody>
          <a:bodyPr/>
          <a:lstStyle/>
          <a:p>
            <a:r>
              <a:rPr lang="en-US" i="1" dirty="0"/>
              <a:t>EVE, everolimus; LAN, lanreotide; mPFS, median progression-free survival; NE, not evaluable; PFS, progression-free survival.</a:t>
            </a:r>
          </a:p>
        </p:txBody>
      </p:sp>
      <p:sp>
        <p:nvSpPr>
          <p:cNvPr id="4" name="Slide Number Placeholder 3">
            <a:extLst>
              <a:ext uri="{FF2B5EF4-FFF2-40B4-BE49-F238E27FC236}">
                <a16:creationId xmlns:a16="http://schemas.microsoft.com/office/drawing/2014/main" id="{253A8E96-17A4-9FE5-C18B-DDDA2F539B14}"/>
              </a:ext>
            </a:extLst>
          </p:cNvPr>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900612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EVE, everolimus; GI, gastrointestinal; LAN, lanreotide;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669970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B56B3-7361-860C-C653-D9B95DD16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862A5-9471-2107-8A81-9ACF700AD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1D4D1-915B-3857-4F22-3DF476B81C6E}"/>
              </a:ext>
            </a:extLst>
          </p:cNvPr>
          <p:cNvSpPr>
            <a:spLocks noGrp="1"/>
          </p:cNvSpPr>
          <p:nvPr>
            <p:ph type="body" idx="1"/>
          </p:nvPr>
        </p:nvSpPr>
        <p:spPr/>
        <p:txBody>
          <a:bodyPr/>
          <a:lstStyle/>
          <a:p>
            <a:r>
              <a:rPr lang="en-US" i="1" dirty="0"/>
              <a:t>CR, complete response; DCR, disease control rate; LAN, lanreotide; mOS, median overall survival; NE, not evaluable; ORR, objective response rate; OS, overall survival; PD, progressive disease; PR, partial response; SD, stable disease.</a:t>
            </a:r>
          </a:p>
        </p:txBody>
      </p:sp>
      <p:sp>
        <p:nvSpPr>
          <p:cNvPr id="4" name="Slide Number Placeholder 3">
            <a:extLst>
              <a:ext uri="{FF2B5EF4-FFF2-40B4-BE49-F238E27FC236}">
                <a16:creationId xmlns:a16="http://schemas.microsoft.com/office/drawing/2014/main" id="{EA37D299-5370-FE5D-6B0C-184F008D882A}"/>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488042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96807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GEP-NET, gastroenteropancreatic neuroendocrine tumor;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681484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STARTER-NET: Phase III Study of Everolimus ± Lanreotide for Unresectable or Recurrent GEP-NET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64976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Boehringer Ingelheim Pharmaceuticals, Inc.;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Exelixis, Inc.; and Novartis Pharmaceuticals Corporation.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2025 ASCO Gastrointestinal Cancers Symposium</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2AB4-A2E8-2B50-C532-6C6B79C03712}"/>
              </a:ext>
            </a:extLst>
          </p:cNvPr>
          <p:cNvSpPr>
            <a:spLocks noGrp="1"/>
          </p:cNvSpPr>
          <p:nvPr>
            <p:ph type="title"/>
          </p:nvPr>
        </p:nvSpPr>
        <p:spPr/>
        <p:txBody>
          <a:bodyPr/>
          <a:lstStyle/>
          <a:p>
            <a:r>
              <a:rPr lang="en-US" dirty="0"/>
              <a:t>STARTER-NET: Background</a:t>
            </a:r>
          </a:p>
        </p:txBody>
      </p:sp>
      <p:sp>
        <p:nvSpPr>
          <p:cNvPr id="3" name="Content Placeholder 2">
            <a:extLst>
              <a:ext uri="{FF2B5EF4-FFF2-40B4-BE49-F238E27FC236}">
                <a16:creationId xmlns:a16="http://schemas.microsoft.com/office/drawing/2014/main" id="{555B020E-8337-1916-F1DB-D4B58ED9D2F2}"/>
              </a:ext>
            </a:extLst>
          </p:cNvPr>
          <p:cNvSpPr>
            <a:spLocks noGrp="1"/>
          </p:cNvSpPr>
          <p:nvPr>
            <p:ph idx="1"/>
          </p:nvPr>
        </p:nvSpPr>
        <p:spPr/>
        <p:txBody>
          <a:bodyPr/>
          <a:lstStyle/>
          <a:p>
            <a:r>
              <a:rPr lang="en-US" sz="2600" dirty="0"/>
              <a:t>For grade 1/2, nonfunctional, unresectable GEP-NETs, standard treatment includes SSA monotherapy or molecular-targeted drugs</a:t>
            </a:r>
          </a:p>
          <a:p>
            <a:pPr lvl="1"/>
            <a:r>
              <a:rPr lang="en-US" sz="2400" dirty="0"/>
              <a:t>However, patients with higher Ki-67 labeling index or diffuse liver metastases continue to have poor prognosis</a:t>
            </a:r>
            <a:r>
              <a:rPr lang="en-US" sz="2400" baseline="30000" dirty="0"/>
              <a:t>1</a:t>
            </a:r>
            <a:endParaRPr lang="en-US" sz="2400" dirty="0"/>
          </a:p>
          <a:p>
            <a:r>
              <a:rPr lang="en-US" sz="2600" dirty="0"/>
              <a:t>Everolimus monotherapy is associated with PFS of ~11 mo, suggesting a need for better treatment strategies</a:t>
            </a:r>
            <a:r>
              <a:rPr lang="en-US" sz="2600" baseline="30000" dirty="0"/>
              <a:t>2,3</a:t>
            </a:r>
            <a:endParaRPr lang="en-US" sz="2600" dirty="0"/>
          </a:p>
          <a:p>
            <a:pPr lvl="1"/>
            <a:r>
              <a:rPr lang="en-US" sz="2400" dirty="0"/>
              <a:t>Studies have suggested that SSAs combined with everolimus may improve PFS for GEP-NETs</a:t>
            </a:r>
            <a:r>
              <a:rPr lang="en-US" sz="2400" baseline="30000" dirty="0"/>
              <a:t>4-6</a:t>
            </a:r>
          </a:p>
          <a:p>
            <a:r>
              <a:rPr lang="en-US" sz="2600" dirty="0"/>
              <a:t>Current trial aimed to study everolimus combined with lanreotide in patients with poor prognosis grade 1/2 GEP-NETs</a:t>
            </a:r>
            <a:r>
              <a:rPr lang="en-US" sz="2600" baseline="30000" dirty="0"/>
              <a:t>7</a:t>
            </a:r>
          </a:p>
        </p:txBody>
      </p:sp>
      <p:sp>
        <p:nvSpPr>
          <p:cNvPr id="4" name="Text Box 11">
            <a:extLst>
              <a:ext uri="{FF2B5EF4-FFF2-40B4-BE49-F238E27FC236}">
                <a16:creationId xmlns:a16="http://schemas.microsoft.com/office/drawing/2014/main" id="{393F3E9E-1E76-40CE-E540-E9B6FA53B091}"/>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Pavel. Ann Oncol. 2020;31:844. 2. Yao. NEJM. 2011;364:514. 3. Yao. Lancet. 2016;387:968. 5. Yao. JCO. 2010;28:69.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5. Bajetta. Cancer. 2014;120:2457. 6. Capdevilla. Oncologist. 2019;24:38. 7. Hijioka. ASCO GI 2025. Abstr 652.</a:t>
            </a:r>
          </a:p>
        </p:txBody>
      </p:sp>
    </p:spTree>
    <p:extLst>
      <p:ext uri="{BB962C8B-B14F-4D97-AF65-F5344CB8AC3E}">
        <p14:creationId xmlns:p14="http://schemas.microsoft.com/office/powerpoint/2010/main" val="2756296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STARTER-NET: Study Design</a:t>
            </a:r>
          </a:p>
        </p:txBody>
      </p:sp>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xfrm>
            <a:off x="604675" y="1513047"/>
            <a:ext cx="10877529" cy="497568"/>
          </a:xfrm>
        </p:spPr>
        <p:txBody>
          <a:bodyPr rtlCol="0">
            <a:noAutofit/>
          </a:bodyPr>
          <a:lstStyle/>
          <a:p>
            <a:pPr>
              <a:spcBef>
                <a:spcPts val="500"/>
              </a:spcBef>
              <a:spcAft>
                <a:spcPct val="0"/>
              </a:spcAft>
              <a:defRPr/>
            </a:pPr>
            <a:r>
              <a:rPr lang="en-US" sz="2400" dirty="0"/>
              <a:t>Multicenter, open-label, randomized phase III study</a:t>
            </a:r>
            <a:endParaRPr lang="en-US" sz="2400" b="1"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250034" y="2649549"/>
            <a:ext cx="350037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aged ≥20 yr with grade 1/2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GEP-NETs; nonfunctional, unresectable or recurrent disease; Ki-67 5% to 20% or Ki-67 &lt;5% with diffuse liver metastases; no prior treatment for metastatic or recurrent disease;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178)</a:t>
            </a:r>
            <a:endParaRPr lang="en-US" altLang="en-US" sz="1600" b="0" dirty="0">
              <a:solidFill>
                <a:schemeClr val="bg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932069" y="2948409"/>
            <a:ext cx="280717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Treatment until disease progression or unacceptable toxicity; tumor assessed Q12W for 48 wk, then Q16W per RECIST v1.1</a:t>
            </a:r>
          </a:p>
        </p:txBody>
      </p:sp>
      <p:grpSp>
        <p:nvGrpSpPr>
          <p:cNvPr id="3" name="Group 2">
            <a:extLst>
              <a:ext uri="{FF2B5EF4-FFF2-40B4-BE49-F238E27FC236}">
                <a16:creationId xmlns:a16="http://schemas.microsoft.com/office/drawing/2014/main" id="{48C5FFD3-A6C5-EC09-6DD1-39102123A737}"/>
              </a:ext>
            </a:extLst>
          </p:cNvPr>
          <p:cNvGrpSpPr/>
          <p:nvPr/>
        </p:nvGrpSpPr>
        <p:grpSpPr>
          <a:xfrm>
            <a:off x="4633914" y="2604991"/>
            <a:ext cx="3790950" cy="2010277"/>
            <a:chOff x="4798219" y="2430004"/>
            <a:chExt cx="3790950" cy="2010277"/>
          </a:xfrm>
        </p:grpSpPr>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798219" y="2430004"/>
              <a:ext cx="3790950" cy="95249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err="1">
                  <a:solidFill>
                    <a:schemeClr val="tx1"/>
                  </a:solidFill>
                  <a:latin typeface="Calibri" panose="020F0502020204030204" pitchFamily="34" charset="0"/>
                </a:rPr>
                <a:t>Everolimus</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10 mg PO QD + </a:t>
              </a:r>
            </a:p>
            <a:p>
              <a:pPr algn="ctr">
                <a:lnSpc>
                  <a:spcPct val="100000"/>
                </a:lnSpc>
                <a:spcBef>
                  <a:spcPct val="0"/>
                </a:spcBef>
                <a:spcAft>
                  <a:spcPct val="0"/>
                </a:spcAft>
                <a:buClrTx/>
                <a:buFontTx/>
                <a:buNone/>
              </a:pPr>
              <a:r>
                <a:rPr lang="en-US" altLang="en-US" sz="1800" dirty="0" err="1">
                  <a:solidFill>
                    <a:schemeClr val="tx1"/>
                  </a:solidFill>
                  <a:latin typeface="Calibri" panose="020F0502020204030204" pitchFamily="34" charset="0"/>
                </a:rPr>
                <a:t>Lanreotide</a:t>
              </a:r>
              <a:r>
                <a:rPr lang="en-US" altLang="en-US" sz="1800" b="0" dirty="0">
                  <a:solidFill>
                    <a:schemeClr val="tx1"/>
                  </a:solidFill>
                  <a:latin typeface="Calibri" panose="020F0502020204030204" pitchFamily="34" charset="0"/>
                </a:rPr>
                <a:t> 120 mg SC Q28D</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90)</a:t>
              </a:r>
              <a:endParaRPr lang="en-US" altLang="en-US" sz="1800" dirty="0">
                <a:solidFill>
                  <a:schemeClr val="tx1"/>
                </a:solidFill>
                <a:latin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798219" y="3486182"/>
              <a:ext cx="3790950" cy="95409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dirty="0" err="1">
                  <a:solidFill>
                    <a:schemeClr val="tx1"/>
                  </a:solidFill>
                  <a:latin typeface="Calibri" panose="020F0502020204030204" pitchFamily="34" charset="0"/>
                </a:rPr>
                <a:t>Everolimus</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10 mg PO QD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88)</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endParaRPr lang="en-US" altLang="en-US" sz="1800" dirty="0">
                <a:solidFill>
                  <a:schemeClr val="tx1"/>
                </a:solidFill>
                <a:latin typeface="Calibri" panose="020F0502020204030204" pitchFamily="34" charset="0"/>
              </a:endParaRPr>
            </a:p>
          </p:txBody>
        </p:sp>
      </p:gr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432008" y="361012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5" name="Group 4">
            <a:extLst>
              <a:ext uri="{FF2B5EF4-FFF2-40B4-BE49-F238E27FC236}">
                <a16:creationId xmlns:a16="http://schemas.microsoft.com/office/drawing/2014/main" id="{3104E9BE-A545-3873-FE45-6CA8264A235A}"/>
              </a:ext>
            </a:extLst>
          </p:cNvPr>
          <p:cNvGrpSpPr/>
          <p:nvPr/>
        </p:nvGrpSpPr>
        <p:grpSpPr>
          <a:xfrm>
            <a:off x="3904458" y="3134673"/>
            <a:ext cx="622300" cy="950913"/>
            <a:chOff x="4068763" y="2942689"/>
            <a:chExt cx="622300" cy="950913"/>
          </a:xfrm>
        </p:grpSpPr>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068763" y="354276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068763" y="294268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sp>
        <p:nvSpPr>
          <p:cNvPr id="2" name="Text Box 11">
            <a:extLst>
              <a:ext uri="{FF2B5EF4-FFF2-40B4-BE49-F238E27FC236}">
                <a16:creationId xmlns:a16="http://schemas.microsoft.com/office/drawing/2014/main" id="{145E5283-09E3-031B-5164-693B43A2E004}"/>
              </a:ext>
            </a:extLst>
          </p:cNvPr>
          <p:cNvSpPr txBox="1">
            <a:spLocks noChangeArrowheads="1"/>
          </p:cNvSpPr>
          <p:nvPr/>
        </p:nvSpPr>
        <p:spPr bwMode="auto">
          <a:xfrm>
            <a:off x="432269" y="637677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mn-lt"/>
              </a:rPr>
              <a:t>Hijioka. ASCO GI 2025. Abstr 652. </a:t>
            </a:r>
            <a:r>
              <a:rPr lang="en-US" sz="1200" b="0" i="0" dirty="0">
                <a:solidFill>
                  <a:schemeClr val="bg2"/>
                </a:solidFill>
                <a:effectLst/>
                <a:latin typeface="+mn-lt"/>
              </a:rPr>
              <a:t>jRCT1031200023.</a:t>
            </a:r>
            <a:r>
              <a:rPr lang="en-US" altLang="en-US" sz="1200" b="0" dirty="0">
                <a:solidFill>
                  <a:schemeClr val="bg2"/>
                </a:solidFill>
                <a:latin typeface="+mn-lt"/>
              </a:rPr>
              <a:t> </a:t>
            </a:r>
          </a:p>
        </p:txBody>
      </p:sp>
      <p:cxnSp>
        <p:nvCxnSpPr>
          <p:cNvPr id="4" name="Straight Arrow Connector 3">
            <a:extLst>
              <a:ext uri="{FF2B5EF4-FFF2-40B4-BE49-F238E27FC236}">
                <a16:creationId xmlns:a16="http://schemas.microsoft.com/office/drawing/2014/main" id="{E524C292-7A29-5F06-E222-DA80202F3E6D}"/>
              </a:ext>
            </a:extLst>
          </p:cNvPr>
          <p:cNvCxnSpPr>
            <a:cxnSpLocks/>
          </p:cNvCxnSpPr>
          <p:nvPr/>
        </p:nvCxnSpPr>
        <p:spPr bwMode="auto">
          <a:xfrm>
            <a:off x="4212564" y="2604991"/>
            <a:ext cx="0" cy="529682"/>
          </a:xfrm>
          <a:prstGeom prst="straightConnector1">
            <a:avLst/>
          </a:prstGeom>
          <a:noFill/>
          <a:ln w="28575" cap="flat" cmpd="sng" algn="ctr">
            <a:solidFill>
              <a:schemeClr val="bg1"/>
            </a:solidFill>
            <a:prstDash val="sysDash"/>
            <a:round/>
            <a:headEnd type="none" w="med" len="med"/>
            <a:tailEnd type="triangle"/>
          </a:ln>
          <a:effectLst/>
        </p:spPr>
      </p:cxnSp>
      <p:sp>
        <p:nvSpPr>
          <p:cNvPr id="6" name="Text Box 45">
            <a:extLst>
              <a:ext uri="{FF2B5EF4-FFF2-40B4-BE49-F238E27FC236}">
                <a16:creationId xmlns:a16="http://schemas.microsoft.com/office/drawing/2014/main" id="{B7358F30-C862-4343-2560-D17759326CC4}"/>
              </a:ext>
            </a:extLst>
          </p:cNvPr>
          <p:cNvSpPr txBox="1">
            <a:spLocks noChangeArrowheads="1"/>
          </p:cNvSpPr>
          <p:nvPr/>
        </p:nvSpPr>
        <p:spPr bwMode="auto">
          <a:xfrm>
            <a:off x="2659988" y="2010615"/>
            <a:ext cx="31051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i="1" dirty="0">
                <a:solidFill>
                  <a:schemeClr val="bg1"/>
                </a:solidFill>
                <a:latin typeface="Calibri" panose="020F0502020204030204" pitchFamily="34" charset="0"/>
              </a:rPr>
              <a:t>Stratified by institution, </a:t>
            </a:r>
            <a:br>
              <a:rPr lang="en-GB" altLang="en-US" sz="1400" b="0" i="1" dirty="0">
                <a:solidFill>
                  <a:schemeClr val="bg1"/>
                </a:solidFill>
                <a:latin typeface="Calibri" panose="020F0502020204030204" pitchFamily="34" charset="0"/>
              </a:rPr>
            </a:br>
            <a:r>
              <a:rPr lang="en-GB" altLang="en-US" sz="1400" b="0" i="1" dirty="0">
                <a:solidFill>
                  <a:schemeClr val="bg1"/>
                </a:solidFill>
                <a:latin typeface="Calibri" panose="020F0502020204030204" pitchFamily="34" charset="0"/>
              </a:rPr>
              <a:t>primary organ affected,* Ki-67 LI</a:t>
            </a:r>
            <a:endParaRPr lang="en-US" altLang="en-US" sz="1400" b="0" i="1" dirty="0">
              <a:solidFill>
                <a:schemeClr val="bg1"/>
              </a:solidFill>
              <a:latin typeface="Calibri" panose="020F0502020204030204" pitchFamily="34" charset="0"/>
            </a:endParaRPr>
          </a:p>
        </p:txBody>
      </p:sp>
      <p:sp>
        <p:nvSpPr>
          <p:cNvPr id="7" name="Text Box 45">
            <a:extLst>
              <a:ext uri="{FF2B5EF4-FFF2-40B4-BE49-F238E27FC236}">
                <a16:creationId xmlns:a16="http://schemas.microsoft.com/office/drawing/2014/main" id="{2E175030-2AFF-7F59-8E94-8AE4CDF20FDB}"/>
              </a:ext>
            </a:extLst>
          </p:cNvPr>
          <p:cNvSpPr txBox="1">
            <a:spLocks noChangeArrowheads="1"/>
          </p:cNvSpPr>
          <p:nvPr/>
        </p:nvSpPr>
        <p:spPr bwMode="auto">
          <a:xfrm>
            <a:off x="622603" y="5952621"/>
            <a:ext cx="106871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*Pancreas vs duodenum, jejunum, ileum, cecum, appendix vs stomach, colon, rectum. †≥10% vs 5% to &lt;10% vs &lt;5%.</a:t>
            </a:r>
            <a:endParaRPr lang="en-US" altLang="en-US" sz="1600" b="0" dirty="0">
              <a:solidFill>
                <a:schemeClr val="bg1"/>
              </a:solidFill>
              <a:latin typeface="Calibri" panose="020F0502020204030204" pitchFamily="34" charset="0"/>
            </a:endParaRPr>
          </a:p>
        </p:txBody>
      </p:sp>
      <p:sp>
        <p:nvSpPr>
          <p:cNvPr id="8" name="Content Placeholder 12">
            <a:extLst>
              <a:ext uri="{FF2B5EF4-FFF2-40B4-BE49-F238E27FC236}">
                <a16:creationId xmlns:a16="http://schemas.microsoft.com/office/drawing/2014/main" id="{51EB03D5-0B7C-4F8C-D2F8-EC52E12A3229}"/>
              </a:ext>
            </a:extLst>
          </p:cNvPr>
          <p:cNvSpPr txBox="1">
            <a:spLocks/>
          </p:cNvSpPr>
          <p:nvPr/>
        </p:nvSpPr>
        <p:spPr bwMode="auto">
          <a:xfrm>
            <a:off x="604674" y="4946896"/>
            <a:ext cx="10877529" cy="100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ct val="0"/>
              </a:spcAft>
              <a:defRPr/>
            </a:pPr>
            <a:r>
              <a:rPr lang="en-US" sz="2400" b="1" kern="0" dirty="0"/>
              <a:t>Primary endpoint:</a:t>
            </a:r>
            <a:r>
              <a:rPr lang="en-US" sz="2400" b="0" kern="0" dirty="0"/>
              <a:t> PFS</a:t>
            </a:r>
          </a:p>
          <a:p>
            <a:pPr>
              <a:spcBef>
                <a:spcPts val="500"/>
              </a:spcBef>
              <a:spcAft>
                <a:spcPct val="0"/>
              </a:spcAft>
              <a:defRPr/>
            </a:pPr>
            <a:r>
              <a:rPr lang="en-US" sz="2400" b="1" kern="0" dirty="0"/>
              <a:t>Secondary endpoints:</a:t>
            </a:r>
            <a:r>
              <a:rPr lang="en-US" sz="2400" b="0" kern="0" dirty="0"/>
              <a:t> OS, ORR, DCR, safety</a:t>
            </a:r>
            <a:endParaRPr lang="en-US" sz="2400" b="1" kern="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D777-8CA5-BC07-0186-E0BF4264851F}"/>
              </a:ext>
            </a:extLst>
          </p:cNvPr>
          <p:cNvSpPr>
            <a:spLocks noGrp="1"/>
          </p:cNvSpPr>
          <p:nvPr>
            <p:ph type="title"/>
          </p:nvPr>
        </p:nvSpPr>
        <p:spPr/>
        <p:txBody>
          <a:bodyPr/>
          <a:lstStyle/>
          <a:p>
            <a:r>
              <a:rPr lang="en-US" dirty="0"/>
              <a:t>STARTER-NET: Baseline Characteristics</a:t>
            </a:r>
          </a:p>
        </p:txBody>
      </p:sp>
      <p:graphicFrame>
        <p:nvGraphicFramePr>
          <p:cNvPr id="3" name="Group 3">
            <a:extLst>
              <a:ext uri="{FF2B5EF4-FFF2-40B4-BE49-F238E27FC236}">
                <a16:creationId xmlns:a16="http://schemas.microsoft.com/office/drawing/2014/main" id="{5919AC76-01AB-0C9C-90AD-8E8C94ADA117}"/>
              </a:ext>
            </a:extLst>
          </p:cNvPr>
          <p:cNvGraphicFramePr>
            <a:graphicFrameLocks/>
          </p:cNvGraphicFramePr>
          <p:nvPr>
            <p:extLst>
              <p:ext uri="{D42A27DB-BD31-4B8C-83A1-F6EECF244321}">
                <p14:modId xmlns:p14="http://schemas.microsoft.com/office/powerpoint/2010/main" val="3051700956"/>
              </p:ext>
            </p:extLst>
          </p:nvPr>
        </p:nvGraphicFramePr>
        <p:xfrm>
          <a:off x="723900" y="1603375"/>
          <a:ext cx="10755313" cy="3779616"/>
        </p:xfrm>
        <a:graphic>
          <a:graphicData uri="http://schemas.openxmlformats.org/drawingml/2006/table">
            <a:tbl>
              <a:tblPr/>
              <a:tblGrid>
                <a:gridCol w="4363689">
                  <a:extLst>
                    <a:ext uri="{9D8B030D-6E8A-4147-A177-3AD203B41FA5}">
                      <a16:colId xmlns:a16="http://schemas.microsoft.com/office/drawing/2014/main" val="20000"/>
                    </a:ext>
                  </a:extLst>
                </a:gridCol>
                <a:gridCol w="3195812">
                  <a:extLst>
                    <a:ext uri="{9D8B030D-6E8A-4147-A177-3AD203B41FA5}">
                      <a16:colId xmlns:a16="http://schemas.microsoft.com/office/drawing/2014/main" val="3684569667"/>
                    </a:ext>
                  </a:extLst>
                </a:gridCol>
                <a:gridCol w="3195812">
                  <a:extLst>
                    <a:ext uri="{9D8B030D-6E8A-4147-A177-3AD203B41FA5}">
                      <a16:colId xmlns:a16="http://schemas.microsoft.com/office/drawing/2014/main" val="20001"/>
                    </a:ext>
                  </a:extLst>
                </a:gridCol>
              </a:tblGrid>
              <a:tr h="2807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Everolimus + Lanreotide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Everolimus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70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70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(53.4)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7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ECOG PS 0,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(89.8)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679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Primary organ, n (%)</a:t>
                      </a:r>
                    </a:p>
                    <a:p>
                      <a:pPr marL="285750" marR="0" lvl="0" indent="-2238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Pancreas</a:t>
                      </a:r>
                    </a:p>
                    <a:p>
                      <a:pPr marL="285750" marR="0" lvl="0" indent="-2238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Duodenum, jejunum, ileum, cecum, appendix</a:t>
                      </a:r>
                    </a:p>
                    <a:p>
                      <a:pPr marL="285750" marR="0" lvl="0" indent="-2238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Stomach, colon, rectum</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(68.9)</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(10.0)</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(21.1)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(71.6)</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(8.0)</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(20.5)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633691"/>
                  </a:ext>
                </a:extLst>
              </a:tr>
              <a:tr h="4679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Ki-67 LI, n (%)</a:t>
                      </a:r>
                    </a:p>
                    <a:p>
                      <a:pPr marL="285750" marR="0" lvl="0" indent="-2238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&lt;5%</a:t>
                      </a:r>
                    </a:p>
                    <a:p>
                      <a:pPr marL="285750" marR="0" lvl="0" indent="-2238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and &lt;10%</a:t>
                      </a:r>
                    </a:p>
                    <a:p>
                      <a:pPr marL="285750" marR="0" lvl="0" indent="-2238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(25.6)</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(43.3)</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(31.1)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(26.1)</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(42.0)</a:t>
                      </a:r>
                    </a:p>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344104"/>
                  </a:ext>
                </a:extLst>
              </a:tr>
            </a:tbl>
          </a:graphicData>
        </a:graphic>
      </p:graphicFrame>
      <p:sp>
        <p:nvSpPr>
          <p:cNvPr id="4" name="Text Box 11">
            <a:extLst>
              <a:ext uri="{FF2B5EF4-FFF2-40B4-BE49-F238E27FC236}">
                <a16:creationId xmlns:a16="http://schemas.microsoft.com/office/drawing/2014/main" id="{8EACE398-D0E4-C3C2-7292-E71173C3541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Hijioka. ASCO GI 2025. Abstr 652.</a:t>
            </a:r>
          </a:p>
        </p:txBody>
      </p:sp>
    </p:spTree>
    <p:extLst>
      <p:ext uri="{BB962C8B-B14F-4D97-AF65-F5344CB8AC3E}">
        <p14:creationId xmlns:p14="http://schemas.microsoft.com/office/powerpoint/2010/main" val="2597398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5A4D1-F683-6A14-EAEA-F553C6E409A3}"/>
            </a:ext>
          </a:extLst>
        </p:cNvPr>
        <p:cNvGrpSpPr/>
        <p:nvPr/>
      </p:nvGrpSpPr>
      <p:grpSpPr>
        <a:xfrm>
          <a:off x="0" y="0"/>
          <a:ext cx="0" cy="0"/>
          <a:chOff x="0" y="0"/>
          <a:chExt cx="0" cy="0"/>
        </a:xfrm>
      </p:grpSpPr>
      <p:grpSp>
        <p:nvGrpSpPr>
          <p:cNvPr id="1194" name="Group 1193">
            <a:extLst>
              <a:ext uri="{FF2B5EF4-FFF2-40B4-BE49-F238E27FC236}">
                <a16:creationId xmlns:a16="http://schemas.microsoft.com/office/drawing/2014/main" id="{D028332F-A261-5E37-AB2E-7D4EB49CF247}"/>
              </a:ext>
            </a:extLst>
          </p:cNvPr>
          <p:cNvGrpSpPr/>
          <p:nvPr/>
        </p:nvGrpSpPr>
        <p:grpSpPr>
          <a:xfrm>
            <a:off x="2397309" y="1533564"/>
            <a:ext cx="2241366" cy="1477338"/>
            <a:chOff x="2397309" y="1262827"/>
            <a:chExt cx="2241366" cy="1477338"/>
          </a:xfrm>
        </p:grpSpPr>
        <p:sp>
          <p:nvSpPr>
            <p:cNvPr id="1177" name="Freeform 1176">
              <a:extLst>
                <a:ext uri="{FF2B5EF4-FFF2-40B4-BE49-F238E27FC236}">
                  <a16:creationId xmlns:a16="http://schemas.microsoft.com/office/drawing/2014/main" id="{FF1D8221-A563-479B-C4AE-E8847C92E437}"/>
                </a:ext>
              </a:extLst>
            </p:cNvPr>
            <p:cNvSpPr/>
            <p:nvPr/>
          </p:nvSpPr>
          <p:spPr bwMode="auto">
            <a:xfrm>
              <a:off x="2555875" y="1327150"/>
              <a:ext cx="2082800" cy="1406525"/>
            </a:xfrm>
            <a:custGeom>
              <a:avLst/>
              <a:gdLst>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58775 w 2082800"/>
                <a:gd name="connsiteY28" fmla="*/ 682625 h 1387475"/>
                <a:gd name="connsiteX29" fmla="*/ 333375 w 2082800"/>
                <a:gd name="connsiteY29" fmla="*/ 657225 h 1387475"/>
                <a:gd name="connsiteX30" fmla="*/ 333375 w 2082800"/>
                <a:gd name="connsiteY30" fmla="*/ 619125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603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58775 w 2082800"/>
                <a:gd name="connsiteY28" fmla="*/ 682625 h 1387475"/>
                <a:gd name="connsiteX29" fmla="*/ 352425 w 2082800"/>
                <a:gd name="connsiteY29" fmla="*/ 654050 h 1387475"/>
                <a:gd name="connsiteX30" fmla="*/ 333375 w 2082800"/>
                <a:gd name="connsiteY30" fmla="*/ 619125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603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58775 w 2082800"/>
                <a:gd name="connsiteY28" fmla="*/ 682625 h 1387475"/>
                <a:gd name="connsiteX29" fmla="*/ 352425 w 2082800"/>
                <a:gd name="connsiteY29" fmla="*/ 654050 h 1387475"/>
                <a:gd name="connsiteX30" fmla="*/ 330200 w 2082800"/>
                <a:gd name="connsiteY30" fmla="*/ 6477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603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58775 w 2082800"/>
                <a:gd name="connsiteY28" fmla="*/ 682625 h 1387475"/>
                <a:gd name="connsiteX29" fmla="*/ 352425 w 2082800"/>
                <a:gd name="connsiteY29" fmla="*/ 654050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603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58775 w 2082800"/>
                <a:gd name="connsiteY28" fmla="*/ 682625 h 1387475"/>
                <a:gd name="connsiteX29" fmla="*/ 336550 w 2082800"/>
                <a:gd name="connsiteY29" fmla="*/ 654050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603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61950 w 2082800"/>
                <a:gd name="connsiteY28" fmla="*/ 654050 h 1387475"/>
                <a:gd name="connsiteX29" fmla="*/ 336550 w 2082800"/>
                <a:gd name="connsiteY29" fmla="*/ 654050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603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61950 w 2082800"/>
                <a:gd name="connsiteY28" fmla="*/ 654050 h 1387475"/>
                <a:gd name="connsiteX29" fmla="*/ 342900 w 2082800"/>
                <a:gd name="connsiteY29" fmla="*/ 657225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603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61950 w 2082800"/>
                <a:gd name="connsiteY28" fmla="*/ 654050 h 1387475"/>
                <a:gd name="connsiteX29" fmla="*/ 346075 w 2082800"/>
                <a:gd name="connsiteY29" fmla="*/ 650875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603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61950 w 2082800"/>
                <a:gd name="connsiteY28" fmla="*/ 654050 h 1387475"/>
                <a:gd name="connsiteX29" fmla="*/ 346075 w 2082800"/>
                <a:gd name="connsiteY29" fmla="*/ 650875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8572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61950 w 2082800"/>
                <a:gd name="connsiteY28" fmla="*/ 654050 h 1387475"/>
                <a:gd name="connsiteX29" fmla="*/ 346075 w 2082800"/>
                <a:gd name="connsiteY29" fmla="*/ 650875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5725 w 2082800"/>
                <a:gd name="connsiteY48" fmla="*/ 187325 h 1387475"/>
                <a:gd name="connsiteX49" fmla="*/ 5397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61950 w 2082800"/>
                <a:gd name="connsiteY28" fmla="*/ 654050 h 1387475"/>
                <a:gd name="connsiteX29" fmla="*/ 346075 w 2082800"/>
                <a:gd name="connsiteY29" fmla="*/ 650875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2550 w 2082800"/>
                <a:gd name="connsiteY48" fmla="*/ 161925 h 1387475"/>
                <a:gd name="connsiteX49" fmla="*/ 53975 w 2082800"/>
                <a:gd name="connsiteY49" fmla="*/ 161925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387475 h 1387475"/>
                <a:gd name="connsiteX1" fmla="*/ 1746250 w 2082800"/>
                <a:gd name="connsiteY1" fmla="*/ 1387475 h 1387475"/>
                <a:gd name="connsiteX2" fmla="*/ 1746250 w 2082800"/>
                <a:gd name="connsiteY2" fmla="*/ 1301750 h 1387475"/>
                <a:gd name="connsiteX3" fmla="*/ 1177925 w 2082800"/>
                <a:gd name="connsiteY3" fmla="*/ 1301750 h 1387475"/>
                <a:gd name="connsiteX4" fmla="*/ 1177925 w 2082800"/>
                <a:gd name="connsiteY4" fmla="*/ 1225550 h 1387475"/>
                <a:gd name="connsiteX5" fmla="*/ 984250 w 2082800"/>
                <a:gd name="connsiteY5" fmla="*/ 1225550 h 1387475"/>
                <a:gd name="connsiteX6" fmla="*/ 984250 w 2082800"/>
                <a:gd name="connsiteY6" fmla="*/ 1171575 h 1387475"/>
                <a:gd name="connsiteX7" fmla="*/ 962025 w 2082800"/>
                <a:gd name="connsiteY7" fmla="*/ 1171575 h 1387475"/>
                <a:gd name="connsiteX8" fmla="*/ 962025 w 2082800"/>
                <a:gd name="connsiteY8" fmla="*/ 1101725 h 1387475"/>
                <a:gd name="connsiteX9" fmla="*/ 889000 w 2082800"/>
                <a:gd name="connsiteY9" fmla="*/ 1101725 h 1387475"/>
                <a:gd name="connsiteX10" fmla="*/ 889000 w 2082800"/>
                <a:gd name="connsiteY10" fmla="*/ 1047750 h 1387475"/>
                <a:gd name="connsiteX11" fmla="*/ 736600 w 2082800"/>
                <a:gd name="connsiteY11" fmla="*/ 1047750 h 1387475"/>
                <a:gd name="connsiteX12" fmla="*/ 736600 w 2082800"/>
                <a:gd name="connsiteY12" fmla="*/ 996950 h 1387475"/>
                <a:gd name="connsiteX13" fmla="*/ 628650 w 2082800"/>
                <a:gd name="connsiteY13" fmla="*/ 996950 h 1387475"/>
                <a:gd name="connsiteX14" fmla="*/ 628650 w 2082800"/>
                <a:gd name="connsiteY14" fmla="*/ 952500 h 1387475"/>
                <a:gd name="connsiteX15" fmla="*/ 539750 w 2082800"/>
                <a:gd name="connsiteY15" fmla="*/ 952500 h 1387475"/>
                <a:gd name="connsiteX16" fmla="*/ 539750 w 2082800"/>
                <a:gd name="connsiteY16" fmla="*/ 911225 h 1387475"/>
                <a:gd name="connsiteX17" fmla="*/ 511175 w 2082800"/>
                <a:gd name="connsiteY17" fmla="*/ 911225 h 1387475"/>
                <a:gd name="connsiteX18" fmla="*/ 511175 w 2082800"/>
                <a:gd name="connsiteY18" fmla="*/ 838200 h 1387475"/>
                <a:gd name="connsiteX19" fmla="*/ 495300 w 2082800"/>
                <a:gd name="connsiteY19" fmla="*/ 838200 h 1387475"/>
                <a:gd name="connsiteX20" fmla="*/ 495300 w 2082800"/>
                <a:gd name="connsiteY20" fmla="*/ 800100 h 1387475"/>
                <a:gd name="connsiteX21" fmla="*/ 485775 w 2082800"/>
                <a:gd name="connsiteY21" fmla="*/ 800100 h 1387475"/>
                <a:gd name="connsiteX22" fmla="*/ 485775 w 2082800"/>
                <a:gd name="connsiteY22" fmla="*/ 765175 h 1387475"/>
                <a:gd name="connsiteX23" fmla="*/ 457200 w 2082800"/>
                <a:gd name="connsiteY23" fmla="*/ 765175 h 1387475"/>
                <a:gd name="connsiteX24" fmla="*/ 457200 w 2082800"/>
                <a:gd name="connsiteY24" fmla="*/ 727075 h 1387475"/>
                <a:gd name="connsiteX25" fmla="*/ 374650 w 2082800"/>
                <a:gd name="connsiteY25" fmla="*/ 727075 h 1387475"/>
                <a:gd name="connsiteX26" fmla="*/ 374650 w 2082800"/>
                <a:gd name="connsiteY26" fmla="*/ 682625 h 1387475"/>
                <a:gd name="connsiteX27" fmla="*/ 358775 w 2082800"/>
                <a:gd name="connsiteY27" fmla="*/ 682625 h 1387475"/>
                <a:gd name="connsiteX28" fmla="*/ 361950 w 2082800"/>
                <a:gd name="connsiteY28" fmla="*/ 654050 h 1387475"/>
                <a:gd name="connsiteX29" fmla="*/ 346075 w 2082800"/>
                <a:gd name="connsiteY29" fmla="*/ 650875 h 1387475"/>
                <a:gd name="connsiteX30" fmla="*/ 346075 w 2082800"/>
                <a:gd name="connsiteY30" fmla="*/ 622300 h 1387475"/>
                <a:gd name="connsiteX31" fmla="*/ 323850 w 2082800"/>
                <a:gd name="connsiteY31" fmla="*/ 619125 h 1387475"/>
                <a:gd name="connsiteX32" fmla="*/ 323850 w 2082800"/>
                <a:gd name="connsiteY32" fmla="*/ 565150 h 1387475"/>
                <a:gd name="connsiteX33" fmla="*/ 269875 w 2082800"/>
                <a:gd name="connsiteY33" fmla="*/ 565150 h 1387475"/>
                <a:gd name="connsiteX34" fmla="*/ 269875 w 2082800"/>
                <a:gd name="connsiteY34" fmla="*/ 527050 h 1387475"/>
                <a:gd name="connsiteX35" fmla="*/ 241300 w 2082800"/>
                <a:gd name="connsiteY35" fmla="*/ 527050 h 1387475"/>
                <a:gd name="connsiteX36" fmla="*/ 241300 w 2082800"/>
                <a:gd name="connsiteY36" fmla="*/ 498475 h 1387475"/>
                <a:gd name="connsiteX37" fmla="*/ 228600 w 2082800"/>
                <a:gd name="connsiteY37" fmla="*/ 498475 h 1387475"/>
                <a:gd name="connsiteX38" fmla="*/ 228600 w 2082800"/>
                <a:gd name="connsiteY38" fmla="*/ 463550 h 1387475"/>
                <a:gd name="connsiteX39" fmla="*/ 206375 w 2082800"/>
                <a:gd name="connsiteY39" fmla="*/ 463550 h 1387475"/>
                <a:gd name="connsiteX40" fmla="*/ 206375 w 2082800"/>
                <a:gd name="connsiteY40" fmla="*/ 425450 h 1387475"/>
                <a:gd name="connsiteX41" fmla="*/ 190500 w 2082800"/>
                <a:gd name="connsiteY41" fmla="*/ 425450 h 1387475"/>
                <a:gd name="connsiteX42" fmla="*/ 190500 w 2082800"/>
                <a:gd name="connsiteY42" fmla="*/ 346075 h 1387475"/>
                <a:gd name="connsiteX43" fmla="*/ 171450 w 2082800"/>
                <a:gd name="connsiteY43" fmla="*/ 346075 h 1387475"/>
                <a:gd name="connsiteX44" fmla="*/ 171450 w 2082800"/>
                <a:gd name="connsiteY44" fmla="*/ 254000 h 1387475"/>
                <a:gd name="connsiteX45" fmla="*/ 158750 w 2082800"/>
                <a:gd name="connsiteY45" fmla="*/ 254000 h 1387475"/>
                <a:gd name="connsiteX46" fmla="*/ 158750 w 2082800"/>
                <a:gd name="connsiteY46" fmla="*/ 187325 h 1387475"/>
                <a:gd name="connsiteX47" fmla="*/ 85725 w 2082800"/>
                <a:gd name="connsiteY47" fmla="*/ 187325 h 1387475"/>
                <a:gd name="connsiteX48" fmla="*/ 82550 w 2082800"/>
                <a:gd name="connsiteY48" fmla="*/ 161925 h 1387475"/>
                <a:gd name="connsiteX49" fmla="*/ 63500 w 2082800"/>
                <a:gd name="connsiteY49" fmla="*/ 165100 h 1387475"/>
                <a:gd name="connsiteX50" fmla="*/ 60325 w 2082800"/>
                <a:gd name="connsiteY50" fmla="*/ 130175 h 1387475"/>
                <a:gd name="connsiteX51" fmla="*/ 0 w 2082800"/>
                <a:gd name="connsiteY51" fmla="*/ 130175 h 1387475"/>
                <a:gd name="connsiteX52" fmla="*/ 0 w 2082800"/>
                <a:gd name="connsiteY52" fmla="*/ 0 h 1387475"/>
                <a:gd name="connsiteX0" fmla="*/ 2082800 w 2082800"/>
                <a:gd name="connsiteY0" fmla="*/ 1406525 h 1406525"/>
                <a:gd name="connsiteX1" fmla="*/ 1746250 w 2082800"/>
                <a:gd name="connsiteY1" fmla="*/ 1406525 h 1406525"/>
                <a:gd name="connsiteX2" fmla="*/ 1746250 w 2082800"/>
                <a:gd name="connsiteY2" fmla="*/ 1320800 h 1406525"/>
                <a:gd name="connsiteX3" fmla="*/ 1177925 w 2082800"/>
                <a:gd name="connsiteY3" fmla="*/ 1320800 h 1406525"/>
                <a:gd name="connsiteX4" fmla="*/ 1177925 w 2082800"/>
                <a:gd name="connsiteY4" fmla="*/ 1244600 h 1406525"/>
                <a:gd name="connsiteX5" fmla="*/ 984250 w 2082800"/>
                <a:gd name="connsiteY5" fmla="*/ 1244600 h 1406525"/>
                <a:gd name="connsiteX6" fmla="*/ 984250 w 2082800"/>
                <a:gd name="connsiteY6" fmla="*/ 1190625 h 1406525"/>
                <a:gd name="connsiteX7" fmla="*/ 962025 w 2082800"/>
                <a:gd name="connsiteY7" fmla="*/ 1190625 h 1406525"/>
                <a:gd name="connsiteX8" fmla="*/ 962025 w 2082800"/>
                <a:gd name="connsiteY8" fmla="*/ 1120775 h 1406525"/>
                <a:gd name="connsiteX9" fmla="*/ 889000 w 2082800"/>
                <a:gd name="connsiteY9" fmla="*/ 1120775 h 1406525"/>
                <a:gd name="connsiteX10" fmla="*/ 889000 w 2082800"/>
                <a:gd name="connsiteY10" fmla="*/ 1066800 h 1406525"/>
                <a:gd name="connsiteX11" fmla="*/ 736600 w 2082800"/>
                <a:gd name="connsiteY11" fmla="*/ 1066800 h 1406525"/>
                <a:gd name="connsiteX12" fmla="*/ 736600 w 2082800"/>
                <a:gd name="connsiteY12" fmla="*/ 1016000 h 1406525"/>
                <a:gd name="connsiteX13" fmla="*/ 628650 w 2082800"/>
                <a:gd name="connsiteY13" fmla="*/ 1016000 h 1406525"/>
                <a:gd name="connsiteX14" fmla="*/ 628650 w 2082800"/>
                <a:gd name="connsiteY14" fmla="*/ 971550 h 1406525"/>
                <a:gd name="connsiteX15" fmla="*/ 539750 w 2082800"/>
                <a:gd name="connsiteY15" fmla="*/ 971550 h 1406525"/>
                <a:gd name="connsiteX16" fmla="*/ 539750 w 2082800"/>
                <a:gd name="connsiteY16" fmla="*/ 930275 h 1406525"/>
                <a:gd name="connsiteX17" fmla="*/ 511175 w 2082800"/>
                <a:gd name="connsiteY17" fmla="*/ 930275 h 1406525"/>
                <a:gd name="connsiteX18" fmla="*/ 511175 w 2082800"/>
                <a:gd name="connsiteY18" fmla="*/ 857250 h 1406525"/>
                <a:gd name="connsiteX19" fmla="*/ 495300 w 2082800"/>
                <a:gd name="connsiteY19" fmla="*/ 857250 h 1406525"/>
                <a:gd name="connsiteX20" fmla="*/ 495300 w 2082800"/>
                <a:gd name="connsiteY20" fmla="*/ 819150 h 1406525"/>
                <a:gd name="connsiteX21" fmla="*/ 485775 w 2082800"/>
                <a:gd name="connsiteY21" fmla="*/ 819150 h 1406525"/>
                <a:gd name="connsiteX22" fmla="*/ 485775 w 2082800"/>
                <a:gd name="connsiteY22" fmla="*/ 784225 h 1406525"/>
                <a:gd name="connsiteX23" fmla="*/ 457200 w 2082800"/>
                <a:gd name="connsiteY23" fmla="*/ 784225 h 1406525"/>
                <a:gd name="connsiteX24" fmla="*/ 457200 w 2082800"/>
                <a:gd name="connsiteY24" fmla="*/ 746125 h 1406525"/>
                <a:gd name="connsiteX25" fmla="*/ 374650 w 2082800"/>
                <a:gd name="connsiteY25" fmla="*/ 746125 h 1406525"/>
                <a:gd name="connsiteX26" fmla="*/ 374650 w 2082800"/>
                <a:gd name="connsiteY26" fmla="*/ 701675 h 1406525"/>
                <a:gd name="connsiteX27" fmla="*/ 358775 w 2082800"/>
                <a:gd name="connsiteY27" fmla="*/ 701675 h 1406525"/>
                <a:gd name="connsiteX28" fmla="*/ 361950 w 2082800"/>
                <a:gd name="connsiteY28" fmla="*/ 673100 h 1406525"/>
                <a:gd name="connsiteX29" fmla="*/ 346075 w 2082800"/>
                <a:gd name="connsiteY29" fmla="*/ 669925 h 1406525"/>
                <a:gd name="connsiteX30" fmla="*/ 346075 w 2082800"/>
                <a:gd name="connsiteY30" fmla="*/ 641350 h 1406525"/>
                <a:gd name="connsiteX31" fmla="*/ 323850 w 2082800"/>
                <a:gd name="connsiteY31" fmla="*/ 638175 h 1406525"/>
                <a:gd name="connsiteX32" fmla="*/ 323850 w 2082800"/>
                <a:gd name="connsiteY32" fmla="*/ 584200 h 1406525"/>
                <a:gd name="connsiteX33" fmla="*/ 269875 w 2082800"/>
                <a:gd name="connsiteY33" fmla="*/ 584200 h 1406525"/>
                <a:gd name="connsiteX34" fmla="*/ 269875 w 2082800"/>
                <a:gd name="connsiteY34" fmla="*/ 546100 h 1406525"/>
                <a:gd name="connsiteX35" fmla="*/ 241300 w 2082800"/>
                <a:gd name="connsiteY35" fmla="*/ 546100 h 1406525"/>
                <a:gd name="connsiteX36" fmla="*/ 241300 w 2082800"/>
                <a:gd name="connsiteY36" fmla="*/ 517525 h 1406525"/>
                <a:gd name="connsiteX37" fmla="*/ 228600 w 2082800"/>
                <a:gd name="connsiteY37" fmla="*/ 517525 h 1406525"/>
                <a:gd name="connsiteX38" fmla="*/ 228600 w 2082800"/>
                <a:gd name="connsiteY38" fmla="*/ 482600 h 1406525"/>
                <a:gd name="connsiteX39" fmla="*/ 206375 w 2082800"/>
                <a:gd name="connsiteY39" fmla="*/ 482600 h 1406525"/>
                <a:gd name="connsiteX40" fmla="*/ 206375 w 2082800"/>
                <a:gd name="connsiteY40" fmla="*/ 444500 h 1406525"/>
                <a:gd name="connsiteX41" fmla="*/ 190500 w 2082800"/>
                <a:gd name="connsiteY41" fmla="*/ 444500 h 1406525"/>
                <a:gd name="connsiteX42" fmla="*/ 190500 w 2082800"/>
                <a:gd name="connsiteY42" fmla="*/ 365125 h 1406525"/>
                <a:gd name="connsiteX43" fmla="*/ 171450 w 2082800"/>
                <a:gd name="connsiteY43" fmla="*/ 365125 h 1406525"/>
                <a:gd name="connsiteX44" fmla="*/ 171450 w 2082800"/>
                <a:gd name="connsiteY44" fmla="*/ 273050 h 1406525"/>
                <a:gd name="connsiteX45" fmla="*/ 158750 w 2082800"/>
                <a:gd name="connsiteY45" fmla="*/ 273050 h 1406525"/>
                <a:gd name="connsiteX46" fmla="*/ 158750 w 2082800"/>
                <a:gd name="connsiteY46" fmla="*/ 206375 h 1406525"/>
                <a:gd name="connsiteX47" fmla="*/ 85725 w 2082800"/>
                <a:gd name="connsiteY47" fmla="*/ 206375 h 1406525"/>
                <a:gd name="connsiteX48" fmla="*/ 82550 w 2082800"/>
                <a:gd name="connsiteY48" fmla="*/ 180975 h 1406525"/>
                <a:gd name="connsiteX49" fmla="*/ 63500 w 2082800"/>
                <a:gd name="connsiteY49" fmla="*/ 184150 h 1406525"/>
                <a:gd name="connsiteX50" fmla="*/ 60325 w 2082800"/>
                <a:gd name="connsiteY50" fmla="*/ 149225 h 1406525"/>
                <a:gd name="connsiteX51" fmla="*/ 0 w 2082800"/>
                <a:gd name="connsiteY51" fmla="*/ 149225 h 1406525"/>
                <a:gd name="connsiteX52" fmla="*/ 3175 w 2082800"/>
                <a:gd name="connsiteY52" fmla="*/ 0 h 140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082800" h="1406525">
                  <a:moveTo>
                    <a:pt x="2082800" y="1406525"/>
                  </a:moveTo>
                  <a:lnTo>
                    <a:pt x="1746250" y="1406525"/>
                  </a:lnTo>
                  <a:lnTo>
                    <a:pt x="1746250" y="1320800"/>
                  </a:lnTo>
                  <a:lnTo>
                    <a:pt x="1177925" y="1320800"/>
                  </a:lnTo>
                  <a:lnTo>
                    <a:pt x="1177925" y="1244600"/>
                  </a:lnTo>
                  <a:lnTo>
                    <a:pt x="984250" y="1244600"/>
                  </a:lnTo>
                  <a:lnTo>
                    <a:pt x="984250" y="1190625"/>
                  </a:lnTo>
                  <a:lnTo>
                    <a:pt x="962025" y="1190625"/>
                  </a:lnTo>
                  <a:lnTo>
                    <a:pt x="962025" y="1120775"/>
                  </a:lnTo>
                  <a:lnTo>
                    <a:pt x="889000" y="1120775"/>
                  </a:lnTo>
                  <a:lnTo>
                    <a:pt x="889000" y="1066800"/>
                  </a:lnTo>
                  <a:lnTo>
                    <a:pt x="736600" y="1066800"/>
                  </a:lnTo>
                  <a:lnTo>
                    <a:pt x="736600" y="1016000"/>
                  </a:lnTo>
                  <a:lnTo>
                    <a:pt x="628650" y="1016000"/>
                  </a:lnTo>
                  <a:lnTo>
                    <a:pt x="628650" y="971550"/>
                  </a:lnTo>
                  <a:lnTo>
                    <a:pt x="539750" y="971550"/>
                  </a:lnTo>
                  <a:lnTo>
                    <a:pt x="539750" y="930275"/>
                  </a:lnTo>
                  <a:lnTo>
                    <a:pt x="511175" y="930275"/>
                  </a:lnTo>
                  <a:lnTo>
                    <a:pt x="511175" y="857250"/>
                  </a:lnTo>
                  <a:lnTo>
                    <a:pt x="495300" y="857250"/>
                  </a:lnTo>
                  <a:lnTo>
                    <a:pt x="495300" y="819150"/>
                  </a:lnTo>
                  <a:lnTo>
                    <a:pt x="485775" y="819150"/>
                  </a:lnTo>
                  <a:lnTo>
                    <a:pt x="485775" y="784225"/>
                  </a:lnTo>
                  <a:lnTo>
                    <a:pt x="457200" y="784225"/>
                  </a:lnTo>
                  <a:lnTo>
                    <a:pt x="457200" y="746125"/>
                  </a:lnTo>
                  <a:lnTo>
                    <a:pt x="374650" y="746125"/>
                  </a:lnTo>
                  <a:lnTo>
                    <a:pt x="374650" y="701675"/>
                  </a:lnTo>
                  <a:lnTo>
                    <a:pt x="358775" y="701675"/>
                  </a:lnTo>
                  <a:lnTo>
                    <a:pt x="361950" y="673100"/>
                  </a:lnTo>
                  <a:lnTo>
                    <a:pt x="346075" y="669925"/>
                  </a:lnTo>
                  <a:lnTo>
                    <a:pt x="346075" y="641350"/>
                  </a:lnTo>
                  <a:lnTo>
                    <a:pt x="323850" y="638175"/>
                  </a:lnTo>
                  <a:lnTo>
                    <a:pt x="323850" y="584200"/>
                  </a:lnTo>
                  <a:lnTo>
                    <a:pt x="269875" y="584200"/>
                  </a:lnTo>
                  <a:lnTo>
                    <a:pt x="269875" y="546100"/>
                  </a:lnTo>
                  <a:lnTo>
                    <a:pt x="241300" y="546100"/>
                  </a:lnTo>
                  <a:lnTo>
                    <a:pt x="241300" y="517525"/>
                  </a:lnTo>
                  <a:lnTo>
                    <a:pt x="228600" y="517525"/>
                  </a:lnTo>
                  <a:lnTo>
                    <a:pt x="228600" y="482600"/>
                  </a:lnTo>
                  <a:lnTo>
                    <a:pt x="206375" y="482600"/>
                  </a:lnTo>
                  <a:lnTo>
                    <a:pt x="206375" y="444500"/>
                  </a:lnTo>
                  <a:lnTo>
                    <a:pt x="190500" y="444500"/>
                  </a:lnTo>
                  <a:lnTo>
                    <a:pt x="190500" y="365125"/>
                  </a:lnTo>
                  <a:lnTo>
                    <a:pt x="171450" y="365125"/>
                  </a:lnTo>
                  <a:lnTo>
                    <a:pt x="171450" y="273050"/>
                  </a:lnTo>
                  <a:lnTo>
                    <a:pt x="158750" y="273050"/>
                  </a:lnTo>
                  <a:lnTo>
                    <a:pt x="158750" y="206375"/>
                  </a:lnTo>
                  <a:lnTo>
                    <a:pt x="85725" y="206375"/>
                  </a:lnTo>
                  <a:lnTo>
                    <a:pt x="82550" y="180975"/>
                  </a:lnTo>
                  <a:lnTo>
                    <a:pt x="63500" y="184150"/>
                  </a:lnTo>
                  <a:lnTo>
                    <a:pt x="60325" y="149225"/>
                  </a:lnTo>
                  <a:lnTo>
                    <a:pt x="0" y="149225"/>
                  </a:lnTo>
                  <a:cubicBezTo>
                    <a:pt x="1058" y="99483"/>
                    <a:pt x="2117" y="49742"/>
                    <a:pt x="3175" y="0"/>
                  </a:cubicBezTo>
                </a:path>
              </a:pathLst>
            </a:custGeom>
            <a:noFill/>
            <a:ln w="28575">
              <a:solidFill>
                <a:schemeClr val="accent3"/>
              </a:solidFill>
              <a:miter lim="800000"/>
              <a:headEnd/>
              <a:tailEnd/>
            </a:ln>
          </p:spPr>
          <p:txBody>
            <a:bodyPr rtlCol="0" anchor="ctr"/>
            <a:lstStyle/>
            <a:p>
              <a:pPr algn="ctr"/>
              <a:endParaRPr lang="en-US"/>
            </a:p>
          </p:txBody>
        </p:sp>
        <p:cxnSp>
          <p:nvCxnSpPr>
            <p:cNvPr id="1178" name="Straight Connector 1177">
              <a:extLst>
                <a:ext uri="{FF2B5EF4-FFF2-40B4-BE49-F238E27FC236}">
                  <a16:creationId xmlns:a16="http://schemas.microsoft.com/office/drawing/2014/main" id="{20977FCE-B085-DC1B-0E9F-88B25A51EB97}"/>
                </a:ext>
              </a:extLst>
            </p:cNvPr>
            <p:cNvCxnSpPr>
              <a:cxnSpLocks/>
            </p:cNvCxnSpPr>
            <p:nvPr/>
          </p:nvCxnSpPr>
          <p:spPr bwMode="auto">
            <a:xfrm flipH="1" flipV="1">
              <a:off x="4628315" y="267344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79" name="Straight Connector 1178">
              <a:extLst>
                <a:ext uri="{FF2B5EF4-FFF2-40B4-BE49-F238E27FC236}">
                  <a16:creationId xmlns:a16="http://schemas.microsoft.com/office/drawing/2014/main" id="{E84AFF40-F6A6-DD0B-6C81-2C620799D8B8}"/>
                </a:ext>
              </a:extLst>
            </p:cNvPr>
            <p:cNvCxnSpPr>
              <a:cxnSpLocks/>
            </p:cNvCxnSpPr>
            <p:nvPr/>
          </p:nvCxnSpPr>
          <p:spPr bwMode="auto">
            <a:xfrm flipH="1" flipV="1">
              <a:off x="4378597" y="2663922"/>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37A5921C-97D3-2C67-9FFC-D1CD489788CF}"/>
                </a:ext>
              </a:extLst>
            </p:cNvPr>
            <p:cNvCxnSpPr>
              <a:cxnSpLocks/>
            </p:cNvCxnSpPr>
            <p:nvPr/>
          </p:nvCxnSpPr>
          <p:spPr bwMode="auto">
            <a:xfrm flipH="1" flipV="1">
              <a:off x="4558326" y="267615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4E107479-9C3E-A46F-6604-5D584CF607EA}"/>
                </a:ext>
              </a:extLst>
            </p:cNvPr>
            <p:cNvCxnSpPr>
              <a:cxnSpLocks/>
            </p:cNvCxnSpPr>
            <p:nvPr/>
          </p:nvCxnSpPr>
          <p:spPr bwMode="auto">
            <a:xfrm flipH="1" flipV="1">
              <a:off x="4113154" y="2584799"/>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D611F390-D211-DE28-5966-87C676083CA0}"/>
                </a:ext>
              </a:extLst>
            </p:cNvPr>
            <p:cNvCxnSpPr>
              <a:cxnSpLocks/>
            </p:cNvCxnSpPr>
            <p:nvPr/>
          </p:nvCxnSpPr>
          <p:spPr bwMode="auto">
            <a:xfrm flipH="1" flipV="1">
              <a:off x="3674333" y="2511522"/>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3" name="Straight Connector 1182">
              <a:extLst>
                <a:ext uri="{FF2B5EF4-FFF2-40B4-BE49-F238E27FC236}">
                  <a16:creationId xmlns:a16="http://schemas.microsoft.com/office/drawing/2014/main" id="{76213710-5E85-ECE4-0821-C1964EC0C2D4}"/>
                </a:ext>
              </a:extLst>
            </p:cNvPr>
            <p:cNvCxnSpPr>
              <a:cxnSpLocks/>
            </p:cNvCxnSpPr>
            <p:nvPr/>
          </p:nvCxnSpPr>
          <p:spPr bwMode="auto">
            <a:xfrm flipH="1" flipV="1">
              <a:off x="3121883" y="2230632"/>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F89522A3-1646-EB00-3EBC-18FADEE55571}"/>
                </a:ext>
              </a:extLst>
            </p:cNvPr>
            <p:cNvCxnSpPr>
              <a:cxnSpLocks/>
            </p:cNvCxnSpPr>
            <p:nvPr/>
          </p:nvCxnSpPr>
          <p:spPr bwMode="auto">
            <a:xfrm flipH="1" flipV="1">
              <a:off x="3427963" y="2338582"/>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5" name="Straight Connector 1184">
              <a:extLst>
                <a:ext uri="{FF2B5EF4-FFF2-40B4-BE49-F238E27FC236}">
                  <a16:creationId xmlns:a16="http://schemas.microsoft.com/office/drawing/2014/main" id="{B51AF49C-38CA-792A-4C0B-BBD1CC5BE8AC}"/>
                </a:ext>
              </a:extLst>
            </p:cNvPr>
            <p:cNvCxnSpPr>
              <a:cxnSpLocks/>
            </p:cNvCxnSpPr>
            <p:nvPr/>
          </p:nvCxnSpPr>
          <p:spPr bwMode="auto">
            <a:xfrm flipH="1" flipV="1">
              <a:off x="3458433" y="2384004"/>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08C41435-9EEE-9012-2782-C2C0FEBC032A}"/>
                </a:ext>
              </a:extLst>
            </p:cNvPr>
            <p:cNvCxnSpPr>
              <a:cxnSpLocks/>
            </p:cNvCxnSpPr>
            <p:nvPr/>
          </p:nvCxnSpPr>
          <p:spPr bwMode="auto">
            <a:xfrm flipH="1" flipV="1">
              <a:off x="3207617" y="227241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F3F90C47-80BA-6764-62BD-11BFA0262D65}"/>
                </a:ext>
              </a:extLst>
            </p:cNvPr>
            <p:cNvCxnSpPr>
              <a:cxnSpLocks/>
            </p:cNvCxnSpPr>
            <p:nvPr/>
          </p:nvCxnSpPr>
          <p:spPr bwMode="auto">
            <a:xfrm flipH="1" flipV="1">
              <a:off x="3255242" y="228511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8" name="Straight Connector 1187">
              <a:extLst>
                <a:ext uri="{FF2B5EF4-FFF2-40B4-BE49-F238E27FC236}">
                  <a16:creationId xmlns:a16="http://schemas.microsoft.com/office/drawing/2014/main" id="{9D7A08EA-715A-6300-5FC1-FDF52C6AAC4A}"/>
                </a:ext>
              </a:extLst>
            </p:cNvPr>
            <p:cNvCxnSpPr>
              <a:cxnSpLocks/>
            </p:cNvCxnSpPr>
            <p:nvPr/>
          </p:nvCxnSpPr>
          <p:spPr bwMode="auto">
            <a:xfrm flipH="1" flipV="1">
              <a:off x="2397309" y="126914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9" name="Straight Connector 1188">
              <a:extLst>
                <a:ext uri="{FF2B5EF4-FFF2-40B4-BE49-F238E27FC236}">
                  <a16:creationId xmlns:a16="http://schemas.microsoft.com/office/drawing/2014/main" id="{37E993E8-A57E-46CD-A01C-018FE4294C54}"/>
                </a:ext>
              </a:extLst>
            </p:cNvPr>
            <p:cNvCxnSpPr>
              <a:cxnSpLocks/>
            </p:cNvCxnSpPr>
            <p:nvPr/>
          </p:nvCxnSpPr>
          <p:spPr bwMode="auto">
            <a:xfrm flipH="1" flipV="1">
              <a:off x="2521381" y="126282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465252ED-7063-FA64-77CE-A4C048A006A0}"/>
                </a:ext>
              </a:extLst>
            </p:cNvPr>
            <p:cNvCxnSpPr>
              <a:cxnSpLocks/>
            </p:cNvCxnSpPr>
            <p:nvPr/>
          </p:nvCxnSpPr>
          <p:spPr bwMode="auto">
            <a:xfrm flipH="1" flipV="1">
              <a:off x="2702109" y="157394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13769DB0-6503-BE0F-16CF-C2076577C9C0}"/>
                </a:ext>
              </a:extLst>
            </p:cNvPr>
            <p:cNvCxnSpPr>
              <a:cxnSpLocks/>
            </p:cNvCxnSpPr>
            <p:nvPr/>
          </p:nvCxnSpPr>
          <p:spPr bwMode="auto">
            <a:xfrm flipH="1" flipV="1">
              <a:off x="2595143" y="1405671"/>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4B3E5C8B-41D1-9B10-DE0A-413451B3E24E}"/>
                </a:ext>
              </a:extLst>
            </p:cNvPr>
            <p:cNvCxnSpPr>
              <a:cxnSpLocks/>
            </p:cNvCxnSpPr>
            <p:nvPr/>
          </p:nvCxnSpPr>
          <p:spPr bwMode="auto">
            <a:xfrm flipH="1" flipV="1">
              <a:off x="2693568" y="1466693"/>
              <a:ext cx="0" cy="64008"/>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5" name="Group 1174">
            <a:extLst>
              <a:ext uri="{FF2B5EF4-FFF2-40B4-BE49-F238E27FC236}">
                <a16:creationId xmlns:a16="http://schemas.microsoft.com/office/drawing/2014/main" id="{2211A009-D2C8-9F35-FA5C-903DE1CFBDB0}"/>
              </a:ext>
            </a:extLst>
          </p:cNvPr>
          <p:cNvGrpSpPr/>
          <p:nvPr/>
        </p:nvGrpSpPr>
        <p:grpSpPr>
          <a:xfrm>
            <a:off x="6994324" y="1540357"/>
            <a:ext cx="2584450" cy="1681777"/>
            <a:chOff x="6994324" y="1269620"/>
            <a:chExt cx="2584450" cy="1681777"/>
          </a:xfrm>
        </p:grpSpPr>
        <p:cxnSp>
          <p:nvCxnSpPr>
            <p:cNvPr id="1162" name="Straight Connector 1161">
              <a:extLst>
                <a:ext uri="{FF2B5EF4-FFF2-40B4-BE49-F238E27FC236}">
                  <a16:creationId xmlns:a16="http://schemas.microsoft.com/office/drawing/2014/main" id="{7A089871-88AB-F662-D207-D19EEEBA95A9}"/>
                </a:ext>
              </a:extLst>
            </p:cNvPr>
            <p:cNvCxnSpPr>
              <a:cxnSpLocks/>
            </p:cNvCxnSpPr>
            <p:nvPr/>
          </p:nvCxnSpPr>
          <p:spPr bwMode="auto">
            <a:xfrm flipH="1" flipV="1">
              <a:off x="6994324" y="1269620"/>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961F6AFB-7FE0-41B6-0A72-29492901A41D}"/>
                </a:ext>
              </a:extLst>
            </p:cNvPr>
            <p:cNvCxnSpPr>
              <a:cxnSpLocks/>
            </p:cNvCxnSpPr>
            <p:nvPr/>
          </p:nvCxnSpPr>
          <p:spPr bwMode="auto">
            <a:xfrm flipH="1" flipV="1">
              <a:off x="7314999" y="149869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349771AB-DC2C-8FEA-8873-A47169B3E8ED}"/>
                </a:ext>
              </a:extLst>
            </p:cNvPr>
            <p:cNvCxnSpPr>
              <a:cxnSpLocks/>
            </p:cNvCxnSpPr>
            <p:nvPr/>
          </p:nvCxnSpPr>
          <p:spPr bwMode="auto">
            <a:xfrm flipH="1" flipV="1">
              <a:off x="7480099" y="1817044"/>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628DFFDC-165C-2AF7-CED1-49850EA16056}"/>
                </a:ext>
              </a:extLst>
            </p:cNvPr>
            <p:cNvCxnSpPr>
              <a:cxnSpLocks/>
            </p:cNvCxnSpPr>
            <p:nvPr/>
          </p:nvCxnSpPr>
          <p:spPr bwMode="auto">
            <a:xfrm flipH="1" flipV="1">
              <a:off x="7632499" y="199542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27691DBD-8AFB-0E7E-4BBD-A2B30EE73CC7}"/>
                </a:ext>
              </a:extLst>
            </p:cNvPr>
            <p:cNvCxnSpPr>
              <a:cxnSpLocks/>
            </p:cNvCxnSpPr>
            <p:nvPr/>
          </p:nvCxnSpPr>
          <p:spPr bwMode="auto">
            <a:xfrm flipH="1" flipV="1">
              <a:off x="7581699" y="196494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67" name="Straight Connector 1166">
              <a:extLst>
                <a:ext uri="{FF2B5EF4-FFF2-40B4-BE49-F238E27FC236}">
                  <a16:creationId xmlns:a16="http://schemas.microsoft.com/office/drawing/2014/main" id="{AD5DB919-AE3D-C8C3-32D0-1B29FE25667C}"/>
                </a:ext>
              </a:extLst>
            </p:cNvPr>
            <p:cNvCxnSpPr>
              <a:cxnSpLocks/>
            </p:cNvCxnSpPr>
            <p:nvPr/>
          </p:nvCxnSpPr>
          <p:spPr bwMode="auto">
            <a:xfrm flipH="1" flipV="1">
              <a:off x="7851574" y="2244101"/>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D15E271C-CE60-42FE-6ADD-BC6C0A48F668}"/>
                </a:ext>
              </a:extLst>
            </p:cNvPr>
            <p:cNvCxnSpPr>
              <a:cxnSpLocks/>
            </p:cNvCxnSpPr>
            <p:nvPr/>
          </p:nvCxnSpPr>
          <p:spPr bwMode="auto">
            <a:xfrm flipH="1" flipV="1">
              <a:off x="7988099" y="228511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F65A4BEC-A461-1CA5-880E-58181D2AA5A8}"/>
                </a:ext>
              </a:extLst>
            </p:cNvPr>
            <p:cNvCxnSpPr>
              <a:cxnSpLocks/>
            </p:cNvCxnSpPr>
            <p:nvPr/>
          </p:nvCxnSpPr>
          <p:spPr bwMode="auto">
            <a:xfrm flipH="1" flipV="1">
              <a:off x="8178599" y="2498101"/>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70" name="Straight Connector 1169">
              <a:extLst>
                <a:ext uri="{FF2B5EF4-FFF2-40B4-BE49-F238E27FC236}">
                  <a16:creationId xmlns:a16="http://schemas.microsoft.com/office/drawing/2014/main" id="{54F115A5-9F74-CCD0-2AD7-199CB774E96C}"/>
                </a:ext>
              </a:extLst>
            </p:cNvPr>
            <p:cNvCxnSpPr>
              <a:cxnSpLocks/>
            </p:cNvCxnSpPr>
            <p:nvPr/>
          </p:nvCxnSpPr>
          <p:spPr bwMode="auto">
            <a:xfrm flipH="1" flipV="1">
              <a:off x="8223049" y="250127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71" name="Straight Connector 1170">
              <a:extLst>
                <a:ext uri="{FF2B5EF4-FFF2-40B4-BE49-F238E27FC236}">
                  <a16:creationId xmlns:a16="http://schemas.microsoft.com/office/drawing/2014/main" id="{032A65B8-61AF-5B60-6E7D-9256A9765B96}"/>
                </a:ext>
              </a:extLst>
            </p:cNvPr>
            <p:cNvCxnSpPr>
              <a:cxnSpLocks/>
            </p:cNvCxnSpPr>
            <p:nvPr/>
          </p:nvCxnSpPr>
          <p:spPr bwMode="auto">
            <a:xfrm flipH="1" flipV="1">
              <a:off x="8273849" y="250127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9B2171D0-87E1-1B08-8153-3827A9E9460E}"/>
                </a:ext>
              </a:extLst>
            </p:cNvPr>
            <p:cNvCxnSpPr>
              <a:cxnSpLocks/>
            </p:cNvCxnSpPr>
            <p:nvPr/>
          </p:nvCxnSpPr>
          <p:spPr bwMode="auto">
            <a:xfrm flipH="1" flipV="1">
              <a:off x="9312074" y="2804839"/>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73" name="Straight Connector 1172">
              <a:extLst>
                <a:ext uri="{FF2B5EF4-FFF2-40B4-BE49-F238E27FC236}">
                  <a16:creationId xmlns:a16="http://schemas.microsoft.com/office/drawing/2014/main" id="{C44F599E-3FC0-C9A9-0E70-935F237DE76A}"/>
                </a:ext>
              </a:extLst>
            </p:cNvPr>
            <p:cNvCxnSpPr>
              <a:cxnSpLocks/>
            </p:cNvCxnSpPr>
            <p:nvPr/>
          </p:nvCxnSpPr>
          <p:spPr bwMode="auto">
            <a:xfrm flipH="1" flipV="1">
              <a:off x="9518449" y="2884214"/>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C9FD41E6-B430-EA14-C508-B8A3F70EDDE1}"/>
                </a:ext>
              </a:extLst>
            </p:cNvPr>
            <p:cNvCxnSpPr>
              <a:cxnSpLocks/>
            </p:cNvCxnSpPr>
            <p:nvPr/>
          </p:nvCxnSpPr>
          <p:spPr bwMode="auto">
            <a:xfrm flipH="1" flipV="1">
              <a:off x="9578774" y="2887389"/>
              <a:ext cx="0" cy="64008"/>
            </a:xfrm>
            <a:prstGeom prst="line">
              <a:avLst/>
            </a:prstGeom>
            <a:noFill/>
            <a:ln w="28575" cap="flat" cmpd="sng" algn="ctr">
              <a:solidFill>
                <a:schemeClr val="accent3"/>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FCF81E76-B8B9-4399-7419-52C7B718E848}"/>
              </a:ext>
            </a:extLst>
          </p:cNvPr>
          <p:cNvSpPr>
            <a:spLocks noGrp="1"/>
          </p:cNvSpPr>
          <p:nvPr>
            <p:ph type="title"/>
          </p:nvPr>
        </p:nvSpPr>
        <p:spPr/>
        <p:txBody>
          <a:bodyPr/>
          <a:lstStyle/>
          <a:p>
            <a:r>
              <a:rPr lang="en-US" dirty="0"/>
              <a:t>STARTER-NET: PFS (Primary Endpoint)</a:t>
            </a:r>
          </a:p>
        </p:txBody>
      </p:sp>
      <p:graphicFrame>
        <p:nvGraphicFramePr>
          <p:cNvPr id="3" name="Group 3">
            <a:extLst>
              <a:ext uri="{FF2B5EF4-FFF2-40B4-BE49-F238E27FC236}">
                <a16:creationId xmlns:a16="http://schemas.microsoft.com/office/drawing/2014/main" id="{85380726-0118-D8E4-1B55-F6D27BE99578}"/>
              </a:ext>
            </a:extLst>
          </p:cNvPr>
          <p:cNvGraphicFramePr>
            <a:graphicFrameLocks/>
          </p:cNvGraphicFramePr>
          <p:nvPr>
            <p:extLst>
              <p:ext uri="{D42A27DB-BD31-4B8C-83A1-F6EECF244321}">
                <p14:modId xmlns:p14="http://schemas.microsoft.com/office/powerpoint/2010/main" val="617372974"/>
              </p:ext>
            </p:extLst>
          </p:nvPr>
        </p:nvGraphicFramePr>
        <p:xfrm>
          <a:off x="723899" y="4484651"/>
          <a:ext cx="10755314" cy="1783080"/>
        </p:xfrm>
        <a:graphic>
          <a:graphicData uri="http://schemas.openxmlformats.org/drawingml/2006/table">
            <a:tbl>
              <a:tblPr/>
              <a:tblGrid>
                <a:gridCol w="1884354">
                  <a:extLst>
                    <a:ext uri="{9D8B030D-6E8A-4147-A177-3AD203B41FA5}">
                      <a16:colId xmlns:a16="http://schemas.microsoft.com/office/drawing/2014/main" val="20000"/>
                    </a:ext>
                  </a:extLst>
                </a:gridCol>
                <a:gridCol w="2217740">
                  <a:extLst>
                    <a:ext uri="{9D8B030D-6E8A-4147-A177-3AD203B41FA5}">
                      <a16:colId xmlns:a16="http://schemas.microsoft.com/office/drawing/2014/main" val="521720897"/>
                    </a:ext>
                  </a:extLst>
                </a:gridCol>
                <a:gridCol w="2217740">
                  <a:extLst>
                    <a:ext uri="{9D8B030D-6E8A-4147-A177-3AD203B41FA5}">
                      <a16:colId xmlns:a16="http://schemas.microsoft.com/office/drawing/2014/main" val="20001"/>
                    </a:ext>
                  </a:extLst>
                </a:gridCol>
                <a:gridCol w="2217740">
                  <a:extLst>
                    <a:ext uri="{9D8B030D-6E8A-4147-A177-3AD203B41FA5}">
                      <a16:colId xmlns:a16="http://schemas.microsoft.com/office/drawing/2014/main" val="1530711259"/>
                    </a:ext>
                  </a:extLst>
                </a:gridCol>
                <a:gridCol w="2217740">
                  <a:extLst>
                    <a:ext uri="{9D8B030D-6E8A-4147-A177-3AD203B41FA5}">
                      <a16:colId xmlns:a16="http://schemas.microsoft.com/office/drawing/2014/main" val="3141592658"/>
                    </a:ext>
                  </a:extLst>
                </a:gridCol>
              </a:tblGrid>
              <a:tr h="164674">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Interim Analysis (Jun 2024) (n = 145)</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Updated Analysis (Nov 2024) (n = 168)</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86978532"/>
                  </a:ext>
                </a:extLst>
              </a:tr>
              <a:tr h="27994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Parameter</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Everolimus</a:t>
                      </a:r>
                      <a:r>
                        <a:rPr kumimoji="0" lang="en-US" sz="1400" b="1" i="0" u="none" strike="noStrike" cap="none" normalizeH="0" baseline="0" dirty="0">
                          <a:ln>
                            <a:noFill/>
                          </a:ln>
                          <a:solidFill>
                            <a:schemeClr val="tx1"/>
                          </a:solidFill>
                          <a:effectLst/>
                          <a:latin typeface="Calibri" panose="020F0502020204030204" pitchFamily="34" charset="0"/>
                        </a:rPr>
                        <a:t> + </a:t>
                      </a:r>
                      <a:r>
                        <a:rPr kumimoji="0" lang="en-US" sz="1400" b="1" i="0" u="none" strike="noStrike" cap="none" normalizeH="0" baseline="0" dirty="0" err="1">
                          <a:ln>
                            <a:noFill/>
                          </a:ln>
                          <a:solidFill>
                            <a:schemeClr val="tx1"/>
                          </a:solidFill>
                          <a:effectLst/>
                          <a:latin typeface="Calibri" panose="020F0502020204030204" pitchFamily="34" charset="0"/>
                        </a:rPr>
                        <a:t>Lanreotide</a:t>
                      </a:r>
                      <a:r>
                        <a:rPr kumimoji="0" lang="en-US" sz="1400" b="1" i="0" u="none" strike="noStrike" cap="none" normalizeH="0" baseline="0" dirty="0">
                          <a:ln>
                            <a:noFill/>
                          </a:ln>
                          <a:solidFill>
                            <a:schemeClr val="tx1"/>
                          </a:solidFill>
                          <a:effectLst/>
                          <a:latin typeface="Calibri" panose="020F0502020204030204" pitchFamily="34" charset="0"/>
                        </a:rPr>
                        <a: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73)</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Everolimus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72)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Everolimus + Lanreotide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85)</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Everolimus</a:t>
                      </a:r>
                      <a:r>
                        <a:rPr kumimoji="0" lang="en-US" sz="1400" b="1" i="0" u="none" strike="noStrike" cap="none" normalizeH="0" baseline="0" dirty="0">
                          <a:ln>
                            <a:noFill/>
                          </a:ln>
                          <a:solidFill>
                            <a:schemeClr val="tx1"/>
                          </a:solidFill>
                          <a:effectLst/>
                          <a:latin typeface="Calibri" panose="020F0502020204030204" pitchFamily="34" charset="0"/>
                        </a:rPr>
                        <a:t>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83)</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46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mPFS, 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13.6</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4674">
                <a:tc>
                  <a:txBody>
                    <a:bodyPr/>
                    <a:lstStyle/>
                    <a:p>
                      <a:pPr marL="285750" marR="0" lvl="0" indent="-223838"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20.5-NE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9.0-19.8</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21.4-38.2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9.1-19.4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64674">
                <a:tc>
                  <a:txBody>
                    <a:bodyPr/>
                    <a:lstStyle/>
                    <a:p>
                      <a:pPr marL="285750" marR="0" lvl="0" indent="-223838"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Stratified HR</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0.38 (99.91% CI: 0.15-0.96)</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0.44 (95% CI: 0.28-0.69)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8147515"/>
                  </a:ext>
                </a:extLst>
              </a:tr>
              <a:tr h="164674">
                <a:tc>
                  <a:txBody>
                    <a:bodyPr/>
                    <a:lstStyle/>
                    <a:p>
                      <a:pPr marL="285750" marR="0" lvl="0" indent="-223838"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1-sided P value</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.00017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.00016</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46590639"/>
                  </a:ext>
                </a:extLst>
              </a:tr>
            </a:tbl>
          </a:graphicData>
        </a:graphic>
      </p:graphicFrame>
      <p:sp>
        <p:nvSpPr>
          <p:cNvPr id="5" name="Text Box 11">
            <a:extLst>
              <a:ext uri="{FF2B5EF4-FFF2-40B4-BE49-F238E27FC236}">
                <a16:creationId xmlns:a16="http://schemas.microsoft.com/office/drawing/2014/main" id="{BEFC357A-5B9F-C2C5-AC2C-58EE64F9667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Hijioka. ASCO GI 2025. Abstr 652. Reproduced with permission.</a:t>
            </a:r>
          </a:p>
        </p:txBody>
      </p:sp>
      <p:sp>
        <p:nvSpPr>
          <p:cNvPr id="10" name="TextBox 9">
            <a:extLst>
              <a:ext uri="{FF2B5EF4-FFF2-40B4-BE49-F238E27FC236}">
                <a16:creationId xmlns:a16="http://schemas.microsoft.com/office/drawing/2014/main" id="{D99CB9DF-FE2F-F295-5AE6-2CEAA8F2D62C}"/>
              </a:ext>
            </a:extLst>
          </p:cNvPr>
          <p:cNvSpPr txBox="1"/>
          <p:nvPr/>
        </p:nvSpPr>
        <p:spPr bwMode="auto">
          <a:xfrm rot="16200000">
            <a:off x="899954" y="2386575"/>
            <a:ext cx="18873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a:t>
            </a:r>
          </a:p>
        </p:txBody>
      </p:sp>
      <p:sp>
        <p:nvSpPr>
          <p:cNvPr id="12" name="TextBox 11">
            <a:extLst>
              <a:ext uri="{FF2B5EF4-FFF2-40B4-BE49-F238E27FC236}">
                <a16:creationId xmlns:a16="http://schemas.microsoft.com/office/drawing/2014/main" id="{D83B843A-FE9B-0CBF-F045-CBEB3A590DF5}"/>
              </a:ext>
            </a:extLst>
          </p:cNvPr>
          <p:cNvSpPr txBox="1"/>
          <p:nvPr/>
        </p:nvSpPr>
        <p:spPr bwMode="auto">
          <a:xfrm>
            <a:off x="2391144" y="3756522"/>
            <a:ext cx="3140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After Randomization</a:t>
            </a:r>
          </a:p>
        </p:txBody>
      </p:sp>
      <p:grpSp>
        <p:nvGrpSpPr>
          <p:cNvPr id="17" name="Group 16">
            <a:extLst>
              <a:ext uri="{FF2B5EF4-FFF2-40B4-BE49-F238E27FC236}">
                <a16:creationId xmlns:a16="http://schemas.microsoft.com/office/drawing/2014/main" id="{BE4AED88-980D-8544-6426-00809A5497F5}"/>
              </a:ext>
            </a:extLst>
          </p:cNvPr>
          <p:cNvGrpSpPr/>
          <p:nvPr/>
        </p:nvGrpSpPr>
        <p:grpSpPr>
          <a:xfrm>
            <a:off x="9153623" y="1602065"/>
            <a:ext cx="2699938" cy="584775"/>
            <a:chOff x="9074550" y="164127"/>
            <a:chExt cx="2699938" cy="584775"/>
          </a:xfrm>
        </p:grpSpPr>
        <p:sp>
          <p:nvSpPr>
            <p:cNvPr id="14" name="TextBox 13">
              <a:extLst>
                <a:ext uri="{FF2B5EF4-FFF2-40B4-BE49-F238E27FC236}">
                  <a16:creationId xmlns:a16="http://schemas.microsoft.com/office/drawing/2014/main" id="{6F173A20-0961-2A00-82D1-7D0206EF496B}"/>
                </a:ext>
              </a:extLst>
            </p:cNvPr>
            <p:cNvSpPr txBox="1"/>
            <p:nvPr/>
          </p:nvSpPr>
          <p:spPr bwMode="auto">
            <a:xfrm>
              <a:off x="9395738" y="164127"/>
              <a:ext cx="23787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chemeClr val="bg1"/>
                  </a:solidFill>
                  <a:latin typeface="Calibri" panose="020F0502020204030204" pitchFamily="34" charset="0"/>
                </a:rPr>
                <a:t>Everolimus + </a:t>
              </a:r>
              <a:r>
                <a:rPr lang="en-US" sz="1600" b="0" dirty="0" err="1">
                  <a:solidFill>
                    <a:schemeClr val="bg1"/>
                  </a:solidFill>
                  <a:latin typeface="Calibri" panose="020F0502020204030204" pitchFamily="34" charset="0"/>
                </a:rPr>
                <a:t>Lanreotide</a:t>
              </a:r>
              <a:br>
                <a:rPr lang="en-US" sz="1600" b="0" dirty="0">
                  <a:solidFill>
                    <a:schemeClr val="bg1"/>
                  </a:solidFill>
                  <a:latin typeface="Calibri" panose="020F0502020204030204" pitchFamily="34" charset="0"/>
                </a:rPr>
              </a:br>
              <a:r>
                <a:rPr lang="en-US" sz="1600" b="0" dirty="0" err="1">
                  <a:solidFill>
                    <a:schemeClr val="bg1"/>
                  </a:solidFill>
                  <a:latin typeface="Calibri" panose="020F0502020204030204" pitchFamily="34" charset="0"/>
                </a:rPr>
                <a:t>Everolimus</a:t>
              </a:r>
              <a:endParaRPr lang="en-US" sz="1600" b="0" dirty="0">
                <a:solidFill>
                  <a:schemeClr val="bg1"/>
                </a:solidFill>
                <a:latin typeface="Calibri" panose="020F0502020204030204" pitchFamily="34" charset="0"/>
              </a:endParaRPr>
            </a:p>
          </p:txBody>
        </p:sp>
        <p:cxnSp>
          <p:nvCxnSpPr>
            <p:cNvPr id="6" name="Straight Connector 5">
              <a:extLst>
                <a:ext uri="{FF2B5EF4-FFF2-40B4-BE49-F238E27FC236}">
                  <a16:creationId xmlns:a16="http://schemas.microsoft.com/office/drawing/2014/main" id="{318DBE33-BC3E-9384-5EB7-6B873A3F0BF7}"/>
                </a:ext>
              </a:extLst>
            </p:cNvPr>
            <p:cNvCxnSpPr>
              <a:cxnSpLocks/>
            </p:cNvCxnSpPr>
            <p:nvPr/>
          </p:nvCxnSpPr>
          <p:spPr bwMode="auto">
            <a:xfrm flipH="1">
              <a:off x="9074550" y="320797"/>
              <a:ext cx="358816" cy="0"/>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152541F-7453-523B-E2EA-7A7DDA44FF4E}"/>
                </a:ext>
              </a:extLst>
            </p:cNvPr>
            <p:cNvCxnSpPr>
              <a:cxnSpLocks/>
            </p:cNvCxnSpPr>
            <p:nvPr/>
          </p:nvCxnSpPr>
          <p:spPr bwMode="auto">
            <a:xfrm flipH="1">
              <a:off x="9074550" y="565795"/>
              <a:ext cx="358816"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19" name="Straight Connector 18">
            <a:extLst>
              <a:ext uri="{FF2B5EF4-FFF2-40B4-BE49-F238E27FC236}">
                <a16:creationId xmlns:a16="http://schemas.microsoft.com/office/drawing/2014/main" id="{A18B2535-8D44-DB0A-7ACE-5CFF7E4AE997}"/>
              </a:ext>
            </a:extLst>
          </p:cNvPr>
          <p:cNvCxnSpPr>
            <a:cxnSpLocks/>
          </p:cNvCxnSpPr>
          <p:nvPr/>
        </p:nvCxnSpPr>
        <p:spPr bwMode="auto">
          <a:xfrm>
            <a:off x="2392822" y="1572518"/>
            <a:ext cx="0" cy="188735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30BD824-3007-A1B8-31C7-890A59F3ACB4}"/>
              </a:ext>
            </a:extLst>
          </p:cNvPr>
          <p:cNvCxnSpPr/>
          <p:nvPr/>
        </p:nvCxnSpPr>
        <p:spPr bwMode="auto">
          <a:xfrm>
            <a:off x="2391854" y="3455371"/>
            <a:ext cx="313959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AEE45FD-0AD2-7F75-0886-00614DCB3760}"/>
              </a:ext>
            </a:extLst>
          </p:cNvPr>
          <p:cNvCxnSpPr>
            <a:cxnSpLocks/>
          </p:cNvCxnSpPr>
          <p:nvPr/>
        </p:nvCxnSpPr>
        <p:spPr bwMode="auto">
          <a:xfrm>
            <a:off x="2391854"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B69B9FC-E291-9B73-D52F-514462C7FE1D}"/>
              </a:ext>
            </a:extLst>
          </p:cNvPr>
          <p:cNvCxnSpPr>
            <a:cxnSpLocks/>
          </p:cNvCxnSpPr>
          <p:nvPr/>
        </p:nvCxnSpPr>
        <p:spPr bwMode="auto">
          <a:xfrm>
            <a:off x="2739446"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6A6A145-BB1F-FA95-11AF-101D69EB7F63}"/>
              </a:ext>
            </a:extLst>
          </p:cNvPr>
          <p:cNvCxnSpPr>
            <a:cxnSpLocks/>
          </p:cNvCxnSpPr>
          <p:nvPr/>
        </p:nvCxnSpPr>
        <p:spPr bwMode="auto">
          <a:xfrm>
            <a:off x="3087038"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A4324D4-0534-1034-4815-E343B6389C7D}"/>
              </a:ext>
            </a:extLst>
          </p:cNvPr>
          <p:cNvCxnSpPr>
            <a:cxnSpLocks/>
          </p:cNvCxnSpPr>
          <p:nvPr/>
        </p:nvCxnSpPr>
        <p:spPr bwMode="auto">
          <a:xfrm>
            <a:off x="3434630"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393ACE6-875B-A180-8BE1-7C3FFEDE4237}"/>
              </a:ext>
            </a:extLst>
          </p:cNvPr>
          <p:cNvCxnSpPr>
            <a:cxnSpLocks/>
          </p:cNvCxnSpPr>
          <p:nvPr/>
        </p:nvCxnSpPr>
        <p:spPr bwMode="auto">
          <a:xfrm>
            <a:off x="3782222"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9B4A16E-483E-5CF0-653A-3A3EAC9A72D5}"/>
              </a:ext>
            </a:extLst>
          </p:cNvPr>
          <p:cNvCxnSpPr>
            <a:cxnSpLocks/>
          </p:cNvCxnSpPr>
          <p:nvPr/>
        </p:nvCxnSpPr>
        <p:spPr bwMode="auto">
          <a:xfrm>
            <a:off x="4129814"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B233750-6701-D8E3-99DB-F3F1A3E0F9E8}"/>
              </a:ext>
            </a:extLst>
          </p:cNvPr>
          <p:cNvCxnSpPr>
            <a:cxnSpLocks/>
          </p:cNvCxnSpPr>
          <p:nvPr/>
        </p:nvCxnSpPr>
        <p:spPr bwMode="auto">
          <a:xfrm>
            <a:off x="4477406"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8489069-1C6B-111A-191A-636C86A5435C}"/>
              </a:ext>
            </a:extLst>
          </p:cNvPr>
          <p:cNvCxnSpPr>
            <a:cxnSpLocks/>
          </p:cNvCxnSpPr>
          <p:nvPr/>
        </p:nvCxnSpPr>
        <p:spPr bwMode="auto">
          <a:xfrm>
            <a:off x="4824998"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1F96AE8-2E17-0594-D42C-72FCE7321517}"/>
              </a:ext>
            </a:extLst>
          </p:cNvPr>
          <p:cNvCxnSpPr>
            <a:cxnSpLocks/>
          </p:cNvCxnSpPr>
          <p:nvPr/>
        </p:nvCxnSpPr>
        <p:spPr bwMode="auto">
          <a:xfrm>
            <a:off x="5172590"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350B403-270A-9391-97A2-5FCBF2F9EE65}"/>
              </a:ext>
            </a:extLst>
          </p:cNvPr>
          <p:cNvCxnSpPr>
            <a:cxnSpLocks/>
          </p:cNvCxnSpPr>
          <p:nvPr/>
        </p:nvCxnSpPr>
        <p:spPr bwMode="auto">
          <a:xfrm>
            <a:off x="5520183"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00C472E-C4D8-EF09-7C36-5996148D5418}"/>
              </a:ext>
            </a:extLst>
          </p:cNvPr>
          <p:cNvCxnSpPr>
            <a:cxnSpLocks/>
          </p:cNvCxnSpPr>
          <p:nvPr/>
        </p:nvCxnSpPr>
        <p:spPr bwMode="auto">
          <a:xfrm flipH="1">
            <a:off x="2327136" y="15815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B9D3D09-17BC-A3FF-71A6-4A7E2F8D129D}"/>
              </a:ext>
            </a:extLst>
          </p:cNvPr>
          <p:cNvCxnSpPr>
            <a:cxnSpLocks/>
          </p:cNvCxnSpPr>
          <p:nvPr/>
        </p:nvCxnSpPr>
        <p:spPr bwMode="auto">
          <a:xfrm flipH="1">
            <a:off x="2327136" y="19562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CD299C9-A74D-60DE-ECBD-F59D6FE068E0}"/>
              </a:ext>
            </a:extLst>
          </p:cNvPr>
          <p:cNvCxnSpPr>
            <a:cxnSpLocks/>
          </p:cNvCxnSpPr>
          <p:nvPr/>
        </p:nvCxnSpPr>
        <p:spPr bwMode="auto">
          <a:xfrm flipH="1">
            <a:off x="2327136" y="23310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E7A462C-12A3-EC83-BA0A-755DDFA0F445}"/>
              </a:ext>
            </a:extLst>
          </p:cNvPr>
          <p:cNvCxnSpPr>
            <a:cxnSpLocks/>
          </p:cNvCxnSpPr>
          <p:nvPr/>
        </p:nvCxnSpPr>
        <p:spPr bwMode="auto">
          <a:xfrm flipH="1">
            <a:off x="2327136" y="27058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F2378D1-F67D-4188-FB46-E4FFD4120BB7}"/>
              </a:ext>
            </a:extLst>
          </p:cNvPr>
          <p:cNvCxnSpPr>
            <a:cxnSpLocks/>
          </p:cNvCxnSpPr>
          <p:nvPr/>
        </p:nvCxnSpPr>
        <p:spPr bwMode="auto">
          <a:xfrm flipH="1">
            <a:off x="2327136" y="3080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511C99E-5B4D-2DE0-FD52-DFECC87CDFB9}"/>
              </a:ext>
            </a:extLst>
          </p:cNvPr>
          <p:cNvCxnSpPr>
            <a:cxnSpLocks/>
          </p:cNvCxnSpPr>
          <p:nvPr/>
        </p:nvCxnSpPr>
        <p:spPr bwMode="auto">
          <a:xfrm flipH="1">
            <a:off x="2327136" y="3455371"/>
            <a:ext cx="64008"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47B6E4D4-A18B-D5CD-EC0F-26FFC3D82663}"/>
              </a:ext>
            </a:extLst>
          </p:cNvPr>
          <p:cNvSpPr txBox="1"/>
          <p:nvPr/>
        </p:nvSpPr>
        <p:spPr bwMode="auto">
          <a:xfrm>
            <a:off x="1877639" y="1400102"/>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3" name="TextBox 42">
            <a:extLst>
              <a:ext uri="{FF2B5EF4-FFF2-40B4-BE49-F238E27FC236}">
                <a16:creationId xmlns:a16="http://schemas.microsoft.com/office/drawing/2014/main" id="{C41132BD-9E1E-BAE5-71AC-5AC1C631FAF9}"/>
              </a:ext>
            </a:extLst>
          </p:cNvPr>
          <p:cNvSpPr txBox="1"/>
          <p:nvPr/>
        </p:nvSpPr>
        <p:spPr bwMode="auto">
          <a:xfrm>
            <a:off x="1877639" y="1772804"/>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4" name="TextBox 43">
            <a:extLst>
              <a:ext uri="{FF2B5EF4-FFF2-40B4-BE49-F238E27FC236}">
                <a16:creationId xmlns:a16="http://schemas.microsoft.com/office/drawing/2014/main" id="{37E5B486-A748-E5E4-36DA-9B05AA254A41}"/>
              </a:ext>
            </a:extLst>
          </p:cNvPr>
          <p:cNvSpPr txBox="1"/>
          <p:nvPr/>
        </p:nvSpPr>
        <p:spPr bwMode="auto">
          <a:xfrm>
            <a:off x="1877639" y="2145506"/>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5" name="TextBox 44">
            <a:extLst>
              <a:ext uri="{FF2B5EF4-FFF2-40B4-BE49-F238E27FC236}">
                <a16:creationId xmlns:a16="http://schemas.microsoft.com/office/drawing/2014/main" id="{310545F5-FB0F-9BB2-4FFC-C2A901B31C08}"/>
              </a:ext>
            </a:extLst>
          </p:cNvPr>
          <p:cNvSpPr txBox="1"/>
          <p:nvPr/>
        </p:nvSpPr>
        <p:spPr bwMode="auto">
          <a:xfrm>
            <a:off x="1877639" y="2518208"/>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6" name="TextBox 45">
            <a:extLst>
              <a:ext uri="{FF2B5EF4-FFF2-40B4-BE49-F238E27FC236}">
                <a16:creationId xmlns:a16="http://schemas.microsoft.com/office/drawing/2014/main" id="{E0C513F2-ED48-6158-7EC2-D9815A4B9293}"/>
              </a:ext>
            </a:extLst>
          </p:cNvPr>
          <p:cNvSpPr txBox="1"/>
          <p:nvPr/>
        </p:nvSpPr>
        <p:spPr bwMode="auto">
          <a:xfrm>
            <a:off x="1877639" y="2890910"/>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7" name="TextBox 46">
            <a:extLst>
              <a:ext uri="{FF2B5EF4-FFF2-40B4-BE49-F238E27FC236}">
                <a16:creationId xmlns:a16="http://schemas.microsoft.com/office/drawing/2014/main" id="{ABD5557E-5DFA-BB7F-54A6-E1B815B278B0}"/>
              </a:ext>
            </a:extLst>
          </p:cNvPr>
          <p:cNvSpPr txBox="1"/>
          <p:nvPr/>
        </p:nvSpPr>
        <p:spPr bwMode="auto">
          <a:xfrm>
            <a:off x="1877639" y="3263611"/>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48" name="TextBox 47">
            <a:extLst>
              <a:ext uri="{FF2B5EF4-FFF2-40B4-BE49-F238E27FC236}">
                <a16:creationId xmlns:a16="http://schemas.microsoft.com/office/drawing/2014/main" id="{057393B3-17A0-F09F-E863-5BD02DCAE320}"/>
              </a:ext>
            </a:extLst>
          </p:cNvPr>
          <p:cNvSpPr txBox="1"/>
          <p:nvPr/>
        </p:nvSpPr>
        <p:spPr bwMode="auto">
          <a:xfrm>
            <a:off x="5263429"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49" name="TextBox 48">
            <a:extLst>
              <a:ext uri="{FF2B5EF4-FFF2-40B4-BE49-F238E27FC236}">
                <a16:creationId xmlns:a16="http://schemas.microsoft.com/office/drawing/2014/main" id="{41F0466F-B75E-A032-265B-92F45CC8A739}"/>
              </a:ext>
            </a:extLst>
          </p:cNvPr>
          <p:cNvSpPr txBox="1"/>
          <p:nvPr/>
        </p:nvSpPr>
        <p:spPr bwMode="auto">
          <a:xfrm>
            <a:off x="2133342"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DAF3CAC6-AA36-DFE4-5997-80DE8754EF41}"/>
              </a:ext>
            </a:extLst>
          </p:cNvPr>
          <p:cNvSpPr txBox="1"/>
          <p:nvPr/>
        </p:nvSpPr>
        <p:spPr bwMode="auto">
          <a:xfrm>
            <a:off x="2481129"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1" name="TextBox 50">
            <a:extLst>
              <a:ext uri="{FF2B5EF4-FFF2-40B4-BE49-F238E27FC236}">
                <a16:creationId xmlns:a16="http://schemas.microsoft.com/office/drawing/2014/main" id="{13BA529A-A2A8-098F-9A3F-FD2215958237}"/>
              </a:ext>
            </a:extLst>
          </p:cNvPr>
          <p:cNvSpPr txBox="1"/>
          <p:nvPr/>
        </p:nvSpPr>
        <p:spPr bwMode="auto">
          <a:xfrm>
            <a:off x="2828916"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2" name="TextBox 51">
            <a:extLst>
              <a:ext uri="{FF2B5EF4-FFF2-40B4-BE49-F238E27FC236}">
                <a16:creationId xmlns:a16="http://schemas.microsoft.com/office/drawing/2014/main" id="{D75C86F7-B2BC-0F1F-8BDA-3562E49CD8EA}"/>
              </a:ext>
            </a:extLst>
          </p:cNvPr>
          <p:cNvSpPr txBox="1"/>
          <p:nvPr/>
        </p:nvSpPr>
        <p:spPr bwMode="auto">
          <a:xfrm>
            <a:off x="3176703"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3" name="TextBox 52">
            <a:extLst>
              <a:ext uri="{FF2B5EF4-FFF2-40B4-BE49-F238E27FC236}">
                <a16:creationId xmlns:a16="http://schemas.microsoft.com/office/drawing/2014/main" id="{78CE84D7-20DE-2382-1E97-D853B54BDA05}"/>
              </a:ext>
            </a:extLst>
          </p:cNvPr>
          <p:cNvSpPr txBox="1"/>
          <p:nvPr/>
        </p:nvSpPr>
        <p:spPr bwMode="auto">
          <a:xfrm>
            <a:off x="3524490"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A07777CF-A1CB-869F-2779-29A2BDF2948F}"/>
              </a:ext>
            </a:extLst>
          </p:cNvPr>
          <p:cNvSpPr txBox="1"/>
          <p:nvPr/>
        </p:nvSpPr>
        <p:spPr bwMode="auto">
          <a:xfrm>
            <a:off x="3872277"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5" name="TextBox 54">
            <a:extLst>
              <a:ext uri="{FF2B5EF4-FFF2-40B4-BE49-F238E27FC236}">
                <a16:creationId xmlns:a16="http://schemas.microsoft.com/office/drawing/2014/main" id="{59ABBFC1-5A2F-9A08-DCF8-03BE83FEC0BB}"/>
              </a:ext>
            </a:extLst>
          </p:cNvPr>
          <p:cNvSpPr txBox="1"/>
          <p:nvPr/>
        </p:nvSpPr>
        <p:spPr bwMode="auto">
          <a:xfrm>
            <a:off x="4220064"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6" name="TextBox 55">
            <a:extLst>
              <a:ext uri="{FF2B5EF4-FFF2-40B4-BE49-F238E27FC236}">
                <a16:creationId xmlns:a16="http://schemas.microsoft.com/office/drawing/2014/main" id="{BA79A10F-5D87-FED7-5361-92D284EBC21F}"/>
              </a:ext>
            </a:extLst>
          </p:cNvPr>
          <p:cNvSpPr txBox="1"/>
          <p:nvPr/>
        </p:nvSpPr>
        <p:spPr bwMode="auto">
          <a:xfrm>
            <a:off x="4567851"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57" name="TextBox 56">
            <a:extLst>
              <a:ext uri="{FF2B5EF4-FFF2-40B4-BE49-F238E27FC236}">
                <a16:creationId xmlns:a16="http://schemas.microsoft.com/office/drawing/2014/main" id="{E63C228F-5009-0ABB-73F8-B87E174BC6F6}"/>
              </a:ext>
            </a:extLst>
          </p:cNvPr>
          <p:cNvSpPr txBox="1"/>
          <p:nvPr/>
        </p:nvSpPr>
        <p:spPr bwMode="auto">
          <a:xfrm>
            <a:off x="4915638"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58" name="TextBox 57">
            <a:extLst>
              <a:ext uri="{FF2B5EF4-FFF2-40B4-BE49-F238E27FC236}">
                <a16:creationId xmlns:a16="http://schemas.microsoft.com/office/drawing/2014/main" id="{133B526E-3558-E96E-CDE7-E7314B739F40}"/>
              </a:ext>
            </a:extLst>
          </p:cNvPr>
          <p:cNvSpPr txBox="1"/>
          <p:nvPr/>
        </p:nvSpPr>
        <p:spPr bwMode="auto">
          <a:xfrm>
            <a:off x="1384044" y="3854377"/>
            <a:ext cx="9191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200" dirty="0">
                <a:solidFill>
                  <a:schemeClr val="bg1"/>
                </a:solidFill>
                <a:latin typeface="Calibri" panose="020F0502020204030204" pitchFamily="34" charset="0"/>
              </a:rPr>
              <a:t>Pts. at risk</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EVE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EVE/LAN</a:t>
            </a:r>
          </a:p>
        </p:txBody>
      </p:sp>
      <p:sp>
        <p:nvSpPr>
          <p:cNvPr id="59" name="TextBox 58">
            <a:extLst>
              <a:ext uri="{FF2B5EF4-FFF2-40B4-BE49-F238E27FC236}">
                <a16:creationId xmlns:a16="http://schemas.microsoft.com/office/drawing/2014/main" id="{36835216-4F11-E968-1B67-6AE19AB290AF}"/>
              </a:ext>
            </a:extLst>
          </p:cNvPr>
          <p:cNvSpPr txBox="1"/>
          <p:nvPr/>
        </p:nvSpPr>
        <p:spPr bwMode="auto">
          <a:xfrm>
            <a:off x="2185042"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73</a:t>
            </a:r>
          </a:p>
        </p:txBody>
      </p:sp>
      <p:sp>
        <p:nvSpPr>
          <p:cNvPr id="60" name="TextBox 59">
            <a:extLst>
              <a:ext uri="{FF2B5EF4-FFF2-40B4-BE49-F238E27FC236}">
                <a16:creationId xmlns:a16="http://schemas.microsoft.com/office/drawing/2014/main" id="{10300CE5-B3D3-FD80-0235-A221FB720FBE}"/>
              </a:ext>
            </a:extLst>
          </p:cNvPr>
          <p:cNvSpPr txBox="1"/>
          <p:nvPr/>
        </p:nvSpPr>
        <p:spPr bwMode="auto">
          <a:xfrm>
            <a:off x="2534081"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52</a:t>
            </a:r>
          </a:p>
        </p:txBody>
      </p:sp>
      <p:sp>
        <p:nvSpPr>
          <p:cNvPr id="61" name="TextBox 60">
            <a:extLst>
              <a:ext uri="{FF2B5EF4-FFF2-40B4-BE49-F238E27FC236}">
                <a16:creationId xmlns:a16="http://schemas.microsoft.com/office/drawing/2014/main" id="{B8E0EE44-2947-22AF-9838-4C5220E79897}"/>
              </a:ext>
            </a:extLst>
          </p:cNvPr>
          <p:cNvSpPr txBox="1"/>
          <p:nvPr/>
        </p:nvSpPr>
        <p:spPr bwMode="auto">
          <a:xfrm>
            <a:off x="2883120"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23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34</a:t>
            </a:r>
          </a:p>
        </p:txBody>
      </p:sp>
      <p:sp>
        <p:nvSpPr>
          <p:cNvPr id="62" name="TextBox 61">
            <a:extLst>
              <a:ext uri="{FF2B5EF4-FFF2-40B4-BE49-F238E27FC236}">
                <a16:creationId xmlns:a16="http://schemas.microsoft.com/office/drawing/2014/main" id="{FB3C8DCB-8E06-E86A-590C-CA6E908AB39B}"/>
              </a:ext>
            </a:extLst>
          </p:cNvPr>
          <p:cNvSpPr txBox="1"/>
          <p:nvPr/>
        </p:nvSpPr>
        <p:spPr bwMode="auto">
          <a:xfrm>
            <a:off x="3232159"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a:t>
            </a:r>
          </a:p>
        </p:txBody>
      </p:sp>
      <p:sp>
        <p:nvSpPr>
          <p:cNvPr id="63" name="TextBox 62">
            <a:extLst>
              <a:ext uri="{FF2B5EF4-FFF2-40B4-BE49-F238E27FC236}">
                <a16:creationId xmlns:a16="http://schemas.microsoft.com/office/drawing/2014/main" id="{7951D54D-BEE9-7329-B16D-AAF96A8CCD7F}"/>
              </a:ext>
            </a:extLst>
          </p:cNvPr>
          <p:cNvSpPr txBox="1"/>
          <p:nvPr/>
        </p:nvSpPr>
        <p:spPr bwMode="auto">
          <a:xfrm>
            <a:off x="3581198"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a:t>
            </a:r>
          </a:p>
        </p:txBody>
      </p:sp>
      <p:sp>
        <p:nvSpPr>
          <p:cNvPr id="1024" name="TextBox 1023">
            <a:extLst>
              <a:ext uri="{FF2B5EF4-FFF2-40B4-BE49-F238E27FC236}">
                <a16:creationId xmlns:a16="http://schemas.microsoft.com/office/drawing/2014/main" id="{C3CA9294-BBC7-0770-9485-0DC959DC5DA5}"/>
              </a:ext>
            </a:extLst>
          </p:cNvPr>
          <p:cNvSpPr txBox="1"/>
          <p:nvPr/>
        </p:nvSpPr>
        <p:spPr bwMode="auto">
          <a:xfrm>
            <a:off x="3930237"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1025" name="TextBox 1024">
            <a:extLst>
              <a:ext uri="{FF2B5EF4-FFF2-40B4-BE49-F238E27FC236}">
                <a16:creationId xmlns:a16="http://schemas.microsoft.com/office/drawing/2014/main" id="{F2ADBBFE-2AC1-2613-7545-FD588057B7E6}"/>
              </a:ext>
            </a:extLst>
          </p:cNvPr>
          <p:cNvSpPr txBox="1"/>
          <p:nvPr/>
        </p:nvSpPr>
        <p:spPr bwMode="auto">
          <a:xfrm>
            <a:off x="4279276"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a:t>
            </a:r>
          </a:p>
        </p:txBody>
      </p:sp>
      <p:sp>
        <p:nvSpPr>
          <p:cNvPr id="1027" name="TextBox 1026">
            <a:extLst>
              <a:ext uri="{FF2B5EF4-FFF2-40B4-BE49-F238E27FC236}">
                <a16:creationId xmlns:a16="http://schemas.microsoft.com/office/drawing/2014/main" id="{8D610647-685E-014F-DC51-F85C3653216E}"/>
              </a:ext>
            </a:extLst>
          </p:cNvPr>
          <p:cNvSpPr txBox="1"/>
          <p:nvPr/>
        </p:nvSpPr>
        <p:spPr bwMode="auto">
          <a:xfrm>
            <a:off x="4628315"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029" name="TextBox 1028">
            <a:extLst>
              <a:ext uri="{FF2B5EF4-FFF2-40B4-BE49-F238E27FC236}">
                <a16:creationId xmlns:a16="http://schemas.microsoft.com/office/drawing/2014/main" id="{82254FFF-40E6-1751-CD2F-9C925C84ED40}"/>
              </a:ext>
            </a:extLst>
          </p:cNvPr>
          <p:cNvSpPr txBox="1"/>
          <p:nvPr/>
        </p:nvSpPr>
        <p:spPr bwMode="auto">
          <a:xfrm>
            <a:off x="4977354"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030" name="TextBox 1029">
            <a:extLst>
              <a:ext uri="{FF2B5EF4-FFF2-40B4-BE49-F238E27FC236}">
                <a16:creationId xmlns:a16="http://schemas.microsoft.com/office/drawing/2014/main" id="{964C0021-C14A-5F11-34A0-2757A6D6036A}"/>
              </a:ext>
            </a:extLst>
          </p:cNvPr>
          <p:cNvSpPr txBox="1"/>
          <p:nvPr/>
        </p:nvSpPr>
        <p:spPr bwMode="auto">
          <a:xfrm>
            <a:off x="5326389"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079" name="TextBox 1078">
            <a:extLst>
              <a:ext uri="{FF2B5EF4-FFF2-40B4-BE49-F238E27FC236}">
                <a16:creationId xmlns:a16="http://schemas.microsoft.com/office/drawing/2014/main" id="{FB0C74CB-A445-3B91-9F6F-07FB7CD2DF68}"/>
              </a:ext>
            </a:extLst>
          </p:cNvPr>
          <p:cNvSpPr txBox="1"/>
          <p:nvPr/>
        </p:nvSpPr>
        <p:spPr bwMode="auto">
          <a:xfrm rot="16200000">
            <a:off x="5503134" y="2386575"/>
            <a:ext cx="18873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a:t>
            </a:r>
          </a:p>
        </p:txBody>
      </p:sp>
      <p:sp>
        <p:nvSpPr>
          <p:cNvPr id="1080" name="TextBox 1079">
            <a:extLst>
              <a:ext uri="{FF2B5EF4-FFF2-40B4-BE49-F238E27FC236}">
                <a16:creationId xmlns:a16="http://schemas.microsoft.com/office/drawing/2014/main" id="{8C5D4594-A1CD-C192-4C5C-32196E3EA71B}"/>
              </a:ext>
            </a:extLst>
          </p:cNvPr>
          <p:cNvSpPr txBox="1"/>
          <p:nvPr/>
        </p:nvSpPr>
        <p:spPr bwMode="auto">
          <a:xfrm>
            <a:off x="6994324" y="3756522"/>
            <a:ext cx="3140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After Randomization</a:t>
            </a:r>
          </a:p>
        </p:txBody>
      </p:sp>
      <p:cxnSp>
        <p:nvCxnSpPr>
          <p:cNvPr id="1081" name="Straight Connector 1080">
            <a:extLst>
              <a:ext uri="{FF2B5EF4-FFF2-40B4-BE49-F238E27FC236}">
                <a16:creationId xmlns:a16="http://schemas.microsoft.com/office/drawing/2014/main" id="{ABE24EF5-A377-0102-5D82-C6C40264687E}"/>
              </a:ext>
            </a:extLst>
          </p:cNvPr>
          <p:cNvCxnSpPr>
            <a:cxnSpLocks/>
          </p:cNvCxnSpPr>
          <p:nvPr/>
        </p:nvCxnSpPr>
        <p:spPr bwMode="auto">
          <a:xfrm>
            <a:off x="6996002" y="1572518"/>
            <a:ext cx="0" cy="1887357"/>
          </a:xfrm>
          <a:prstGeom prst="line">
            <a:avLst/>
          </a:prstGeom>
          <a:noFill/>
          <a:ln w="28575" cap="flat" cmpd="sng" algn="ctr">
            <a:solidFill>
              <a:schemeClr val="bg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8BFFE996-1002-D9E6-90C4-65D3AD0DB622}"/>
              </a:ext>
            </a:extLst>
          </p:cNvPr>
          <p:cNvCxnSpPr/>
          <p:nvPr/>
        </p:nvCxnSpPr>
        <p:spPr bwMode="auto">
          <a:xfrm>
            <a:off x="6995034" y="3455371"/>
            <a:ext cx="3139590" cy="0"/>
          </a:xfrm>
          <a:prstGeom prst="line">
            <a:avLst/>
          </a:prstGeom>
          <a:noFill/>
          <a:ln w="28575" cap="flat" cmpd="sng" algn="ctr">
            <a:solidFill>
              <a:schemeClr val="bg1"/>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079B193E-C4DC-22E3-F619-D7FC0B8A40FA}"/>
              </a:ext>
            </a:extLst>
          </p:cNvPr>
          <p:cNvCxnSpPr>
            <a:cxnSpLocks/>
          </p:cNvCxnSpPr>
          <p:nvPr/>
        </p:nvCxnSpPr>
        <p:spPr bwMode="auto">
          <a:xfrm>
            <a:off x="6995034"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9B7768BF-1135-567D-9A28-44D7BA7B2DD1}"/>
              </a:ext>
            </a:extLst>
          </p:cNvPr>
          <p:cNvCxnSpPr>
            <a:cxnSpLocks/>
          </p:cNvCxnSpPr>
          <p:nvPr/>
        </p:nvCxnSpPr>
        <p:spPr bwMode="auto">
          <a:xfrm>
            <a:off x="7342626"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0D12C6EF-C432-98AB-6200-3A56C7E335C6}"/>
              </a:ext>
            </a:extLst>
          </p:cNvPr>
          <p:cNvCxnSpPr>
            <a:cxnSpLocks/>
          </p:cNvCxnSpPr>
          <p:nvPr/>
        </p:nvCxnSpPr>
        <p:spPr bwMode="auto">
          <a:xfrm>
            <a:off x="7690218"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86" name="Straight Connector 1085">
            <a:extLst>
              <a:ext uri="{FF2B5EF4-FFF2-40B4-BE49-F238E27FC236}">
                <a16:creationId xmlns:a16="http://schemas.microsoft.com/office/drawing/2014/main" id="{20ADF476-B602-9376-AD3D-717F5ED4406A}"/>
              </a:ext>
            </a:extLst>
          </p:cNvPr>
          <p:cNvCxnSpPr>
            <a:cxnSpLocks/>
          </p:cNvCxnSpPr>
          <p:nvPr/>
        </p:nvCxnSpPr>
        <p:spPr bwMode="auto">
          <a:xfrm>
            <a:off x="8037810"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7F04625F-D5B2-BEAC-55B5-E810080B5345}"/>
              </a:ext>
            </a:extLst>
          </p:cNvPr>
          <p:cNvCxnSpPr>
            <a:cxnSpLocks/>
          </p:cNvCxnSpPr>
          <p:nvPr/>
        </p:nvCxnSpPr>
        <p:spPr bwMode="auto">
          <a:xfrm>
            <a:off x="8385402"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E1541E14-AF12-BA1B-B884-01D8208FDBEE}"/>
              </a:ext>
            </a:extLst>
          </p:cNvPr>
          <p:cNvCxnSpPr>
            <a:cxnSpLocks/>
          </p:cNvCxnSpPr>
          <p:nvPr/>
        </p:nvCxnSpPr>
        <p:spPr bwMode="auto">
          <a:xfrm>
            <a:off x="8732994"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CB8DD68C-01F4-C4D9-654C-FC8932F4691F}"/>
              </a:ext>
            </a:extLst>
          </p:cNvPr>
          <p:cNvCxnSpPr>
            <a:cxnSpLocks/>
          </p:cNvCxnSpPr>
          <p:nvPr/>
        </p:nvCxnSpPr>
        <p:spPr bwMode="auto">
          <a:xfrm>
            <a:off x="9080586"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D9C2FE69-653C-5C63-0FA3-4756CAC15F9D}"/>
              </a:ext>
            </a:extLst>
          </p:cNvPr>
          <p:cNvCxnSpPr>
            <a:cxnSpLocks/>
          </p:cNvCxnSpPr>
          <p:nvPr/>
        </p:nvCxnSpPr>
        <p:spPr bwMode="auto">
          <a:xfrm>
            <a:off x="9428178"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BC394E43-D962-55E4-53B9-34EC60C128D3}"/>
              </a:ext>
            </a:extLst>
          </p:cNvPr>
          <p:cNvCxnSpPr>
            <a:cxnSpLocks/>
          </p:cNvCxnSpPr>
          <p:nvPr/>
        </p:nvCxnSpPr>
        <p:spPr bwMode="auto">
          <a:xfrm>
            <a:off x="9775770"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B93A5211-25DB-01D7-DF37-B5EF4E524D5F}"/>
              </a:ext>
            </a:extLst>
          </p:cNvPr>
          <p:cNvCxnSpPr>
            <a:cxnSpLocks/>
          </p:cNvCxnSpPr>
          <p:nvPr/>
        </p:nvCxnSpPr>
        <p:spPr bwMode="auto">
          <a:xfrm>
            <a:off x="10123363" y="3455371"/>
            <a:ext cx="0" cy="63218"/>
          </a:xfrm>
          <a:prstGeom prst="line">
            <a:avLst/>
          </a:prstGeom>
          <a:noFill/>
          <a:ln w="28575" cap="flat" cmpd="sng" algn="ctr">
            <a:solidFill>
              <a:schemeClr val="bg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7E992E37-D619-C1E8-BD6D-46A185F44CCD}"/>
              </a:ext>
            </a:extLst>
          </p:cNvPr>
          <p:cNvCxnSpPr>
            <a:cxnSpLocks/>
          </p:cNvCxnSpPr>
          <p:nvPr/>
        </p:nvCxnSpPr>
        <p:spPr bwMode="auto">
          <a:xfrm flipH="1">
            <a:off x="6930316" y="15815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0E75D25E-7443-0E52-7D4E-B28BD2BE8854}"/>
              </a:ext>
            </a:extLst>
          </p:cNvPr>
          <p:cNvCxnSpPr>
            <a:cxnSpLocks/>
          </p:cNvCxnSpPr>
          <p:nvPr/>
        </p:nvCxnSpPr>
        <p:spPr bwMode="auto">
          <a:xfrm flipH="1">
            <a:off x="6930316" y="19562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FE37F3F2-F5D3-44E5-2D48-0F021085D5BE}"/>
              </a:ext>
            </a:extLst>
          </p:cNvPr>
          <p:cNvCxnSpPr>
            <a:cxnSpLocks/>
          </p:cNvCxnSpPr>
          <p:nvPr/>
        </p:nvCxnSpPr>
        <p:spPr bwMode="auto">
          <a:xfrm flipH="1">
            <a:off x="6930316" y="23310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40D529B7-42AC-DEB2-44B9-A7C170741C4B}"/>
              </a:ext>
            </a:extLst>
          </p:cNvPr>
          <p:cNvCxnSpPr>
            <a:cxnSpLocks/>
          </p:cNvCxnSpPr>
          <p:nvPr/>
        </p:nvCxnSpPr>
        <p:spPr bwMode="auto">
          <a:xfrm flipH="1">
            <a:off x="6930316" y="27058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F4C4F6D8-C34B-999D-1F30-E4862B1C8B3B}"/>
              </a:ext>
            </a:extLst>
          </p:cNvPr>
          <p:cNvCxnSpPr>
            <a:cxnSpLocks/>
          </p:cNvCxnSpPr>
          <p:nvPr/>
        </p:nvCxnSpPr>
        <p:spPr bwMode="auto">
          <a:xfrm flipH="1">
            <a:off x="6930316" y="3080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8" name="Straight Connector 1097">
            <a:extLst>
              <a:ext uri="{FF2B5EF4-FFF2-40B4-BE49-F238E27FC236}">
                <a16:creationId xmlns:a16="http://schemas.microsoft.com/office/drawing/2014/main" id="{70A3C649-13B8-F583-2F36-7A59B2B638FD}"/>
              </a:ext>
            </a:extLst>
          </p:cNvPr>
          <p:cNvCxnSpPr>
            <a:cxnSpLocks/>
          </p:cNvCxnSpPr>
          <p:nvPr/>
        </p:nvCxnSpPr>
        <p:spPr bwMode="auto">
          <a:xfrm flipH="1">
            <a:off x="6930316" y="345537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99" name="TextBox 1098">
            <a:extLst>
              <a:ext uri="{FF2B5EF4-FFF2-40B4-BE49-F238E27FC236}">
                <a16:creationId xmlns:a16="http://schemas.microsoft.com/office/drawing/2014/main" id="{5170F648-70BD-5B8A-A881-6938A3170D03}"/>
              </a:ext>
            </a:extLst>
          </p:cNvPr>
          <p:cNvSpPr txBox="1"/>
          <p:nvPr/>
        </p:nvSpPr>
        <p:spPr bwMode="auto">
          <a:xfrm>
            <a:off x="6480819" y="1400102"/>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100" name="TextBox 1099">
            <a:extLst>
              <a:ext uri="{FF2B5EF4-FFF2-40B4-BE49-F238E27FC236}">
                <a16:creationId xmlns:a16="http://schemas.microsoft.com/office/drawing/2014/main" id="{520697CE-1771-0738-382C-75E78E24E9AB}"/>
              </a:ext>
            </a:extLst>
          </p:cNvPr>
          <p:cNvSpPr txBox="1"/>
          <p:nvPr/>
        </p:nvSpPr>
        <p:spPr bwMode="auto">
          <a:xfrm>
            <a:off x="6480819" y="1772804"/>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101" name="TextBox 1100">
            <a:extLst>
              <a:ext uri="{FF2B5EF4-FFF2-40B4-BE49-F238E27FC236}">
                <a16:creationId xmlns:a16="http://schemas.microsoft.com/office/drawing/2014/main" id="{CE6D7C22-B7AE-2110-DF55-13FCB5E84EB3}"/>
              </a:ext>
            </a:extLst>
          </p:cNvPr>
          <p:cNvSpPr txBox="1"/>
          <p:nvPr/>
        </p:nvSpPr>
        <p:spPr bwMode="auto">
          <a:xfrm>
            <a:off x="6480819" y="2145506"/>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102" name="TextBox 1101">
            <a:extLst>
              <a:ext uri="{FF2B5EF4-FFF2-40B4-BE49-F238E27FC236}">
                <a16:creationId xmlns:a16="http://schemas.microsoft.com/office/drawing/2014/main" id="{7976B6B6-A5D0-C8A8-12F8-1295E65D124D}"/>
              </a:ext>
            </a:extLst>
          </p:cNvPr>
          <p:cNvSpPr txBox="1"/>
          <p:nvPr/>
        </p:nvSpPr>
        <p:spPr bwMode="auto">
          <a:xfrm>
            <a:off x="6480819" y="2518208"/>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103" name="TextBox 1102">
            <a:extLst>
              <a:ext uri="{FF2B5EF4-FFF2-40B4-BE49-F238E27FC236}">
                <a16:creationId xmlns:a16="http://schemas.microsoft.com/office/drawing/2014/main" id="{F6A3EE68-B3AE-E4D7-5C82-1947CDA499DA}"/>
              </a:ext>
            </a:extLst>
          </p:cNvPr>
          <p:cNvSpPr txBox="1"/>
          <p:nvPr/>
        </p:nvSpPr>
        <p:spPr bwMode="auto">
          <a:xfrm>
            <a:off x="6480819" y="2890910"/>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104" name="TextBox 1103">
            <a:extLst>
              <a:ext uri="{FF2B5EF4-FFF2-40B4-BE49-F238E27FC236}">
                <a16:creationId xmlns:a16="http://schemas.microsoft.com/office/drawing/2014/main" id="{7F35DD00-6AD7-6EBD-E7FA-DB92E448FCAE}"/>
              </a:ext>
            </a:extLst>
          </p:cNvPr>
          <p:cNvSpPr txBox="1"/>
          <p:nvPr/>
        </p:nvSpPr>
        <p:spPr bwMode="auto">
          <a:xfrm>
            <a:off x="6480819" y="3263611"/>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1105" name="TextBox 1104">
            <a:extLst>
              <a:ext uri="{FF2B5EF4-FFF2-40B4-BE49-F238E27FC236}">
                <a16:creationId xmlns:a16="http://schemas.microsoft.com/office/drawing/2014/main" id="{FB726041-7578-AFAC-6134-CD9A379EF647}"/>
              </a:ext>
            </a:extLst>
          </p:cNvPr>
          <p:cNvSpPr txBox="1"/>
          <p:nvPr/>
        </p:nvSpPr>
        <p:spPr bwMode="auto">
          <a:xfrm>
            <a:off x="9866609"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1106" name="TextBox 1105">
            <a:extLst>
              <a:ext uri="{FF2B5EF4-FFF2-40B4-BE49-F238E27FC236}">
                <a16:creationId xmlns:a16="http://schemas.microsoft.com/office/drawing/2014/main" id="{110608D5-F89B-DE99-7DC2-A945405B8AFC}"/>
              </a:ext>
            </a:extLst>
          </p:cNvPr>
          <p:cNvSpPr txBox="1"/>
          <p:nvPr/>
        </p:nvSpPr>
        <p:spPr bwMode="auto">
          <a:xfrm>
            <a:off x="6736522"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07" name="TextBox 1106">
            <a:extLst>
              <a:ext uri="{FF2B5EF4-FFF2-40B4-BE49-F238E27FC236}">
                <a16:creationId xmlns:a16="http://schemas.microsoft.com/office/drawing/2014/main" id="{AD8D4718-389D-36CF-26F9-BC06C25CFE46}"/>
              </a:ext>
            </a:extLst>
          </p:cNvPr>
          <p:cNvSpPr txBox="1"/>
          <p:nvPr/>
        </p:nvSpPr>
        <p:spPr bwMode="auto">
          <a:xfrm>
            <a:off x="7084309"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108" name="TextBox 1107">
            <a:extLst>
              <a:ext uri="{FF2B5EF4-FFF2-40B4-BE49-F238E27FC236}">
                <a16:creationId xmlns:a16="http://schemas.microsoft.com/office/drawing/2014/main" id="{187E0C64-C490-59A9-C022-76B7E19D0595}"/>
              </a:ext>
            </a:extLst>
          </p:cNvPr>
          <p:cNvSpPr txBox="1"/>
          <p:nvPr/>
        </p:nvSpPr>
        <p:spPr bwMode="auto">
          <a:xfrm>
            <a:off x="7432096"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109" name="TextBox 1108">
            <a:extLst>
              <a:ext uri="{FF2B5EF4-FFF2-40B4-BE49-F238E27FC236}">
                <a16:creationId xmlns:a16="http://schemas.microsoft.com/office/drawing/2014/main" id="{F638B592-F34D-15AA-E7B4-5F27B4D0F42F}"/>
              </a:ext>
            </a:extLst>
          </p:cNvPr>
          <p:cNvSpPr txBox="1"/>
          <p:nvPr/>
        </p:nvSpPr>
        <p:spPr bwMode="auto">
          <a:xfrm>
            <a:off x="7779883"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110" name="TextBox 1109">
            <a:extLst>
              <a:ext uri="{FF2B5EF4-FFF2-40B4-BE49-F238E27FC236}">
                <a16:creationId xmlns:a16="http://schemas.microsoft.com/office/drawing/2014/main" id="{72DE624E-AB29-1A88-BC50-C55E436295CE}"/>
              </a:ext>
            </a:extLst>
          </p:cNvPr>
          <p:cNvSpPr txBox="1"/>
          <p:nvPr/>
        </p:nvSpPr>
        <p:spPr bwMode="auto">
          <a:xfrm>
            <a:off x="8127670"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111" name="TextBox 1110">
            <a:extLst>
              <a:ext uri="{FF2B5EF4-FFF2-40B4-BE49-F238E27FC236}">
                <a16:creationId xmlns:a16="http://schemas.microsoft.com/office/drawing/2014/main" id="{6E54B6A7-CD32-6FF1-EDBD-2263642D9872}"/>
              </a:ext>
            </a:extLst>
          </p:cNvPr>
          <p:cNvSpPr txBox="1"/>
          <p:nvPr/>
        </p:nvSpPr>
        <p:spPr bwMode="auto">
          <a:xfrm>
            <a:off x="8475457"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112" name="TextBox 1111">
            <a:extLst>
              <a:ext uri="{FF2B5EF4-FFF2-40B4-BE49-F238E27FC236}">
                <a16:creationId xmlns:a16="http://schemas.microsoft.com/office/drawing/2014/main" id="{4ED25B51-8552-4C5D-0EFC-BBA02B91A08B}"/>
              </a:ext>
            </a:extLst>
          </p:cNvPr>
          <p:cNvSpPr txBox="1"/>
          <p:nvPr/>
        </p:nvSpPr>
        <p:spPr bwMode="auto">
          <a:xfrm>
            <a:off x="8823244"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113" name="TextBox 1112">
            <a:extLst>
              <a:ext uri="{FF2B5EF4-FFF2-40B4-BE49-F238E27FC236}">
                <a16:creationId xmlns:a16="http://schemas.microsoft.com/office/drawing/2014/main" id="{999230AE-A010-3FE3-2A4E-B22CD981B157}"/>
              </a:ext>
            </a:extLst>
          </p:cNvPr>
          <p:cNvSpPr txBox="1"/>
          <p:nvPr/>
        </p:nvSpPr>
        <p:spPr bwMode="auto">
          <a:xfrm>
            <a:off x="9171031"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1114" name="TextBox 1113">
            <a:extLst>
              <a:ext uri="{FF2B5EF4-FFF2-40B4-BE49-F238E27FC236}">
                <a16:creationId xmlns:a16="http://schemas.microsoft.com/office/drawing/2014/main" id="{158EEC76-AB9F-658F-FC75-7C2BDD591B8E}"/>
              </a:ext>
            </a:extLst>
          </p:cNvPr>
          <p:cNvSpPr txBox="1"/>
          <p:nvPr/>
        </p:nvSpPr>
        <p:spPr bwMode="auto">
          <a:xfrm>
            <a:off x="9518818" y="3446085"/>
            <a:ext cx="51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1115" name="TextBox 1114">
            <a:extLst>
              <a:ext uri="{FF2B5EF4-FFF2-40B4-BE49-F238E27FC236}">
                <a16:creationId xmlns:a16="http://schemas.microsoft.com/office/drawing/2014/main" id="{498D70B2-2317-C3E7-DC4D-8BA785518BC9}"/>
              </a:ext>
            </a:extLst>
          </p:cNvPr>
          <p:cNvSpPr txBox="1"/>
          <p:nvPr/>
        </p:nvSpPr>
        <p:spPr bwMode="auto">
          <a:xfrm>
            <a:off x="5987224" y="3854377"/>
            <a:ext cx="9191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200" dirty="0">
                <a:solidFill>
                  <a:schemeClr val="bg1"/>
                </a:solidFill>
                <a:latin typeface="Calibri" panose="020F0502020204030204" pitchFamily="34" charset="0"/>
              </a:rPr>
              <a:t>Pts. at risk</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EVE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EVE/LAN</a:t>
            </a:r>
          </a:p>
        </p:txBody>
      </p:sp>
      <p:sp>
        <p:nvSpPr>
          <p:cNvPr id="1116" name="TextBox 1115">
            <a:extLst>
              <a:ext uri="{FF2B5EF4-FFF2-40B4-BE49-F238E27FC236}">
                <a16:creationId xmlns:a16="http://schemas.microsoft.com/office/drawing/2014/main" id="{340D8847-6A19-6B17-370F-3B2EE048C80E}"/>
              </a:ext>
            </a:extLst>
          </p:cNvPr>
          <p:cNvSpPr txBox="1"/>
          <p:nvPr/>
        </p:nvSpPr>
        <p:spPr bwMode="auto">
          <a:xfrm>
            <a:off x="6788222"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83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p>
        </p:txBody>
      </p:sp>
      <p:sp>
        <p:nvSpPr>
          <p:cNvPr id="1117" name="TextBox 1116">
            <a:extLst>
              <a:ext uri="{FF2B5EF4-FFF2-40B4-BE49-F238E27FC236}">
                <a16:creationId xmlns:a16="http://schemas.microsoft.com/office/drawing/2014/main" id="{58F5575C-4627-9226-3FAD-D3F54FB97B2D}"/>
              </a:ext>
            </a:extLst>
          </p:cNvPr>
          <p:cNvSpPr txBox="1"/>
          <p:nvPr/>
        </p:nvSpPr>
        <p:spPr bwMode="auto">
          <a:xfrm>
            <a:off x="7137261"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60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70</a:t>
            </a:r>
          </a:p>
        </p:txBody>
      </p:sp>
      <p:sp>
        <p:nvSpPr>
          <p:cNvPr id="1118" name="TextBox 1117">
            <a:extLst>
              <a:ext uri="{FF2B5EF4-FFF2-40B4-BE49-F238E27FC236}">
                <a16:creationId xmlns:a16="http://schemas.microsoft.com/office/drawing/2014/main" id="{46C6E77E-53EA-7C6A-3150-A673A53532A7}"/>
              </a:ext>
            </a:extLst>
          </p:cNvPr>
          <p:cNvSpPr txBox="1"/>
          <p:nvPr/>
        </p:nvSpPr>
        <p:spPr bwMode="auto">
          <a:xfrm>
            <a:off x="7486300"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a:t>
            </a:r>
          </a:p>
        </p:txBody>
      </p:sp>
      <p:sp>
        <p:nvSpPr>
          <p:cNvPr id="1119" name="TextBox 1118">
            <a:extLst>
              <a:ext uri="{FF2B5EF4-FFF2-40B4-BE49-F238E27FC236}">
                <a16:creationId xmlns:a16="http://schemas.microsoft.com/office/drawing/2014/main" id="{7310CFE9-1A23-5E47-331B-E2445C745848}"/>
              </a:ext>
            </a:extLst>
          </p:cNvPr>
          <p:cNvSpPr txBox="1"/>
          <p:nvPr/>
        </p:nvSpPr>
        <p:spPr bwMode="auto">
          <a:xfrm>
            <a:off x="7835339"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33</a:t>
            </a:r>
          </a:p>
        </p:txBody>
      </p:sp>
      <p:sp>
        <p:nvSpPr>
          <p:cNvPr id="1120" name="TextBox 1119">
            <a:extLst>
              <a:ext uri="{FF2B5EF4-FFF2-40B4-BE49-F238E27FC236}">
                <a16:creationId xmlns:a16="http://schemas.microsoft.com/office/drawing/2014/main" id="{4AA2E87E-0703-A148-845F-F4A5D0195541}"/>
              </a:ext>
            </a:extLst>
          </p:cNvPr>
          <p:cNvSpPr txBox="1"/>
          <p:nvPr/>
        </p:nvSpPr>
        <p:spPr bwMode="auto">
          <a:xfrm>
            <a:off x="8184378"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a:t>
            </a:r>
          </a:p>
        </p:txBody>
      </p:sp>
      <p:sp>
        <p:nvSpPr>
          <p:cNvPr id="1121" name="TextBox 1120">
            <a:extLst>
              <a:ext uri="{FF2B5EF4-FFF2-40B4-BE49-F238E27FC236}">
                <a16:creationId xmlns:a16="http://schemas.microsoft.com/office/drawing/2014/main" id="{A1879F64-ECC1-08C9-13F7-74E5A7681529}"/>
              </a:ext>
            </a:extLst>
          </p:cNvPr>
          <p:cNvSpPr txBox="1"/>
          <p:nvPr/>
        </p:nvSpPr>
        <p:spPr bwMode="auto">
          <a:xfrm>
            <a:off x="8533417"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a:t>
            </a:r>
          </a:p>
        </p:txBody>
      </p:sp>
      <p:sp>
        <p:nvSpPr>
          <p:cNvPr id="1122" name="TextBox 1121">
            <a:extLst>
              <a:ext uri="{FF2B5EF4-FFF2-40B4-BE49-F238E27FC236}">
                <a16:creationId xmlns:a16="http://schemas.microsoft.com/office/drawing/2014/main" id="{97D0342A-BF89-D559-21FD-A2D16641C8EE}"/>
              </a:ext>
            </a:extLst>
          </p:cNvPr>
          <p:cNvSpPr txBox="1"/>
          <p:nvPr/>
        </p:nvSpPr>
        <p:spPr bwMode="auto">
          <a:xfrm>
            <a:off x="8882456"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1123" name="TextBox 1122">
            <a:extLst>
              <a:ext uri="{FF2B5EF4-FFF2-40B4-BE49-F238E27FC236}">
                <a16:creationId xmlns:a16="http://schemas.microsoft.com/office/drawing/2014/main" id="{AF811570-335B-62C5-AF24-9C72FFDDD7A0}"/>
              </a:ext>
            </a:extLst>
          </p:cNvPr>
          <p:cNvSpPr txBox="1"/>
          <p:nvPr/>
        </p:nvSpPr>
        <p:spPr bwMode="auto">
          <a:xfrm>
            <a:off x="9231495"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124" name="TextBox 1123">
            <a:extLst>
              <a:ext uri="{FF2B5EF4-FFF2-40B4-BE49-F238E27FC236}">
                <a16:creationId xmlns:a16="http://schemas.microsoft.com/office/drawing/2014/main" id="{070EFC8D-5D3B-18B6-D000-10D97DEEA248}"/>
              </a:ext>
            </a:extLst>
          </p:cNvPr>
          <p:cNvSpPr txBox="1"/>
          <p:nvPr/>
        </p:nvSpPr>
        <p:spPr bwMode="auto">
          <a:xfrm>
            <a:off x="9580534"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125" name="TextBox 1124">
            <a:extLst>
              <a:ext uri="{FF2B5EF4-FFF2-40B4-BE49-F238E27FC236}">
                <a16:creationId xmlns:a16="http://schemas.microsoft.com/office/drawing/2014/main" id="{86F31675-0326-C0DB-D2B9-9C747A4E657D}"/>
              </a:ext>
            </a:extLst>
          </p:cNvPr>
          <p:cNvSpPr txBox="1"/>
          <p:nvPr/>
        </p:nvSpPr>
        <p:spPr bwMode="auto">
          <a:xfrm>
            <a:off x="9929569" y="4020576"/>
            <a:ext cx="4101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126" name="Freeform 1125">
            <a:extLst>
              <a:ext uri="{FF2B5EF4-FFF2-40B4-BE49-F238E27FC236}">
                <a16:creationId xmlns:a16="http://schemas.microsoft.com/office/drawing/2014/main" id="{E9AA9AEA-3E5B-BFB1-27BB-BCC8A6F3F4EE}"/>
              </a:ext>
            </a:extLst>
          </p:cNvPr>
          <p:cNvSpPr/>
          <p:nvPr/>
        </p:nvSpPr>
        <p:spPr bwMode="auto">
          <a:xfrm>
            <a:off x="7004050" y="1591537"/>
            <a:ext cx="2587625" cy="1622425"/>
          </a:xfrm>
          <a:custGeom>
            <a:avLst/>
            <a:gdLst>
              <a:gd name="connsiteX0" fmla="*/ 2587625 w 2587625"/>
              <a:gd name="connsiteY0" fmla="*/ 1622425 h 1622425"/>
              <a:gd name="connsiteX1" fmla="*/ 2416175 w 2587625"/>
              <a:gd name="connsiteY1" fmla="*/ 1622425 h 1622425"/>
              <a:gd name="connsiteX2" fmla="*/ 2416175 w 2587625"/>
              <a:gd name="connsiteY2" fmla="*/ 1549400 h 1622425"/>
              <a:gd name="connsiteX3" fmla="*/ 2187575 w 2587625"/>
              <a:gd name="connsiteY3" fmla="*/ 1549400 h 1622425"/>
              <a:gd name="connsiteX4" fmla="*/ 2187575 w 2587625"/>
              <a:gd name="connsiteY4" fmla="*/ 1485900 h 1622425"/>
              <a:gd name="connsiteX5" fmla="*/ 1889125 w 2587625"/>
              <a:gd name="connsiteY5" fmla="*/ 1485900 h 1622425"/>
              <a:gd name="connsiteX6" fmla="*/ 1889125 w 2587625"/>
              <a:gd name="connsiteY6" fmla="*/ 1422400 h 1622425"/>
              <a:gd name="connsiteX7" fmla="*/ 1879600 w 2587625"/>
              <a:gd name="connsiteY7" fmla="*/ 1422400 h 1622425"/>
              <a:gd name="connsiteX8" fmla="*/ 1879600 w 2587625"/>
              <a:gd name="connsiteY8" fmla="*/ 1362075 h 1622425"/>
              <a:gd name="connsiteX9" fmla="*/ 1584325 w 2587625"/>
              <a:gd name="connsiteY9" fmla="*/ 1362075 h 1622425"/>
              <a:gd name="connsiteX10" fmla="*/ 1584325 w 2587625"/>
              <a:gd name="connsiteY10" fmla="*/ 1292225 h 1622425"/>
              <a:gd name="connsiteX11" fmla="*/ 1323975 w 2587625"/>
              <a:gd name="connsiteY11" fmla="*/ 1292225 h 1622425"/>
              <a:gd name="connsiteX12" fmla="*/ 1323975 w 2587625"/>
              <a:gd name="connsiteY12" fmla="*/ 1238250 h 1622425"/>
              <a:gd name="connsiteX13" fmla="*/ 1136650 w 2587625"/>
              <a:gd name="connsiteY13" fmla="*/ 1238250 h 1622425"/>
              <a:gd name="connsiteX14" fmla="*/ 1136650 w 2587625"/>
              <a:gd name="connsiteY14" fmla="*/ 1187450 h 1622425"/>
              <a:gd name="connsiteX15" fmla="*/ 1117600 w 2587625"/>
              <a:gd name="connsiteY15" fmla="*/ 1187450 h 1622425"/>
              <a:gd name="connsiteX16" fmla="*/ 1117600 w 2587625"/>
              <a:gd name="connsiteY16" fmla="*/ 1139825 h 1622425"/>
              <a:gd name="connsiteX17" fmla="*/ 1104900 w 2587625"/>
              <a:gd name="connsiteY17" fmla="*/ 1139825 h 1622425"/>
              <a:gd name="connsiteX18" fmla="*/ 1104900 w 2587625"/>
              <a:gd name="connsiteY18" fmla="*/ 1104900 h 1622425"/>
              <a:gd name="connsiteX19" fmla="*/ 1041400 w 2587625"/>
              <a:gd name="connsiteY19" fmla="*/ 1104900 h 1622425"/>
              <a:gd name="connsiteX20" fmla="*/ 1041400 w 2587625"/>
              <a:gd name="connsiteY20" fmla="*/ 1066800 h 1622425"/>
              <a:gd name="connsiteX21" fmla="*/ 1031875 w 2587625"/>
              <a:gd name="connsiteY21" fmla="*/ 1066800 h 1622425"/>
              <a:gd name="connsiteX22" fmla="*/ 1031875 w 2587625"/>
              <a:gd name="connsiteY22" fmla="*/ 1025525 h 1622425"/>
              <a:gd name="connsiteX23" fmla="*/ 882650 w 2587625"/>
              <a:gd name="connsiteY23" fmla="*/ 1025525 h 1622425"/>
              <a:gd name="connsiteX24" fmla="*/ 882650 w 2587625"/>
              <a:gd name="connsiteY24" fmla="*/ 993775 h 1622425"/>
              <a:gd name="connsiteX25" fmla="*/ 825500 w 2587625"/>
              <a:gd name="connsiteY25" fmla="*/ 993775 h 1622425"/>
              <a:gd name="connsiteX26" fmla="*/ 825500 w 2587625"/>
              <a:gd name="connsiteY26" fmla="*/ 958850 h 1622425"/>
              <a:gd name="connsiteX27" fmla="*/ 774700 w 2587625"/>
              <a:gd name="connsiteY27" fmla="*/ 958850 h 1622425"/>
              <a:gd name="connsiteX28" fmla="*/ 774700 w 2587625"/>
              <a:gd name="connsiteY28" fmla="*/ 927100 h 1622425"/>
              <a:gd name="connsiteX29" fmla="*/ 685800 w 2587625"/>
              <a:gd name="connsiteY29" fmla="*/ 927100 h 1622425"/>
              <a:gd name="connsiteX30" fmla="*/ 685800 w 2587625"/>
              <a:gd name="connsiteY30" fmla="*/ 869950 h 1622425"/>
              <a:gd name="connsiteX31" fmla="*/ 657225 w 2587625"/>
              <a:gd name="connsiteY31" fmla="*/ 869950 h 1622425"/>
              <a:gd name="connsiteX32" fmla="*/ 657225 w 2587625"/>
              <a:gd name="connsiteY32" fmla="*/ 803275 h 1622425"/>
              <a:gd name="connsiteX33" fmla="*/ 644525 w 2587625"/>
              <a:gd name="connsiteY33" fmla="*/ 803275 h 1622425"/>
              <a:gd name="connsiteX34" fmla="*/ 644525 w 2587625"/>
              <a:gd name="connsiteY34" fmla="*/ 765175 h 1622425"/>
              <a:gd name="connsiteX35" fmla="*/ 631825 w 2587625"/>
              <a:gd name="connsiteY35" fmla="*/ 765175 h 1622425"/>
              <a:gd name="connsiteX36" fmla="*/ 631825 w 2587625"/>
              <a:gd name="connsiteY36" fmla="*/ 746125 h 1622425"/>
              <a:gd name="connsiteX37" fmla="*/ 596900 w 2587625"/>
              <a:gd name="connsiteY37" fmla="*/ 746125 h 1622425"/>
              <a:gd name="connsiteX38" fmla="*/ 596900 w 2587625"/>
              <a:gd name="connsiteY38" fmla="*/ 714375 h 1622425"/>
              <a:gd name="connsiteX39" fmla="*/ 520700 w 2587625"/>
              <a:gd name="connsiteY39" fmla="*/ 714375 h 1622425"/>
              <a:gd name="connsiteX40" fmla="*/ 520700 w 2587625"/>
              <a:gd name="connsiteY40" fmla="*/ 685800 h 1622425"/>
              <a:gd name="connsiteX41" fmla="*/ 508000 w 2587625"/>
              <a:gd name="connsiteY41" fmla="*/ 685800 h 1622425"/>
              <a:gd name="connsiteX42" fmla="*/ 508000 w 2587625"/>
              <a:gd name="connsiteY42" fmla="*/ 654050 h 1622425"/>
              <a:gd name="connsiteX43" fmla="*/ 495300 w 2587625"/>
              <a:gd name="connsiteY43" fmla="*/ 654050 h 1622425"/>
              <a:gd name="connsiteX44" fmla="*/ 495300 w 2587625"/>
              <a:gd name="connsiteY44" fmla="*/ 612775 h 1622425"/>
              <a:gd name="connsiteX45" fmla="*/ 473075 w 2587625"/>
              <a:gd name="connsiteY45" fmla="*/ 612775 h 1622425"/>
              <a:gd name="connsiteX46" fmla="*/ 473075 w 2587625"/>
              <a:gd name="connsiteY46" fmla="*/ 552450 h 1622425"/>
              <a:gd name="connsiteX47" fmla="*/ 415925 w 2587625"/>
              <a:gd name="connsiteY47" fmla="*/ 552450 h 1622425"/>
              <a:gd name="connsiteX48" fmla="*/ 415925 w 2587625"/>
              <a:gd name="connsiteY48" fmla="*/ 523875 h 1622425"/>
              <a:gd name="connsiteX49" fmla="*/ 400050 w 2587625"/>
              <a:gd name="connsiteY49" fmla="*/ 523875 h 1622425"/>
              <a:gd name="connsiteX50" fmla="*/ 400050 w 2587625"/>
              <a:gd name="connsiteY50" fmla="*/ 492125 h 1622425"/>
              <a:gd name="connsiteX51" fmla="*/ 384175 w 2587625"/>
              <a:gd name="connsiteY51" fmla="*/ 492125 h 1622425"/>
              <a:gd name="connsiteX52" fmla="*/ 384175 w 2587625"/>
              <a:gd name="connsiteY52" fmla="*/ 460375 h 1622425"/>
              <a:gd name="connsiteX53" fmla="*/ 352425 w 2587625"/>
              <a:gd name="connsiteY53" fmla="*/ 460375 h 1622425"/>
              <a:gd name="connsiteX54" fmla="*/ 352425 w 2587625"/>
              <a:gd name="connsiteY54" fmla="*/ 412750 h 1622425"/>
              <a:gd name="connsiteX55" fmla="*/ 342900 w 2587625"/>
              <a:gd name="connsiteY55" fmla="*/ 412750 h 1622425"/>
              <a:gd name="connsiteX56" fmla="*/ 342900 w 2587625"/>
              <a:gd name="connsiteY56" fmla="*/ 346075 h 1622425"/>
              <a:gd name="connsiteX57" fmla="*/ 327025 w 2587625"/>
              <a:gd name="connsiteY57" fmla="*/ 346075 h 1622425"/>
              <a:gd name="connsiteX58" fmla="*/ 327025 w 2587625"/>
              <a:gd name="connsiteY58" fmla="*/ 301625 h 1622425"/>
              <a:gd name="connsiteX59" fmla="*/ 317500 w 2587625"/>
              <a:gd name="connsiteY59" fmla="*/ 301625 h 1622425"/>
              <a:gd name="connsiteX60" fmla="*/ 317500 w 2587625"/>
              <a:gd name="connsiteY60" fmla="*/ 266700 h 1622425"/>
              <a:gd name="connsiteX61" fmla="*/ 311150 w 2587625"/>
              <a:gd name="connsiteY61" fmla="*/ 266700 h 1622425"/>
              <a:gd name="connsiteX62" fmla="*/ 311150 w 2587625"/>
              <a:gd name="connsiteY62" fmla="*/ 225425 h 1622425"/>
              <a:gd name="connsiteX63" fmla="*/ 244475 w 2587625"/>
              <a:gd name="connsiteY63" fmla="*/ 225425 h 1622425"/>
              <a:gd name="connsiteX64" fmla="*/ 244475 w 2587625"/>
              <a:gd name="connsiteY64" fmla="*/ 215900 h 1622425"/>
              <a:gd name="connsiteX65" fmla="*/ 212725 w 2587625"/>
              <a:gd name="connsiteY65" fmla="*/ 215900 h 1622425"/>
              <a:gd name="connsiteX66" fmla="*/ 212725 w 2587625"/>
              <a:gd name="connsiteY66" fmla="*/ 187325 h 1622425"/>
              <a:gd name="connsiteX67" fmla="*/ 174625 w 2587625"/>
              <a:gd name="connsiteY67" fmla="*/ 187325 h 1622425"/>
              <a:gd name="connsiteX68" fmla="*/ 174625 w 2587625"/>
              <a:gd name="connsiteY68" fmla="*/ 142875 h 1622425"/>
              <a:gd name="connsiteX69" fmla="*/ 161925 w 2587625"/>
              <a:gd name="connsiteY69" fmla="*/ 142875 h 1622425"/>
              <a:gd name="connsiteX70" fmla="*/ 161925 w 2587625"/>
              <a:gd name="connsiteY70" fmla="*/ 95250 h 1622425"/>
              <a:gd name="connsiteX71" fmla="*/ 146050 w 2587625"/>
              <a:gd name="connsiteY71" fmla="*/ 95250 h 1622425"/>
              <a:gd name="connsiteX72" fmla="*/ 146050 w 2587625"/>
              <a:gd name="connsiteY72" fmla="*/ 15875 h 1622425"/>
              <a:gd name="connsiteX73" fmla="*/ 133350 w 2587625"/>
              <a:gd name="connsiteY73" fmla="*/ 15875 h 1622425"/>
              <a:gd name="connsiteX74" fmla="*/ 133350 w 2587625"/>
              <a:gd name="connsiteY74" fmla="*/ 0 h 1622425"/>
              <a:gd name="connsiteX75" fmla="*/ 0 w 2587625"/>
              <a:gd name="connsiteY75" fmla="*/ 0 h 162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587625" h="1622425">
                <a:moveTo>
                  <a:pt x="2587625" y="1622425"/>
                </a:moveTo>
                <a:lnTo>
                  <a:pt x="2416175" y="1622425"/>
                </a:lnTo>
                <a:lnTo>
                  <a:pt x="2416175" y="1549400"/>
                </a:lnTo>
                <a:lnTo>
                  <a:pt x="2187575" y="1549400"/>
                </a:lnTo>
                <a:lnTo>
                  <a:pt x="2187575" y="1485900"/>
                </a:lnTo>
                <a:lnTo>
                  <a:pt x="1889125" y="1485900"/>
                </a:lnTo>
                <a:lnTo>
                  <a:pt x="1889125" y="1422400"/>
                </a:lnTo>
                <a:lnTo>
                  <a:pt x="1879600" y="1422400"/>
                </a:lnTo>
                <a:lnTo>
                  <a:pt x="1879600" y="1362075"/>
                </a:lnTo>
                <a:lnTo>
                  <a:pt x="1584325" y="1362075"/>
                </a:lnTo>
                <a:lnTo>
                  <a:pt x="1584325" y="1292225"/>
                </a:lnTo>
                <a:lnTo>
                  <a:pt x="1323975" y="1292225"/>
                </a:lnTo>
                <a:lnTo>
                  <a:pt x="1323975" y="1238250"/>
                </a:lnTo>
                <a:lnTo>
                  <a:pt x="1136650" y="1238250"/>
                </a:lnTo>
                <a:lnTo>
                  <a:pt x="1136650" y="1187450"/>
                </a:lnTo>
                <a:lnTo>
                  <a:pt x="1117600" y="1187450"/>
                </a:lnTo>
                <a:lnTo>
                  <a:pt x="1117600" y="1139825"/>
                </a:lnTo>
                <a:lnTo>
                  <a:pt x="1104900" y="1139825"/>
                </a:lnTo>
                <a:lnTo>
                  <a:pt x="1104900" y="1104900"/>
                </a:lnTo>
                <a:lnTo>
                  <a:pt x="1041400" y="1104900"/>
                </a:lnTo>
                <a:lnTo>
                  <a:pt x="1041400" y="1066800"/>
                </a:lnTo>
                <a:lnTo>
                  <a:pt x="1031875" y="1066800"/>
                </a:lnTo>
                <a:lnTo>
                  <a:pt x="1031875" y="1025525"/>
                </a:lnTo>
                <a:lnTo>
                  <a:pt x="882650" y="1025525"/>
                </a:lnTo>
                <a:lnTo>
                  <a:pt x="882650" y="993775"/>
                </a:lnTo>
                <a:lnTo>
                  <a:pt x="825500" y="993775"/>
                </a:lnTo>
                <a:lnTo>
                  <a:pt x="825500" y="958850"/>
                </a:lnTo>
                <a:lnTo>
                  <a:pt x="774700" y="958850"/>
                </a:lnTo>
                <a:lnTo>
                  <a:pt x="774700" y="927100"/>
                </a:lnTo>
                <a:lnTo>
                  <a:pt x="685800" y="927100"/>
                </a:lnTo>
                <a:lnTo>
                  <a:pt x="685800" y="869950"/>
                </a:lnTo>
                <a:lnTo>
                  <a:pt x="657225" y="869950"/>
                </a:lnTo>
                <a:lnTo>
                  <a:pt x="657225" y="803275"/>
                </a:lnTo>
                <a:lnTo>
                  <a:pt x="644525" y="803275"/>
                </a:lnTo>
                <a:lnTo>
                  <a:pt x="644525" y="765175"/>
                </a:lnTo>
                <a:lnTo>
                  <a:pt x="631825" y="765175"/>
                </a:lnTo>
                <a:lnTo>
                  <a:pt x="631825" y="746125"/>
                </a:lnTo>
                <a:lnTo>
                  <a:pt x="596900" y="746125"/>
                </a:lnTo>
                <a:lnTo>
                  <a:pt x="596900" y="714375"/>
                </a:lnTo>
                <a:lnTo>
                  <a:pt x="520700" y="714375"/>
                </a:lnTo>
                <a:lnTo>
                  <a:pt x="520700" y="685800"/>
                </a:lnTo>
                <a:lnTo>
                  <a:pt x="508000" y="685800"/>
                </a:lnTo>
                <a:lnTo>
                  <a:pt x="508000" y="654050"/>
                </a:lnTo>
                <a:lnTo>
                  <a:pt x="495300" y="654050"/>
                </a:lnTo>
                <a:lnTo>
                  <a:pt x="495300" y="612775"/>
                </a:lnTo>
                <a:lnTo>
                  <a:pt x="473075" y="612775"/>
                </a:lnTo>
                <a:lnTo>
                  <a:pt x="473075" y="552450"/>
                </a:lnTo>
                <a:lnTo>
                  <a:pt x="415925" y="552450"/>
                </a:lnTo>
                <a:lnTo>
                  <a:pt x="415925" y="523875"/>
                </a:lnTo>
                <a:lnTo>
                  <a:pt x="400050" y="523875"/>
                </a:lnTo>
                <a:lnTo>
                  <a:pt x="400050" y="492125"/>
                </a:lnTo>
                <a:lnTo>
                  <a:pt x="384175" y="492125"/>
                </a:lnTo>
                <a:lnTo>
                  <a:pt x="384175" y="460375"/>
                </a:lnTo>
                <a:lnTo>
                  <a:pt x="352425" y="460375"/>
                </a:lnTo>
                <a:lnTo>
                  <a:pt x="352425" y="412750"/>
                </a:lnTo>
                <a:lnTo>
                  <a:pt x="342900" y="412750"/>
                </a:lnTo>
                <a:lnTo>
                  <a:pt x="342900" y="346075"/>
                </a:lnTo>
                <a:lnTo>
                  <a:pt x="327025" y="346075"/>
                </a:lnTo>
                <a:lnTo>
                  <a:pt x="327025" y="301625"/>
                </a:lnTo>
                <a:lnTo>
                  <a:pt x="317500" y="301625"/>
                </a:lnTo>
                <a:lnTo>
                  <a:pt x="317500" y="266700"/>
                </a:lnTo>
                <a:lnTo>
                  <a:pt x="311150" y="266700"/>
                </a:lnTo>
                <a:lnTo>
                  <a:pt x="311150" y="225425"/>
                </a:lnTo>
                <a:lnTo>
                  <a:pt x="244475" y="225425"/>
                </a:lnTo>
                <a:lnTo>
                  <a:pt x="244475" y="215900"/>
                </a:lnTo>
                <a:lnTo>
                  <a:pt x="212725" y="215900"/>
                </a:lnTo>
                <a:lnTo>
                  <a:pt x="212725" y="187325"/>
                </a:lnTo>
                <a:lnTo>
                  <a:pt x="174625" y="187325"/>
                </a:lnTo>
                <a:lnTo>
                  <a:pt x="174625" y="142875"/>
                </a:lnTo>
                <a:lnTo>
                  <a:pt x="161925" y="142875"/>
                </a:lnTo>
                <a:lnTo>
                  <a:pt x="161925" y="95250"/>
                </a:lnTo>
                <a:lnTo>
                  <a:pt x="146050" y="95250"/>
                </a:lnTo>
                <a:lnTo>
                  <a:pt x="146050" y="15875"/>
                </a:lnTo>
                <a:lnTo>
                  <a:pt x="133350" y="15875"/>
                </a:lnTo>
                <a:lnTo>
                  <a:pt x="13335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1161" name="Group 1160">
            <a:extLst>
              <a:ext uri="{FF2B5EF4-FFF2-40B4-BE49-F238E27FC236}">
                <a16:creationId xmlns:a16="http://schemas.microsoft.com/office/drawing/2014/main" id="{DEB0EDF5-9223-D0F2-8759-6626B0C86015}"/>
              </a:ext>
            </a:extLst>
          </p:cNvPr>
          <p:cNvGrpSpPr/>
          <p:nvPr/>
        </p:nvGrpSpPr>
        <p:grpSpPr>
          <a:xfrm>
            <a:off x="7007225" y="1517518"/>
            <a:ext cx="2717800" cy="1925044"/>
            <a:chOff x="7007225" y="1246781"/>
            <a:chExt cx="2717800" cy="1925044"/>
          </a:xfrm>
        </p:grpSpPr>
        <p:grpSp>
          <p:nvGrpSpPr>
            <p:cNvPr id="1129" name="Group 1128">
              <a:extLst>
                <a:ext uri="{FF2B5EF4-FFF2-40B4-BE49-F238E27FC236}">
                  <a16:creationId xmlns:a16="http://schemas.microsoft.com/office/drawing/2014/main" id="{60B2D45F-5E3D-69F3-E267-8614100ACF36}"/>
                </a:ext>
              </a:extLst>
            </p:cNvPr>
            <p:cNvGrpSpPr/>
            <p:nvPr/>
          </p:nvGrpSpPr>
          <p:grpSpPr>
            <a:xfrm>
              <a:off x="7007225" y="1317625"/>
              <a:ext cx="2717800" cy="1854200"/>
              <a:chOff x="7007225" y="1317625"/>
              <a:chExt cx="2717800" cy="1854200"/>
            </a:xfrm>
          </p:grpSpPr>
          <p:sp>
            <p:nvSpPr>
              <p:cNvPr id="1127" name="Freeform 1126">
                <a:extLst>
                  <a:ext uri="{FF2B5EF4-FFF2-40B4-BE49-F238E27FC236}">
                    <a16:creationId xmlns:a16="http://schemas.microsoft.com/office/drawing/2014/main" id="{64439FA8-2D44-D09E-A681-9E8C1460A524}"/>
                  </a:ext>
                </a:extLst>
              </p:cNvPr>
              <p:cNvSpPr/>
              <p:nvPr/>
            </p:nvSpPr>
            <p:spPr bwMode="auto">
              <a:xfrm>
                <a:off x="7302500" y="1416050"/>
                <a:ext cx="2422525" cy="1755775"/>
              </a:xfrm>
              <a:custGeom>
                <a:avLst/>
                <a:gdLst>
                  <a:gd name="connsiteX0" fmla="*/ 2422525 w 2422525"/>
                  <a:gd name="connsiteY0" fmla="*/ 1755775 h 1755775"/>
                  <a:gd name="connsiteX1" fmla="*/ 2422525 w 2422525"/>
                  <a:gd name="connsiteY1" fmla="*/ 1476375 h 1755775"/>
                  <a:gd name="connsiteX2" fmla="*/ 2155825 w 2422525"/>
                  <a:gd name="connsiteY2" fmla="*/ 1476375 h 1755775"/>
                  <a:gd name="connsiteX3" fmla="*/ 2155825 w 2422525"/>
                  <a:gd name="connsiteY3" fmla="*/ 1333500 h 1755775"/>
                  <a:gd name="connsiteX4" fmla="*/ 2095500 w 2422525"/>
                  <a:gd name="connsiteY4" fmla="*/ 1333500 h 1755775"/>
                  <a:gd name="connsiteX5" fmla="*/ 2095500 w 2422525"/>
                  <a:gd name="connsiteY5" fmla="*/ 1181100 h 1755775"/>
                  <a:gd name="connsiteX6" fmla="*/ 1905000 w 2422525"/>
                  <a:gd name="connsiteY6" fmla="*/ 1181100 h 1755775"/>
                  <a:gd name="connsiteX7" fmla="*/ 1905000 w 2422525"/>
                  <a:gd name="connsiteY7" fmla="*/ 1063625 h 1755775"/>
                  <a:gd name="connsiteX8" fmla="*/ 1905000 w 2422525"/>
                  <a:gd name="connsiteY8" fmla="*/ 1063625 h 1755775"/>
                  <a:gd name="connsiteX9" fmla="*/ 1873250 w 2422525"/>
                  <a:gd name="connsiteY9" fmla="*/ 1063625 h 1755775"/>
                  <a:gd name="connsiteX10" fmla="*/ 1873250 w 2422525"/>
                  <a:gd name="connsiteY10" fmla="*/ 955675 h 1755775"/>
                  <a:gd name="connsiteX11" fmla="*/ 1670050 w 2422525"/>
                  <a:gd name="connsiteY11" fmla="*/ 955675 h 1755775"/>
                  <a:gd name="connsiteX12" fmla="*/ 1670050 w 2422525"/>
                  <a:gd name="connsiteY12" fmla="*/ 863600 h 1755775"/>
                  <a:gd name="connsiteX13" fmla="*/ 1403350 w 2422525"/>
                  <a:gd name="connsiteY13" fmla="*/ 863600 h 1755775"/>
                  <a:gd name="connsiteX14" fmla="*/ 1403350 w 2422525"/>
                  <a:gd name="connsiteY14" fmla="*/ 806450 h 1755775"/>
                  <a:gd name="connsiteX15" fmla="*/ 1327150 w 2422525"/>
                  <a:gd name="connsiteY15" fmla="*/ 806450 h 1755775"/>
                  <a:gd name="connsiteX16" fmla="*/ 1327150 w 2422525"/>
                  <a:gd name="connsiteY16" fmla="*/ 758825 h 1755775"/>
                  <a:gd name="connsiteX17" fmla="*/ 1282700 w 2422525"/>
                  <a:gd name="connsiteY17" fmla="*/ 758825 h 1755775"/>
                  <a:gd name="connsiteX18" fmla="*/ 1282700 w 2422525"/>
                  <a:gd name="connsiteY18" fmla="*/ 711200 h 1755775"/>
                  <a:gd name="connsiteX19" fmla="*/ 1028700 w 2422525"/>
                  <a:gd name="connsiteY19" fmla="*/ 711200 h 1755775"/>
                  <a:gd name="connsiteX20" fmla="*/ 1028700 w 2422525"/>
                  <a:gd name="connsiteY20" fmla="*/ 650875 h 1755775"/>
                  <a:gd name="connsiteX21" fmla="*/ 968375 w 2422525"/>
                  <a:gd name="connsiteY21" fmla="*/ 650875 h 1755775"/>
                  <a:gd name="connsiteX22" fmla="*/ 968375 w 2422525"/>
                  <a:gd name="connsiteY22" fmla="*/ 606425 h 1755775"/>
                  <a:gd name="connsiteX23" fmla="*/ 927100 w 2422525"/>
                  <a:gd name="connsiteY23" fmla="*/ 606425 h 1755775"/>
                  <a:gd name="connsiteX24" fmla="*/ 927100 w 2422525"/>
                  <a:gd name="connsiteY24" fmla="*/ 558800 h 1755775"/>
                  <a:gd name="connsiteX25" fmla="*/ 873125 w 2422525"/>
                  <a:gd name="connsiteY25" fmla="*/ 558800 h 1755775"/>
                  <a:gd name="connsiteX26" fmla="*/ 873125 w 2422525"/>
                  <a:gd name="connsiteY26" fmla="*/ 517525 h 1755775"/>
                  <a:gd name="connsiteX27" fmla="*/ 708025 w 2422525"/>
                  <a:gd name="connsiteY27" fmla="*/ 517525 h 1755775"/>
                  <a:gd name="connsiteX28" fmla="*/ 708025 w 2422525"/>
                  <a:gd name="connsiteY28" fmla="*/ 482600 h 1755775"/>
                  <a:gd name="connsiteX29" fmla="*/ 666750 w 2422525"/>
                  <a:gd name="connsiteY29" fmla="*/ 482600 h 1755775"/>
                  <a:gd name="connsiteX30" fmla="*/ 666750 w 2422525"/>
                  <a:gd name="connsiteY30" fmla="*/ 444500 h 1755775"/>
                  <a:gd name="connsiteX31" fmla="*/ 561975 w 2422525"/>
                  <a:gd name="connsiteY31" fmla="*/ 444500 h 1755775"/>
                  <a:gd name="connsiteX32" fmla="*/ 561975 w 2422525"/>
                  <a:gd name="connsiteY32" fmla="*/ 374650 h 1755775"/>
                  <a:gd name="connsiteX33" fmla="*/ 365125 w 2422525"/>
                  <a:gd name="connsiteY33" fmla="*/ 374650 h 1755775"/>
                  <a:gd name="connsiteX34" fmla="*/ 365125 w 2422525"/>
                  <a:gd name="connsiteY34" fmla="*/ 295275 h 1755775"/>
                  <a:gd name="connsiteX35" fmla="*/ 358775 w 2422525"/>
                  <a:gd name="connsiteY35" fmla="*/ 295275 h 1755775"/>
                  <a:gd name="connsiteX36" fmla="*/ 358775 w 2422525"/>
                  <a:gd name="connsiteY36" fmla="*/ 263525 h 1755775"/>
                  <a:gd name="connsiteX37" fmla="*/ 342900 w 2422525"/>
                  <a:gd name="connsiteY37" fmla="*/ 263525 h 1755775"/>
                  <a:gd name="connsiteX38" fmla="*/ 342900 w 2422525"/>
                  <a:gd name="connsiteY38" fmla="*/ 155575 h 1755775"/>
                  <a:gd name="connsiteX39" fmla="*/ 200025 w 2422525"/>
                  <a:gd name="connsiteY39" fmla="*/ 155575 h 1755775"/>
                  <a:gd name="connsiteX40" fmla="*/ 200025 w 2422525"/>
                  <a:gd name="connsiteY40" fmla="*/ 101600 h 1755775"/>
                  <a:gd name="connsiteX41" fmla="*/ 187325 w 2422525"/>
                  <a:gd name="connsiteY41" fmla="*/ 101600 h 1755775"/>
                  <a:gd name="connsiteX42" fmla="*/ 187325 w 2422525"/>
                  <a:gd name="connsiteY42" fmla="*/ 69850 h 1755775"/>
                  <a:gd name="connsiteX43" fmla="*/ 25400 w 2422525"/>
                  <a:gd name="connsiteY43" fmla="*/ 69850 h 1755775"/>
                  <a:gd name="connsiteX44" fmla="*/ 25400 w 2422525"/>
                  <a:gd name="connsiteY44" fmla="*/ 34925 h 1755775"/>
                  <a:gd name="connsiteX45" fmla="*/ 25400 w 2422525"/>
                  <a:gd name="connsiteY45" fmla="*/ 34925 h 1755775"/>
                  <a:gd name="connsiteX46" fmla="*/ 0 w 2422525"/>
                  <a:gd name="connsiteY46" fmla="*/ 34925 h 1755775"/>
                  <a:gd name="connsiteX47" fmla="*/ 0 w 2422525"/>
                  <a:gd name="connsiteY47" fmla="*/ 0 h 175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22525" h="1755775">
                    <a:moveTo>
                      <a:pt x="2422525" y="1755775"/>
                    </a:moveTo>
                    <a:lnTo>
                      <a:pt x="2422525" y="1476375"/>
                    </a:lnTo>
                    <a:lnTo>
                      <a:pt x="2155825" y="1476375"/>
                    </a:lnTo>
                    <a:lnTo>
                      <a:pt x="2155825" y="1333500"/>
                    </a:lnTo>
                    <a:lnTo>
                      <a:pt x="2095500" y="1333500"/>
                    </a:lnTo>
                    <a:lnTo>
                      <a:pt x="2095500" y="1181100"/>
                    </a:lnTo>
                    <a:lnTo>
                      <a:pt x="1905000" y="1181100"/>
                    </a:lnTo>
                    <a:lnTo>
                      <a:pt x="1905000" y="1063625"/>
                    </a:lnTo>
                    <a:lnTo>
                      <a:pt x="1905000" y="1063625"/>
                    </a:lnTo>
                    <a:lnTo>
                      <a:pt x="1873250" y="1063625"/>
                    </a:lnTo>
                    <a:lnTo>
                      <a:pt x="1873250" y="955675"/>
                    </a:lnTo>
                    <a:lnTo>
                      <a:pt x="1670050" y="955675"/>
                    </a:lnTo>
                    <a:lnTo>
                      <a:pt x="1670050" y="863600"/>
                    </a:lnTo>
                    <a:lnTo>
                      <a:pt x="1403350" y="863600"/>
                    </a:lnTo>
                    <a:lnTo>
                      <a:pt x="1403350" y="806450"/>
                    </a:lnTo>
                    <a:lnTo>
                      <a:pt x="1327150" y="806450"/>
                    </a:lnTo>
                    <a:lnTo>
                      <a:pt x="1327150" y="758825"/>
                    </a:lnTo>
                    <a:lnTo>
                      <a:pt x="1282700" y="758825"/>
                    </a:lnTo>
                    <a:lnTo>
                      <a:pt x="1282700" y="711200"/>
                    </a:lnTo>
                    <a:lnTo>
                      <a:pt x="1028700" y="711200"/>
                    </a:lnTo>
                    <a:lnTo>
                      <a:pt x="1028700" y="650875"/>
                    </a:lnTo>
                    <a:lnTo>
                      <a:pt x="968375" y="650875"/>
                    </a:lnTo>
                    <a:lnTo>
                      <a:pt x="968375" y="606425"/>
                    </a:lnTo>
                    <a:lnTo>
                      <a:pt x="927100" y="606425"/>
                    </a:lnTo>
                    <a:lnTo>
                      <a:pt x="927100" y="558800"/>
                    </a:lnTo>
                    <a:lnTo>
                      <a:pt x="873125" y="558800"/>
                    </a:lnTo>
                    <a:lnTo>
                      <a:pt x="873125" y="517525"/>
                    </a:lnTo>
                    <a:lnTo>
                      <a:pt x="708025" y="517525"/>
                    </a:lnTo>
                    <a:lnTo>
                      <a:pt x="708025" y="482600"/>
                    </a:lnTo>
                    <a:lnTo>
                      <a:pt x="666750" y="482600"/>
                    </a:lnTo>
                    <a:lnTo>
                      <a:pt x="666750" y="444500"/>
                    </a:lnTo>
                    <a:lnTo>
                      <a:pt x="561975" y="444500"/>
                    </a:lnTo>
                    <a:lnTo>
                      <a:pt x="561975" y="374650"/>
                    </a:lnTo>
                    <a:lnTo>
                      <a:pt x="365125" y="374650"/>
                    </a:lnTo>
                    <a:lnTo>
                      <a:pt x="365125" y="295275"/>
                    </a:lnTo>
                    <a:lnTo>
                      <a:pt x="358775" y="295275"/>
                    </a:lnTo>
                    <a:lnTo>
                      <a:pt x="358775" y="263525"/>
                    </a:lnTo>
                    <a:lnTo>
                      <a:pt x="342900" y="263525"/>
                    </a:lnTo>
                    <a:lnTo>
                      <a:pt x="342900" y="155575"/>
                    </a:lnTo>
                    <a:lnTo>
                      <a:pt x="200025" y="155575"/>
                    </a:lnTo>
                    <a:lnTo>
                      <a:pt x="200025" y="101600"/>
                    </a:lnTo>
                    <a:lnTo>
                      <a:pt x="187325" y="101600"/>
                    </a:lnTo>
                    <a:lnTo>
                      <a:pt x="187325" y="69850"/>
                    </a:lnTo>
                    <a:lnTo>
                      <a:pt x="25400" y="69850"/>
                    </a:lnTo>
                    <a:lnTo>
                      <a:pt x="25400" y="34925"/>
                    </a:lnTo>
                    <a:lnTo>
                      <a:pt x="25400" y="34925"/>
                    </a:lnTo>
                    <a:lnTo>
                      <a:pt x="0" y="34925"/>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128" name="Freeform 1127">
                <a:extLst>
                  <a:ext uri="{FF2B5EF4-FFF2-40B4-BE49-F238E27FC236}">
                    <a16:creationId xmlns:a16="http://schemas.microsoft.com/office/drawing/2014/main" id="{992628AA-45C7-3A66-1824-D644133E3A2B}"/>
                  </a:ext>
                </a:extLst>
              </p:cNvPr>
              <p:cNvSpPr/>
              <p:nvPr/>
            </p:nvSpPr>
            <p:spPr bwMode="auto">
              <a:xfrm>
                <a:off x="7007225" y="1317625"/>
                <a:ext cx="298450" cy="104775"/>
              </a:xfrm>
              <a:custGeom>
                <a:avLst/>
                <a:gdLst>
                  <a:gd name="connsiteX0" fmla="*/ 0 w 298450"/>
                  <a:gd name="connsiteY0" fmla="*/ 0 h 104775"/>
                  <a:gd name="connsiteX1" fmla="*/ 177800 w 298450"/>
                  <a:gd name="connsiteY1" fmla="*/ 0 h 104775"/>
                  <a:gd name="connsiteX2" fmla="*/ 177800 w 298450"/>
                  <a:gd name="connsiteY2" fmla="*/ 47625 h 104775"/>
                  <a:gd name="connsiteX3" fmla="*/ 234950 w 298450"/>
                  <a:gd name="connsiteY3" fmla="*/ 47625 h 104775"/>
                  <a:gd name="connsiteX4" fmla="*/ 234950 w 298450"/>
                  <a:gd name="connsiteY4" fmla="*/ 66675 h 104775"/>
                  <a:gd name="connsiteX5" fmla="*/ 282575 w 298450"/>
                  <a:gd name="connsiteY5" fmla="*/ 66675 h 104775"/>
                  <a:gd name="connsiteX6" fmla="*/ 282575 w 298450"/>
                  <a:gd name="connsiteY6" fmla="*/ 104775 h 104775"/>
                  <a:gd name="connsiteX7" fmla="*/ 298450 w 298450"/>
                  <a:gd name="connsiteY7" fmla="*/ 10477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450" h="104775">
                    <a:moveTo>
                      <a:pt x="0" y="0"/>
                    </a:moveTo>
                    <a:lnTo>
                      <a:pt x="177800" y="0"/>
                    </a:lnTo>
                    <a:lnTo>
                      <a:pt x="177800" y="47625"/>
                    </a:lnTo>
                    <a:lnTo>
                      <a:pt x="234950" y="47625"/>
                    </a:lnTo>
                    <a:lnTo>
                      <a:pt x="234950" y="66675"/>
                    </a:lnTo>
                    <a:lnTo>
                      <a:pt x="282575" y="66675"/>
                    </a:lnTo>
                    <a:lnTo>
                      <a:pt x="282575" y="104775"/>
                    </a:lnTo>
                    <a:lnTo>
                      <a:pt x="298450" y="104775"/>
                    </a:lnTo>
                  </a:path>
                </a:pathLst>
              </a:custGeom>
              <a:noFill/>
              <a:ln w="28575">
                <a:solidFill>
                  <a:schemeClr val="accent1"/>
                </a:solidFill>
                <a:miter lim="800000"/>
                <a:headEnd/>
                <a:tailEnd/>
              </a:ln>
            </p:spPr>
            <p:txBody>
              <a:bodyPr rtlCol="0" anchor="ctr"/>
              <a:lstStyle/>
              <a:p>
                <a:pPr algn="ctr"/>
                <a:endParaRPr lang="en-US"/>
              </a:p>
            </p:txBody>
          </p:sp>
        </p:grpSp>
        <p:cxnSp>
          <p:nvCxnSpPr>
            <p:cNvPr id="1131" name="Straight Connector 1130">
              <a:extLst>
                <a:ext uri="{FF2B5EF4-FFF2-40B4-BE49-F238E27FC236}">
                  <a16:creationId xmlns:a16="http://schemas.microsoft.com/office/drawing/2014/main" id="{41B7A931-72BC-5A08-20BC-DA0FF7476541}"/>
                </a:ext>
              </a:extLst>
            </p:cNvPr>
            <p:cNvCxnSpPr>
              <a:cxnSpLocks/>
            </p:cNvCxnSpPr>
            <p:nvPr/>
          </p:nvCxnSpPr>
          <p:spPr bwMode="auto">
            <a:xfrm flipH="1" flipV="1">
              <a:off x="9677400" y="283734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B0867CF8-01D9-A64E-241D-8C6FF19AD04E}"/>
                </a:ext>
              </a:extLst>
            </p:cNvPr>
            <p:cNvCxnSpPr>
              <a:cxnSpLocks/>
            </p:cNvCxnSpPr>
            <p:nvPr/>
          </p:nvCxnSpPr>
          <p:spPr bwMode="auto">
            <a:xfrm flipH="1" flipV="1">
              <a:off x="9242425" y="254327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C742AD49-23FF-8FB4-3783-CB4D3B20390F}"/>
                </a:ext>
              </a:extLst>
            </p:cNvPr>
            <p:cNvCxnSpPr>
              <a:cxnSpLocks/>
            </p:cNvCxnSpPr>
            <p:nvPr/>
          </p:nvCxnSpPr>
          <p:spPr bwMode="auto">
            <a:xfrm flipH="1" flipV="1">
              <a:off x="9074236" y="230734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4" name="Straight Connector 1133">
              <a:extLst>
                <a:ext uri="{FF2B5EF4-FFF2-40B4-BE49-F238E27FC236}">
                  <a16:creationId xmlns:a16="http://schemas.microsoft.com/office/drawing/2014/main" id="{03481228-E451-5C56-CEBA-FBE4F1D5D18B}"/>
                </a:ext>
              </a:extLst>
            </p:cNvPr>
            <p:cNvCxnSpPr>
              <a:cxnSpLocks/>
            </p:cNvCxnSpPr>
            <p:nvPr/>
          </p:nvCxnSpPr>
          <p:spPr bwMode="auto">
            <a:xfrm flipH="1" flipV="1">
              <a:off x="9115425" y="230832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5" name="Straight Connector 1134">
              <a:extLst>
                <a:ext uri="{FF2B5EF4-FFF2-40B4-BE49-F238E27FC236}">
                  <a16:creationId xmlns:a16="http://schemas.microsoft.com/office/drawing/2014/main" id="{13B89AC6-CF51-447B-6803-3750068420E3}"/>
                </a:ext>
              </a:extLst>
            </p:cNvPr>
            <p:cNvCxnSpPr>
              <a:cxnSpLocks/>
            </p:cNvCxnSpPr>
            <p:nvPr/>
          </p:nvCxnSpPr>
          <p:spPr bwMode="auto">
            <a:xfrm flipH="1" flipV="1">
              <a:off x="9144000" y="230832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661AF335-E539-5658-DAEC-E80852F88C7F}"/>
                </a:ext>
              </a:extLst>
            </p:cNvPr>
            <p:cNvCxnSpPr>
              <a:cxnSpLocks/>
            </p:cNvCxnSpPr>
            <p:nvPr/>
          </p:nvCxnSpPr>
          <p:spPr bwMode="auto">
            <a:xfrm flipH="1" flipV="1">
              <a:off x="8855075" y="222110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47A5C3F7-858D-87A6-D044-A9E98E3D767C}"/>
                </a:ext>
              </a:extLst>
            </p:cNvPr>
            <p:cNvCxnSpPr>
              <a:cxnSpLocks/>
            </p:cNvCxnSpPr>
            <p:nvPr/>
          </p:nvCxnSpPr>
          <p:spPr bwMode="auto">
            <a:xfrm flipH="1" flipV="1">
              <a:off x="8937625" y="222110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F9DE5857-E0E1-EE84-25D1-C45231317B7A}"/>
                </a:ext>
              </a:extLst>
            </p:cNvPr>
            <p:cNvCxnSpPr>
              <a:cxnSpLocks/>
            </p:cNvCxnSpPr>
            <p:nvPr/>
          </p:nvCxnSpPr>
          <p:spPr bwMode="auto">
            <a:xfrm flipH="1" flipV="1">
              <a:off x="8674100" y="216739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9B4F8967-9EFD-18AF-8B77-0A94F8BF8058}"/>
                </a:ext>
              </a:extLst>
            </p:cNvPr>
            <p:cNvCxnSpPr>
              <a:cxnSpLocks/>
            </p:cNvCxnSpPr>
            <p:nvPr/>
          </p:nvCxnSpPr>
          <p:spPr bwMode="auto">
            <a:xfrm flipH="1" flipV="1">
              <a:off x="8696325" y="216739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0" name="Straight Connector 1139">
              <a:extLst>
                <a:ext uri="{FF2B5EF4-FFF2-40B4-BE49-F238E27FC236}">
                  <a16:creationId xmlns:a16="http://schemas.microsoft.com/office/drawing/2014/main" id="{1D54741D-3CEB-259A-667E-B917FB18F823}"/>
                </a:ext>
              </a:extLst>
            </p:cNvPr>
            <p:cNvCxnSpPr>
              <a:cxnSpLocks/>
            </p:cNvCxnSpPr>
            <p:nvPr/>
          </p:nvCxnSpPr>
          <p:spPr bwMode="auto">
            <a:xfrm flipH="1" flipV="1">
              <a:off x="8412164" y="206896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B3CB8C68-26C1-C891-6AB2-C3243087D6E4}"/>
                </a:ext>
              </a:extLst>
            </p:cNvPr>
            <p:cNvCxnSpPr>
              <a:cxnSpLocks/>
            </p:cNvCxnSpPr>
            <p:nvPr/>
          </p:nvCxnSpPr>
          <p:spPr bwMode="auto">
            <a:xfrm flipH="1" flipV="1">
              <a:off x="8315325" y="2011556"/>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3D87724C-A70F-5227-F95C-9A61208CFB53}"/>
                </a:ext>
              </a:extLst>
            </p:cNvPr>
            <p:cNvCxnSpPr>
              <a:cxnSpLocks/>
            </p:cNvCxnSpPr>
            <p:nvPr/>
          </p:nvCxnSpPr>
          <p:spPr bwMode="auto">
            <a:xfrm flipH="1" flipV="1">
              <a:off x="7702918" y="1725806"/>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011CF67E-D62D-92DF-807D-9CADC1C9BCEF}"/>
                </a:ext>
              </a:extLst>
            </p:cNvPr>
            <p:cNvCxnSpPr>
              <a:cxnSpLocks/>
            </p:cNvCxnSpPr>
            <p:nvPr/>
          </p:nvCxnSpPr>
          <p:spPr bwMode="auto">
            <a:xfrm flipH="1" flipV="1">
              <a:off x="7918450" y="180104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D37C1299-9BCB-DC41-B488-AAD8472A7DC6}"/>
                </a:ext>
              </a:extLst>
            </p:cNvPr>
            <p:cNvCxnSpPr>
              <a:cxnSpLocks/>
            </p:cNvCxnSpPr>
            <p:nvPr/>
          </p:nvCxnSpPr>
          <p:spPr bwMode="auto">
            <a:xfrm flipH="1" flipV="1">
              <a:off x="8067675" y="187139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8326A5E5-0B12-E3B6-F0BB-B140878D2642}"/>
                </a:ext>
              </a:extLst>
            </p:cNvPr>
            <p:cNvCxnSpPr>
              <a:cxnSpLocks/>
            </p:cNvCxnSpPr>
            <p:nvPr/>
          </p:nvCxnSpPr>
          <p:spPr bwMode="auto">
            <a:xfrm flipH="1" flipV="1">
              <a:off x="8123833" y="187774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6" name="Straight Connector 1145">
              <a:extLst>
                <a:ext uri="{FF2B5EF4-FFF2-40B4-BE49-F238E27FC236}">
                  <a16:creationId xmlns:a16="http://schemas.microsoft.com/office/drawing/2014/main" id="{DF9C5DFF-B97C-B497-BC7D-C10639F865CA}"/>
                </a:ext>
              </a:extLst>
            </p:cNvPr>
            <p:cNvCxnSpPr>
              <a:cxnSpLocks/>
            </p:cNvCxnSpPr>
            <p:nvPr/>
          </p:nvCxnSpPr>
          <p:spPr bwMode="auto">
            <a:xfrm flipH="1" flipV="1">
              <a:off x="8175625" y="188409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7" name="Straight Connector 1146">
              <a:extLst>
                <a:ext uri="{FF2B5EF4-FFF2-40B4-BE49-F238E27FC236}">
                  <a16:creationId xmlns:a16="http://schemas.microsoft.com/office/drawing/2014/main" id="{9D5E6479-4F62-2EC0-5EC3-0E27474614DD}"/>
                </a:ext>
              </a:extLst>
            </p:cNvPr>
            <p:cNvCxnSpPr>
              <a:cxnSpLocks/>
            </p:cNvCxnSpPr>
            <p:nvPr/>
          </p:nvCxnSpPr>
          <p:spPr bwMode="auto">
            <a:xfrm flipH="1" flipV="1">
              <a:off x="7102475" y="124678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5AA4AC59-EB23-9262-6D4E-8D9F2CC3B6FB}"/>
                </a:ext>
              </a:extLst>
            </p:cNvPr>
            <p:cNvCxnSpPr>
              <a:cxnSpLocks/>
            </p:cNvCxnSpPr>
            <p:nvPr/>
          </p:nvCxnSpPr>
          <p:spPr bwMode="auto">
            <a:xfrm flipH="1" flipV="1">
              <a:off x="7134225" y="124678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9" name="Straight Connector 1148">
              <a:extLst>
                <a:ext uri="{FF2B5EF4-FFF2-40B4-BE49-F238E27FC236}">
                  <a16:creationId xmlns:a16="http://schemas.microsoft.com/office/drawing/2014/main" id="{38124239-C0B1-13BC-D6AC-474D3534DCF1}"/>
                </a:ext>
              </a:extLst>
            </p:cNvPr>
            <p:cNvCxnSpPr>
              <a:cxnSpLocks/>
            </p:cNvCxnSpPr>
            <p:nvPr/>
          </p:nvCxnSpPr>
          <p:spPr bwMode="auto">
            <a:xfrm flipH="1" flipV="1">
              <a:off x="7169150" y="1249956"/>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34853272-AD24-79F0-288E-37C1D91697E0}"/>
                </a:ext>
              </a:extLst>
            </p:cNvPr>
            <p:cNvCxnSpPr>
              <a:cxnSpLocks/>
            </p:cNvCxnSpPr>
            <p:nvPr/>
          </p:nvCxnSpPr>
          <p:spPr bwMode="auto">
            <a:xfrm flipH="1" flipV="1">
              <a:off x="7473950" y="14346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6F021A52-57CC-9429-25AC-321F43F6476E}"/>
                </a:ext>
              </a:extLst>
            </p:cNvPr>
            <p:cNvCxnSpPr>
              <a:cxnSpLocks/>
            </p:cNvCxnSpPr>
            <p:nvPr/>
          </p:nvCxnSpPr>
          <p:spPr bwMode="auto">
            <a:xfrm flipH="1" flipV="1">
              <a:off x="7239000" y="13107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4A591A63-3391-9941-5D77-07D5255A2EB7}"/>
                </a:ext>
              </a:extLst>
            </p:cNvPr>
            <p:cNvCxnSpPr>
              <a:cxnSpLocks/>
            </p:cNvCxnSpPr>
            <p:nvPr/>
          </p:nvCxnSpPr>
          <p:spPr bwMode="auto">
            <a:xfrm flipH="1" flipV="1">
              <a:off x="7391400" y="14346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3709A8B8-7C27-CB93-0041-BAF561335B1E}"/>
                </a:ext>
              </a:extLst>
            </p:cNvPr>
            <p:cNvCxnSpPr>
              <a:cxnSpLocks/>
            </p:cNvCxnSpPr>
            <p:nvPr/>
          </p:nvCxnSpPr>
          <p:spPr bwMode="auto">
            <a:xfrm flipH="1" flipV="1">
              <a:off x="7778750" y="17394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97A9D38D-DAE0-EF62-12A9-715433ABD6FD}"/>
                </a:ext>
              </a:extLst>
            </p:cNvPr>
            <p:cNvCxnSpPr>
              <a:cxnSpLocks/>
            </p:cNvCxnSpPr>
            <p:nvPr/>
          </p:nvCxnSpPr>
          <p:spPr bwMode="auto">
            <a:xfrm flipH="1" flipV="1">
              <a:off x="7429500" y="14346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5" name="Straight Connector 1154">
              <a:extLst>
                <a:ext uri="{FF2B5EF4-FFF2-40B4-BE49-F238E27FC236}">
                  <a16:creationId xmlns:a16="http://schemas.microsoft.com/office/drawing/2014/main" id="{A13D31B4-BAA0-143D-C304-5AF99FED5907}"/>
                </a:ext>
              </a:extLst>
            </p:cNvPr>
            <p:cNvCxnSpPr>
              <a:cxnSpLocks/>
            </p:cNvCxnSpPr>
            <p:nvPr/>
          </p:nvCxnSpPr>
          <p:spPr bwMode="auto">
            <a:xfrm flipH="1" flipV="1">
              <a:off x="7540625" y="150822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A496AE94-0EF0-17AA-7963-DFB884978A46}"/>
                </a:ext>
              </a:extLst>
            </p:cNvPr>
            <p:cNvCxnSpPr>
              <a:cxnSpLocks/>
            </p:cNvCxnSpPr>
            <p:nvPr/>
          </p:nvCxnSpPr>
          <p:spPr bwMode="auto">
            <a:xfrm flipH="1" flipV="1">
              <a:off x="7861300" y="17394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AB2041A1-FA03-4F37-4CF3-AB48E4462BB3}"/>
                </a:ext>
              </a:extLst>
            </p:cNvPr>
            <p:cNvCxnSpPr>
              <a:cxnSpLocks/>
            </p:cNvCxnSpPr>
            <p:nvPr/>
          </p:nvCxnSpPr>
          <p:spPr bwMode="auto">
            <a:xfrm flipH="1" flipV="1">
              <a:off x="7804150" y="17394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A15F1918-1C07-E0EB-76B0-4BB8A11764FA}"/>
                </a:ext>
              </a:extLst>
            </p:cNvPr>
            <p:cNvCxnSpPr>
              <a:cxnSpLocks/>
            </p:cNvCxnSpPr>
            <p:nvPr/>
          </p:nvCxnSpPr>
          <p:spPr bwMode="auto">
            <a:xfrm flipH="1" flipV="1">
              <a:off x="7848600" y="17394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9" name="Straight Connector 1158">
              <a:extLst>
                <a:ext uri="{FF2B5EF4-FFF2-40B4-BE49-F238E27FC236}">
                  <a16:creationId xmlns:a16="http://schemas.microsoft.com/office/drawing/2014/main" id="{DAAEA0CB-51F2-46C7-B3C2-A4CDE3C982EB}"/>
                </a:ext>
              </a:extLst>
            </p:cNvPr>
            <p:cNvCxnSpPr>
              <a:cxnSpLocks/>
            </p:cNvCxnSpPr>
            <p:nvPr/>
          </p:nvCxnSpPr>
          <p:spPr bwMode="auto">
            <a:xfrm flipH="1" flipV="1">
              <a:off x="8220075" y="192363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238ADA7C-9B20-1129-E5F2-0EEFF19F399B}"/>
                </a:ext>
              </a:extLst>
            </p:cNvPr>
            <p:cNvCxnSpPr>
              <a:cxnSpLocks/>
            </p:cNvCxnSpPr>
            <p:nvPr/>
          </p:nvCxnSpPr>
          <p:spPr bwMode="auto">
            <a:xfrm flipH="1" flipV="1">
              <a:off x="8267700" y="1971264"/>
              <a:ext cx="0" cy="64008"/>
            </a:xfrm>
            <a:prstGeom prst="line">
              <a:avLst/>
            </a:prstGeom>
            <a:noFill/>
            <a:ln w="28575" cap="flat" cmpd="sng" algn="ctr">
              <a:solidFill>
                <a:schemeClr val="accent1"/>
              </a:solidFill>
              <a:prstDash val="solid"/>
              <a:round/>
              <a:headEnd type="none" w="med" len="med"/>
              <a:tailEnd type="none" w="med" len="med"/>
            </a:ln>
            <a:effectLst/>
          </p:spPr>
        </p:cxnSp>
      </p:grpSp>
      <p:sp>
        <p:nvSpPr>
          <p:cNvPr id="1176" name="Freeform 1175">
            <a:extLst>
              <a:ext uri="{FF2B5EF4-FFF2-40B4-BE49-F238E27FC236}">
                <a16:creationId xmlns:a16="http://schemas.microsoft.com/office/drawing/2014/main" id="{D3A0E374-8A08-F504-7C49-A935F95196FC}"/>
              </a:ext>
            </a:extLst>
          </p:cNvPr>
          <p:cNvSpPr/>
          <p:nvPr/>
        </p:nvSpPr>
        <p:spPr bwMode="auto">
          <a:xfrm>
            <a:off x="2406650" y="1585187"/>
            <a:ext cx="2400300" cy="1511300"/>
          </a:xfrm>
          <a:custGeom>
            <a:avLst/>
            <a:gdLst>
              <a:gd name="connsiteX0" fmla="*/ 2400300 w 2400300"/>
              <a:gd name="connsiteY0" fmla="*/ 1511300 h 1511300"/>
              <a:gd name="connsiteX1" fmla="*/ 2400300 w 2400300"/>
              <a:gd name="connsiteY1" fmla="*/ 1146175 h 1511300"/>
              <a:gd name="connsiteX2" fmla="*/ 2181225 w 2400300"/>
              <a:gd name="connsiteY2" fmla="*/ 1146175 h 1511300"/>
              <a:gd name="connsiteX3" fmla="*/ 2181225 w 2400300"/>
              <a:gd name="connsiteY3" fmla="*/ 955675 h 1511300"/>
              <a:gd name="connsiteX4" fmla="*/ 1711325 w 2400300"/>
              <a:gd name="connsiteY4" fmla="*/ 955675 h 1511300"/>
              <a:gd name="connsiteX5" fmla="*/ 1711325 w 2400300"/>
              <a:gd name="connsiteY5" fmla="*/ 869950 h 1511300"/>
              <a:gd name="connsiteX6" fmla="*/ 1638300 w 2400300"/>
              <a:gd name="connsiteY6" fmla="*/ 869950 h 1511300"/>
              <a:gd name="connsiteX7" fmla="*/ 1638300 w 2400300"/>
              <a:gd name="connsiteY7" fmla="*/ 787400 h 1511300"/>
              <a:gd name="connsiteX8" fmla="*/ 1590675 w 2400300"/>
              <a:gd name="connsiteY8" fmla="*/ 787400 h 1511300"/>
              <a:gd name="connsiteX9" fmla="*/ 1590675 w 2400300"/>
              <a:gd name="connsiteY9" fmla="*/ 711200 h 1511300"/>
              <a:gd name="connsiteX10" fmla="*/ 1333500 w 2400300"/>
              <a:gd name="connsiteY10" fmla="*/ 711200 h 1511300"/>
              <a:gd name="connsiteX11" fmla="*/ 1333500 w 2400300"/>
              <a:gd name="connsiteY11" fmla="*/ 654050 h 1511300"/>
              <a:gd name="connsiteX12" fmla="*/ 1174750 w 2400300"/>
              <a:gd name="connsiteY12" fmla="*/ 654050 h 1511300"/>
              <a:gd name="connsiteX13" fmla="*/ 1174750 w 2400300"/>
              <a:gd name="connsiteY13" fmla="*/ 603250 h 1511300"/>
              <a:gd name="connsiteX14" fmla="*/ 1000125 w 2400300"/>
              <a:gd name="connsiteY14" fmla="*/ 603250 h 1511300"/>
              <a:gd name="connsiteX15" fmla="*/ 1000125 w 2400300"/>
              <a:gd name="connsiteY15" fmla="*/ 542925 h 1511300"/>
              <a:gd name="connsiteX16" fmla="*/ 869950 w 2400300"/>
              <a:gd name="connsiteY16" fmla="*/ 542925 h 1511300"/>
              <a:gd name="connsiteX17" fmla="*/ 869950 w 2400300"/>
              <a:gd name="connsiteY17" fmla="*/ 457200 h 1511300"/>
              <a:gd name="connsiteX18" fmla="*/ 657225 w 2400300"/>
              <a:gd name="connsiteY18" fmla="*/ 457200 h 1511300"/>
              <a:gd name="connsiteX19" fmla="*/ 657225 w 2400300"/>
              <a:gd name="connsiteY19" fmla="*/ 377825 h 1511300"/>
              <a:gd name="connsiteX20" fmla="*/ 644525 w 2400300"/>
              <a:gd name="connsiteY20" fmla="*/ 377825 h 1511300"/>
              <a:gd name="connsiteX21" fmla="*/ 644525 w 2400300"/>
              <a:gd name="connsiteY21" fmla="*/ 333375 h 1511300"/>
              <a:gd name="connsiteX22" fmla="*/ 625475 w 2400300"/>
              <a:gd name="connsiteY22" fmla="*/ 333375 h 1511300"/>
              <a:gd name="connsiteX23" fmla="*/ 625475 w 2400300"/>
              <a:gd name="connsiteY23" fmla="*/ 263525 h 1511300"/>
              <a:gd name="connsiteX24" fmla="*/ 501650 w 2400300"/>
              <a:gd name="connsiteY24" fmla="*/ 263525 h 1511300"/>
              <a:gd name="connsiteX25" fmla="*/ 501650 w 2400300"/>
              <a:gd name="connsiteY25" fmla="*/ 219075 h 1511300"/>
              <a:gd name="connsiteX26" fmla="*/ 482600 w 2400300"/>
              <a:gd name="connsiteY26" fmla="*/ 219075 h 1511300"/>
              <a:gd name="connsiteX27" fmla="*/ 482600 w 2400300"/>
              <a:gd name="connsiteY27" fmla="*/ 174625 h 1511300"/>
              <a:gd name="connsiteX28" fmla="*/ 327025 w 2400300"/>
              <a:gd name="connsiteY28" fmla="*/ 174625 h 1511300"/>
              <a:gd name="connsiteX29" fmla="*/ 327025 w 2400300"/>
              <a:gd name="connsiteY29" fmla="*/ 133350 h 1511300"/>
              <a:gd name="connsiteX30" fmla="*/ 301625 w 2400300"/>
              <a:gd name="connsiteY30" fmla="*/ 133350 h 1511300"/>
              <a:gd name="connsiteX31" fmla="*/ 301625 w 2400300"/>
              <a:gd name="connsiteY31" fmla="*/ 95250 h 1511300"/>
              <a:gd name="connsiteX32" fmla="*/ 282575 w 2400300"/>
              <a:gd name="connsiteY32" fmla="*/ 95250 h 1511300"/>
              <a:gd name="connsiteX33" fmla="*/ 282575 w 2400300"/>
              <a:gd name="connsiteY33" fmla="*/ 57150 h 1511300"/>
              <a:gd name="connsiteX34" fmla="*/ 238125 w 2400300"/>
              <a:gd name="connsiteY34" fmla="*/ 57150 h 1511300"/>
              <a:gd name="connsiteX35" fmla="*/ 222250 w 2400300"/>
              <a:gd name="connsiteY35" fmla="*/ 41275 h 1511300"/>
              <a:gd name="connsiteX36" fmla="*/ 177800 w 2400300"/>
              <a:gd name="connsiteY36" fmla="*/ 41275 h 1511300"/>
              <a:gd name="connsiteX37" fmla="*/ 177800 w 2400300"/>
              <a:gd name="connsiteY37" fmla="*/ 0 h 1511300"/>
              <a:gd name="connsiteX38" fmla="*/ 0 w 2400300"/>
              <a:gd name="connsiteY38"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00300" h="1511300">
                <a:moveTo>
                  <a:pt x="2400300" y="1511300"/>
                </a:moveTo>
                <a:lnTo>
                  <a:pt x="2400300" y="1146175"/>
                </a:lnTo>
                <a:lnTo>
                  <a:pt x="2181225" y="1146175"/>
                </a:lnTo>
                <a:lnTo>
                  <a:pt x="2181225" y="955675"/>
                </a:lnTo>
                <a:lnTo>
                  <a:pt x="1711325" y="955675"/>
                </a:lnTo>
                <a:lnTo>
                  <a:pt x="1711325" y="869950"/>
                </a:lnTo>
                <a:lnTo>
                  <a:pt x="1638300" y="869950"/>
                </a:lnTo>
                <a:lnTo>
                  <a:pt x="1638300" y="787400"/>
                </a:lnTo>
                <a:lnTo>
                  <a:pt x="1590675" y="787400"/>
                </a:lnTo>
                <a:lnTo>
                  <a:pt x="1590675" y="711200"/>
                </a:lnTo>
                <a:lnTo>
                  <a:pt x="1333500" y="711200"/>
                </a:lnTo>
                <a:lnTo>
                  <a:pt x="1333500" y="654050"/>
                </a:lnTo>
                <a:lnTo>
                  <a:pt x="1174750" y="654050"/>
                </a:lnTo>
                <a:lnTo>
                  <a:pt x="1174750" y="603250"/>
                </a:lnTo>
                <a:lnTo>
                  <a:pt x="1000125" y="603250"/>
                </a:lnTo>
                <a:lnTo>
                  <a:pt x="1000125" y="542925"/>
                </a:lnTo>
                <a:lnTo>
                  <a:pt x="869950" y="542925"/>
                </a:lnTo>
                <a:lnTo>
                  <a:pt x="869950" y="457200"/>
                </a:lnTo>
                <a:lnTo>
                  <a:pt x="657225" y="457200"/>
                </a:lnTo>
                <a:lnTo>
                  <a:pt x="657225" y="377825"/>
                </a:lnTo>
                <a:lnTo>
                  <a:pt x="644525" y="377825"/>
                </a:lnTo>
                <a:lnTo>
                  <a:pt x="644525" y="333375"/>
                </a:lnTo>
                <a:lnTo>
                  <a:pt x="625475" y="333375"/>
                </a:lnTo>
                <a:lnTo>
                  <a:pt x="625475" y="263525"/>
                </a:lnTo>
                <a:lnTo>
                  <a:pt x="501650" y="263525"/>
                </a:lnTo>
                <a:lnTo>
                  <a:pt x="501650" y="219075"/>
                </a:lnTo>
                <a:lnTo>
                  <a:pt x="482600" y="219075"/>
                </a:lnTo>
                <a:lnTo>
                  <a:pt x="482600" y="174625"/>
                </a:lnTo>
                <a:lnTo>
                  <a:pt x="327025" y="174625"/>
                </a:lnTo>
                <a:lnTo>
                  <a:pt x="327025" y="133350"/>
                </a:lnTo>
                <a:lnTo>
                  <a:pt x="301625" y="133350"/>
                </a:lnTo>
                <a:lnTo>
                  <a:pt x="301625" y="95250"/>
                </a:lnTo>
                <a:lnTo>
                  <a:pt x="282575" y="95250"/>
                </a:lnTo>
                <a:lnTo>
                  <a:pt x="282575" y="57150"/>
                </a:lnTo>
                <a:lnTo>
                  <a:pt x="238125" y="57150"/>
                </a:lnTo>
                <a:lnTo>
                  <a:pt x="222250" y="41275"/>
                </a:lnTo>
                <a:lnTo>
                  <a:pt x="177800" y="41275"/>
                </a:lnTo>
                <a:lnTo>
                  <a:pt x="17780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1224" name="Group 1223">
            <a:extLst>
              <a:ext uri="{FF2B5EF4-FFF2-40B4-BE49-F238E27FC236}">
                <a16:creationId xmlns:a16="http://schemas.microsoft.com/office/drawing/2014/main" id="{F400F0FC-015B-B0A1-03AE-BBAE39A45DB4}"/>
              </a:ext>
            </a:extLst>
          </p:cNvPr>
          <p:cNvGrpSpPr/>
          <p:nvPr/>
        </p:nvGrpSpPr>
        <p:grpSpPr>
          <a:xfrm>
            <a:off x="2543606" y="1530989"/>
            <a:ext cx="2280997" cy="1566466"/>
            <a:chOff x="2543606" y="1260252"/>
            <a:chExt cx="2280997" cy="1566466"/>
          </a:xfrm>
        </p:grpSpPr>
        <p:cxnSp>
          <p:nvCxnSpPr>
            <p:cNvPr id="1195" name="Straight Connector 1194">
              <a:extLst>
                <a:ext uri="{FF2B5EF4-FFF2-40B4-BE49-F238E27FC236}">
                  <a16:creationId xmlns:a16="http://schemas.microsoft.com/office/drawing/2014/main" id="{A72C4E30-BAE7-EFDE-45A0-A6AF8EB8B581}"/>
                </a:ext>
              </a:extLst>
            </p:cNvPr>
            <p:cNvCxnSpPr>
              <a:cxnSpLocks/>
            </p:cNvCxnSpPr>
            <p:nvPr/>
          </p:nvCxnSpPr>
          <p:spPr bwMode="auto">
            <a:xfrm flipH="1" flipV="1">
              <a:off x="4824603" y="276271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F82F9950-5B85-B0C6-E9F1-7C4F8460CE4F}"/>
                </a:ext>
              </a:extLst>
            </p:cNvPr>
            <p:cNvCxnSpPr>
              <a:cxnSpLocks/>
            </p:cNvCxnSpPr>
            <p:nvPr/>
          </p:nvCxnSpPr>
          <p:spPr bwMode="auto">
            <a:xfrm flipH="1" flipV="1">
              <a:off x="4773803" y="239767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97" name="Straight Connector 1196">
              <a:extLst>
                <a:ext uri="{FF2B5EF4-FFF2-40B4-BE49-F238E27FC236}">
                  <a16:creationId xmlns:a16="http://schemas.microsoft.com/office/drawing/2014/main" id="{BFCEF18F-3223-F9E8-62FB-76D8DE530F05}"/>
                </a:ext>
              </a:extLst>
            </p:cNvPr>
            <p:cNvCxnSpPr>
              <a:cxnSpLocks/>
            </p:cNvCxnSpPr>
            <p:nvPr/>
          </p:nvCxnSpPr>
          <p:spPr bwMode="auto">
            <a:xfrm flipH="1" flipV="1">
              <a:off x="4645968" y="239695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6ED3FB60-4D82-6C8C-2D95-243353C20178}"/>
                </a:ext>
              </a:extLst>
            </p:cNvPr>
            <p:cNvCxnSpPr>
              <a:cxnSpLocks/>
            </p:cNvCxnSpPr>
            <p:nvPr/>
          </p:nvCxnSpPr>
          <p:spPr bwMode="auto">
            <a:xfrm flipH="1" flipV="1">
              <a:off x="4179243" y="220231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99" name="Straight Connector 1198">
              <a:extLst>
                <a:ext uri="{FF2B5EF4-FFF2-40B4-BE49-F238E27FC236}">
                  <a16:creationId xmlns:a16="http://schemas.microsoft.com/office/drawing/2014/main" id="{A61B7A7E-6731-996C-2265-AA22B0283D93}"/>
                </a:ext>
              </a:extLst>
            </p:cNvPr>
            <p:cNvCxnSpPr>
              <a:cxnSpLocks/>
            </p:cNvCxnSpPr>
            <p:nvPr/>
          </p:nvCxnSpPr>
          <p:spPr bwMode="auto">
            <a:xfrm flipH="1" flipV="1">
              <a:off x="4420544" y="221209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0" name="Straight Connector 1199">
              <a:extLst>
                <a:ext uri="{FF2B5EF4-FFF2-40B4-BE49-F238E27FC236}">
                  <a16:creationId xmlns:a16="http://schemas.microsoft.com/office/drawing/2014/main" id="{FAB6F740-44A7-B3E6-0F9C-7680B0EECE69}"/>
                </a:ext>
              </a:extLst>
            </p:cNvPr>
            <p:cNvCxnSpPr>
              <a:cxnSpLocks/>
            </p:cNvCxnSpPr>
            <p:nvPr/>
          </p:nvCxnSpPr>
          <p:spPr bwMode="auto">
            <a:xfrm flipH="1" flipV="1">
              <a:off x="4208307" y="220265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1" name="Straight Connector 1200">
              <a:extLst>
                <a:ext uri="{FF2B5EF4-FFF2-40B4-BE49-F238E27FC236}">
                  <a16:creationId xmlns:a16="http://schemas.microsoft.com/office/drawing/2014/main" id="{9B95FD32-B24C-DF10-73DF-2C900972A504}"/>
                </a:ext>
              </a:extLst>
            </p:cNvPr>
            <p:cNvCxnSpPr>
              <a:cxnSpLocks/>
            </p:cNvCxnSpPr>
            <p:nvPr/>
          </p:nvCxnSpPr>
          <p:spPr bwMode="auto">
            <a:xfrm flipH="1" flipV="1">
              <a:off x="4333988" y="221209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7E6D2973-85DA-9866-5462-4D27C0E35DF0}"/>
                </a:ext>
              </a:extLst>
            </p:cNvPr>
            <p:cNvCxnSpPr>
              <a:cxnSpLocks/>
            </p:cNvCxnSpPr>
            <p:nvPr/>
          </p:nvCxnSpPr>
          <p:spPr bwMode="auto">
            <a:xfrm flipH="1" flipV="1">
              <a:off x="3946849" y="196770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CF9BE18E-93B2-A97F-FEBC-DD2D7CFA17AA}"/>
                </a:ext>
              </a:extLst>
            </p:cNvPr>
            <p:cNvCxnSpPr>
              <a:cxnSpLocks/>
            </p:cNvCxnSpPr>
            <p:nvPr/>
          </p:nvCxnSpPr>
          <p:spPr bwMode="auto">
            <a:xfrm flipH="1" flipV="1">
              <a:off x="4064324" y="211375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4" name="Straight Connector 1203">
              <a:extLst>
                <a:ext uri="{FF2B5EF4-FFF2-40B4-BE49-F238E27FC236}">
                  <a16:creationId xmlns:a16="http://schemas.microsoft.com/office/drawing/2014/main" id="{6269B844-1336-8856-18B7-2EA59459997C}"/>
                </a:ext>
              </a:extLst>
            </p:cNvPr>
            <p:cNvCxnSpPr>
              <a:cxnSpLocks/>
            </p:cNvCxnSpPr>
            <p:nvPr/>
          </p:nvCxnSpPr>
          <p:spPr bwMode="auto">
            <a:xfrm flipH="1" flipV="1">
              <a:off x="4102424" y="212010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AA2AA075-BDE8-E1C3-5564-B1E8972D8860}"/>
                </a:ext>
              </a:extLst>
            </p:cNvPr>
            <p:cNvCxnSpPr>
              <a:cxnSpLocks/>
            </p:cNvCxnSpPr>
            <p:nvPr/>
          </p:nvCxnSpPr>
          <p:spPr bwMode="auto">
            <a:xfrm flipH="1" flipV="1">
              <a:off x="3620359" y="190103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956BD3EC-5324-E723-7F72-52BD6CD74FF0}"/>
                </a:ext>
              </a:extLst>
            </p:cNvPr>
            <p:cNvCxnSpPr>
              <a:cxnSpLocks/>
            </p:cNvCxnSpPr>
            <p:nvPr/>
          </p:nvCxnSpPr>
          <p:spPr bwMode="auto">
            <a:xfrm flipH="1" flipV="1">
              <a:off x="3740474" y="191690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7" name="Straight Connector 1206">
              <a:extLst>
                <a:ext uri="{FF2B5EF4-FFF2-40B4-BE49-F238E27FC236}">
                  <a16:creationId xmlns:a16="http://schemas.microsoft.com/office/drawing/2014/main" id="{A4D5DDD0-A286-7270-A04A-86AC01DBAD54}"/>
                </a:ext>
              </a:extLst>
            </p:cNvPr>
            <p:cNvCxnSpPr>
              <a:cxnSpLocks/>
            </p:cNvCxnSpPr>
            <p:nvPr/>
          </p:nvCxnSpPr>
          <p:spPr bwMode="auto">
            <a:xfrm flipH="1" flipV="1">
              <a:off x="3781242" y="196135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18724387-695B-C9D4-5D84-41A1B42A188F}"/>
                </a:ext>
              </a:extLst>
            </p:cNvPr>
            <p:cNvCxnSpPr>
              <a:cxnSpLocks/>
            </p:cNvCxnSpPr>
            <p:nvPr/>
          </p:nvCxnSpPr>
          <p:spPr bwMode="auto">
            <a:xfrm flipH="1" flipV="1">
              <a:off x="3865927" y="196453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9" name="Straight Connector 1208">
              <a:extLst>
                <a:ext uri="{FF2B5EF4-FFF2-40B4-BE49-F238E27FC236}">
                  <a16:creationId xmlns:a16="http://schemas.microsoft.com/office/drawing/2014/main" id="{68EB2591-FBE5-500D-9382-AFB0F6A040BD}"/>
                </a:ext>
              </a:extLst>
            </p:cNvPr>
            <p:cNvCxnSpPr>
              <a:cxnSpLocks/>
            </p:cNvCxnSpPr>
            <p:nvPr/>
          </p:nvCxnSpPr>
          <p:spPr bwMode="auto">
            <a:xfrm flipH="1" flipV="1">
              <a:off x="3088843" y="170778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0" name="Straight Connector 1209">
              <a:extLst>
                <a:ext uri="{FF2B5EF4-FFF2-40B4-BE49-F238E27FC236}">
                  <a16:creationId xmlns:a16="http://schemas.microsoft.com/office/drawing/2014/main" id="{265B7128-046A-CD9E-AA1B-480646B52D03}"/>
                </a:ext>
              </a:extLst>
            </p:cNvPr>
            <p:cNvCxnSpPr>
              <a:cxnSpLocks/>
            </p:cNvCxnSpPr>
            <p:nvPr/>
          </p:nvCxnSpPr>
          <p:spPr bwMode="auto">
            <a:xfrm flipH="1" flipV="1">
              <a:off x="3202361" y="171370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2567E7D8-A21D-BEF5-A163-194791BF7548}"/>
                </a:ext>
              </a:extLst>
            </p:cNvPr>
            <p:cNvCxnSpPr>
              <a:cxnSpLocks/>
            </p:cNvCxnSpPr>
            <p:nvPr/>
          </p:nvCxnSpPr>
          <p:spPr bwMode="auto">
            <a:xfrm flipH="1" flipV="1">
              <a:off x="3116636" y="171053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7053D1E4-3BD7-CB99-1F8F-37F1F2A133D2}"/>
                </a:ext>
              </a:extLst>
            </p:cNvPr>
            <p:cNvCxnSpPr>
              <a:cxnSpLocks/>
            </p:cNvCxnSpPr>
            <p:nvPr/>
          </p:nvCxnSpPr>
          <p:spPr bwMode="auto">
            <a:xfrm flipH="1" flipV="1">
              <a:off x="3478586" y="185552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05A86067-5235-EA0B-F7CA-986C52C7C726}"/>
                </a:ext>
              </a:extLst>
            </p:cNvPr>
            <p:cNvCxnSpPr>
              <a:cxnSpLocks/>
            </p:cNvCxnSpPr>
            <p:nvPr/>
          </p:nvCxnSpPr>
          <p:spPr bwMode="auto">
            <a:xfrm flipH="1" flipV="1">
              <a:off x="3538709" y="186187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20E63CEA-BF84-1D40-BD90-6F9BD0E9E0B5}"/>
                </a:ext>
              </a:extLst>
            </p:cNvPr>
            <p:cNvCxnSpPr>
              <a:cxnSpLocks/>
            </p:cNvCxnSpPr>
            <p:nvPr/>
          </p:nvCxnSpPr>
          <p:spPr bwMode="auto">
            <a:xfrm flipH="1" flipV="1">
              <a:off x="3302746" y="179202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C5D8F67A-2818-DB48-B752-E602B130B5DF}"/>
                </a:ext>
              </a:extLst>
            </p:cNvPr>
            <p:cNvCxnSpPr>
              <a:cxnSpLocks/>
            </p:cNvCxnSpPr>
            <p:nvPr/>
          </p:nvCxnSpPr>
          <p:spPr bwMode="auto">
            <a:xfrm flipH="1" flipV="1">
              <a:off x="3347355" y="179469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1A623B39-68A0-8EFA-B38A-8805C442ACEE}"/>
                </a:ext>
              </a:extLst>
            </p:cNvPr>
            <p:cNvCxnSpPr>
              <a:cxnSpLocks/>
            </p:cNvCxnSpPr>
            <p:nvPr/>
          </p:nvCxnSpPr>
          <p:spPr bwMode="auto">
            <a:xfrm flipH="1" flipV="1">
              <a:off x="2887200" y="14346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606C4431-3E0C-C376-DAE6-6EE67B258378}"/>
                </a:ext>
              </a:extLst>
            </p:cNvPr>
            <p:cNvCxnSpPr>
              <a:cxnSpLocks/>
            </p:cNvCxnSpPr>
            <p:nvPr/>
          </p:nvCxnSpPr>
          <p:spPr bwMode="auto">
            <a:xfrm flipH="1" flipV="1">
              <a:off x="2543606" y="126025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961C5217-F8FC-F775-B8B1-63E7FBD21CBB}"/>
                </a:ext>
              </a:extLst>
            </p:cNvPr>
            <p:cNvCxnSpPr>
              <a:cxnSpLocks/>
            </p:cNvCxnSpPr>
            <p:nvPr/>
          </p:nvCxnSpPr>
          <p:spPr bwMode="auto">
            <a:xfrm flipH="1" flipV="1">
              <a:off x="2563824" y="126294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5C6A661A-42CC-ED97-424A-F4FD5F46037E}"/>
                </a:ext>
              </a:extLst>
            </p:cNvPr>
            <p:cNvCxnSpPr>
              <a:cxnSpLocks/>
            </p:cNvCxnSpPr>
            <p:nvPr/>
          </p:nvCxnSpPr>
          <p:spPr bwMode="auto">
            <a:xfrm flipH="1" flipV="1">
              <a:off x="2646847" y="130943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4D471D03-C59F-87D8-9BA3-F5173A4D11F1}"/>
                </a:ext>
              </a:extLst>
            </p:cNvPr>
            <p:cNvCxnSpPr>
              <a:cxnSpLocks/>
            </p:cNvCxnSpPr>
            <p:nvPr/>
          </p:nvCxnSpPr>
          <p:spPr bwMode="auto">
            <a:xfrm flipH="1" flipV="1">
              <a:off x="2620974" y="1298606"/>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21" name="Straight Connector 1220">
              <a:extLst>
                <a:ext uri="{FF2B5EF4-FFF2-40B4-BE49-F238E27FC236}">
                  <a16:creationId xmlns:a16="http://schemas.microsoft.com/office/drawing/2014/main" id="{86EA5C66-A73F-C90E-510B-B42DAFF10E53}"/>
                </a:ext>
              </a:extLst>
            </p:cNvPr>
            <p:cNvCxnSpPr>
              <a:cxnSpLocks/>
            </p:cNvCxnSpPr>
            <p:nvPr/>
          </p:nvCxnSpPr>
          <p:spPr bwMode="auto">
            <a:xfrm flipH="1" flipV="1">
              <a:off x="2675422" y="131078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22" name="Straight Connector 1221">
              <a:extLst>
                <a:ext uri="{FF2B5EF4-FFF2-40B4-BE49-F238E27FC236}">
                  <a16:creationId xmlns:a16="http://schemas.microsoft.com/office/drawing/2014/main" id="{4658D737-2747-C5D0-6D61-4333C27E5672}"/>
                </a:ext>
              </a:extLst>
            </p:cNvPr>
            <p:cNvCxnSpPr>
              <a:cxnSpLocks/>
            </p:cNvCxnSpPr>
            <p:nvPr/>
          </p:nvCxnSpPr>
          <p:spPr bwMode="auto">
            <a:xfrm flipH="1" flipV="1">
              <a:off x="2700822" y="1341439"/>
              <a:ext cx="0" cy="64008"/>
            </a:xfrm>
            <a:prstGeom prst="line">
              <a:avLst/>
            </a:prstGeom>
            <a:noFill/>
            <a:ln w="28575" cap="flat" cmpd="sng" algn="ctr">
              <a:solidFill>
                <a:schemeClr val="accent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39BC22B9-808F-4735-771D-32C598CF8EE7}"/>
              </a:ext>
            </a:extLst>
          </p:cNvPr>
          <p:cNvSpPr txBox="1"/>
          <p:nvPr/>
        </p:nvSpPr>
        <p:spPr bwMode="auto">
          <a:xfrm>
            <a:off x="2260287" y="1145360"/>
            <a:ext cx="32711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pt-BR" sz="1600" dirty="0">
                <a:solidFill>
                  <a:schemeClr val="bg1"/>
                </a:solidFill>
                <a:latin typeface="Calibri" panose="020F0502020204030204" pitchFamily="34" charset="0"/>
              </a:rPr>
              <a:t>Interim Analysis (Jun 2024) (n = 145)</a:t>
            </a:r>
            <a:endParaRPr lang="en-US" sz="160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65BC3952-4D2D-C317-109E-3A6517223CC0}"/>
              </a:ext>
            </a:extLst>
          </p:cNvPr>
          <p:cNvSpPr txBox="1"/>
          <p:nvPr/>
        </p:nvSpPr>
        <p:spPr bwMode="auto">
          <a:xfrm>
            <a:off x="6922482" y="1149021"/>
            <a:ext cx="3437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pt-BR" sz="1600" dirty="0">
                <a:solidFill>
                  <a:schemeClr val="bg1"/>
                </a:solidFill>
                <a:latin typeface="Calibri" panose="020F0502020204030204" pitchFamily="34" charset="0"/>
              </a:rPr>
              <a:t>Updated Analysis (Nov 2024) (n = 168)</a:t>
            </a:r>
          </a:p>
        </p:txBody>
      </p:sp>
    </p:spTree>
    <p:extLst>
      <p:ext uri="{BB962C8B-B14F-4D97-AF65-F5344CB8AC3E}">
        <p14:creationId xmlns:p14="http://schemas.microsoft.com/office/powerpoint/2010/main" val="883513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0531-3DC8-3385-5605-17D71AA06C88}"/>
              </a:ext>
            </a:extLst>
          </p:cNvPr>
          <p:cNvSpPr>
            <a:spLocks noGrp="1"/>
          </p:cNvSpPr>
          <p:nvPr>
            <p:ph type="title"/>
          </p:nvPr>
        </p:nvSpPr>
        <p:spPr/>
        <p:txBody>
          <a:bodyPr/>
          <a:lstStyle/>
          <a:p>
            <a:r>
              <a:rPr lang="en-US" dirty="0"/>
              <a:t>STARTER-NET: PFS by Subgroup</a:t>
            </a:r>
          </a:p>
        </p:txBody>
      </p:sp>
      <p:graphicFrame>
        <p:nvGraphicFramePr>
          <p:cNvPr id="4" name="Group 3">
            <a:extLst>
              <a:ext uri="{FF2B5EF4-FFF2-40B4-BE49-F238E27FC236}">
                <a16:creationId xmlns:a16="http://schemas.microsoft.com/office/drawing/2014/main" id="{C923841B-12D5-48A5-494C-A737D8377825}"/>
              </a:ext>
            </a:extLst>
          </p:cNvPr>
          <p:cNvGraphicFramePr>
            <a:graphicFrameLocks/>
          </p:cNvGraphicFramePr>
          <p:nvPr>
            <p:extLst>
              <p:ext uri="{D42A27DB-BD31-4B8C-83A1-F6EECF244321}">
                <p14:modId xmlns:p14="http://schemas.microsoft.com/office/powerpoint/2010/main" val="2358719169"/>
              </p:ext>
            </p:extLst>
          </p:nvPr>
        </p:nvGraphicFramePr>
        <p:xfrm>
          <a:off x="725994" y="1603375"/>
          <a:ext cx="10753219" cy="4632960"/>
        </p:xfrm>
        <a:graphic>
          <a:graphicData uri="http://schemas.openxmlformats.org/drawingml/2006/table">
            <a:tbl>
              <a:tblPr/>
              <a:tblGrid>
                <a:gridCol w="1298221">
                  <a:extLst>
                    <a:ext uri="{9D8B030D-6E8A-4147-A177-3AD203B41FA5}">
                      <a16:colId xmlns:a16="http://schemas.microsoft.com/office/drawing/2014/main" val="20000"/>
                    </a:ext>
                  </a:extLst>
                </a:gridCol>
                <a:gridCol w="3763358">
                  <a:extLst>
                    <a:ext uri="{9D8B030D-6E8A-4147-A177-3AD203B41FA5}">
                      <a16:colId xmlns:a16="http://schemas.microsoft.com/office/drawing/2014/main" val="2453972730"/>
                    </a:ext>
                  </a:extLst>
                </a:gridCol>
                <a:gridCol w="1138328">
                  <a:extLst>
                    <a:ext uri="{9D8B030D-6E8A-4147-A177-3AD203B41FA5}">
                      <a16:colId xmlns:a16="http://schemas.microsoft.com/office/drawing/2014/main" val="3117475174"/>
                    </a:ext>
                  </a:extLst>
                </a:gridCol>
                <a:gridCol w="1138328">
                  <a:extLst>
                    <a:ext uri="{9D8B030D-6E8A-4147-A177-3AD203B41FA5}">
                      <a16:colId xmlns:a16="http://schemas.microsoft.com/office/drawing/2014/main" val="20001"/>
                    </a:ext>
                  </a:extLst>
                </a:gridCol>
                <a:gridCol w="1138328">
                  <a:extLst>
                    <a:ext uri="{9D8B030D-6E8A-4147-A177-3AD203B41FA5}">
                      <a16:colId xmlns:a16="http://schemas.microsoft.com/office/drawing/2014/main" val="4209536615"/>
                    </a:ext>
                  </a:extLst>
                </a:gridCol>
                <a:gridCol w="1138328">
                  <a:extLst>
                    <a:ext uri="{9D8B030D-6E8A-4147-A177-3AD203B41FA5}">
                      <a16:colId xmlns:a16="http://schemas.microsoft.com/office/drawing/2014/main" val="1708640774"/>
                    </a:ext>
                  </a:extLst>
                </a:gridCol>
                <a:gridCol w="1138328">
                  <a:extLst>
                    <a:ext uri="{9D8B030D-6E8A-4147-A177-3AD203B41FA5}">
                      <a16:colId xmlns:a16="http://schemas.microsoft.com/office/drawing/2014/main" val="2860802215"/>
                    </a:ext>
                  </a:extLst>
                </a:gridCol>
              </a:tblGrid>
              <a:tr h="9271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Factor</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Subgroup</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Median PFS, Mo</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9015063"/>
                  </a:ext>
                </a:extLst>
              </a:tr>
              <a:tr h="171856">
                <a:tc vMerge="1">
                  <a:txBody>
                    <a:bodyPr/>
                    <a:lstStyle/>
                    <a:p>
                      <a:endParaRPr dirty="0"/>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83)</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 + LAN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85)</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10001"/>
                  </a:ext>
                </a:extLst>
              </a:tr>
              <a:tr h="927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29.7</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0.49</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4890720"/>
                  </a:ext>
                </a:extLst>
              </a:tr>
              <a:tr h="171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&lt;65 yr</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≥65 yr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1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Male</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Female</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34.2</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0.65</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1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site 1</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Pancreas</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GI tract</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0.57</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4294114"/>
                  </a:ext>
                </a:extLst>
              </a:tr>
              <a:tr h="2510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site 2</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Pancreas</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Duodenum, jejunum, ileum, cecum, appendix</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Stomach, colon, rectum</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txBody>
                  <a:tcPr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a:t>
                      </a:r>
                    </a:p>
                  </a:txBody>
                  <a:tcPr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0.77</a:t>
                      </a:r>
                    </a:p>
                  </a:txBody>
                  <a:tcPr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8147515"/>
                  </a:ext>
                </a:extLst>
              </a:tr>
              <a:tr h="2510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 1, %</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&lt;5</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5-10</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29.7</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0.32</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.0025</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8635126"/>
                  </a:ext>
                </a:extLst>
              </a:tr>
              <a:tr h="171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 2, %</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&lt;10</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28.4</a:t>
                      </a:r>
                    </a:p>
                    <a:p>
                      <a:pPr algn="ct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29.7</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0.32</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4267016"/>
                  </a:ext>
                </a:extLst>
              </a:tr>
              <a:tr h="171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 3, %</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&lt;5</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42.7</a:t>
                      </a:r>
                    </a:p>
                    <a:p>
                      <a:pPr algn="ct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27.6</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0.44</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4472286"/>
                  </a:ext>
                </a:extLst>
              </a:tr>
            </a:tbl>
          </a:graphicData>
        </a:graphic>
      </p:graphicFrame>
      <p:sp>
        <p:nvSpPr>
          <p:cNvPr id="5" name="Text Box 11">
            <a:extLst>
              <a:ext uri="{FF2B5EF4-FFF2-40B4-BE49-F238E27FC236}">
                <a16:creationId xmlns:a16="http://schemas.microsoft.com/office/drawing/2014/main" id="{CBC1A873-09BB-7454-311C-839AF2B2462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Hijioka. ASCO GI 2025. Abstr 652.</a:t>
            </a:r>
          </a:p>
        </p:txBody>
      </p:sp>
      <p:sp>
        <p:nvSpPr>
          <p:cNvPr id="6" name="TextBox 5">
            <a:extLst>
              <a:ext uri="{FF2B5EF4-FFF2-40B4-BE49-F238E27FC236}">
                <a16:creationId xmlns:a16="http://schemas.microsoft.com/office/drawing/2014/main" id="{485CAB65-E123-22F2-6FCE-C6EBF8F5095C}"/>
              </a:ext>
            </a:extLst>
          </p:cNvPr>
          <p:cNvSpPr txBox="1"/>
          <p:nvPr/>
        </p:nvSpPr>
        <p:spPr bwMode="auto">
          <a:xfrm>
            <a:off x="731997" y="6209602"/>
            <a:ext cx="29034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*Unstratified HR of EVE + LAN vs EVE.</a:t>
            </a:r>
          </a:p>
        </p:txBody>
      </p:sp>
    </p:spTree>
    <p:extLst>
      <p:ext uri="{BB962C8B-B14F-4D97-AF65-F5344CB8AC3E}">
        <p14:creationId xmlns:p14="http://schemas.microsoft.com/office/powerpoint/2010/main" val="983032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8EBB4-C221-BFF6-C4BD-4BBCDC018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83CEA1-E166-DF7C-CEEE-E56E63F9B8CA}"/>
              </a:ext>
            </a:extLst>
          </p:cNvPr>
          <p:cNvSpPr>
            <a:spLocks noGrp="1"/>
          </p:cNvSpPr>
          <p:nvPr>
            <p:ph type="title"/>
          </p:nvPr>
        </p:nvSpPr>
        <p:spPr/>
        <p:txBody>
          <a:bodyPr/>
          <a:lstStyle/>
          <a:p>
            <a:r>
              <a:rPr lang="en-US" dirty="0"/>
              <a:t>STARTER-NET: Additional Efficacy Measures</a:t>
            </a:r>
          </a:p>
        </p:txBody>
      </p:sp>
      <p:graphicFrame>
        <p:nvGraphicFramePr>
          <p:cNvPr id="3" name="Group 3">
            <a:extLst>
              <a:ext uri="{FF2B5EF4-FFF2-40B4-BE49-F238E27FC236}">
                <a16:creationId xmlns:a16="http://schemas.microsoft.com/office/drawing/2014/main" id="{C2333F1C-099A-F03F-1D1F-F55A183FB2F3}"/>
              </a:ext>
            </a:extLst>
          </p:cNvPr>
          <p:cNvGraphicFramePr>
            <a:graphicFrameLocks/>
          </p:cNvGraphicFramePr>
          <p:nvPr>
            <p:extLst>
              <p:ext uri="{D42A27DB-BD31-4B8C-83A1-F6EECF244321}">
                <p14:modId xmlns:p14="http://schemas.microsoft.com/office/powerpoint/2010/main" val="3487927120"/>
              </p:ext>
            </p:extLst>
          </p:nvPr>
        </p:nvGraphicFramePr>
        <p:xfrm>
          <a:off x="723900" y="1607468"/>
          <a:ext cx="10758306" cy="4328320"/>
        </p:xfrm>
        <a:graphic>
          <a:graphicData uri="http://schemas.openxmlformats.org/drawingml/2006/table">
            <a:tbl>
              <a:tblPr/>
              <a:tblGrid>
                <a:gridCol w="3586102">
                  <a:extLst>
                    <a:ext uri="{9D8B030D-6E8A-4147-A177-3AD203B41FA5}">
                      <a16:colId xmlns:a16="http://schemas.microsoft.com/office/drawing/2014/main" val="20000"/>
                    </a:ext>
                  </a:extLst>
                </a:gridCol>
                <a:gridCol w="3586102">
                  <a:extLst>
                    <a:ext uri="{9D8B030D-6E8A-4147-A177-3AD203B41FA5}">
                      <a16:colId xmlns:a16="http://schemas.microsoft.com/office/drawing/2014/main" val="2551422178"/>
                    </a:ext>
                  </a:extLst>
                </a:gridCol>
                <a:gridCol w="3586102">
                  <a:extLst>
                    <a:ext uri="{9D8B030D-6E8A-4147-A177-3AD203B41FA5}">
                      <a16:colId xmlns:a16="http://schemas.microsoft.com/office/drawing/2014/main" val="895082639"/>
                    </a:ext>
                  </a:extLst>
                </a:gridCol>
              </a:tblGrid>
              <a:tr h="399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Result,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Everolimus + Lanreotide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Everolimus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718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1"/>
                          </a:solidFill>
                          <a:effectLst/>
                          <a:latin typeface="+mn-lt"/>
                        </a:rPr>
                        <a:t>Best overall response</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1"/>
                          </a:solidFill>
                          <a:effectLst/>
                          <a:latin typeface="+mn-lt"/>
                        </a:rPr>
                        <a:t>CR</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1"/>
                          </a:solidFill>
                          <a:effectLst/>
                          <a:latin typeface="+mn-lt"/>
                        </a:rPr>
                        <a:t>PR</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1"/>
                          </a:solidFill>
                          <a:effectLst/>
                          <a:latin typeface="+mn-lt"/>
                        </a:rPr>
                        <a:t>SD</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1"/>
                          </a:solidFill>
                          <a:effectLst/>
                          <a:latin typeface="+mn-lt"/>
                        </a:rPr>
                        <a:t>PD</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1"/>
                          </a:solidFill>
                          <a:effectLst/>
                          <a:latin typeface="+mn-lt"/>
                        </a:rPr>
                        <a:t>NE</a:t>
                      </a:r>
                      <a:endParaRPr kumimoji="0" lang="en-US" sz="1400" b="0"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0 (0.0)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20 (23.0)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60 (69.0)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0 (0.0)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64 (76.2)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9 (10.7)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11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ORR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23.0 (14.6-33.3)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8.3 (3.4-16.4)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1188">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1" u="none" strike="noStrike" kern="1200" cap="none" normalizeH="0" baseline="0">
                          <a:ln>
                            <a:noFill/>
                          </a:ln>
                          <a:solidFill>
                            <a:schemeClr val="bg1"/>
                          </a:solidFill>
                          <a:effectLst/>
                          <a:latin typeface="+mn-lt"/>
                          <a:ea typeface="+mn-ea"/>
                          <a:cs typeface="+mn-cs"/>
                        </a:rPr>
                        <a:t>P</a:t>
                      </a:r>
                      <a:r>
                        <a:rPr kumimoji="0" lang="en-US" sz="1400" b="0" i="0" u="none" strike="noStrike" kern="1200" cap="none" normalizeH="0" baseline="0">
                          <a:ln>
                            <a:noFill/>
                          </a:ln>
                          <a:solidFill>
                            <a:schemeClr val="bg1"/>
                          </a:solidFill>
                          <a:effectLst/>
                          <a:latin typeface="+mn-lt"/>
                          <a:ea typeface="+mn-ea"/>
                          <a:cs typeface="+mn-cs"/>
                        </a:rPr>
                        <a:t> value</a:t>
                      </a:r>
                      <a:endParaRPr kumimoji="0" lang="en-US" sz="1400" b="0" i="0" u="none" strike="noStrike" kern="1200" cap="none" normalizeH="0" baseline="0" dirty="0">
                        <a:ln>
                          <a:noFill/>
                        </a:ln>
                        <a:solidFill>
                          <a:schemeClr val="bg1"/>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mn-lt"/>
                        </a:rPr>
                        <a:t>.011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4294114"/>
                  </a:ext>
                </a:extLst>
              </a:tr>
              <a:tr h="2311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DCR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92.0 (84.1-96.7)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84.5 (75.0-91.5)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8147515"/>
                  </a:ext>
                </a:extLst>
              </a:tr>
              <a:tr h="231188">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1" u="none" strike="noStrike" cap="none" normalizeH="0" baseline="0">
                          <a:ln>
                            <a:noFill/>
                          </a:ln>
                          <a:solidFill>
                            <a:schemeClr val="bg1"/>
                          </a:solidFill>
                          <a:effectLst/>
                          <a:latin typeface="+mn-lt"/>
                        </a:rPr>
                        <a:t>P</a:t>
                      </a:r>
                      <a:r>
                        <a:rPr kumimoji="0" lang="en-US" sz="1400" b="0" i="0" u="none" strike="noStrike" cap="none" normalizeH="0" baseline="0">
                          <a:ln>
                            <a:noFill/>
                          </a:ln>
                          <a:solidFill>
                            <a:schemeClr val="bg1"/>
                          </a:solidFill>
                          <a:effectLst/>
                          <a:latin typeface="+mn-lt"/>
                        </a:rPr>
                        <a:t> value</a:t>
                      </a:r>
                      <a:endParaRPr kumimoji="0" lang="en-US" sz="1400" b="0" i="1"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1"/>
                          </a:solidFill>
                          <a:effectLst/>
                          <a:latin typeface="+mn-lt"/>
                        </a:rPr>
                        <a:t>.16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635126"/>
                  </a:ext>
                </a:extLst>
              </a:tr>
              <a:tr h="2311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latin typeface="+mn-lt"/>
                        </a:rPr>
                        <a:t>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1"/>
                          </a:solidFill>
                          <a:effectLst/>
                          <a:latin typeface="+mn-lt"/>
                        </a:rPr>
                        <a:t>NE</a:t>
                      </a:r>
                      <a:endParaRPr kumimoji="0" lang="en-US" sz="1400" b="0"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3838957"/>
                  </a:ext>
                </a:extLst>
              </a:tr>
              <a:tr h="231188">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1"/>
                          </a:solidFill>
                          <a:effectLst/>
                          <a:latin typeface="+mn-lt"/>
                          <a:ea typeface="+mn-ea"/>
                          <a:cs typeface="+mn-cs"/>
                        </a:rPr>
                        <a:t>1-yr survival, %</a:t>
                      </a:r>
                      <a:endParaRPr kumimoji="0" lang="en-US" sz="1400" b="0" i="0" u="none" strike="noStrike" kern="1200" cap="none" normalizeH="0" baseline="0" dirty="0">
                        <a:ln>
                          <a:noFill/>
                        </a:ln>
                        <a:solidFill>
                          <a:schemeClr val="bg1"/>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96.2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97.0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98493063"/>
                  </a:ext>
                </a:extLst>
              </a:tr>
              <a:tr h="231188">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1"/>
                          </a:solidFill>
                          <a:effectLst/>
                          <a:latin typeface="+mn-lt"/>
                          <a:ea typeface="+mn-ea"/>
                          <a:cs typeface="+mn-cs"/>
                        </a:rPr>
                        <a:t>95% CI</a:t>
                      </a:r>
                      <a:endParaRPr kumimoji="0" lang="en-US" sz="1400" b="0" i="0" u="none" strike="noStrike" kern="1200" cap="none" normalizeH="0" baseline="0" dirty="0">
                        <a:ln>
                          <a:noFill/>
                        </a:ln>
                        <a:solidFill>
                          <a:schemeClr val="bg1"/>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88.8-98.8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dirty="0">
                          <a:ln>
                            <a:noFill/>
                          </a:ln>
                          <a:solidFill>
                            <a:schemeClr val="bg1"/>
                          </a:solidFill>
                          <a:effectLst/>
                          <a:latin typeface="+mn-lt"/>
                        </a:rPr>
                        <a:t>88.4-99.2</a:t>
                      </a:r>
                      <a:endParaRPr lang="en-US" sz="1400" dirty="0">
                        <a:solidFill>
                          <a:schemeClr val="bg1"/>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02927317"/>
                  </a:ext>
                </a:extLst>
              </a:tr>
              <a:tr h="231188">
                <a:tc>
                  <a:txBody>
                    <a:bodyPr/>
                    <a:lstStyle/>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1"/>
                          </a:solidFill>
                          <a:effectLst/>
                          <a:latin typeface="+mn-lt"/>
                          <a:ea typeface="+mn-ea"/>
                          <a:cs typeface="+mn-cs"/>
                        </a:rPr>
                        <a:t>HR</a:t>
                      </a:r>
                      <a:endParaRPr kumimoji="0" lang="en-US" sz="1400" b="0" i="0" u="none" strike="noStrike" kern="1200" cap="none" normalizeH="0" baseline="0" dirty="0">
                        <a:ln>
                          <a:noFill/>
                        </a:ln>
                        <a:solidFill>
                          <a:schemeClr val="bg1"/>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0.74 (95% CI: 0.25-2.24)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3137296"/>
                  </a:ext>
                </a:extLst>
              </a:tr>
            </a:tbl>
          </a:graphicData>
        </a:graphic>
      </p:graphicFrame>
      <p:sp>
        <p:nvSpPr>
          <p:cNvPr id="5" name="Text Box 11">
            <a:extLst>
              <a:ext uri="{FF2B5EF4-FFF2-40B4-BE49-F238E27FC236}">
                <a16:creationId xmlns:a16="http://schemas.microsoft.com/office/drawing/2014/main" id="{8942B94B-C53B-6A28-8A50-EF1F8CDF41F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Hijioka. ASCO GI 2025. Abstr 652.</a:t>
            </a:r>
          </a:p>
        </p:txBody>
      </p:sp>
      <p:sp>
        <p:nvSpPr>
          <p:cNvPr id="9" name="TextBox 8">
            <a:extLst>
              <a:ext uri="{FF2B5EF4-FFF2-40B4-BE49-F238E27FC236}">
                <a16:creationId xmlns:a16="http://schemas.microsoft.com/office/drawing/2014/main" id="{368044C4-9D86-5CD8-C72B-0FED59AE2C4F}"/>
              </a:ext>
            </a:extLst>
          </p:cNvPr>
          <p:cNvSpPr txBox="1"/>
          <p:nvPr/>
        </p:nvSpPr>
        <p:spPr bwMode="auto">
          <a:xfrm>
            <a:off x="706526" y="5961462"/>
            <a:ext cx="106789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300"/>
              </a:spcBef>
              <a:spcAft>
                <a:spcPts val="300"/>
              </a:spcAft>
              <a:buClrTx/>
            </a:pPr>
            <a:r>
              <a:rPr lang="en-US" sz="1400" b="0" dirty="0">
                <a:solidFill>
                  <a:schemeClr val="bg1"/>
                </a:solidFill>
                <a:latin typeface="Calibri" panose="020F0502020204030204" pitchFamily="34" charset="0"/>
              </a:rPr>
              <a:t>*OS events: n = 13 (11 deaths from primary disease; 1 death from other disease; 1 unknown).</a:t>
            </a:r>
          </a:p>
        </p:txBody>
      </p:sp>
    </p:spTree>
    <p:extLst>
      <p:ext uri="{BB962C8B-B14F-4D97-AF65-F5344CB8AC3E}">
        <p14:creationId xmlns:p14="http://schemas.microsoft.com/office/powerpoint/2010/main" val="904456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177AD-2D3E-6881-5473-E2BA373E99CA}"/>
              </a:ext>
            </a:extLst>
          </p:cNvPr>
          <p:cNvSpPr>
            <a:spLocks noGrp="1"/>
          </p:cNvSpPr>
          <p:nvPr>
            <p:ph type="title"/>
          </p:nvPr>
        </p:nvSpPr>
        <p:spPr/>
        <p:txBody>
          <a:bodyPr/>
          <a:lstStyle/>
          <a:p>
            <a:r>
              <a:rPr lang="en-US" dirty="0"/>
              <a:t>STARTER-NET: Safety</a:t>
            </a:r>
          </a:p>
        </p:txBody>
      </p:sp>
      <p:graphicFrame>
        <p:nvGraphicFramePr>
          <p:cNvPr id="3" name="Group 3">
            <a:extLst>
              <a:ext uri="{FF2B5EF4-FFF2-40B4-BE49-F238E27FC236}">
                <a16:creationId xmlns:a16="http://schemas.microsoft.com/office/drawing/2014/main" id="{51F65002-4C7C-B32D-F769-4236BD9C7763}"/>
              </a:ext>
            </a:extLst>
          </p:cNvPr>
          <p:cNvGraphicFramePr>
            <a:graphicFrameLocks/>
          </p:cNvGraphicFramePr>
          <p:nvPr>
            <p:extLst>
              <p:ext uri="{D42A27DB-BD31-4B8C-83A1-F6EECF244321}">
                <p14:modId xmlns:p14="http://schemas.microsoft.com/office/powerpoint/2010/main" val="3916511945"/>
              </p:ext>
            </p:extLst>
          </p:nvPr>
        </p:nvGraphicFramePr>
        <p:xfrm>
          <a:off x="723900" y="1603375"/>
          <a:ext cx="10758302" cy="4114864"/>
        </p:xfrm>
        <a:graphic>
          <a:graphicData uri="http://schemas.openxmlformats.org/drawingml/2006/table">
            <a:tbl>
              <a:tblPr/>
              <a:tblGrid>
                <a:gridCol w="2645434">
                  <a:extLst>
                    <a:ext uri="{9D8B030D-6E8A-4147-A177-3AD203B41FA5}">
                      <a16:colId xmlns:a16="http://schemas.microsoft.com/office/drawing/2014/main" val="20000"/>
                    </a:ext>
                  </a:extLst>
                </a:gridCol>
                <a:gridCol w="2028217">
                  <a:extLst>
                    <a:ext uri="{9D8B030D-6E8A-4147-A177-3AD203B41FA5}">
                      <a16:colId xmlns:a16="http://schemas.microsoft.com/office/drawing/2014/main" val="2477159681"/>
                    </a:ext>
                  </a:extLst>
                </a:gridCol>
                <a:gridCol w="2028217">
                  <a:extLst>
                    <a:ext uri="{9D8B030D-6E8A-4147-A177-3AD203B41FA5}">
                      <a16:colId xmlns:a16="http://schemas.microsoft.com/office/drawing/2014/main" val="1412343697"/>
                    </a:ext>
                  </a:extLst>
                </a:gridCol>
                <a:gridCol w="2028217">
                  <a:extLst>
                    <a:ext uri="{9D8B030D-6E8A-4147-A177-3AD203B41FA5}">
                      <a16:colId xmlns:a16="http://schemas.microsoft.com/office/drawing/2014/main" val="20001"/>
                    </a:ext>
                  </a:extLst>
                </a:gridCol>
                <a:gridCol w="2028217">
                  <a:extLst>
                    <a:ext uri="{9D8B030D-6E8A-4147-A177-3AD203B41FA5}">
                      <a16:colId xmlns:a16="http://schemas.microsoft.com/office/drawing/2014/main" val="20002"/>
                    </a:ext>
                  </a:extLst>
                </a:gridCol>
              </a:tblGrid>
              <a:tr h="28398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AEs in All Treated Patients, n (%)</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Everolimus + Lanreotide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(n = 87)</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Everolimus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86978532"/>
                  </a:ext>
                </a:extLst>
              </a:tr>
              <a:tr h="162282">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69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 nonhematologic AE (grade ≥3)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22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AEs occurring in ≥20% in either group</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Anorexia</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Diarrhea</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Oral mucositis</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Hyperglycemia</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Fatigue</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Pneumonitis</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Maculopapular rash</a:t>
                      </a:r>
                    </a:p>
                    <a:p>
                      <a:pPr marL="285750" marR="0" lvl="0" indent="-2286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Infections</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(36.8)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(62.1)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(62.1)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(9.2)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(67.8)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 Box 11">
            <a:extLst>
              <a:ext uri="{FF2B5EF4-FFF2-40B4-BE49-F238E27FC236}">
                <a16:creationId xmlns:a16="http://schemas.microsoft.com/office/drawing/2014/main" id="{6F9A2C06-D3CC-ACFC-C997-48CC92D1B42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Hijioka. ASCO GI 2025. Abstr 652.</a:t>
            </a:r>
          </a:p>
        </p:txBody>
      </p:sp>
    </p:spTree>
    <p:extLst>
      <p:ext uri="{BB962C8B-B14F-4D97-AF65-F5344CB8AC3E}">
        <p14:creationId xmlns:p14="http://schemas.microsoft.com/office/powerpoint/2010/main" val="1758549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64ACA-34D0-5625-9C93-67922BA07DEC}"/>
              </a:ext>
            </a:extLst>
          </p:cNvPr>
          <p:cNvSpPr>
            <a:spLocks noGrp="1"/>
          </p:cNvSpPr>
          <p:nvPr>
            <p:ph type="title"/>
          </p:nvPr>
        </p:nvSpPr>
        <p:spPr/>
        <p:txBody>
          <a:bodyPr/>
          <a:lstStyle/>
          <a:p>
            <a:r>
              <a:rPr lang="en-US" dirty="0"/>
              <a:t>STARTER-NET: Investigators’ Conclusions</a:t>
            </a:r>
          </a:p>
        </p:txBody>
      </p:sp>
      <p:sp>
        <p:nvSpPr>
          <p:cNvPr id="3" name="Text Box 11">
            <a:extLst>
              <a:ext uri="{FF2B5EF4-FFF2-40B4-BE49-F238E27FC236}">
                <a16:creationId xmlns:a16="http://schemas.microsoft.com/office/drawing/2014/main" id="{2E73AE95-8482-7740-0E11-CB4CC471742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Hijioka. ASCO GI 2025. Abstr 652.</a:t>
            </a:r>
          </a:p>
        </p:txBody>
      </p:sp>
      <p:sp>
        <p:nvSpPr>
          <p:cNvPr id="4" name="Content Placeholder 2">
            <a:extLst>
              <a:ext uri="{FF2B5EF4-FFF2-40B4-BE49-F238E27FC236}">
                <a16:creationId xmlns:a16="http://schemas.microsoft.com/office/drawing/2014/main" id="{0737EB8F-6F52-07C0-44A1-22C1556087AD}"/>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In this randomized phase III trial, first-line everolimus plus lanreotide was associated with significantly prolonged PFS and manageable toxicity vs everolimus alone in patients with grade 1/2 GEP-NETs with a poor prognosis </a:t>
            </a:r>
          </a:p>
          <a:p>
            <a:r>
              <a:rPr lang="en-US" b="0" kern="0" dirty="0"/>
              <a:t>Investigators concluded that everolimus plus lanreotide could become a new standard first-line strategy for patients with unresectable or recurrent GEP-NETs with poor prognosis</a:t>
            </a:r>
          </a:p>
        </p:txBody>
      </p:sp>
    </p:spTree>
    <p:extLst>
      <p:ext uri="{BB962C8B-B14F-4D97-AF65-F5344CB8AC3E}">
        <p14:creationId xmlns:p14="http://schemas.microsoft.com/office/powerpoint/2010/main" val="2491881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of </a:t>
            </a:r>
            <a:br>
              <a:rPr lang="en-US" altLang="en-US" sz="4000" dirty="0"/>
            </a:br>
            <a:r>
              <a:rPr lang="en-US" altLang="en-US" sz="4000" dirty="0"/>
              <a:t>ASCO GI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a:t>
            </a:r>
          </a:p>
          <a:p>
            <a:pPr>
              <a:buClr>
                <a:schemeClr val="tx2">
                  <a:lumMod val="20000"/>
                  <a:lumOff val="80000"/>
                </a:schemeClr>
              </a:buClr>
              <a:defRPr/>
            </a:pPr>
            <a:r>
              <a:rPr lang="en-US" sz="2400" dirty="0">
                <a:solidFill>
                  <a:srgbClr val="E1471D"/>
                </a:solidFill>
              </a:rPr>
              <a:t>Additional CME-certified analysis </a:t>
            </a:r>
            <a:r>
              <a:rPr lang="en-US" sz="24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41ACCBEB64CBE4D9E8E618206190DA9" ma:contentTypeVersion="11" ma:contentTypeDescription="Create a new document." ma:contentTypeScope="" ma:versionID="6deae48c5f965127f6ab79814080d9a4">
  <xsd:schema xmlns:xsd="http://www.w3.org/2001/XMLSchema" xmlns:xs="http://www.w3.org/2001/XMLSchema" xmlns:p="http://schemas.microsoft.com/office/2006/metadata/properties" xmlns:ns2="6ec49d5d-4c6c-4314-a2cd-b3e16db621af" xmlns:ns3="22fd6914-46d4-4c7e-bbad-46e82841b69d" targetNamespace="http://schemas.microsoft.com/office/2006/metadata/properties" ma:root="true" ma:fieldsID="7ed8a256ff685328927f53cc61d64379" ns2:_="" ns3:_="">
    <xsd:import namespace="6ec49d5d-4c6c-4314-a2cd-b3e16db621a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49d5d-4c6c-4314-a2cd-b3e16db62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c49d5d-4c6c-4314-a2cd-b3e16db621af">
      <Terms xmlns="http://schemas.microsoft.com/office/infopath/2007/PartnerControls"/>
    </lcf76f155ced4ddcb4097134ff3c332f>
    <TaxCatchAll xmlns="22fd6914-46d4-4c7e-bbad-46e82841b69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88FFFC24-FCE8-405B-BD7A-DF0C1E78AB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c49d5d-4c6c-4314-a2cd-b3e16db621a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www.w3.org/XML/1998/namespace"/>
    <ds:schemaRef ds:uri="http://purl.org/dc/elements/1.1/"/>
    <ds:schemaRef ds:uri="http://schemas.microsoft.com/office/2006/documentManagement/types"/>
    <ds:schemaRef ds:uri="6ec49d5d-4c6c-4314-a2cd-b3e16db621af"/>
    <ds:schemaRef ds:uri="22fd6914-46d4-4c7e-bbad-46e82841b69d"/>
    <ds:schemaRef ds:uri="http://schemas.microsoft.com/office/infopath/2007/PartnerControls"/>
    <ds:schemaRef ds:uri="http://schemas.openxmlformats.org/package/2006/metadata/core-properties"/>
    <ds:schemaRef ds:uri="http://purl.org/dc/terms/"/>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2669</TotalTime>
  <Words>1858</Words>
  <Application>Microsoft Office PowerPoint</Application>
  <PresentationFormat>Widescreen</PresentationFormat>
  <Paragraphs>409</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STARTER-NET: Phase III Study of Everolimus ± Lanreotide for Unresectable or Recurrent GEP-NET</vt:lpstr>
      <vt:lpstr>About These Slides</vt:lpstr>
      <vt:lpstr>STARTER-NET: Background</vt:lpstr>
      <vt:lpstr>STARTER-NET: Study Design</vt:lpstr>
      <vt:lpstr>STARTER-NET: Baseline Characteristics</vt:lpstr>
      <vt:lpstr>STARTER-NET: PFS (Primary Endpoint)</vt:lpstr>
      <vt:lpstr>STARTER-NET: PFS by Subgroup</vt:lpstr>
      <vt:lpstr>STARTER-NET: Additional Efficacy Measures</vt:lpstr>
      <vt:lpstr>STARTER-NET: Safety</vt:lpstr>
      <vt:lpstr>STARTER-NET: Investigators’ Conclusions</vt:lpstr>
      <vt:lpstr>Go Online for More CCO Coverage of  ASCO GI 2025!</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STARTER-NET: Phase III Study of Everolimus ± Lanreotide for Unresectable or Recurrent GEP-NET</dc:title>
  <dc:subject/>
  <dc:creator>Preferred User</dc:creator>
  <cp:keywords/>
  <dc:description/>
  <cp:lastModifiedBy>Valerie Wenzel</cp:lastModifiedBy>
  <cp:revision>39</cp:revision>
  <cp:lastPrinted>2016-09-26T20:21:49Z</cp:lastPrinted>
  <dcterms:created xsi:type="dcterms:W3CDTF">2005-05-27T15:08:01Z</dcterms:created>
  <dcterms:modified xsi:type="dcterms:W3CDTF">2025-02-04T20:24:02Z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0x010100841ACCBEB64CBE4D9E8E618206190DA9</vt:lpwstr>
  </property>
  <property fmtid="{D5CDD505-2E9C-101B-9397-08002B2CF9AE}" pid="9" name="MediaServiceImageTags">
    <vt:lpwstr/>
  </property>
</Properties>
</file>