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308" r:id="rId8"/>
    <p:sldId id="532" r:id="rId9"/>
    <p:sldId id="1747256699" r:id="rId10"/>
    <p:sldId id="1747256701" r:id="rId11"/>
    <p:sldId id="1747256700" r:id="rId12"/>
    <p:sldId id="549" r:id="rId13"/>
    <p:sldId id="550" r:id="rId14"/>
    <p:sldId id="551" r:id="rId15"/>
    <p:sldId id="552"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Rachael Andrie" initials="RA" lastIdx="9" clrIdx="15">
    <p:extLst>
      <p:ext uri="{19B8F6BF-5375-455C-9EA6-DF929625EA0E}">
        <p15:presenceInfo xmlns:p15="http://schemas.microsoft.com/office/powerpoint/2012/main" userId="S::randrie@clinicaloptions.com::311027c1-cf79-416d-b346-5f38dcd95c11" providerId="AD"/>
      </p:ext>
    </p:extLst>
  </p:cmAuthor>
  <p:cmAuthor id="17" name="Vanessa Carter" initials="VC" lastIdx="9" clrIdx="16">
    <p:extLst>
      <p:ext uri="{19B8F6BF-5375-455C-9EA6-DF929625EA0E}">
        <p15:presenceInfo xmlns:p15="http://schemas.microsoft.com/office/powerpoint/2012/main" userId="S::vcarter@clinicaloptions.com::9ce73b1e-6b1e-4cab-b34f-91637f33dd50" providerId="AD"/>
      </p:ext>
    </p:extLst>
  </p:cmAuthor>
  <p:cmAuthor id="18" name="mbecker@clinicaloptions.com" initials="m" lastIdx="7" clrIdx="17">
    <p:extLst>
      <p:ext uri="{19B8F6BF-5375-455C-9EA6-DF929625EA0E}">
        <p15:presenceInfo xmlns:p15="http://schemas.microsoft.com/office/powerpoint/2012/main" userId="mbecker@clinicaloptions.com" providerId="None"/>
      </p:ext>
    </p:extLst>
  </p:cmAuthor>
  <p:cmAuthor id="19" name="aboecler@clinicaloptions.com" initials="a" lastIdx="3" clrIdx="18">
    <p:extLst>
      <p:ext uri="{19B8F6BF-5375-455C-9EA6-DF929625EA0E}">
        <p15:presenceInfo xmlns:p15="http://schemas.microsoft.com/office/powerpoint/2012/main" userId="aboecler@clinicaloptions.com" providerId="None"/>
      </p:ext>
    </p:extLst>
  </p:cmAuthor>
  <p:cmAuthor id="20" name="clinicaloptions\randrie" initials="c" lastIdx="3" clrIdx="19">
    <p:extLst>
      <p:ext uri="{19B8F6BF-5375-455C-9EA6-DF929625EA0E}">
        <p15:presenceInfo xmlns:p15="http://schemas.microsoft.com/office/powerpoint/2012/main" userId="clinicaloptions\randri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99" autoAdjust="0"/>
    <p:restoredTop sz="76877" autoAdjust="0"/>
  </p:normalViewPr>
  <p:slideViewPr>
    <p:cSldViewPr snapToGrid="0">
      <p:cViewPr varScale="1">
        <p:scale>
          <a:sx n="51" d="100"/>
          <a:sy n="51" d="100"/>
        </p:scale>
        <p:origin x="1388" y="44"/>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1620916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397582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CNS, central nervous system; NSCLC, non-small-cell lung cancer; OS, overall survival; PFS, progression-free survival; TKI, tyrosine kinase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148973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B6EDC1C7-B849-49EF-A595-5267687EA863}"/>
              </a:ext>
            </a:extLst>
          </p:cNvPr>
          <p:cNvSpPr>
            <a:spLocks noGrp="1" noRot="1" noChangeAspect="1" noChangeArrowheads="1" noTextEdit="1"/>
          </p:cNvSpPr>
          <p:nvPr>
            <p:ph type="sldImg"/>
          </p:nvPr>
        </p:nvSpPr>
        <p:spPr>
          <a:xfrm>
            <a:off x="381000" y="685800"/>
            <a:ext cx="6096000" cy="3429000"/>
          </a:xfrm>
          <a:ln/>
        </p:spPr>
      </p:sp>
      <p:sp>
        <p:nvSpPr>
          <p:cNvPr id="66563" name="Notes Placeholder 2">
            <a:extLst>
              <a:ext uri="{FF2B5EF4-FFF2-40B4-BE49-F238E27FC236}">
                <a16:creationId xmlns:a16="http://schemas.microsoft.com/office/drawing/2014/main" id="{FB936C44-7280-485F-ADF3-6D05180714DF}"/>
              </a:ext>
            </a:extLst>
          </p:cNvPr>
          <p:cNvSpPr>
            <a:spLocks noGrp="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200" i="1" dirty="0">
                <a:latin typeface="Calibri" panose="020F0502020204030204" pitchFamily="34" charset="0"/>
                <a:cs typeface="Calibri" panose="020F0502020204030204" pitchFamily="34" charset="0"/>
              </a:rPr>
              <a:t>AUC, area under the concentration curve; CNS, central nervous system; DCR, disease control rate; DoR, duration of response; HRQoL, health-related quality of life; mets, metastases; NSCLC, non-small-cell lung cancer; ORR, overall response rate; OS, overall survival; PD, progressive disease; PFS, progression-free survival; PFS2, second progression-free survival; PS, performance status; RECIST, Response Evaluation Criteria in Solid Tumors; </a:t>
            </a:r>
            <a:r>
              <a:rPr lang="en-US" altLang="en-US" sz="1200" i="1" dirty="0" err="1">
                <a:latin typeface="Calibri" panose="020F0502020204030204" pitchFamily="34" charset="0"/>
                <a:cs typeface="Calibri" panose="020F0502020204030204" pitchFamily="34" charset="0"/>
              </a:rPr>
              <a:t>tx</a:t>
            </a:r>
            <a:r>
              <a:rPr lang="en-US" altLang="en-US" sz="1200" i="1" dirty="0">
                <a:latin typeface="Calibri" panose="020F0502020204030204" pitchFamily="34" charset="0"/>
                <a:cs typeface="Calibri" panose="020F0502020204030204" pitchFamily="34" charset="0"/>
              </a:rPr>
              <a:t>, treatment; WHO, World Health Organization.</a:t>
            </a:r>
            <a:endParaRPr lang="en-US" altLang="en-US" dirty="0">
              <a:latin typeface="Arial" panose="020B0604020202020204" pitchFamily="34" charset="0"/>
            </a:endParaRPr>
          </a:p>
        </p:txBody>
      </p:sp>
      <p:sp>
        <p:nvSpPr>
          <p:cNvPr id="197636" name="Slide Number Placeholder 3">
            <a:extLst>
              <a:ext uri="{FF2B5EF4-FFF2-40B4-BE49-F238E27FC236}">
                <a16:creationId xmlns:a16="http://schemas.microsoft.com/office/drawing/2014/main" id="{E60F32FE-3C10-41C5-A59F-8AA148966A3C}"/>
              </a:ext>
            </a:extLst>
          </p:cNvPr>
          <p:cNvSpPr>
            <a:spLocks noGrp="1"/>
          </p:cNvSpPr>
          <p:nvPr>
            <p:ph type="sldNum" sz="quarter" idx="4294967295"/>
          </p:nvPr>
        </p:nvSpPr>
        <p:spPr>
          <a:xfrm>
            <a:off x="0" y="0"/>
            <a:ext cx="0" cy="0"/>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3500" b="1" i="1">
                <a:solidFill>
                  <a:schemeClr val="tx1"/>
                </a:solidFill>
                <a:latin typeface="Times New Roman" pitchFamily="18" charset="0"/>
                <a:ea typeface="ＭＳ Ｐゴシック" pitchFamily="34" charset="-128"/>
              </a:defRPr>
            </a:lvl1pPr>
            <a:lvl2pPr marL="729057" indent="-280406">
              <a:defRPr sz="3500" b="1" i="1">
                <a:solidFill>
                  <a:schemeClr val="tx1"/>
                </a:solidFill>
                <a:latin typeface="Times New Roman" pitchFamily="18" charset="0"/>
                <a:ea typeface="ＭＳ Ｐゴシック" pitchFamily="34" charset="-128"/>
              </a:defRPr>
            </a:lvl2pPr>
            <a:lvl3pPr marL="1121626" indent="-224325">
              <a:defRPr sz="3500" b="1" i="1">
                <a:solidFill>
                  <a:schemeClr val="tx1"/>
                </a:solidFill>
                <a:latin typeface="Times New Roman" pitchFamily="18" charset="0"/>
                <a:ea typeface="ＭＳ Ｐゴシック" pitchFamily="34" charset="-128"/>
              </a:defRPr>
            </a:lvl3pPr>
            <a:lvl4pPr marL="1570276" indent="-224325">
              <a:defRPr sz="3500" b="1" i="1">
                <a:solidFill>
                  <a:schemeClr val="tx1"/>
                </a:solidFill>
                <a:latin typeface="Times New Roman" pitchFamily="18" charset="0"/>
                <a:ea typeface="ＭＳ Ｐゴシック" pitchFamily="34" charset="-128"/>
              </a:defRPr>
            </a:lvl4pPr>
            <a:lvl5pPr marL="2018927" indent="-224325">
              <a:defRPr sz="3500" b="1" i="1">
                <a:solidFill>
                  <a:schemeClr val="tx1"/>
                </a:solidFill>
                <a:latin typeface="Times New Roman" pitchFamily="18" charset="0"/>
                <a:ea typeface="ＭＳ Ｐゴシック" pitchFamily="34" charset="-128"/>
              </a:defRPr>
            </a:lvl5pPr>
            <a:lvl6pPr marL="2467577" indent="-224325" eaLnBrk="0" fontAlgn="base" hangingPunct="0">
              <a:spcBef>
                <a:spcPct val="0"/>
              </a:spcBef>
              <a:spcAft>
                <a:spcPct val="0"/>
              </a:spcAft>
              <a:defRPr sz="3500" b="1" i="1">
                <a:solidFill>
                  <a:schemeClr val="tx1"/>
                </a:solidFill>
                <a:latin typeface="Times New Roman" pitchFamily="18" charset="0"/>
                <a:ea typeface="ＭＳ Ｐゴシック" pitchFamily="34" charset="-128"/>
              </a:defRPr>
            </a:lvl6pPr>
            <a:lvl7pPr marL="2916227" indent="-224325" eaLnBrk="0" fontAlgn="base" hangingPunct="0">
              <a:spcBef>
                <a:spcPct val="0"/>
              </a:spcBef>
              <a:spcAft>
                <a:spcPct val="0"/>
              </a:spcAft>
              <a:defRPr sz="3500" b="1" i="1">
                <a:solidFill>
                  <a:schemeClr val="tx1"/>
                </a:solidFill>
                <a:latin typeface="Times New Roman" pitchFamily="18" charset="0"/>
                <a:ea typeface="ＭＳ Ｐゴシック" pitchFamily="34" charset="-128"/>
              </a:defRPr>
            </a:lvl7pPr>
            <a:lvl8pPr marL="3364878" indent="-224325" eaLnBrk="0" fontAlgn="base" hangingPunct="0">
              <a:spcBef>
                <a:spcPct val="0"/>
              </a:spcBef>
              <a:spcAft>
                <a:spcPct val="0"/>
              </a:spcAft>
              <a:defRPr sz="3500" b="1" i="1">
                <a:solidFill>
                  <a:schemeClr val="tx1"/>
                </a:solidFill>
                <a:latin typeface="Times New Roman" pitchFamily="18" charset="0"/>
                <a:ea typeface="ＭＳ Ｐゴシック" pitchFamily="34" charset="-128"/>
              </a:defRPr>
            </a:lvl8pPr>
            <a:lvl9pPr marL="3813528" indent="-224325" eaLnBrk="0" fontAlgn="base" hangingPunct="0">
              <a:spcBef>
                <a:spcPct val="0"/>
              </a:spcBef>
              <a:spcAft>
                <a:spcPct val="0"/>
              </a:spcAft>
              <a:defRPr sz="3500" b="1" i="1">
                <a:solidFill>
                  <a:schemeClr val="tx1"/>
                </a:solidFill>
                <a:latin typeface="Times New Roman" pitchFamily="18" charset="0"/>
                <a:ea typeface="ＭＳ Ｐゴシック"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60BBB3A-B3A8-476F-BAAE-8728ECBF28BC}" type="slidenum">
              <a:rPr kumimoji="0" lang="en-US" altLang="en-US" sz="1200" b="0" i="0" u="none" strike="noStrike" kern="1200" cap="none" spc="0" normalizeH="0" baseline="0" noProof="0">
                <a:ln>
                  <a:noFill/>
                </a:ln>
                <a:solidFill>
                  <a:srgbClr val="000000"/>
                </a:solidFill>
                <a:effectLst/>
                <a:uLnTx/>
                <a:uFillTx/>
                <a:latin typeface="Arial" pitchFamily="34" charset="0"/>
                <a:ea typeface="ＭＳ Ｐゴシック"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235679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CNS, central nervous system; CT, chemotherapy; PS, performance status; WHO, World Health Organization.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248488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BL, baseline; CNS, central nervous system; CT, chemotherapy; </a:t>
            </a:r>
            <a:r>
              <a:rPr lang="en-US" altLang="en-US" sz="1200" i="1" dirty="0" err="1">
                <a:latin typeface="Calibri" panose="020F0502020204030204" pitchFamily="34" charset="0"/>
                <a:cs typeface="Calibri" panose="020F0502020204030204" pitchFamily="34" charset="0"/>
              </a:rPr>
              <a:t>mets</a:t>
            </a:r>
            <a:r>
              <a:rPr lang="en-US" altLang="en-US" sz="1200" i="1" dirty="0">
                <a:latin typeface="Calibri" panose="020F0502020204030204" pitchFamily="34" charset="0"/>
                <a:cs typeface="Calibri" panose="020F0502020204030204" pitchFamily="34" charset="0"/>
              </a:rPr>
              <a:t>, metastases; mut, mutation; </a:t>
            </a:r>
            <a:r>
              <a:rPr lang="en-US" i="1" dirty="0"/>
              <a:t>PFS, progression-free survival; </a:t>
            </a:r>
            <a:r>
              <a:rPr lang="en-US" i="1" dirty="0" err="1"/>
              <a:t>tx</a:t>
            </a:r>
            <a:r>
              <a:rPr lang="en-US" i="1" dirty="0"/>
              <a:t>,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375972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i="1" dirty="0">
                <a:latin typeface="Calibri" panose="020F0502020204030204" pitchFamily="34" charset="0"/>
                <a:cs typeface="Calibri" panose="020F0502020204030204" pitchFamily="34" charset="0"/>
              </a:rPr>
              <a:t>CR, complete response; CT, chemotherapy; DoR, duration of response; OR, odds ratio; ORR, objective response rate; OS, overall survival; PD, progressive disease; PFS2, second progression-free survival; PR, partial response; PD, progressive disease; SD, stable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1440978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CT, chemotherapy.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738753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events; CT, chemotherapy.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645499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 OS, overall survival; PFS, progression-free survival; PFS2, second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0769792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FLAURA2: Phase III Trial of First-line </a:t>
            </a:r>
            <a:br>
              <a:rPr lang="en-US" altLang="en-US" sz="4000" dirty="0"/>
            </a:br>
            <a:r>
              <a:rPr lang="en-US" altLang="en-US" sz="4000" dirty="0"/>
              <a:t>Osimertinib ± Platinum-Based Chemotherapy in </a:t>
            </a:r>
            <a:r>
              <a:rPr lang="en-US" altLang="en-US" sz="4000" i="1" dirty="0"/>
              <a:t>EGFR</a:t>
            </a:r>
            <a:r>
              <a:rPr lang="en-US" altLang="en-US" sz="4000" dirty="0"/>
              <a:t>-Mutated Advanced NSCLC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9999009"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IASLC WCLC 2023 Conference</a:t>
            </a:r>
            <a:r>
              <a:rPr lang="en-US" sz="1600" i="1" kern="0" dirty="0">
                <a:solidFill>
                  <a:schemeClr val="bg2"/>
                </a:solidFill>
                <a:latin typeface="Calibri"/>
                <a:ea typeface="+mj-ea"/>
                <a:cs typeface="Calibri"/>
              </a:rPr>
              <a:t>, September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2" name="Text Box 21">
            <a:extLst>
              <a:ext uri="{FF2B5EF4-FFF2-40B4-BE49-F238E27FC236}">
                <a16:creationId xmlns:a16="http://schemas.microsoft.com/office/drawing/2014/main" id="{1A1AD098-A01C-E3DB-7542-E01892DB8064}"/>
              </a:ext>
            </a:extLst>
          </p:cNvPr>
          <p:cNvSpPr txBox="1">
            <a:spLocks noChangeArrowheads="1"/>
          </p:cNvSpPr>
          <p:nvPr/>
        </p:nvSpPr>
        <p:spPr bwMode="auto">
          <a:xfrm>
            <a:off x="423864" y="6184690"/>
            <a:ext cx="4780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Daiichi Sankyo, Inc; Gilead Sciences Inc.; and Regeneron Pharmaceuticals, Inc.</a:t>
            </a:r>
          </a:p>
        </p:txBody>
      </p:sp>
      <p:sp>
        <p:nvSpPr>
          <p:cNvPr id="6"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23864" y="5964803"/>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839013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FLAURA2: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First-line standard of care for </a:t>
            </a:r>
            <a:r>
              <a:rPr lang="en-US" altLang="en-US" sz="2200" i="1" dirty="0"/>
              <a:t>EGFR</a:t>
            </a:r>
            <a:r>
              <a:rPr lang="en-US" altLang="en-US" sz="2200" dirty="0"/>
              <a:t>-mutated advanced NSCLC is single-agent EGFR TKI</a:t>
            </a:r>
            <a:r>
              <a:rPr lang="en-US" altLang="en-US" sz="2400" baseline="30000" dirty="0"/>
              <a:t>1-4</a:t>
            </a:r>
          </a:p>
          <a:p>
            <a:pPr lvl="1"/>
            <a:r>
              <a:rPr lang="en-US" altLang="en-US" sz="2000" dirty="0"/>
              <a:t>Resistance commonly develops, leading to disease progression</a:t>
            </a:r>
          </a:p>
          <a:p>
            <a:pPr lvl="1"/>
            <a:r>
              <a:rPr lang="en-US" altLang="en-US" sz="2000" dirty="0"/>
              <a:t>Factors associated with poor prognosis include CNS metastasis or </a:t>
            </a:r>
            <a:r>
              <a:rPr lang="en-US" altLang="en-US" sz="2000" i="1" dirty="0"/>
              <a:t>EGFR</a:t>
            </a:r>
            <a:r>
              <a:rPr lang="en-US" altLang="en-US" sz="2000" dirty="0"/>
              <a:t> L858R mutation</a:t>
            </a:r>
          </a:p>
          <a:p>
            <a:r>
              <a:rPr lang="en-US" altLang="en-US" sz="2400" dirty="0"/>
              <a:t>Phase III FLAURA established osimertinib, a third-generation EGFR TKI with CNS penetration, as the preferred first-line EGFR TKI based on superior OS and PFS vs comparator EGFR TKIs</a:t>
            </a:r>
            <a:r>
              <a:rPr lang="en-US" altLang="en-US" sz="2400" baseline="30000" dirty="0"/>
              <a:t>5,6</a:t>
            </a:r>
          </a:p>
          <a:p>
            <a:r>
              <a:rPr lang="en-US" altLang="en-US" sz="2200" dirty="0"/>
              <a:t>Data from phase II OPAL suggest osimertinib activity might be further enhanced in first-line setting by combining with platinum-based chemotherapy</a:t>
            </a:r>
            <a:r>
              <a:rPr lang="en-US" altLang="en-US" sz="2200" baseline="30000" dirty="0"/>
              <a:t>7</a:t>
            </a:r>
          </a:p>
          <a:p>
            <a:r>
              <a:rPr lang="en-US" altLang="en-US" sz="2200" dirty="0"/>
              <a:t>Current phase III FLAURA2 trial assessed efficacy and safety of first-line osimertinib ± platinum-pemetrexed in </a:t>
            </a:r>
            <a:r>
              <a:rPr lang="en-US" altLang="en-US" sz="2200" i="1" dirty="0"/>
              <a:t>EGFR</a:t>
            </a:r>
            <a:r>
              <a:rPr lang="en-US" altLang="en-US" sz="2200" dirty="0"/>
              <a:t>-mutated advanced NSCLC</a:t>
            </a:r>
            <a:r>
              <a:rPr lang="en-US" altLang="en-US" sz="2200" baseline="30000" dirty="0"/>
              <a:t>8</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Hendriks. Ann Oncol. 2023;34:358. 2. Bhatt. J Glob Oncol. 2016;3:208. 3. Peters. Cancer Treat Rev. 2016;45:139.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Lee. J Natl Cancer Inst. 2017;109. 4. Soria. NEJM. 2018;378:113. 5. Ramalingam. NEJM. 2020;382:41.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6. Saito. Eur J Cancer. 2023;185:83. 7. Jänne. WCLC 2023. Abstr PL03.13.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2FA82797-95D8-42CF-B56C-6630DCAB3622}"/>
              </a:ext>
            </a:extLst>
          </p:cNvPr>
          <p:cNvSpPr>
            <a:spLocks noGrp="1"/>
          </p:cNvSpPr>
          <p:nvPr>
            <p:ph type="title"/>
          </p:nvPr>
        </p:nvSpPr>
        <p:spPr/>
        <p:txBody>
          <a:bodyPr/>
          <a:lstStyle/>
          <a:p>
            <a:r>
              <a:rPr lang="en-US" altLang="en-US" dirty="0"/>
              <a:t>FLAURA2: Study Design</a:t>
            </a:r>
          </a:p>
        </p:txBody>
      </p:sp>
      <p:sp>
        <p:nvSpPr>
          <p:cNvPr id="63491" name="Content Placeholder 12">
            <a:extLst>
              <a:ext uri="{FF2B5EF4-FFF2-40B4-BE49-F238E27FC236}">
                <a16:creationId xmlns:a16="http://schemas.microsoft.com/office/drawing/2014/main" id="{0F77F5D4-C98B-4B52-BBAB-EAB420A87D28}"/>
              </a:ext>
            </a:extLst>
          </p:cNvPr>
          <p:cNvSpPr>
            <a:spLocks noGrp="1"/>
          </p:cNvSpPr>
          <p:nvPr>
            <p:ph idx="1"/>
          </p:nvPr>
        </p:nvSpPr>
        <p:spPr/>
        <p:txBody>
          <a:bodyPr/>
          <a:lstStyle/>
          <a:p>
            <a:pPr>
              <a:defRPr/>
            </a:pPr>
            <a:r>
              <a:rPr lang="en-US" altLang="en-US" sz="2400" dirty="0"/>
              <a:t>Global, randomized, open-label phase III study (data cutoff: April 3, 2023)</a:t>
            </a:r>
          </a:p>
          <a:p>
            <a:pPr marL="0" indent="0">
              <a:buNone/>
              <a:defRPr/>
            </a:pPr>
            <a:endParaRPr lang="en-US" altLang="en-US" sz="2400" dirty="0"/>
          </a:p>
          <a:p>
            <a:pPr marL="0" indent="0">
              <a:buNone/>
              <a:defRPr/>
            </a:pPr>
            <a:endParaRPr lang="en-US" altLang="en-US" sz="2400" dirty="0"/>
          </a:p>
          <a:p>
            <a:pPr marL="0" indent="0">
              <a:buNone/>
              <a:defRPr/>
            </a:pPr>
            <a:endParaRPr lang="en-US" altLang="en-US" sz="2400" dirty="0"/>
          </a:p>
          <a:p>
            <a:pPr marL="0" indent="0">
              <a:buNone/>
              <a:defRPr/>
            </a:pPr>
            <a:endParaRPr lang="en-US" altLang="en-US" sz="2400" dirty="0"/>
          </a:p>
          <a:p>
            <a:pPr marL="0" indent="0">
              <a:buNone/>
              <a:defRPr/>
            </a:pPr>
            <a:endParaRPr lang="en-US" altLang="en-US" sz="2400" dirty="0"/>
          </a:p>
          <a:p>
            <a:pPr marL="0" indent="0">
              <a:buNone/>
              <a:defRPr/>
            </a:pPr>
            <a:endParaRPr lang="en-US" altLang="en-US" sz="2400" dirty="0"/>
          </a:p>
          <a:p>
            <a:pPr>
              <a:defRPr/>
            </a:pPr>
            <a:r>
              <a:rPr lang="en-US" altLang="en-US" sz="2400" b="1" dirty="0"/>
              <a:t>Primary endpoint: </a:t>
            </a:r>
            <a:r>
              <a:rPr lang="en-US" altLang="en-US" sz="2400" dirty="0"/>
              <a:t>investigator-assessed PFS (RECIST v1.1) </a:t>
            </a:r>
          </a:p>
          <a:p>
            <a:pPr>
              <a:defRPr/>
            </a:pPr>
            <a:r>
              <a:rPr lang="en-US" altLang="en-US" sz="2400" b="1" dirty="0"/>
              <a:t>Key secondary endpoints: </a:t>
            </a:r>
            <a:r>
              <a:rPr lang="en-US" altLang="en-US" sz="2400" dirty="0"/>
              <a:t>ORR, DoR, DCR, OS, PFS2, HRQoL, safety</a:t>
            </a:r>
          </a:p>
        </p:txBody>
      </p:sp>
      <p:sp>
        <p:nvSpPr>
          <p:cNvPr id="65540" name="Text Box 45">
            <a:extLst>
              <a:ext uri="{FF2B5EF4-FFF2-40B4-BE49-F238E27FC236}">
                <a16:creationId xmlns:a16="http://schemas.microsoft.com/office/drawing/2014/main" id="{FA6664A2-2882-4C1A-86B6-D43156EE0704}"/>
              </a:ext>
            </a:extLst>
          </p:cNvPr>
          <p:cNvSpPr txBox="1">
            <a:spLocks noChangeArrowheads="1"/>
          </p:cNvSpPr>
          <p:nvPr/>
        </p:nvSpPr>
        <p:spPr bwMode="auto">
          <a:xfrm>
            <a:off x="392710" y="2683445"/>
            <a:ext cx="3025604" cy="2031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Treatment-naive patients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with advanced nonsquamous NSCLC with </a:t>
            </a: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EGFR</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 exon 19 deletion or </a:t>
            </a:r>
            <a:r>
              <a:rPr kumimoji="0" lang="en-GB" altLang="en-US" sz="1800" b="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L858R</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 mutation; WHO PS 0/1;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stable CNS mets permitted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(N = 557)</a:t>
            </a:r>
          </a:p>
        </p:txBody>
      </p:sp>
      <p:sp>
        <p:nvSpPr>
          <p:cNvPr id="65541" name="Rectangle 49">
            <a:extLst>
              <a:ext uri="{FF2B5EF4-FFF2-40B4-BE49-F238E27FC236}">
                <a16:creationId xmlns:a16="http://schemas.microsoft.com/office/drawing/2014/main" id="{082C3AFB-6656-492C-AC35-564CCDD07555}"/>
              </a:ext>
            </a:extLst>
          </p:cNvPr>
          <p:cNvSpPr>
            <a:spLocks noChangeArrowheads="1"/>
          </p:cNvSpPr>
          <p:nvPr/>
        </p:nvSpPr>
        <p:spPr bwMode="auto">
          <a:xfrm>
            <a:off x="3943602" y="2609243"/>
            <a:ext cx="2819414" cy="1097280"/>
          </a:xfrm>
          <a:prstGeom prst="rect">
            <a:avLst/>
          </a:prstGeom>
          <a:solidFill>
            <a:schemeClr val="accent1"/>
          </a:solidFill>
          <a:ln>
            <a:noFill/>
          </a:ln>
        </p:spPr>
        <p:txBody>
          <a:bodyPr wrap="none" anchor="ctr" anchorCtr="1"/>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Osimertinib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80 mg PO QD + </a:t>
            </a:r>
          </a:p>
          <a:p>
            <a:pPr marL="0" marR="0" lvl="0" indent="0" algn="ctr" defTabSz="912813" rtl="0" eaLnBrk="1" fontAlgn="base" latinLnBrk="0" hangingPunct="1">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ea typeface="MS PGothic" panose="020B0600070205080204" pitchFamily="34" charset="-128"/>
              </a:rPr>
              <a:t>Platinum chemotherapy</a:t>
            </a:r>
            <a:r>
              <a:rPr lang="en-US" altLang="en-US" sz="1800" b="0" dirty="0">
                <a:solidFill>
                  <a:srgbClr val="FFFFFF"/>
                </a:solidFill>
                <a:latin typeface="Calibri" panose="020F0502020204030204" pitchFamily="34" charset="0"/>
                <a:ea typeface="MS PGothic" panose="020B0600070205080204" pitchFamily="34" charset="-128"/>
              </a:rPr>
              <a:t>*</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endParaRP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(n = 279</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a:t>
            </a:r>
          </a:p>
        </p:txBody>
      </p:sp>
      <p:sp>
        <p:nvSpPr>
          <p:cNvPr id="65542" name="Rectangle 50">
            <a:extLst>
              <a:ext uri="{FF2B5EF4-FFF2-40B4-BE49-F238E27FC236}">
                <a16:creationId xmlns:a16="http://schemas.microsoft.com/office/drawing/2014/main" id="{E7BE3D59-D0C1-4B3C-AFE5-3CB63270EF2A}"/>
              </a:ext>
            </a:extLst>
          </p:cNvPr>
          <p:cNvSpPr>
            <a:spLocks noChangeArrowheads="1"/>
          </p:cNvSpPr>
          <p:nvPr/>
        </p:nvSpPr>
        <p:spPr bwMode="auto">
          <a:xfrm>
            <a:off x="3943601" y="3819563"/>
            <a:ext cx="5680832" cy="929224"/>
          </a:xfrm>
          <a:prstGeom prst="rect">
            <a:avLst/>
          </a:prstGeom>
          <a:solidFill>
            <a:schemeClr val="hlink"/>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nchorCtr="1"/>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Osimertinib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80 mg PO QD</a:t>
            </a:r>
          </a:p>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(n = 278</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a:t>
            </a:r>
          </a:p>
        </p:txBody>
      </p:sp>
      <p:sp>
        <p:nvSpPr>
          <p:cNvPr id="28" name="Line 53">
            <a:extLst>
              <a:ext uri="{FF2B5EF4-FFF2-40B4-BE49-F238E27FC236}">
                <a16:creationId xmlns:a16="http://schemas.microsoft.com/office/drawing/2014/main" id="{A88F60BC-BB79-4597-AC65-B9ED6D67CE33}"/>
              </a:ext>
            </a:extLst>
          </p:cNvPr>
          <p:cNvSpPr>
            <a:spLocks noChangeShapeType="1"/>
          </p:cNvSpPr>
          <p:nvPr/>
        </p:nvSpPr>
        <p:spPr bwMode="auto">
          <a:xfrm>
            <a:off x="3391151" y="3850158"/>
            <a:ext cx="466725" cy="350838"/>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999"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29" name="Line 54">
            <a:extLst>
              <a:ext uri="{FF2B5EF4-FFF2-40B4-BE49-F238E27FC236}">
                <a16:creationId xmlns:a16="http://schemas.microsoft.com/office/drawing/2014/main" id="{AB917FDE-A02E-4B78-ADAB-8C57790E5F0D}"/>
              </a:ext>
            </a:extLst>
          </p:cNvPr>
          <p:cNvSpPr>
            <a:spLocks noChangeShapeType="1"/>
          </p:cNvSpPr>
          <p:nvPr/>
        </p:nvSpPr>
        <p:spPr bwMode="auto">
          <a:xfrm flipV="1">
            <a:off x="3391151" y="3184095"/>
            <a:ext cx="466725" cy="347663"/>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126" rtl="0" eaLnBrk="1" fontAlgn="auto" latinLnBrk="0" hangingPunct="1">
              <a:lnSpc>
                <a:spcPct val="100000"/>
              </a:lnSpc>
              <a:spcBef>
                <a:spcPts val="0"/>
              </a:spcBef>
              <a:spcAft>
                <a:spcPts val="0"/>
              </a:spcAft>
              <a:buClrTx/>
              <a:buSzTx/>
              <a:buFontTx/>
              <a:buNone/>
              <a:tabLst/>
              <a:defRPr/>
            </a:pPr>
            <a:endParaRPr kumimoji="0" lang="en-US" sz="1999"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65545" name="Rectangle 11">
            <a:extLst>
              <a:ext uri="{FF2B5EF4-FFF2-40B4-BE49-F238E27FC236}">
                <a16:creationId xmlns:a16="http://schemas.microsoft.com/office/drawing/2014/main" id="{0DF27CEA-2E25-4016-A6A3-E1C1892C5353}"/>
              </a:ext>
            </a:extLst>
          </p:cNvPr>
          <p:cNvSpPr>
            <a:spLocks noChangeArrowheads="1"/>
          </p:cNvSpPr>
          <p:nvPr/>
        </p:nvSpPr>
        <p:spPr bwMode="auto">
          <a:xfrm>
            <a:off x="10081239" y="3218723"/>
            <a:ext cx="1715342" cy="10895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ctr">
            <a:spAutoFit/>
          </a:bodyPr>
          <a:lstStyle>
            <a:lvl1pPr defTabSz="912813">
              <a:lnSpc>
                <a:spcPct val="90000"/>
              </a:lnSpc>
              <a:spcBef>
                <a:spcPts val="1000"/>
              </a:spcBef>
              <a:spcAft>
                <a:spcPts val="700"/>
              </a:spcAft>
              <a:buClr>
                <a:srgbClr val="FEFDDE"/>
              </a:buClr>
              <a:buFont typeface="Wingdings" panose="05000000000000000000" pitchFamily="2" charset="2"/>
              <a:buChar char="§"/>
              <a:tabLst>
                <a:tab pos="227013" algn="l"/>
              </a:tabLst>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tabLst>
                <a:tab pos="227013" algn="l"/>
              </a:tabLst>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tabLst>
                <a:tab pos="227013" algn="l"/>
              </a:tabLst>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tabLst>
                <a:tab pos="227013" algn="l"/>
              </a:tabLst>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tabLst>
                <a:tab pos="227013" algn="l"/>
              </a:tabLst>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tabLst>
                <a:tab pos="227013" algn="l"/>
              </a:tabLst>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tabLst>
                <a:tab pos="227013" algn="l"/>
              </a:tabLst>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tabLst>
                <a:tab pos="227013" algn="l"/>
              </a:tabLst>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tabLst>
                <a:tab pos="227013" algn="l"/>
              </a:tabLst>
              <a:defRPr sz="2000">
                <a:solidFill>
                  <a:srgbClr val="FEFDDE"/>
                </a:solidFill>
                <a:latin typeface="Arial" panose="020B0604020202020204" pitchFamily="34" charset="0"/>
              </a:defRPr>
            </a:lvl9pPr>
          </a:lstStyle>
          <a:p>
            <a:pPr marL="0" marR="0" lvl="0" indent="0" algn="ctr" defTabSz="912813" rtl="0" eaLnBrk="1" fontAlgn="base" latinLnBrk="0" hangingPunct="1">
              <a:lnSpc>
                <a:spcPct val="90000"/>
              </a:lnSpc>
              <a:spcBef>
                <a:spcPts val="0"/>
              </a:spcBef>
              <a:spcAft>
                <a:spcPts val="0"/>
              </a:spcAft>
              <a:buClr>
                <a:srgbClr val="600030"/>
              </a:buClr>
              <a:buSzTx/>
              <a:buFontTx/>
              <a:buNone/>
              <a:tabLst>
                <a:tab pos="227013" algn="l"/>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or other withdrawal criteria met</a:t>
            </a:r>
          </a:p>
        </p:txBody>
      </p:sp>
      <p:cxnSp>
        <p:nvCxnSpPr>
          <p:cNvPr id="65546" name="Straight Arrow Connector 13">
            <a:extLst>
              <a:ext uri="{FF2B5EF4-FFF2-40B4-BE49-F238E27FC236}">
                <a16:creationId xmlns:a16="http://schemas.microsoft.com/office/drawing/2014/main" id="{91219694-5EB1-4634-A553-D50A93465A4D}"/>
              </a:ext>
            </a:extLst>
          </p:cNvPr>
          <p:cNvCxnSpPr>
            <a:cxnSpLocks noChangeShapeType="1"/>
          </p:cNvCxnSpPr>
          <p:nvPr/>
        </p:nvCxnSpPr>
        <p:spPr bwMode="auto">
          <a:xfrm>
            <a:off x="9823622" y="3753167"/>
            <a:ext cx="296560" cy="0"/>
          </a:xfrm>
          <a:prstGeom prst="straightConnector1">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cxnSp>
      <p:sp>
        <p:nvSpPr>
          <p:cNvPr id="16" name="TextBox 2">
            <a:extLst>
              <a:ext uri="{FF2B5EF4-FFF2-40B4-BE49-F238E27FC236}">
                <a16:creationId xmlns:a16="http://schemas.microsoft.com/office/drawing/2014/main" id="{CD19DA4B-8945-446C-B774-7C07830C0B4F}"/>
              </a:ext>
            </a:extLst>
          </p:cNvPr>
          <p:cNvSpPr txBox="1">
            <a:spLocks noChangeArrowheads="1"/>
          </p:cNvSpPr>
          <p:nvPr/>
        </p:nvSpPr>
        <p:spPr bwMode="auto">
          <a:xfrm>
            <a:off x="1314260" y="1990970"/>
            <a:ext cx="4539787" cy="3139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126" rtl="0" eaLnBrk="1" fontAlgn="auto" latinLnBrk="0" hangingPunct="1">
              <a:lnSpc>
                <a:spcPct val="90000"/>
              </a:lnSpc>
              <a:spcBef>
                <a:spcPct val="35000"/>
              </a:spcBef>
              <a:spcAft>
                <a:spcPct val="25000"/>
              </a:spcAft>
              <a:buClr>
                <a:srgbClr val="8B3D9A"/>
              </a:buClr>
              <a:buSzTx/>
              <a:buFontTx/>
              <a:buNone/>
              <a:tabLst/>
              <a:defRPr/>
            </a:pPr>
            <a:r>
              <a:rPr kumimoji="0" lang="en-US" altLang="en-US" sz="1600" b="0" i="1"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Stratified by </a:t>
            </a:r>
            <a:r>
              <a:rPr kumimoji="0" lang="en-US" altLang="en-US" sz="1600" b="0"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EGFR</a:t>
            </a:r>
            <a:r>
              <a:rPr kumimoji="0" lang="en-US" altLang="en-US" sz="1600" b="0" i="1" u="none" strike="noStrike" kern="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 mutation, race, and WHO PS</a:t>
            </a:r>
          </a:p>
        </p:txBody>
      </p:sp>
      <p:cxnSp>
        <p:nvCxnSpPr>
          <p:cNvPr id="65548" name="Straight Arrow Connector 16">
            <a:extLst>
              <a:ext uri="{FF2B5EF4-FFF2-40B4-BE49-F238E27FC236}">
                <a16:creationId xmlns:a16="http://schemas.microsoft.com/office/drawing/2014/main" id="{44560705-6493-4EBF-8E9F-6797FBA37D1D}"/>
              </a:ext>
            </a:extLst>
          </p:cNvPr>
          <p:cNvCxnSpPr>
            <a:cxnSpLocks noChangeShapeType="1"/>
          </p:cNvCxnSpPr>
          <p:nvPr/>
        </p:nvCxnSpPr>
        <p:spPr bwMode="auto">
          <a:xfrm>
            <a:off x="3592565" y="2327526"/>
            <a:ext cx="792" cy="416968"/>
          </a:xfrm>
          <a:prstGeom prst="straightConnector1">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cxnSp>
      <p:sp>
        <p:nvSpPr>
          <p:cNvPr id="65549" name="Text Box 11">
            <a:extLst>
              <a:ext uri="{FF2B5EF4-FFF2-40B4-BE49-F238E27FC236}">
                <a16:creationId xmlns:a16="http://schemas.microsoft.com/office/drawing/2014/main" id="{F35AA6C0-28FD-424F-9540-BD34EFA1AB07}"/>
              </a:ext>
            </a:extLst>
          </p:cNvPr>
          <p:cNvSpPr txBox="1">
            <a:spLocks noChangeArrowheads="1"/>
          </p:cNvSpPr>
          <p:nvPr/>
        </p:nvSpPr>
        <p:spPr bwMode="auto">
          <a:xfrm>
            <a:off x="404291" y="6407076"/>
            <a:ext cx="85566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2813" rtl="0" eaLnBrk="1" fontAlgn="base" latinLnBrk="0" hangingPunct="1">
              <a:lnSpc>
                <a:spcPct val="100000"/>
              </a:lnSpc>
              <a:spcBef>
                <a:spcPct val="0"/>
              </a:spcBef>
              <a:spcAft>
                <a:spcPct val="0"/>
              </a:spcAft>
              <a:buClrTx/>
              <a:buSzTx/>
              <a:buFontTx/>
              <a:buNone/>
              <a:tabLst/>
              <a:defRPr/>
            </a:pPr>
            <a:r>
              <a:rPr lang="en-US" altLang="en-US" sz="1200" b="0" dirty="0">
                <a:solidFill>
                  <a:schemeClr val="bg2"/>
                </a:solidFill>
                <a:latin typeface="Calibri" panose="020F0502020204030204" pitchFamily="34" charset="0"/>
              </a:rPr>
              <a:t>Jänne. WCLC 2023. Abstr PL03.13</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 </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5" name="Rectangle 49">
            <a:extLst>
              <a:ext uri="{FF2B5EF4-FFF2-40B4-BE49-F238E27FC236}">
                <a16:creationId xmlns:a16="http://schemas.microsoft.com/office/drawing/2014/main" id="{83AF4CDD-A330-7D23-6937-3EF159F7CE11}"/>
              </a:ext>
            </a:extLst>
          </p:cNvPr>
          <p:cNvSpPr>
            <a:spLocks noChangeArrowheads="1"/>
          </p:cNvSpPr>
          <p:nvPr/>
        </p:nvSpPr>
        <p:spPr bwMode="auto">
          <a:xfrm>
            <a:off x="6805018" y="2609243"/>
            <a:ext cx="2819414" cy="1097280"/>
          </a:xfrm>
          <a:prstGeom prst="rect">
            <a:avLst/>
          </a:prstGeom>
          <a:solidFill>
            <a:schemeClr val="accent1"/>
          </a:solidFill>
          <a:ln>
            <a:noFill/>
          </a:ln>
        </p:spPr>
        <p:txBody>
          <a:bodyPr wrap="none" anchor="ctr" anchorCtr="1"/>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Osimertinib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rPr>
              <a:t>80 mg PO QD + </a:t>
            </a:r>
          </a:p>
          <a:p>
            <a:pPr marL="0" marR="0" lvl="0" indent="0" algn="ctr" defTabSz="912813" rtl="0" eaLnBrk="1" fontAlgn="base" latinLnBrk="0" hangingPunct="1">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ea typeface="MS PGothic" panose="020B0600070205080204" pitchFamily="34" charset="-128"/>
              </a:rPr>
              <a:t>Pemetrexed </a:t>
            </a:r>
            <a:r>
              <a:rPr lang="en-US" altLang="en-US" sz="1800" b="0" dirty="0">
                <a:solidFill>
                  <a:srgbClr val="FFFFFF"/>
                </a:solidFill>
                <a:latin typeface="Calibri" panose="020F0502020204030204" pitchFamily="34" charset="0"/>
                <a:ea typeface="MS PGothic" panose="020B0600070205080204" pitchFamily="34" charset="-128"/>
              </a:rPr>
              <a:t>Q3W</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7" name="TextBox 6">
            <a:extLst>
              <a:ext uri="{FF2B5EF4-FFF2-40B4-BE49-F238E27FC236}">
                <a16:creationId xmlns:a16="http://schemas.microsoft.com/office/drawing/2014/main" id="{756929F4-71FF-21FB-068D-C9ED07D21732}"/>
              </a:ext>
            </a:extLst>
          </p:cNvPr>
          <p:cNvSpPr txBox="1"/>
          <p:nvPr/>
        </p:nvSpPr>
        <p:spPr bwMode="auto">
          <a:xfrm>
            <a:off x="4755730" y="2233782"/>
            <a:ext cx="109517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i="1" dirty="0">
                <a:solidFill>
                  <a:schemeClr val="bg1"/>
                </a:solidFill>
                <a:latin typeface="Calibri" panose="020F0502020204030204" pitchFamily="34" charset="0"/>
              </a:rPr>
              <a:t>Induction</a:t>
            </a:r>
          </a:p>
        </p:txBody>
      </p:sp>
      <p:sp>
        <p:nvSpPr>
          <p:cNvPr id="8" name="TextBox 7">
            <a:extLst>
              <a:ext uri="{FF2B5EF4-FFF2-40B4-BE49-F238E27FC236}">
                <a16:creationId xmlns:a16="http://schemas.microsoft.com/office/drawing/2014/main" id="{AE9C77BA-85FC-B284-402A-1CAE9887769C}"/>
              </a:ext>
            </a:extLst>
          </p:cNvPr>
          <p:cNvSpPr txBox="1"/>
          <p:nvPr/>
        </p:nvSpPr>
        <p:spPr bwMode="auto">
          <a:xfrm>
            <a:off x="7432979" y="2233782"/>
            <a:ext cx="14484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i="1" dirty="0">
                <a:solidFill>
                  <a:schemeClr val="bg1"/>
                </a:solidFill>
                <a:latin typeface="Calibri" panose="020F0502020204030204" pitchFamily="34" charset="0"/>
              </a:rPr>
              <a:t>Maintenance</a:t>
            </a:r>
          </a:p>
        </p:txBody>
      </p:sp>
      <p:sp>
        <p:nvSpPr>
          <p:cNvPr id="10" name="TextBox 9">
            <a:extLst>
              <a:ext uri="{FF2B5EF4-FFF2-40B4-BE49-F238E27FC236}">
                <a16:creationId xmlns:a16="http://schemas.microsoft.com/office/drawing/2014/main" id="{95D183C0-BE84-E889-0362-0AD2098A1509}"/>
              </a:ext>
            </a:extLst>
          </p:cNvPr>
          <p:cNvSpPr txBox="1"/>
          <p:nvPr/>
        </p:nvSpPr>
        <p:spPr bwMode="auto">
          <a:xfrm>
            <a:off x="3647035" y="4767069"/>
            <a:ext cx="63248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*Pemetrexed 500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 carboplatin AUC5 or cisplatin 75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Q3W for 4 cycles.</a:t>
            </a:r>
          </a:p>
          <a:p>
            <a:pPr>
              <a:spcBef>
                <a:spcPts val="0"/>
              </a:spcBef>
            </a:pP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n = 276 received </a:t>
            </a:r>
            <a:r>
              <a:rPr lang="en-US" sz="1400" b="0" dirty="0" err="1">
                <a:solidFill>
                  <a:schemeClr val="bg1"/>
                </a:solidFill>
                <a:latin typeface="Calibri" panose="020F0502020204030204" pitchFamily="34" charset="0"/>
              </a:rPr>
              <a:t>tx</a:t>
            </a:r>
            <a:r>
              <a:rPr lang="en-US" sz="1400" b="0" dirty="0">
                <a:solidFill>
                  <a:schemeClr val="bg1"/>
                </a:solidFill>
                <a:latin typeface="Calibri" panose="020F0502020204030204" pitchFamily="34" charset="0"/>
              </a:rPr>
              <a:t>.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n = 275 received </a:t>
            </a:r>
            <a:r>
              <a:rPr lang="en-US" sz="1400" b="0" dirty="0" err="1">
                <a:solidFill>
                  <a:schemeClr val="bg1"/>
                </a:solidFill>
                <a:latin typeface="Calibri" panose="020F0502020204030204" pitchFamily="34" charset="0"/>
              </a:rPr>
              <a:t>tx</a:t>
            </a:r>
            <a:r>
              <a:rPr lang="en-US" sz="1400" b="0" dirty="0">
                <a:solidFill>
                  <a:schemeClr val="bg1"/>
                </a:solidFill>
                <a:latin typeface="Calibri" panose="020F0502020204030204" pitchFamily="34" charset="0"/>
              </a:rPr>
              <a:t>. </a:t>
            </a:r>
          </a:p>
        </p:txBody>
      </p:sp>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FLAURA2: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Jänne. WCLC 2023. Abstr PL03.13.</a:t>
            </a:r>
          </a:p>
        </p:txBody>
      </p:sp>
      <p:graphicFrame>
        <p:nvGraphicFramePr>
          <p:cNvPr id="2" name="Group 3">
            <a:extLst>
              <a:ext uri="{FF2B5EF4-FFF2-40B4-BE49-F238E27FC236}">
                <a16:creationId xmlns:a16="http://schemas.microsoft.com/office/drawing/2014/main" id="{0AB6F521-0825-C4D9-8D63-655767B59E61}"/>
              </a:ext>
            </a:extLst>
          </p:cNvPr>
          <p:cNvGraphicFramePr>
            <a:graphicFrameLocks/>
          </p:cNvGraphicFramePr>
          <p:nvPr>
            <p:extLst>
              <p:ext uri="{D42A27DB-BD31-4B8C-83A1-F6EECF244321}">
                <p14:modId xmlns:p14="http://schemas.microsoft.com/office/powerpoint/2010/main" val="1349600339"/>
              </p:ext>
            </p:extLst>
          </p:nvPr>
        </p:nvGraphicFramePr>
        <p:xfrm>
          <a:off x="414339" y="1534625"/>
          <a:ext cx="5577840" cy="4206336"/>
        </p:xfrm>
        <a:graphic>
          <a:graphicData uri="http://schemas.openxmlformats.org/drawingml/2006/table">
            <a:tbl>
              <a:tblPr/>
              <a:tblGrid>
                <a:gridCol w="2468880">
                  <a:extLst>
                    <a:ext uri="{9D8B030D-6E8A-4147-A177-3AD203B41FA5}">
                      <a16:colId xmlns:a16="http://schemas.microsoft.com/office/drawing/2014/main" val="20000"/>
                    </a:ext>
                  </a:extLst>
                </a:gridCol>
                <a:gridCol w="1554480">
                  <a:extLst>
                    <a:ext uri="{9D8B030D-6E8A-4147-A177-3AD203B41FA5}">
                      <a16:colId xmlns:a16="http://schemas.microsoft.com/office/drawing/2014/main" val="20001"/>
                    </a:ext>
                  </a:extLst>
                </a:gridCol>
                <a:gridCol w="1554480">
                  <a:extLst>
                    <a:ext uri="{9D8B030D-6E8A-4147-A177-3AD203B41FA5}">
                      <a16:colId xmlns:a16="http://schemas.microsoft.com/office/drawing/2014/main" val="20002"/>
                    </a:ext>
                  </a:extLst>
                </a:gridCol>
              </a:tblGrid>
              <a:tr h="2851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Osimertinib +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Platinum CT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Osimertinib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Monotherapy</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74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(26-83)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 (30-85)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5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51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a:t>
                      </a:r>
                    </a:p>
                    <a:p>
                      <a:pPr marL="285750"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Chinese Asian</a:t>
                      </a:r>
                    </a:p>
                    <a:p>
                      <a:pPr marL="285750"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Non-Chinese Asian</a:t>
                      </a:r>
                    </a:p>
                    <a:p>
                      <a:pPr marL="285750"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Non-Asian</a:t>
                      </a:r>
                    </a:p>
                    <a:p>
                      <a:pPr marL="285750"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95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WHO PS 0/1,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6719866"/>
                  </a:ext>
                </a:extLst>
              </a:tr>
              <a:tr h="195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Smoking status, %</a:t>
                      </a:r>
                    </a:p>
                    <a:p>
                      <a:pPr marL="285750"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Never</a:t>
                      </a:r>
                    </a:p>
                    <a:p>
                      <a:pPr marL="285750"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Current</a:t>
                      </a:r>
                    </a:p>
                    <a:p>
                      <a:pPr marL="285750"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Former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33593233"/>
                  </a:ext>
                </a:extLst>
              </a:tr>
            </a:tbl>
          </a:graphicData>
        </a:graphic>
      </p:graphicFrame>
      <p:graphicFrame>
        <p:nvGraphicFramePr>
          <p:cNvPr id="3" name="Group 3">
            <a:extLst>
              <a:ext uri="{FF2B5EF4-FFF2-40B4-BE49-F238E27FC236}">
                <a16:creationId xmlns:a16="http://schemas.microsoft.com/office/drawing/2014/main" id="{33FC9364-5D0C-9D57-D059-B67B20FC0347}"/>
              </a:ext>
            </a:extLst>
          </p:cNvPr>
          <p:cNvGraphicFramePr>
            <a:graphicFrameLocks/>
          </p:cNvGraphicFramePr>
          <p:nvPr>
            <p:extLst>
              <p:ext uri="{D42A27DB-BD31-4B8C-83A1-F6EECF244321}">
                <p14:modId xmlns:p14="http://schemas.microsoft.com/office/powerpoint/2010/main" val="1358531727"/>
              </p:ext>
            </p:extLst>
          </p:nvPr>
        </p:nvGraphicFramePr>
        <p:xfrm>
          <a:off x="6329348" y="1534625"/>
          <a:ext cx="5577840" cy="4358720"/>
        </p:xfrm>
        <a:graphic>
          <a:graphicData uri="http://schemas.openxmlformats.org/drawingml/2006/table">
            <a:tbl>
              <a:tblPr/>
              <a:tblGrid>
                <a:gridCol w="2468880">
                  <a:extLst>
                    <a:ext uri="{9D8B030D-6E8A-4147-A177-3AD203B41FA5}">
                      <a16:colId xmlns:a16="http://schemas.microsoft.com/office/drawing/2014/main" val="20000"/>
                    </a:ext>
                  </a:extLst>
                </a:gridCol>
                <a:gridCol w="1554480">
                  <a:extLst>
                    <a:ext uri="{9D8B030D-6E8A-4147-A177-3AD203B41FA5}">
                      <a16:colId xmlns:a16="http://schemas.microsoft.com/office/drawing/2014/main" val="20001"/>
                    </a:ext>
                  </a:extLst>
                </a:gridCol>
                <a:gridCol w="1554480">
                  <a:extLst>
                    <a:ext uri="{9D8B030D-6E8A-4147-A177-3AD203B41FA5}">
                      <a16:colId xmlns:a16="http://schemas.microsoft.com/office/drawing/2014/main" val="20002"/>
                    </a:ext>
                  </a:extLst>
                </a:gridCol>
              </a:tblGrid>
              <a:tr h="2851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Osimertinib +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Platinum CT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Osimertinib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Monotherapy</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5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Histology,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Adenocarcinoma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Adenosquamous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2483913"/>
                  </a:ext>
                </a:extLst>
              </a:tr>
              <a:tr h="195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EGFR</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mutation,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Ex19del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L858R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26012082"/>
                  </a:ext>
                </a:extLst>
              </a:tr>
              <a:tr h="4052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Metastatic disease,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Extrathoracic metastases</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CNS metastases</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77466109"/>
                  </a:ext>
                </a:extLst>
              </a:tr>
              <a:tr h="195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tumor size at BL, mm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(10-284)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(11-221)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30712981"/>
                  </a:ext>
                </a:extLst>
              </a:tr>
            </a:tbl>
          </a:graphicData>
        </a:graphic>
      </p:graphicFrame>
    </p:spTree>
    <p:extLst>
      <p:ext uri="{BB962C8B-B14F-4D97-AF65-F5344CB8AC3E}">
        <p14:creationId xmlns:p14="http://schemas.microsoft.com/office/powerpoint/2010/main" val="3934956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FLAURA2: PFS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Jänne. WCLC 2023. Abstr PL03.13.</a:t>
            </a:r>
          </a:p>
        </p:txBody>
      </p:sp>
      <p:graphicFrame>
        <p:nvGraphicFramePr>
          <p:cNvPr id="2" name="Group 3">
            <a:extLst>
              <a:ext uri="{FF2B5EF4-FFF2-40B4-BE49-F238E27FC236}">
                <a16:creationId xmlns:a16="http://schemas.microsoft.com/office/drawing/2014/main" id="{0AB6F521-0825-C4D9-8D63-655767B59E61}"/>
              </a:ext>
            </a:extLst>
          </p:cNvPr>
          <p:cNvGraphicFramePr>
            <a:graphicFrameLocks/>
          </p:cNvGraphicFramePr>
          <p:nvPr>
            <p:extLst>
              <p:ext uri="{D42A27DB-BD31-4B8C-83A1-F6EECF244321}">
                <p14:modId xmlns:p14="http://schemas.microsoft.com/office/powerpoint/2010/main" val="1769969169"/>
              </p:ext>
            </p:extLst>
          </p:nvPr>
        </p:nvGraphicFramePr>
        <p:xfrm>
          <a:off x="481981" y="1604963"/>
          <a:ext cx="11262918" cy="3139520"/>
        </p:xfrm>
        <a:graphic>
          <a:graphicData uri="http://schemas.openxmlformats.org/drawingml/2006/table">
            <a:tbl>
              <a:tblPr/>
              <a:tblGrid>
                <a:gridCol w="4023360">
                  <a:extLst>
                    <a:ext uri="{9D8B030D-6E8A-4147-A177-3AD203B41FA5}">
                      <a16:colId xmlns:a16="http://schemas.microsoft.com/office/drawing/2014/main" val="20000"/>
                    </a:ext>
                  </a:extLst>
                </a:gridCol>
                <a:gridCol w="2178263">
                  <a:extLst>
                    <a:ext uri="{9D8B030D-6E8A-4147-A177-3AD203B41FA5}">
                      <a16:colId xmlns:a16="http://schemas.microsoft.com/office/drawing/2014/main" val="20001"/>
                    </a:ext>
                  </a:extLst>
                </a:gridCol>
                <a:gridCol w="1868486">
                  <a:extLst>
                    <a:ext uri="{9D8B030D-6E8A-4147-A177-3AD203B41FA5}">
                      <a16:colId xmlns:a16="http://schemas.microsoft.com/office/drawing/2014/main" val="20002"/>
                    </a:ext>
                  </a:extLst>
                </a:gridCol>
                <a:gridCol w="1750541">
                  <a:extLst>
                    <a:ext uri="{9D8B030D-6E8A-4147-A177-3AD203B41FA5}">
                      <a16:colId xmlns:a16="http://schemas.microsoft.com/office/drawing/2014/main" val="3835827192"/>
                    </a:ext>
                  </a:extLst>
                </a:gridCol>
                <a:gridCol w="1442268">
                  <a:extLst>
                    <a:ext uri="{9D8B030D-6E8A-4147-A177-3AD203B41FA5}">
                      <a16:colId xmlns:a16="http://schemas.microsoft.com/office/drawing/2014/main" val="1618861129"/>
                    </a:ext>
                  </a:extLst>
                </a:gridCol>
              </a:tblGrid>
              <a:tr h="2851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Median 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Osimertinib +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Platinum CT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Osimertinib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Monotherapy</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74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Per investigator (primary endpoint),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25.5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0.62 (0.49-0.79)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&lt; .0001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5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 BICR,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0.62 (0.48-0.80)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51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 investigator by CNS mets at BL,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With CNS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mets</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Without CNS </a:t>
                      </a:r>
                      <a:r>
                        <a:rPr kumimoji="0" lang="en-US" sz="16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mets</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24.9 (52/116)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27.6 (68/163)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13.8 (79/110)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21.0 (87/168)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0.47 (0.33-0.66)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0.75 (0.55-1.03)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951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 investigator by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EGFR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 at BL,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ex19del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L858R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27.9 (65/172)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24.7 (55/106)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19.4 (94/169)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13.9 (70/107)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0.60 (0.44-0.83)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0.63 (0.44-0.90)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6719866"/>
                  </a:ext>
                </a:extLst>
              </a:tr>
            </a:tbl>
          </a:graphicData>
        </a:graphic>
      </p:graphicFrame>
      <p:sp>
        <p:nvSpPr>
          <p:cNvPr id="3" name="Rectangle 3">
            <a:extLst>
              <a:ext uri="{FF2B5EF4-FFF2-40B4-BE49-F238E27FC236}">
                <a16:creationId xmlns:a16="http://schemas.microsoft.com/office/drawing/2014/main" id="{D6D5594A-928B-9D8D-BE8D-354DDEFD02F7}"/>
              </a:ext>
            </a:extLst>
          </p:cNvPr>
          <p:cNvSpPr>
            <a:spLocks noGrp="1" noChangeArrowheads="1"/>
          </p:cNvSpPr>
          <p:nvPr>
            <p:ph idx="1"/>
          </p:nvPr>
        </p:nvSpPr>
        <p:spPr>
          <a:xfrm>
            <a:off x="604675" y="5060419"/>
            <a:ext cx="10877529" cy="1103314"/>
          </a:xfrm>
        </p:spPr>
        <p:txBody>
          <a:bodyPr/>
          <a:lstStyle/>
          <a:p>
            <a:pPr>
              <a:spcAft>
                <a:spcPts val="0"/>
              </a:spcAft>
            </a:pPr>
            <a:r>
              <a:rPr lang="en-US" altLang="en-US" sz="2000" dirty="0"/>
              <a:t>PFS data per investigator currently 51% mature</a:t>
            </a:r>
          </a:p>
          <a:p>
            <a:pPr lvl="1"/>
            <a:r>
              <a:rPr lang="en-US" altLang="en-US" sz="1800" dirty="0"/>
              <a:t>Median follow-up 19.5 mo in osimertinib + chemotherapy arm, 16.5 mo in osimertinib monotherapy arm</a:t>
            </a:r>
          </a:p>
          <a:p>
            <a:r>
              <a:rPr lang="en-US" altLang="en-US" sz="2000" dirty="0"/>
              <a:t>PFS benefit with addition of chemotherapy to osimertinib observed across all predefined subgroups</a:t>
            </a:r>
          </a:p>
        </p:txBody>
      </p:sp>
      <p:sp>
        <p:nvSpPr>
          <p:cNvPr id="4" name="Rectangle 3">
            <a:extLst>
              <a:ext uri="{FF2B5EF4-FFF2-40B4-BE49-F238E27FC236}">
                <a16:creationId xmlns:a16="http://schemas.microsoft.com/office/drawing/2014/main" id="{601964EE-FB37-F6EB-42D0-8ED26DA730BA}"/>
              </a:ext>
            </a:extLst>
          </p:cNvPr>
          <p:cNvSpPr/>
          <p:nvPr/>
        </p:nvSpPr>
        <p:spPr bwMode="auto">
          <a:xfrm>
            <a:off x="481981" y="2432115"/>
            <a:ext cx="11262918" cy="320512"/>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TextBox 4">
            <a:extLst>
              <a:ext uri="{FF2B5EF4-FFF2-40B4-BE49-F238E27FC236}">
                <a16:creationId xmlns:a16="http://schemas.microsoft.com/office/drawing/2014/main" id="{D62B2A05-A918-9DEB-B7D4-26EB57AE5990}"/>
              </a:ext>
            </a:extLst>
          </p:cNvPr>
          <p:cNvSpPr txBox="1"/>
          <p:nvPr/>
        </p:nvSpPr>
        <p:spPr bwMode="auto">
          <a:xfrm>
            <a:off x="492978" y="4744483"/>
            <a:ext cx="63248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*n = 3 in each arm did not receive </a:t>
            </a:r>
            <a:r>
              <a:rPr lang="en-US" sz="1400" b="0" dirty="0" err="1">
                <a:solidFill>
                  <a:schemeClr val="bg1"/>
                </a:solidFill>
                <a:latin typeface="Calibri" panose="020F0502020204030204" pitchFamily="34" charset="0"/>
              </a:rPr>
              <a:t>tx</a:t>
            </a:r>
            <a:r>
              <a:rPr lang="en-US" sz="1400" b="0" dirty="0">
                <a:solidFill>
                  <a:schemeClr val="bg1"/>
                </a:solidFill>
                <a:latin typeface="Calibri" panose="020F0502020204030204" pitchFamily="34" charset="0"/>
              </a:rPr>
              <a:t>.  </a:t>
            </a:r>
          </a:p>
        </p:txBody>
      </p:sp>
    </p:spTree>
    <p:extLst>
      <p:ext uri="{BB962C8B-B14F-4D97-AF65-F5344CB8AC3E}">
        <p14:creationId xmlns:p14="http://schemas.microsoft.com/office/powerpoint/2010/main" val="4233864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FLAURA2: Additional Efficacy Outcomes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Jänne. WCLC 2023. Abstr PL03.13.</a:t>
            </a:r>
          </a:p>
        </p:txBody>
      </p:sp>
      <p:graphicFrame>
        <p:nvGraphicFramePr>
          <p:cNvPr id="2" name="Group 3">
            <a:extLst>
              <a:ext uri="{FF2B5EF4-FFF2-40B4-BE49-F238E27FC236}">
                <a16:creationId xmlns:a16="http://schemas.microsoft.com/office/drawing/2014/main" id="{7FB4AC23-E2F8-54CE-5697-CF401C48A7F0}"/>
              </a:ext>
            </a:extLst>
          </p:cNvPr>
          <p:cNvGraphicFramePr>
            <a:graphicFrameLocks/>
          </p:cNvGraphicFramePr>
          <p:nvPr>
            <p:extLst>
              <p:ext uri="{D42A27DB-BD31-4B8C-83A1-F6EECF244321}">
                <p14:modId xmlns:p14="http://schemas.microsoft.com/office/powerpoint/2010/main" val="1099514516"/>
              </p:ext>
            </p:extLst>
          </p:nvPr>
        </p:nvGraphicFramePr>
        <p:xfrm>
          <a:off x="727076" y="1431968"/>
          <a:ext cx="10872445" cy="2296723"/>
        </p:xfrm>
        <a:graphic>
          <a:graphicData uri="http://schemas.openxmlformats.org/drawingml/2006/table">
            <a:tbl>
              <a:tblPr/>
              <a:tblGrid>
                <a:gridCol w="4129129">
                  <a:extLst>
                    <a:ext uri="{9D8B030D-6E8A-4147-A177-3AD203B41FA5}">
                      <a16:colId xmlns:a16="http://schemas.microsoft.com/office/drawing/2014/main" val="20000"/>
                    </a:ext>
                  </a:extLst>
                </a:gridCol>
                <a:gridCol w="3028838">
                  <a:extLst>
                    <a:ext uri="{9D8B030D-6E8A-4147-A177-3AD203B41FA5}">
                      <a16:colId xmlns:a16="http://schemas.microsoft.com/office/drawing/2014/main" val="20001"/>
                    </a:ext>
                  </a:extLst>
                </a:gridCol>
                <a:gridCol w="2210428">
                  <a:extLst>
                    <a:ext uri="{9D8B030D-6E8A-4147-A177-3AD203B41FA5}">
                      <a16:colId xmlns:a16="http://schemas.microsoft.com/office/drawing/2014/main" val="20002"/>
                    </a:ext>
                  </a:extLst>
                </a:gridCol>
                <a:gridCol w="1504050">
                  <a:extLst>
                    <a:ext uri="{9D8B030D-6E8A-4147-A177-3AD203B41FA5}">
                      <a16:colId xmlns:a16="http://schemas.microsoft.com/office/drawing/2014/main" val="3835827192"/>
                    </a:ext>
                  </a:extLst>
                </a:gridCol>
              </a:tblGrid>
              <a:tr h="3154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Response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Osimertinib + Platinum CT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Osimertinib Monotherapy</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Adjusted OR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098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 ≥35 days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 (1.06-2.44)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54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best change in target lesion size, % (range)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-52.6 (-100 to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-50.0 (-100 to 40.4)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24.0 (20.9-27.8)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15.3 (12.7-19.4)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3" name="Rectangle 3">
            <a:extLst>
              <a:ext uri="{FF2B5EF4-FFF2-40B4-BE49-F238E27FC236}">
                <a16:creationId xmlns:a16="http://schemas.microsoft.com/office/drawing/2014/main" id="{091CE565-42F2-DBD5-A5F9-F7C06E829C71}"/>
              </a:ext>
            </a:extLst>
          </p:cNvPr>
          <p:cNvSpPr txBox="1">
            <a:spLocks noChangeArrowheads="1"/>
          </p:cNvSpPr>
          <p:nvPr/>
        </p:nvSpPr>
        <p:spPr bwMode="auto">
          <a:xfrm>
            <a:off x="604675" y="5288437"/>
            <a:ext cx="10877529" cy="875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1800" b="0" kern="0" dirty="0"/>
              <a:t>PFS2 and OS data 34% and 27% mature, respectively</a:t>
            </a:r>
          </a:p>
          <a:p>
            <a:r>
              <a:rPr lang="en-US" altLang="en-US" sz="1800" b="0" kern="0" dirty="0"/>
              <a:t>46% of patients in osimertinib + CT arm and 60% of patients in osimertinib monotherapy arm received subsequent anticancer treatment, typically cytotoxic chemotherapy (33% and 54%, respectively)</a:t>
            </a:r>
            <a:endParaRPr lang="en-US" altLang="en-US" sz="1600" b="0" kern="0" dirty="0"/>
          </a:p>
        </p:txBody>
      </p:sp>
      <p:graphicFrame>
        <p:nvGraphicFramePr>
          <p:cNvPr id="4" name="Group 3">
            <a:extLst>
              <a:ext uri="{FF2B5EF4-FFF2-40B4-BE49-F238E27FC236}">
                <a16:creationId xmlns:a16="http://schemas.microsoft.com/office/drawing/2014/main" id="{58EB4059-BC58-4051-1808-AD51B9B77A51}"/>
              </a:ext>
            </a:extLst>
          </p:cNvPr>
          <p:cNvGraphicFramePr>
            <a:graphicFrameLocks/>
          </p:cNvGraphicFramePr>
          <p:nvPr>
            <p:extLst>
              <p:ext uri="{D42A27DB-BD31-4B8C-83A1-F6EECF244321}">
                <p14:modId xmlns:p14="http://schemas.microsoft.com/office/powerpoint/2010/main" val="639827403"/>
              </p:ext>
            </p:extLst>
          </p:nvPr>
        </p:nvGraphicFramePr>
        <p:xfrm>
          <a:off x="709796" y="3828765"/>
          <a:ext cx="10872448" cy="1127808"/>
        </p:xfrm>
        <a:graphic>
          <a:graphicData uri="http://schemas.openxmlformats.org/drawingml/2006/table">
            <a:tbl>
              <a:tblPr/>
              <a:tblGrid>
                <a:gridCol w="2300329">
                  <a:extLst>
                    <a:ext uri="{9D8B030D-6E8A-4147-A177-3AD203B41FA5}">
                      <a16:colId xmlns:a16="http://schemas.microsoft.com/office/drawing/2014/main" val="20000"/>
                    </a:ext>
                  </a:extLst>
                </a:gridCol>
                <a:gridCol w="2842055">
                  <a:extLst>
                    <a:ext uri="{9D8B030D-6E8A-4147-A177-3AD203B41FA5}">
                      <a16:colId xmlns:a16="http://schemas.microsoft.com/office/drawing/2014/main" val="20001"/>
                    </a:ext>
                  </a:extLst>
                </a:gridCol>
                <a:gridCol w="2842055">
                  <a:extLst>
                    <a:ext uri="{9D8B030D-6E8A-4147-A177-3AD203B41FA5}">
                      <a16:colId xmlns:a16="http://schemas.microsoft.com/office/drawing/2014/main" val="20002"/>
                    </a:ext>
                  </a:extLst>
                </a:gridCol>
                <a:gridCol w="1680518">
                  <a:extLst>
                    <a:ext uri="{9D8B030D-6E8A-4147-A177-3AD203B41FA5}">
                      <a16:colId xmlns:a16="http://schemas.microsoft.com/office/drawing/2014/main" val="3835827192"/>
                    </a:ext>
                  </a:extLst>
                </a:gridCol>
                <a:gridCol w="1207491">
                  <a:extLst>
                    <a:ext uri="{9D8B030D-6E8A-4147-A177-3AD203B41FA5}">
                      <a16:colId xmlns:a16="http://schemas.microsoft.com/office/drawing/2014/main" val="1618861129"/>
                    </a:ext>
                  </a:extLst>
                </a:gridCol>
              </a:tblGrid>
              <a:tr h="1776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Survival Outcome,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Osimertinib + Platinum CT</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Osimertinib Monotherapy</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0.70 (0.52-0.93)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reached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reached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0.90 (0.65-1.24)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5" name="TextBox 4">
            <a:extLst>
              <a:ext uri="{FF2B5EF4-FFF2-40B4-BE49-F238E27FC236}">
                <a16:creationId xmlns:a16="http://schemas.microsoft.com/office/drawing/2014/main" id="{1E9F03CB-545E-09A8-D426-BCA6B8C279E7}"/>
              </a:ext>
            </a:extLst>
          </p:cNvPr>
          <p:cNvSpPr txBox="1"/>
          <p:nvPr/>
        </p:nvSpPr>
        <p:spPr bwMode="auto">
          <a:xfrm>
            <a:off x="727076" y="4956573"/>
            <a:ext cx="63248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*n = 3 in each arm did not receive </a:t>
            </a:r>
            <a:r>
              <a:rPr lang="en-US" sz="1200" b="0" dirty="0" err="1">
                <a:solidFill>
                  <a:schemeClr val="bg1"/>
                </a:solidFill>
                <a:latin typeface="Calibri" panose="020F0502020204030204" pitchFamily="34" charset="0"/>
              </a:rPr>
              <a:t>tx</a:t>
            </a:r>
            <a:r>
              <a:rPr lang="en-US" sz="1200" b="0" dirty="0">
                <a:solidFill>
                  <a:schemeClr val="bg1"/>
                </a:solidFill>
                <a:latin typeface="Calibri" panose="020F0502020204030204" pitchFamily="34" charset="0"/>
              </a:rPr>
              <a:t>.  </a:t>
            </a:r>
          </a:p>
        </p:txBody>
      </p:sp>
    </p:spTree>
    <p:extLst>
      <p:ext uri="{BB962C8B-B14F-4D97-AF65-F5344CB8AC3E}">
        <p14:creationId xmlns:p14="http://schemas.microsoft.com/office/powerpoint/2010/main" val="1066298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FLAURA2: Safety Summary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Jänne. WCLC 2023. Abstr PL03.13.</a:t>
            </a:r>
          </a:p>
        </p:txBody>
      </p:sp>
      <p:graphicFrame>
        <p:nvGraphicFramePr>
          <p:cNvPr id="3" name="Group 3">
            <a:extLst>
              <a:ext uri="{FF2B5EF4-FFF2-40B4-BE49-F238E27FC236}">
                <a16:creationId xmlns:a16="http://schemas.microsoft.com/office/drawing/2014/main" id="{FB2CE367-5793-63E4-0228-5E85159DDE9F}"/>
              </a:ext>
            </a:extLst>
          </p:cNvPr>
          <p:cNvGraphicFramePr>
            <a:graphicFrameLocks/>
          </p:cNvGraphicFramePr>
          <p:nvPr>
            <p:extLst>
              <p:ext uri="{D42A27DB-BD31-4B8C-83A1-F6EECF244321}">
                <p14:modId xmlns:p14="http://schemas.microsoft.com/office/powerpoint/2010/main" val="1022385250"/>
              </p:ext>
            </p:extLst>
          </p:nvPr>
        </p:nvGraphicFramePr>
        <p:xfrm>
          <a:off x="727076" y="1604963"/>
          <a:ext cx="10872445" cy="4358720"/>
        </p:xfrm>
        <a:graphic>
          <a:graphicData uri="http://schemas.openxmlformats.org/drawingml/2006/table">
            <a:tbl>
              <a:tblPr/>
              <a:tblGrid>
                <a:gridCol w="5352448">
                  <a:extLst>
                    <a:ext uri="{9D8B030D-6E8A-4147-A177-3AD203B41FA5}">
                      <a16:colId xmlns:a16="http://schemas.microsoft.com/office/drawing/2014/main" val="20000"/>
                    </a:ext>
                  </a:extLst>
                </a:gridCol>
                <a:gridCol w="2914458">
                  <a:extLst>
                    <a:ext uri="{9D8B030D-6E8A-4147-A177-3AD203B41FA5}">
                      <a16:colId xmlns:a16="http://schemas.microsoft.com/office/drawing/2014/main" val="20001"/>
                    </a:ext>
                  </a:extLst>
                </a:gridCol>
                <a:gridCol w="2605539">
                  <a:extLst>
                    <a:ext uri="{9D8B030D-6E8A-4147-A177-3AD203B41FA5}">
                      <a16:colId xmlns:a16="http://schemas.microsoft.com/office/drawing/2014/main" val="20002"/>
                    </a:ext>
                  </a:extLst>
                </a:gridCol>
              </a:tblGrid>
              <a:tr h="4677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Safety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Osimertinib + Platinum CT</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Osimertinib Monotherapy</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49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osimertinib exposure,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22.3 (0.1-33.8)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19.3 (0.1-33.8)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949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Completed 4 cycles platinum-based chemotherapy,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49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AE,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discontinuation</a:t>
                      </a:r>
                    </a:p>
                    <a:p>
                      <a:pPr marL="630237" marR="0" lvl="1" indent="-285750" algn="l" defTabSz="914400" rtl="0" eaLnBrk="1" fontAlgn="base" latinLnBrk="0" hangingPunct="1">
                        <a:lnSpc>
                          <a:spcPct val="100000"/>
                        </a:lnSpc>
                        <a:spcBef>
                          <a:spcPct val="0"/>
                        </a:spcBef>
                        <a:spcAft>
                          <a:spcPct val="0"/>
                        </a:spcAft>
                        <a:buClr>
                          <a:srgbClr val="000000"/>
                        </a:buClr>
                        <a:buSzPct val="100000"/>
                        <a:buFont typeface="Calibri" panose="020F0502020204030204" pitchFamily="34" charset="0"/>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Discontinuation of osimertinib/platinum/pemetrexed</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176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104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132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(11)/46 (17)/119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268 (97)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 (27)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949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possibly treatment-related AE,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p>
                      <a:pPr marL="630237" marR="0" lvl="1" indent="-285750" algn="l" defTabSz="914400" rtl="0" eaLnBrk="1" fontAlgn="base" latinLnBrk="0" hangingPunct="1">
                        <a:lnSpc>
                          <a:spcPct val="100000"/>
                        </a:lnSpc>
                        <a:spcBef>
                          <a:spcPct val="0"/>
                        </a:spcBef>
                        <a:spcAft>
                          <a:spcPct val="0"/>
                        </a:spcAft>
                        <a:buClr>
                          <a:srgbClr val="000000"/>
                        </a:buClr>
                        <a:buSzPct val="100000"/>
                        <a:buFont typeface="Calibri" panose="020F0502020204030204" pitchFamily="34" charset="0"/>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Related to osimertinib/platinum/pemetrexed</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death</a:t>
                      </a:r>
                    </a:p>
                    <a:p>
                      <a:pPr marL="630237" marR="0" lvl="1" indent="-285750" algn="l" defTabSz="914400" rtl="0" eaLnBrk="1" fontAlgn="base" latinLnBrk="0" hangingPunct="1">
                        <a:lnSpc>
                          <a:spcPct val="100000"/>
                        </a:lnSpc>
                        <a:spcBef>
                          <a:spcPct val="0"/>
                        </a:spcBef>
                        <a:spcAft>
                          <a:spcPct val="0"/>
                        </a:spcAft>
                        <a:buClr>
                          <a:srgbClr val="000000"/>
                        </a:buClr>
                        <a:buSzPct val="100000"/>
                        <a:buFont typeface="Calibri" panose="020F0502020204030204" pitchFamily="34" charset="0"/>
                        <a:buChar char="–"/>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Related to osimertinib/platinum/pemetrexed</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269 (97)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146 (53)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(29)/104 (38)/130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(1)/2 (1)/3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241 (88)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(&lt;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(&lt;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6719866"/>
                  </a:ext>
                </a:extLst>
              </a:tr>
            </a:tbl>
          </a:graphicData>
        </a:graphic>
      </p:graphicFrame>
    </p:spTree>
    <p:extLst>
      <p:ext uri="{BB962C8B-B14F-4D97-AF65-F5344CB8AC3E}">
        <p14:creationId xmlns:p14="http://schemas.microsoft.com/office/powerpoint/2010/main" val="1224297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3">
            <a:extLst>
              <a:ext uri="{FF2B5EF4-FFF2-40B4-BE49-F238E27FC236}">
                <a16:creationId xmlns:a16="http://schemas.microsoft.com/office/drawing/2014/main" id="{FCA277EA-E43C-2AE2-FCE1-F9C776852397}"/>
              </a:ext>
            </a:extLst>
          </p:cNvPr>
          <p:cNvGraphicFramePr>
            <a:graphicFrameLocks/>
          </p:cNvGraphicFramePr>
          <p:nvPr>
            <p:extLst>
              <p:ext uri="{D42A27DB-BD31-4B8C-83A1-F6EECF244321}">
                <p14:modId xmlns:p14="http://schemas.microsoft.com/office/powerpoint/2010/main" val="719148877"/>
              </p:ext>
            </p:extLst>
          </p:nvPr>
        </p:nvGraphicFramePr>
        <p:xfrm>
          <a:off x="613911" y="1508031"/>
          <a:ext cx="10872446" cy="4694144"/>
        </p:xfrm>
        <a:graphic>
          <a:graphicData uri="http://schemas.openxmlformats.org/drawingml/2006/table">
            <a:tbl>
              <a:tblPr/>
              <a:tblGrid>
                <a:gridCol w="3227086">
                  <a:extLst>
                    <a:ext uri="{9D8B030D-6E8A-4147-A177-3AD203B41FA5}">
                      <a16:colId xmlns:a16="http://schemas.microsoft.com/office/drawing/2014/main" val="20000"/>
                    </a:ext>
                  </a:extLst>
                </a:gridCol>
                <a:gridCol w="1911340">
                  <a:extLst>
                    <a:ext uri="{9D8B030D-6E8A-4147-A177-3AD203B41FA5}">
                      <a16:colId xmlns:a16="http://schemas.microsoft.com/office/drawing/2014/main" val="20001"/>
                    </a:ext>
                  </a:extLst>
                </a:gridCol>
                <a:gridCol w="1911340">
                  <a:extLst>
                    <a:ext uri="{9D8B030D-6E8A-4147-A177-3AD203B41FA5}">
                      <a16:colId xmlns:a16="http://schemas.microsoft.com/office/drawing/2014/main" val="2217875558"/>
                    </a:ext>
                  </a:extLst>
                </a:gridCol>
                <a:gridCol w="1911340">
                  <a:extLst>
                    <a:ext uri="{9D8B030D-6E8A-4147-A177-3AD203B41FA5}">
                      <a16:colId xmlns:a16="http://schemas.microsoft.com/office/drawing/2014/main" val="20002"/>
                    </a:ext>
                  </a:extLst>
                </a:gridCol>
                <a:gridCol w="1911340">
                  <a:extLst>
                    <a:ext uri="{9D8B030D-6E8A-4147-A177-3AD203B41FA5}">
                      <a16:colId xmlns:a16="http://schemas.microsoft.com/office/drawing/2014/main" val="1949597209"/>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Most Common AEs (Overall Incidence ≥15% in Either Arm),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Osimertinib + Platinum CT (n = 276)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Osimertinib Monotherapy (n = 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r>
                        <a:rPr kumimoji="0" lang="en-US" sz="1600" b="1" i="0" u="none" strike="noStrike" cap="none" normalizeH="0" baseline="30000" dirty="0">
                          <a:ln>
                            <a:noFill/>
                          </a:ln>
                          <a:solidFill>
                            <a:schemeClr val="tx1"/>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5693506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6671986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1759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8380288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6721554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9381527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969163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8670542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Stomatitis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8748436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Paronychia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49073596"/>
                  </a:ext>
                </a:extLst>
              </a:tr>
            </a:tbl>
          </a:graphicData>
        </a:graphic>
      </p:graphicFrame>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FLAURA2: Adverse Events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Jänne. WCLC 2023. Abstr PL03.13.</a:t>
            </a:r>
          </a:p>
        </p:txBody>
      </p:sp>
      <p:sp>
        <p:nvSpPr>
          <p:cNvPr id="3" name="TextBox 2">
            <a:extLst>
              <a:ext uri="{FF2B5EF4-FFF2-40B4-BE49-F238E27FC236}">
                <a16:creationId xmlns:a16="http://schemas.microsoft.com/office/drawing/2014/main" id="{611C20D9-A1FC-68B1-302E-4435C2DEF90E}"/>
              </a:ext>
            </a:extLst>
          </p:cNvPr>
          <p:cNvSpPr txBox="1"/>
          <p:nvPr/>
        </p:nvSpPr>
        <p:spPr bwMode="auto">
          <a:xfrm>
            <a:off x="575198" y="6163733"/>
            <a:ext cx="97981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*All common (≥15%) grade 4 AEs in combination arm were hematologic associated with CT.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No common grade 4 events in osimertinib monotherapy arm.</a:t>
            </a:r>
          </a:p>
        </p:txBody>
      </p:sp>
    </p:spTree>
    <p:extLst>
      <p:ext uri="{BB962C8B-B14F-4D97-AF65-F5344CB8AC3E}">
        <p14:creationId xmlns:p14="http://schemas.microsoft.com/office/powerpoint/2010/main" val="4244026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FLAURA2: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Primary results of phase III FLAURA2 trial show that combined treatment with osimertinib + platinum-based chemotherapy significantly improves PFS vs osimertinib alone in treatment-naive patients with </a:t>
            </a:r>
            <a:r>
              <a:rPr lang="en-US" altLang="en-US" sz="2400" i="1" dirty="0"/>
              <a:t>EGFR</a:t>
            </a:r>
            <a:r>
              <a:rPr lang="en-US" altLang="en-US" sz="2400" dirty="0"/>
              <a:t>-mutated advanced NSCLC</a:t>
            </a:r>
            <a:endParaRPr lang="en-US" altLang="en-US" sz="2400" baseline="30000" dirty="0"/>
          </a:p>
          <a:p>
            <a:pPr lvl="1"/>
            <a:r>
              <a:rPr lang="en-US" altLang="en-US" sz="2200" dirty="0"/>
              <a:t>Investigator-assessed median PFS: 25.5 vs 16.7 </a:t>
            </a:r>
            <a:r>
              <a:rPr lang="en-US" altLang="en-US" sz="2200" dirty="0" err="1"/>
              <a:t>mo</a:t>
            </a:r>
            <a:r>
              <a:rPr lang="en-US" altLang="en-US" sz="2200" dirty="0"/>
              <a:t> (~8.8 </a:t>
            </a:r>
            <a:r>
              <a:rPr lang="en-US" altLang="en-US" sz="2200" dirty="0" err="1"/>
              <a:t>mo</a:t>
            </a:r>
            <a:r>
              <a:rPr lang="en-US" altLang="en-US" sz="2200" dirty="0"/>
              <a:t> improvement)</a:t>
            </a:r>
          </a:p>
          <a:p>
            <a:pPr lvl="1"/>
            <a:r>
              <a:rPr lang="en-US" altLang="en-US" sz="2200" dirty="0"/>
              <a:t>PFS benefit observed across all predefined subgroups</a:t>
            </a:r>
          </a:p>
          <a:p>
            <a:pPr lvl="1"/>
            <a:r>
              <a:rPr lang="en-US" altLang="en-US" sz="2200" dirty="0"/>
              <a:t>Mature PFS2 and OS data awaited, and additional efficacy analyses underway</a:t>
            </a:r>
          </a:p>
          <a:p>
            <a:r>
              <a:rPr lang="en-US" altLang="en-US" sz="2400" dirty="0"/>
              <a:t>Safety profiles of each regimen were as expected and manageable with standard supportive care</a:t>
            </a:r>
          </a:p>
          <a:p>
            <a:r>
              <a:rPr lang="en-US" altLang="en-US" sz="2400" dirty="0"/>
              <a:t>Investigators conclude that osimertinib + platinum-pemetrexed is a new treatment option for patients with newly diagnosed </a:t>
            </a:r>
            <a:r>
              <a:rPr lang="en-US" altLang="en-US" sz="2400" i="1" dirty="0"/>
              <a:t>EGFR</a:t>
            </a:r>
            <a:r>
              <a:rPr lang="en-US" altLang="en-US" sz="2400" dirty="0"/>
              <a:t>-mutated advanced NSCLC</a:t>
            </a:r>
            <a:endParaRPr lang="en-US" altLang="en-US" sz="2400" baseline="30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Jänne. WCLC 2023. Abstr PL03.13.</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commentary from lung cancer experts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53084C5196E664FA03320E7ED7A53C1" ma:contentTypeVersion="1" ma:contentTypeDescription="Create a new document." ma:contentTypeScope="" ma:versionID="bc725555072d7af047520a89438e0233">
  <xsd:schema xmlns:xsd="http://www.w3.org/2001/XMLSchema" xmlns:xs="http://www.w3.org/2001/XMLSchema" xmlns:p="http://schemas.microsoft.com/office/2006/metadata/properties" xmlns:ns2="d54cbe69-32bd-412a-b004-9152f949605e" xmlns:ns3="8acead25-0f76-4f13-939d-ea88e17d97b6" targetNamespace="http://schemas.microsoft.com/office/2006/metadata/properties" ma:root="true" ma:fieldsID="388af9f86a40f7773f297bef2c020e1a" ns2:_="" ns3:_="">
    <xsd:import namespace="d54cbe69-32bd-412a-b004-9152f949605e"/>
    <xsd:import namespace="8acead25-0f76-4f13-939d-ea88e17d97b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acead25-0f76-4f13-939d-ea88e17d97b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56M7VY3CDVN5-103690620-2</_dlc_DocId>
    <_dlc_DocIdUrl xmlns="d54cbe69-32bd-412a-b004-9152f949605e">
      <Url>https://intranet.clinicaloptions.com/mews/oncology/ONC_2023_Lung_WCLC_CF_(PRP6561)/Slides__1/_layouts/15/DocIdRedir.aspx?ID=56M7VY3CDVN5-103690620-2</Url>
      <Description>56M7VY3CDVN5-103690620-2</Description>
    </_dlc_DocIdUrl>
    <Document_x0020_Category xmlns="8acead25-0f76-4f13-939d-ea88e17d97b6">Conference Capsule Slides</Document_x0020_Category>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25BB31D-6C5A-4559-8849-701608AB87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acead25-0f76-4f13-939d-ea88e17d97b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http://purl.org/dc/dcmitype/"/>
    <ds:schemaRef ds:uri="http://purl.org/dc/terms/"/>
    <ds:schemaRef ds:uri="http://www.w3.org/XML/1998/namespace"/>
    <ds:schemaRef ds:uri="d54cbe69-32bd-412a-b004-9152f949605e"/>
    <ds:schemaRef ds:uri="http://schemas.microsoft.com/office/2006/documentManagement/types"/>
    <ds:schemaRef ds:uri="http://schemas.openxmlformats.org/package/2006/metadata/core-properties"/>
    <ds:schemaRef ds:uri="http://schemas.microsoft.com/office/infopath/2007/PartnerControls"/>
    <ds:schemaRef ds:uri="8acead25-0f76-4f13-939d-ea88e17d97b6"/>
    <ds:schemaRef ds:uri="http://schemas.microsoft.com/office/2006/metadata/properties"/>
    <ds:schemaRef ds:uri="http://purl.org/dc/elements/1.1/"/>
  </ds:schemaRefs>
</ds:datastoreItem>
</file>

<file path=customXml/itemProps5.xml><?xml version="1.0" encoding="utf-8"?>
<ds:datastoreItem xmlns:ds="http://schemas.openxmlformats.org/officeDocument/2006/customXml" ds:itemID="{3A579C29-5EB6-49FC-8AE0-69051D9808D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1859</TotalTime>
  <Words>2020</Words>
  <Application>Microsoft Office PowerPoint</Application>
  <PresentationFormat>Widescreen</PresentationFormat>
  <Paragraphs>374</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FLAURA2: Phase III Trial of First-line  Osimertinib ± Platinum-Based Chemotherapy in EGFR-Mutated Advanced NSCLC</vt:lpstr>
      <vt:lpstr>About These Slides</vt:lpstr>
      <vt:lpstr>FLAURA2: Background</vt:lpstr>
      <vt:lpstr>FLAURA2: Study Design</vt:lpstr>
      <vt:lpstr>FLAURA2: Baseline Characteristics</vt:lpstr>
      <vt:lpstr>FLAURA2: PFS</vt:lpstr>
      <vt:lpstr>FLAURA2: Additional Efficacy Outcomes</vt:lpstr>
      <vt:lpstr>FLAURA2: Safety Summary</vt:lpstr>
      <vt:lpstr>FLAURA2: Adverse Events</vt:lpstr>
      <vt:lpstr>FLAURA2: Investigator’s Conclusions</vt:lpstr>
      <vt:lpstr>Go Online for More CCO  Coverage of WCLC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FLAURA2: Phase III Trial of First-line Osimertinib ± Platinum-Based Chemotherapy</dc:title>
  <dc:creator>Preferred User</dc:creator>
  <cp:lastModifiedBy>jbuckley@clinicaloptions.com</cp:lastModifiedBy>
  <cp:revision>29</cp:revision>
  <cp:lastPrinted>2016-09-26T20:21:49Z</cp:lastPrinted>
  <dcterms:created xsi:type="dcterms:W3CDTF">2005-05-27T15:08:01Z</dcterms:created>
  <dcterms:modified xsi:type="dcterms:W3CDTF">2023-09-14T13:27:34Z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5bf6e955-1304-44b8-aea3-037488dc1efe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0x010100B53084C5196E664FA03320E7ED7A53C1</vt:lpwstr>
  </property>
  <property fmtid="{D5CDD505-2E9C-101B-9397-08002B2CF9AE}" pid="9" name="MediaServiceImageTags">
    <vt:lpwstr/>
  </property>
</Properties>
</file>