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9"/>
  </p:notesMasterIdLst>
  <p:handoutMasterIdLst>
    <p:handoutMasterId r:id="rId20"/>
  </p:handoutMasterIdLst>
  <p:sldIdLst>
    <p:sldId id="556" r:id="rId7"/>
    <p:sldId id="308" r:id="rId8"/>
    <p:sldId id="257" r:id="rId9"/>
    <p:sldId id="549" r:id="rId10"/>
    <p:sldId id="544" r:id="rId11"/>
    <p:sldId id="545" r:id="rId12"/>
    <p:sldId id="565" r:id="rId13"/>
    <p:sldId id="566" r:id="rId14"/>
    <p:sldId id="570" r:id="rId15"/>
    <p:sldId id="569" r:id="rId16"/>
    <p:sldId id="552" r:id="rId17"/>
    <p:sldId id="318"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32"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1"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Christy Seals" initials="CS" lastIdx="1" clrIdx="15">
    <p:extLst>
      <p:ext uri="{19B8F6BF-5375-455C-9EA6-DF929625EA0E}">
        <p15:presenceInfo xmlns:p15="http://schemas.microsoft.com/office/powerpoint/2012/main" userId="S::cseals@clinicaloptions.com::0852e532-1f9e-4bbf-9b56-be19a9543a31" providerId="AD"/>
      </p:ext>
    </p:extLst>
  </p:cmAuthor>
  <p:cmAuthor id="17" name="Mindy Tanzola" initials="MT" lastIdx="2" clrIdx="16">
    <p:extLst>
      <p:ext uri="{19B8F6BF-5375-455C-9EA6-DF929625EA0E}">
        <p15:presenceInfo xmlns:p15="http://schemas.microsoft.com/office/powerpoint/2012/main" userId="S::mtanzola@gotoper.com::47393621-f287-4eae-b41f-5126b3036efb" providerId="AD"/>
      </p:ext>
    </p:extLst>
  </p:cmAuthor>
  <p:cmAuthor id="18" name="spantry@clinicaloptions.com" initials="s" lastIdx="1" clrIdx="17">
    <p:extLst>
      <p:ext uri="{19B8F6BF-5375-455C-9EA6-DF929625EA0E}">
        <p15:presenceInfo xmlns:p15="http://schemas.microsoft.com/office/powerpoint/2012/main" userId="spantry@clinicaloptions.com" providerId="None"/>
      </p:ext>
    </p:extLst>
  </p:cmAuthor>
  <p:cmAuthor id="19" name="CLINICALOPTIONS\tquill" initials="C" lastIdx="1" clrIdx="18">
    <p:extLst>
      <p:ext uri="{19B8F6BF-5375-455C-9EA6-DF929625EA0E}">
        <p15:presenceInfo xmlns:p15="http://schemas.microsoft.com/office/powerpoint/2012/main" userId="CLINICALOPTIONS\tquill" providerId="None"/>
      </p:ext>
    </p:extLst>
  </p:cmAuthor>
  <p:cmAuthor id="20" name="aboecler@clinicaloptions.com" initials="a" lastIdx="1" clrIdx="19">
    <p:extLst>
      <p:ext uri="{19B8F6BF-5375-455C-9EA6-DF929625EA0E}">
        <p15:presenceInfo xmlns:p15="http://schemas.microsoft.com/office/powerpoint/2012/main" userId="aboecler@clinicaloptions.co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75" autoAdjust="0"/>
    <p:restoredTop sz="85666" autoAdjust="0"/>
  </p:normalViewPr>
  <p:slideViewPr>
    <p:cSldViewPr snapToGrid="0">
      <p:cViewPr varScale="1">
        <p:scale>
          <a:sx n="73" d="100"/>
          <a:sy n="73" d="100"/>
        </p:scale>
        <p:origin x="893" y="72"/>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 d="1"/>
        <a:sy n="1" d="1"/>
      </p:scale>
      <p:origin x="0" y="0"/>
    </p:cViewPr>
  </p:notesTextViewPr>
  <p:sorterViewPr>
    <p:cViewPr>
      <p:scale>
        <a:sx n="100" d="100"/>
        <a:sy n="100" d="100"/>
      </p:scale>
      <p:origin x="0" y="-1324"/>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7104946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a:p>
        </p:txBody>
      </p:sp>
    </p:spTree>
    <p:extLst>
      <p:ext uri="{BB962C8B-B14F-4D97-AF65-F5344CB8AC3E}">
        <p14:creationId xmlns:p14="http://schemas.microsoft.com/office/powerpoint/2010/main" val="19242835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a:t>CCTG, Canadian Cancer Trials Group; LEEP, loop electrosurgical excision procedure; OS, overall survival; PROs, patient-reported outcomes; RFS, relapse-free survival; SN, sentinel node.</a:t>
            </a:r>
            <a:endParaRPr lang="en-US" i="1" dirty="0"/>
          </a:p>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9090364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a:t>CCTG, Canadian Cancer Trials Group; </a:t>
            </a:r>
            <a:r>
              <a:rPr lang="en-US" i="1" dirty="0"/>
              <a:t>ECOG, Eastern Cooperative Oncology Group; PS, performance status; RH, radical hysterectomy; SH, simple hysterectomy.</a:t>
            </a:r>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7291322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a:t>CCTG, Canadian Cancer Trials Group; </a:t>
            </a:r>
            <a:r>
              <a:rPr lang="en-US" i="1" dirty="0"/>
              <a:t>LVSI, lymphovascular space invasion; RH, radical hysterectomy; RT, radiation therapy; SH, simple hysterectomy.</a:t>
            </a:r>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6058912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a:t>CCTG, Canadian Cancer Trials Group; OS, overall survival; </a:t>
            </a:r>
            <a:r>
              <a:rPr lang="en-US" i="1" dirty="0"/>
              <a:t>RFS, relapse-free survival; RH, radical hysterectomy; SH, simple hysterectomy.</a:t>
            </a:r>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34640291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a:t>CCTG, Canadian Cancer Trials Group; </a:t>
            </a:r>
            <a:r>
              <a:rPr lang="en-US" i="1" dirty="0"/>
              <a:t>RH, radical hysterectomy; SH, simple hysterectomy.</a:t>
            </a:r>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23031215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rtl="0" eaLnBrk="1" fontAlgn="base" latinLnBrk="0" hangingPunct="1">
              <a:spcBef>
                <a:spcPts val="0"/>
              </a:spcBef>
              <a:spcAft>
                <a:spcPts val="0"/>
              </a:spcAft>
            </a:pPr>
            <a:r>
              <a:rPr lang="en-US" i="1" dirty="0"/>
              <a:t>AE, adverse events; </a:t>
            </a:r>
            <a:r>
              <a:rPr lang="en-US" altLang="en-US" i="1" dirty="0"/>
              <a:t>CCTG, Canadian Cancer Trials Group; </a:t>
            </a:r>
            <a:r>
              <a:rPr lang="en-US" i="1" dirty="0"/>
              <a:t>RH, radical hysterectomy; SH, simple hysterectomy.</a:t>
            </a:r>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1590320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a:t>CCTG, Canadian Cancer Trials Group; </a:t>
            </a:r>
            <a:r>
              <a:rPr lang="en-US" i="1" dirty="0"/>
              <a:t>EORTC, European Organization for Research and Treatment of Cancer; FSFI, female sexual function index; QLQ-C30, Core Quality of Life questionnaire; QLQ-CX24, Quality of Life questionnaire cervical cancer module; QoL, quality of life. </a:t>
            </a:r>
          </a:p>
        </p:txBody>
      </p:sp>
      <p:sp>
        <p:nvSpPr>
          <p:cNvPr id="4" name="Slide Number Placeholder 3"/>
          <p:cNvSpPr>
            <a:spLocks noGrp="1"/>
          </p:cNvSpPr>
          <p:nvPr>
            <p:ph type="sldNum" sz="quarter" idx="5"/>
          </p:nvPr>
        </p:nvSpPr>
        <p:spPr/>
        <p:txBody>
          <a:bodyPr/>
          <a:lstStyle/>
          <a:p>
            <a:fld id="{D60ABAA2-6C4E-466F-9BAE-1C454D0B2418}" type="slidenum">
              <a:rPr lang="en-US" smtClean="0"/>
              <a:t>10</a:t>
            </a:fld>
            <a:endParaRPr lang="en-US" dirty="0"/>
          </a:p>
        </p:txBody>
      </p:sp>
    </p:spTree>
    <p:extLst>
      <p:ext uri="{BB962C8B-B14F-4D97-AF65-F5344CB8AC3E}">
        <p14:creationId xmlns:p14="http://schemas.microsoft.com/office/powerpoint/2010/main" val="30835399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i="1" dirty="0"/>
              <a:t>CCTG, Canadian Cancer Trials Group; LEEP, loop electrosurgical excision procedure; QoL, quality of life.</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a:p>
        </p:txBody>
      </p:sp>
    </p:spTree>
    <p:extLst>
      <p:ext uri="{BB962C8B-B14F-4D97-AF65-F5344CB8AC3E}">
        <p14:creationId xmlns:p14="http://schemas.microsoft.com/office/powerpoint/2010/main" val="27055196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12</a:t>
            </a:fld>
            <a:endParaRPr lang="en-US" altLang="en-US"/>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F6B3930-7C31-48E3-9C51-5B16A239A187}"/>
              </a:ext>
            </a:extLst>
          </p:cNvPr>
          <p:cNvSpPr/>
          <p:nvPr userDrawn="1"/>
        </p:nvSpPr>
        <p:spPr bwMode="auto">
          <a:xfrm>
            <a:off x="6114257" y="3667127"/>
            <a:ext cx="6077741" cy="3190872"/>
          </a:xfrm>
          <a:prstGeom prst="rect">
            <a:avLst/>
          </a:prstGeom>
          <a:solidFill>
            <a:schemeClr val="tx2">
              <a:lumMod val="75000"/>
            </a:schemeClr>
          </a:solidFill>
          <a:ln w="0">
            <a:noFill/>
            <a:miter lim="800000"/>
            <a:headEnd/>
            <a:tailEnd/>
          </a:ln>
        </p:spPr>
        <p:txBody>
          <a:bodyPr rtlCol="0" anchor="ctr"/>
          <a:lstStyle/>
          <a:p>
            <a:pPr algn="ctr" eaLnBrk="1" hangingPunct="1">
              <a:spcBef>
                <a:spcPct val="35000"/>
              </a:spcBef>
              <a:spcAft>
                <a:spcPct val="25000"/>
              </a:spcAft>
              <a:buClr>
                <a:schemeClr val="folHlink"/>
              </a:buClr>
              <a:buNone/>
            </a:pPr>
            <a:r>
              <a:rPr lang="en-US" sz="2400" b="0" dirty="0">
                <a:solidFill>
                  <a:schemeClr val="tx1"/>
                </a:solidFill>
                <a:latin typeface="Calibri" panose="020F0502020204030204" pitchFamily="34" charset="0"/>
              </a:rPr>
              <a:t>Image Placeholder</a:t>
            </a:r>
          </a:p>
        </p:txBody>
      </p:sp>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BA6824BC-C604-0009-B182-0567BC93C59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80" r:id="rId1"/>
    <p:sldLayoutId id="2147484655" r:id="rId2"/>
    <p:sldLayoutId id="2147484656" r:id="rId3"/>
    <p:sldLayoutId id="2147484663" r:id="rId4"/>
    <p:sldLayoutId id="2147484657" r:id="rId5"/>
    <p:sldLayoutId id="2147484658" r:id="rId6"/>
    <p:sldLayoutId id="2147484664" r:id="rId7"/>
    <p:sldLayoutId id="2147484659" r:id="rId8"/>
    <p:sldLayoutId id="2147484667" r:id="rId9"/>
    <p:sldLayoutId id="2147484660" r:id="rId10"/>
    <p:sldLayoutId id="2147484665" r:id="rId11"/>
    <p:sldLayoutId id="2147484661" r:id="rId12"/>
    <p:sldLayoutId id="2147484666" r:id="rId13"/>
    <p:sldLayoutId id="2147484662"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SHAPE: Radical Hysterectomy and Pelvic Node Dissection vs Simple Hysterectomy and Pelvic Node Dissection for Low-Risk Early-Stage Cervical Cancer</a:t>
            </a:r>
            <a:endParaRPr lang="en-US" altLang="en-US" sz="4000" dirty="0">
              <a:highlight>
                <a:srgbClr val="FFFF00"/>
              </a:highlight>
            </a:endParaRP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386763"/>
            <a:ext cx="6442157"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AstraZeneca, GSK, and Merck Sharp &amp; Dohme Corp.</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714624"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Highlights*</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2023 ASCO Annual Meeting, June 2-6, 2023, Chicago, Illinois</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a:t>Please feel free to use and share some or all of these slides in your noncommercial presentations to colleagues or patients</a:t>
            </a:r>
          </a:p>
          <a:p>
            <a:pPr marL="346075" indent="-346075">
              <a:buSzPts val="2400"/>
              <a:defRPr/>
            </a:pPr>
            <a:r>
              <a:rPr lang="en-US" altLang="en-US"/>
              <a:t>When using our slides, please retain the source attribution:</a:t>
            </a:r>
            <a:br>
              <a:rPr lang="en-US" altLang="en-US"/>
            </a:br>
            <a:br>
              <a:rPr lang="en-US" altLang="en-US"/>
            </a:br>
            <a:endParaRPr lang="en-US" altLang="en-US"/>
          </a:p>
          <a:p>
            <a:pPr eaLnBrk="1" hangingPunct="1">
              <a:defRPr/>
            </a:pPr>
            <a:endParaRPr lang="en-US" altLang="en-US" sz="2000"/>
          </a:p>
          <a:p>
            <a:pPr eaLnBrk="1" hangingPunct="1">
              <a:defRPr/>
            </a:pPr>
            <a:r>
              <a:rPr lang="en-GB"/>
              <a:t>These slides may not be published, posted online, or used in commercial presentations without permission. </a:t>
            </a:r>
            <a:r>
              <a:rPr lang="en-US"/>
              <a:t>Please contact </a:t>
            </a:r>
            <a:r>
              <a:rPr lang="en-US">
                <a:hlinkClick r:id="rId3"/>
              </a:rPr>
              <a:t>permissions@clinicaloptions.com</a:t>
            </a:r>
            <a:r>
              <a:rPr lang="en-US"/>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4"/>
                </a:rPr>
                <a:t>clinicaloptions.com</a:t>
              </a:r>
              <a:endParaRPr lang="en-US" altLang="en-US" sz="2000" b="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CCTG CX.5-SHAPE:</a:t>
            </a:r>
            <a:r>
              <a:rPr lang="en-US" dirty="0"/>
              <a:t> Background</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Cervical cancer is among the top causes of cancer-related deaths in women worldwide</a:t>
            </a:r>
            <a:r>
              <a:rPr lang="en-US" altLang="en-US" sz="2400" baseline="30000" dirty="0"/>
              <a:t>1</a:t>
            </a:r>
          </a:p>
          <a:p>
            <a:r>
              <a:rPr lang="en-US" altLang="en-US" sz="2400" dirty="0"/>
              <a:t>In women with cervical cancer, radical surgery is effective but is associated with significant long-term survivorship issues, including effects on bladder, bowel, and sexual function</a:t>
            </a:r>
            <a:r>
              <a:rPr lang="en-US" altLang="en-US" sz="2400" baseline="30000" dirty="0"/>
              <a:t>2</a:t>
            </a:r>
          </a:p>
          <a:p>
            <a:r>
              <a:rPr lang="en-US" altLang="en-US" sz="2400" dirty="0"/>
              <a:t>Retrospective data suggest that in patients with low-risk early-stage cervical cancer, less radical surgery is feasible and is associated with less morbidity</a:t>
            </a:r>
            <a:r>
              <a:rPr lang="en-US" altLang="en-US" sz="2400" baseline="30000" dirty="0"/>
              <a:t>3</a:t>
            </a:r>
            <a:endParaRPr lang="en-US" altLang="en-US" sz="2400" dirty="0"/>
          </a:p>
          <a:p>
            <a:r>
              <a:rPr lang="en-US" altLang="en-US" sz="2400" dirty="0"/>
              <a:t>The CCTG CX.5-SHAPE trial was undertaken to evaluate whether a simple hysterectomy is associated with similar efficacy and less surgical morbidity vs radical hysterectomy in patients with low-risk cervical cancer</a:t>
            </a:r>
            <a:r>
              <a:rPr lang="en-US" altLang="en-US" sz="2400" baseline="30000" dirty="0"/>
              <a:t>4</a:t>
            </a:r>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82379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a:t>
            </a:r>
            <a:r>
              <a:rPr lang="en-US" altLang="en-US" sz="1200" b="0" dirty="0" err="1">
                <a:solidFill>
                  <a:schemeClr val="bg2"/>
                </a:solidFill>
                <a:latin typeface="Calibri" panose="020F0502020204030204" pitchFamily="34" charset="0"/>
              </a:rPr>
              <a:t>Arbyn</a:t>
            </a:r>
            <a:r>
              <a:rPr lang="en-US" altLang="en-US" sz="1200" b="0" dirty="0">
                <a:solidFill>
                  <a:schemeClr val="bg2"/>
                </a:solidFill>
                <a:latin typeface="Calibri" panose="020F0502020204030204" pitchFamily="34" charset="0"/>
              </a:rPr>
              <a:t>. Lancet Glob Health. 2020;8:e191. 2. </a:t>
            </a:r>
            <a:r>
              <a:rPr lang="en-US" altLang="en-US" sz="1200" b="0" dirty="0" err="1">
                <a:solidFill>
                  <a:schemeClr val="bg2"/>
                </a:solidFill>
                <a:latin typeface="Calibri" panose="020F0502020204030204" pitchFamily="34" charset="0"/>
              </a:rPr>
              <a:t>Baessler</a:t>
            </a:r>
            <a:r>
              <a:rPr lang="en-US" altLang="en-US" sz="1200" b="0" dirty="0">
                <a:solidFill>
                  <a:schemeClr val="bg2"/>
                </a:solidFill>
                <a:latin typeface="Calibri" panose="020F0502020204030204" pitchFamily="34" charset="0"/>
              </a:rPr>
              <a:t>. Clin </a:t>
            </a:r>
            <a:r>
              <a:rPr lang="en-US" altLang="en-US" sz="1200" b="0" dirty="0" err="1">
                <a:solidFill>
                  <a:schemeClr val="bg2"/>
                </a:solidFill>
                <a:latin typeface="Calibri" panose="020F0502020204030204" pitchFamily="34" charset="0"/>
              </a:rPr>
              <a:t>Transl</a:t>
            </a:r>
            <a:r>
              <a:rPr lang="en-US" altLang="en-US" sz="1200" b="0" dirty="0">
                <a:solidFill>
                  <a:schemeClr val="bg2"/>
                </a:solidFill>
                <a:latin typeface="Calibri" panose="020F0502020204030204" pitchFamily="34" charset="0"/>
              </a:rPr>
              <a:t> Oncol. 2021;23:2335.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3. </a:t>
            </a:r>
            <a:r>
              <a:rPr lang="en-US" altLang="en-US" sz="1200" b="0" dirty="0" err="1">
                <a:solidFill>
                  <a:schemeClr val="bg2"/>
                </a:solidFill>
                <a:latin typeface="Calibri" panose="020F0502020204030204" pitchFamily="34" charset="0"/>
              </a:rPr>
              <a:t>Schmeler</a:t>
            </a:r>
            <a:r>
              <a:rPr lang="en-US" altLang="en-US" sz="1200" b="0" dirty="0">
                <a:solidFill>
                  <a:schemeClr val="bg2"/>
                </a:solidFill>
                <a:latin typeface="Calibri" panose="020F0502020204030204" pitchFamily="34" charset="0"/>
              </a:rPr>
              <a:t>. </a:t>
            </a:r>
            <a:r>
              <a:rPr lang="en-US" altLang="en-US" sz="1200" b="0" dirty="0" err="1">
                <a:solidFill>
                  <a:schemeClr val="bg2"/>
                </a:solidFill>
                <a:latin typeface="Calibri" panose="020F0502020204030204" pitchFamily="34" charset="0"/>
              </a:rPr>
              <a:t>Gynecol</a:t>
            </a:r>
            <a:r>
              <a:rPr lang="en-US" altLang="en-US" sz="1200" b="0" dirty="0">
                <a:solidFill>
                  <a:schemeClr val="bg2"/>
                </a:solidFill>
                <a:latin typeface="Calibri" panose="020F0502020204030204" pitchFamily="34" charset="0"/>
              </a:rPr>
              <a:t> Oncol. 2011;120:321. 4. Plante. ASCO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LBA5511.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CCTG CX.5-SHAPE:</a:t>
            </a:r>
            <a:r>
              <a:rPr lang="en-US" dirty="0"/>
              <a:t> Study Design</a:t>
            </a:r>
            <a:endParaRPr lang="en-US" altLang="en-US" dirty="0"/>
          </a:p>
        </p:txBody>
      </p:sp>
      <p:sp>
        <p:nvSpPr>
          <p:cNvPr id="5" name="Text Box 15">
            <a:extLst>
              <a:ext uri="{FF2B5EF4-FFF2-40B4-BE49-F238E27FC236}">
                <a16:creationId xmlns:a16="http://schemas.microsoft.com/office/drawing/2014/main" id="{EE9415AB-3955-CC72-ABCB-0F314A7F096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a:solidFill>
                  <a:schemeClr val="bg2"/>
                </a:solidFill>
                <a:latin typeface="Calibri" panose="020F0502020204030204" pitchFamily="34" charset="0"/>
              </a:rPr>
              <a:t>Plante. ASCO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LBA5511.</a:t>
            </a:r>
          </a:p>
        </p:txBody>
      </p:sp>
      <p:sp>
        <p:nvSpPr>
          <p:cNvPr id="4" name="Content Placeholder 21">
            <a:extLst>
              <a:ext uri="{FF2B5EF4-FFF2-40B4-BE49-F238E27FC236}">
                <a16:creationId xmlns:a16="http://schemas.microsoft.com/office/drawing/2014/main" id="{5E3EBC9B-A5EC-BE58-00B4-A082C44A76C5}"/>
              </a:ext>
            </a:extLst>
          </p:cNvPr>
          <p:cNvSpPr txBox="1">
            <a:spLocks/>
          </p:cNvSpPr>
          <p:nvPr/>
        </p:nvSpPr>
        <p:spPr>
          <a:xfrm>
            <a:off x="604674" y="1500186"/>
            <a:ext cx="10877529" cy="323133"/>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1800" b="0" kern="0" dirty="0"/>
              <a:t>International, randomized, noninferiority phase III trial</a:t>
            </a:r>
          </a:p>
        </p:txBody>
      </p:sp>
      <p:sp>
        <p:nvSpPr>
          <p:cNvPr id="6" name="Rectangle 49">
            <a:extLst>
              <a:ext uri="{FF2B5EF4-FFF2-40B4-BE49-F238E27FC236}">
                <a16:creationId xmlns:a16="http://schemas.microsoft.com/office/drawing/2014/main" id="{F0D7923A-CE6F-A9E0-40E7-4AC0431CA379}"/>
              </a:ext>
            </a:extLst>
          </p:cNvPr>
          <p:cNvSpPr>
            <a:spLocks noChangeArrowheads="1"/>
          </p:cNvSpPr>
          <p:nvPr/>
        </p:nvSpPr>
        <p:spPr bwMode="auto">
          <a:xfrm>
            <a:off x="6340486" y="3011148"/>
            <a:ext cx="3333809" cy="590888"/>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Simple hysterectomy*</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350)</a:t>
            </a:r>
          </a:p>
        </p:txBody>
      </p:sp>
      <p:cxnSp>
        <p:nvCxnSpPr>
          <p:cNvPr id="7" name="Straight Arrow Connector 6">
            <a:extLst>
              <a:ext uri="{FF2B5EF4-FFF2-40B4-BE49-F238E27FC236}">
                <a16:creationId xmlns:a16="http://schemas.microsoft.com/office/drawing/2014/main" id="{CEF2F461-0B2D-B55D-95D8-D86723FBBCC9}"/>
              </a:ext>
            </a:extLst>
          </p:cNvPr>
          <p:cNvCxnSpPr>
            <a:cxnSpLocks/>
          </p:cNvCxnSpPr>
          <p:nvPr/>
        </p:nvCxnSpPr>
        <p:spPr bwMode="auto">
          <a:xfrm flipV="1">
            <a:off x="5496038" y="3292920"/>
            <a:ext cx="758032" cy="269690"/>
          </a:xfrm>
          <a:prstGeom prst="straightConnector1">
            <a:avLst/>
          </a:prstGeom>
          <a:noFill/>
          <a:ln w="28575" cap="flat" cmpd="sng" algn="ctr">
            <a:solidFill>
              <a:schemeClr val="bg1"/>
            </a:solidFill>
            <a:prstDash val="solid"/>
            <a:round/>
            <a:headEnd type="none" w="med" len="med"/>
            <a:tailEnd type="triangle"/>
          </a:ln>
          <a:effectLst/>
        </p:spPr>
      </p:cxnSp>
      <p:sp>
        <p:nvSpPr>
          <p:cNvPr id="8" name="Text Box 45">
            <a:extLst>
              <a:ext uri="{FF2B5EF4-FFF2-40B4-BE49-F238E27FC236}">
                <a16:creationId xmlns:a16="http://schemas.microsoft.com/office/drawing/2014/main" id="{84ADD983-4A66-04FA-2CE9-49711AFE1A51}"/>
              </a:ext>
            </a:extLst>
          </p:cNvPr>
          <p:cNvSpPr txBox="1">
            <a:spLocks noChangeArrowheads="1"/>
          </p:cNvSpPr>
          <p:nvPr/>
        </p:nvSpPr>
        <p:spPr bwMode="auto">
          <a:xfrm>
            <a:off x="1738693" y="2622115"/>
            <a:ext cx="3879223"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Patients with low-risk cervical cancer, defined as:</a:t>
            </a:r>
          </a:p>
          <a:p>
            <a:pPr marL="285750" indent="-285750">
              <a:lnSpc>
                <a:spcPct val="100000"/>
              </a:lnSpc>
              <a:spcBef>
                <a:spcPct val="0"/>
              </a:spcBef>
              <a:spcAft>
                <a:spcPct val="0"/>
              </a:spcAft>
              <a:buClrTx/>
            </a:pPr>
            <a:r>
              <a:rPr lang="en-US" altLang="en-US" sz="1600" b="0" dirty="0">
                <a:solidFill>
                  <a:schemeClr val="bg1"/>
                </a:solidFill>
                <a:latin typeface="Calibri" panose="020F0502020204030204" pitchFamily="34" charset="0"/>
              </a:rPr>
              <a:t>Squamous cell, adenocarcinoma, </a:t>
            </a:r>
            <a:r>
              <a:rPr lang="en-US" altLang="en-US" sz="1600" b="0" dirty="0" err="1">
                <a:solidFill>
                  <a:schemeClr val="bg1"/>
                </a:solidFill>
                <a:latin typeface="Calibri" panose="020F0502020204030204" pitchFamily="34" charset="0"/>
              </a:rPr>
              <a:t>adenosquamous</a:t>
            </a:r>
            <a:r>
              <a:rPr lang="en-US" altLang="en-US" sz="1600" b="0" dirty="0">
                <a:solidFill>
                  <a:schemeClr val="bg1"/>
                </a:solidFill>
                <a:latin typeface="Calibri" panose="020F0502020204030204" pitchFamily="34" charset="0"/>
              </a:rPr>
              <a:t> carcinoma</a:t>
            </a:r>
          </a:p>
          <a:p>
            <a:pPr marL="285750" indent="-285750">
              <a:lnSpc>
                <a:spcPct val="100000"/>
              </a:lnSpc>
              <a:spcBef>
                <a:spcPct val="0"/>
              </a:spcBef>
              <a:spcAft>
                <a:spcPct val="0"/>
              </a:spcAft>
              <a:buClrTx/>
            </a:pPr>
            <a:r>
              <a:rPr lang="en-US" altLang="en-US" sz="1600" b="0" dirty="0">
                <a:solidFill>
                  <a:schemeClr val="bg1"/>
                </a:solidFill>
                <a:latin typeface="Calibri" panose="020F0502020204030204" pitchFamily="34" charset="0"/>
              </a:rPr>
              <a:t>Stage IA2 and IB1</a:t>
            </a:r>
          </a:p>
          <a:p>
            <a:pPr marL="285750" indent="-285750">
              <a:lnSpc>
                <a:spcPct val="100000"/>
              </a:lnSpc>
              <a:spcBef>
                <a:spcPct val="0"/>
              </a:spcBef>
              <a:spcAft>
                <a:spcPct val="0"/>
              </a:spcAft>
              <a:buClrTx/>
            </a:pPr>
            <a:r>
              <a:rPr lang="en-US" altLang="en-US" sz="1600" b="0" dirty="0">
                <a:solidFill>
                  <a:schemeClr val="bg1"/>
                </a:solidFill>
                <a:latin typeface="Calibri" panose="020F0502020204030204" pitchFamily="34" charset="0"/>
              </a:rPr>
              <a:t>&lt;10 mm stromal invasion on LEEP/cone</a:t>
            </a:r>
          </a:p>
          <a:p>
            <a:pPr marL="285750" indent="-285750">
              <a:lnSpc>
                <a:spcPct val="100000"/>
              </a:lnSpc>
              <a:spcBef>
                <a:spcPct val="0"/>
              </a:spcBef>
              <a:spcAft>
                <a:spcPct val="0"/>
              </a:spcAft>
              <a:buClrTx/>
            </a:pPr>
            <a:r>
              <a:rPr lang="en-US" altLang="en-US" sz="1600" b="0" dirty="0">
                <a:solidFill>
                  <a:schemeClr val="bg1"/>
                </a:solidFill>
                <a:latin typeface="Calibri" panose="020F0502020204030204" pitchFamily="34" charset="0"/>
              </a:rPr>
              <a:t>&lt;50% stromal invasion on MRI</a:t>
            </a:r>
          </a:p>
          <a:p>
            <a:pPr marL="285750" indent="-285750">
              <a:lnSpc>
                <a:spcPct val="100000"/>
              </a:lnSpc>
              <a:spcBef>
                <a:spcPct val="0"/>
              </a:spcBef>
              <a:spcAft>
                <a:spcPct val="0"/>
              </a:spcAft>
              <a:buClrTx/>
            </a:pPr>
            <a:r>
              <a:rPr lang="en-US" altLang="en-US" sz="1600" b="0" dirty="0">
                <a:solidFill>
                  <a:schemeClr val="bg1"/>
                </a:solidFill>
                <a:latin typeface="Calibri" panose="020F0502020204030204" pitchFamily="34" charset="0"/>
              </a:rPr>
              <a:t>Max dimension: ≤20 mm</a:t>
            </a:r>
          </a:p>
          <a:p>
            <a:pPr marL="285750" indent="-285750">
              <a:lnSpc>
                <a:spcPct val="100000"/>
              </a:lnSpc>
              <a:spcBef>
                <a:spcPct val="0"/>
              </a:spcBef>
              <a:spcAft>
                <a:spcPct val="0"/>
              </a:spcAft>
              <a:buClrTx/>
            </a:pPr>
            <a:r>
              <a:rPr lang="en-US" altLang="en-US" sz="1600" b="0" dirty="0">
                <a:solidFill>
                  <a:schemeClr val="bg1"/>
                </a:solidFill>
                <a:latin typeface="Calibri" panose="020F0502020204030204" pitchFamily="34" charset="0"/>
              </a:rPr>
              <a:t>Grade 1-3 or not assessable</a:t>
            </a:r>
          </a:p>
          <a:p>
            <a:pPr algn="ctr">
              <a:lnSpc>
                <a:spcPct val="100000"/>
              </a:lnSpc>
              <a:spcBef>
                <a:spcPct val="0"/>
              </a:spcBef>
              <a:spcAft>
                <a:spcPct val="0"/>
              </a:spcAft>
              <a:buClrTx/>
              <a:buFontTx/>
              <a:buNone/>
            </a:pPr>
            <a:r>
              <a:rPr lang="en-US" altLang="en-US" sz="1600" b="0" dirty="0">
                <a:solidFill>
                  <a:schemeClr val="bg1"/>
                </a:solidFill>
                <a:latin typeface="Calibri" panose="020F0502020204030204" pitchFamily="34" charset="0"/>
              </a:rPr>
              <a:t> (N = 700)</a:t>
            </a:r>
          </a:p>
        </p:txBody>
      </p:sp>
      <p:sp>
        <p:nvSpPr>
          <p:cNvPr id="9" name="Rectangle 49">
            <a:extLst>
              <a:ext uri="{FF2B5EF4-FFF2-40B4-BE49-F238E27FC236}">
                <a16:creationId xmlns:a16="http://schemas.microsoft.com/office/drawing/2014/main" id="{D63B76A4-EB4F-4AE8-1F12-CE51E2210CD0}"/>
              </a:ext>
            </a:extLst>
          </p:cNvPr>
          <p:cNvSpPr>
            <a:spLocks noChangeArrowheads="1"/>
          </p:cNvSpPr>
          <p:nvPr/>
        </p:nvSpPr>
        <p:spPr bwMode="auto">
          <a:xfrm>
            <a:off x="6340486" y="4007596"/>
            <a:ext cx="3335735" cy="595051"/>
          </a:xfrm>
          <a:prstGeom prst="rect">
            <a:avLst/>
          </a:prstGeom>
          <a:solidFill>
            <a:schemeClr val="accent3"/>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Radical hysterectomy*</a:t>
            </a:r>
          </a:p>
          <a:p>
            <a:pPr algn="ctr">
              <a:lnSpc>
                <a:spcPct val="100000"/>
              </a:lnSpc>
              <a:spcBef>
                <a:spcPct val="0"/>
              </a:spcBef>
              <a:spcAft>
                <a:spcPct val="0"/>
              </a:spcAft>
              <a:buClrTx/>
              <a:buFontTx/>
              <a:buNone/>
            </a:pPr>
            <a:r>
              <a:rPr lang="en-US" altLang="en-US" sz="1600" b="0" dirty="0">
                <a:solidFill>
                  <a:schemeClr val="tx1"/>
                </a:solidFill>
                <a:latin typeface="Calibri" panose="020F0502020204030204" pitchFamily="34" charset="0"/>
              </a:rPr>
              <a:t>(n = 350)</a:t>
            </a:r>
          </a:p>
        </p:txBody>
      </p:sp>
      <p:cxnSp>
        <p:nvCxnSpPr>
          <p:cNvPr id="10" name="Straight Arrow Connector 9">
            <a:extLst>
              <a:ext uri="{FF2B5EF4-FFF2-40B4-BE49-F238E27FC236}">
                <a16:creationId xmlns:a16="http://schemas.microsoft.com/office/drawing/2014/main" id="{4C40DB5B-46EE-688A-82F0-BACB2849F591}"/>
              </a:ext>
            </a:extLst>
          </p:cNvPr>
          <p:cNvCxnSpPr>
            <a:cxnSpLocks/>
          </p:cNvCxnSpPr>
          <p:nvPr/>
        </p:nvCxnSpPr>
        <p:spPr bwMode="auto">
          <a:xfrm>
            <a:off x="5496038" y="3936593"/>
            <a:ext cx="719932" cy="317956"/>
          </a:xfrm>
          <a:prstGeom prst="straightConnector1">
            <a:avLst/>
          </a:prstGeom>
          <a:noFill/>
          <a:ln w="28575" cap="flat" cmpd="sng" algn="ctr">
            <a:solidFill>
              <a:schemeClr val="bg1"/>
            </a:solidFill>
            <a:prstDash val="solid"/>
            <a:round/>
            <a:headEnd type="none" w="med" len="med"/>
            <a:tailEnd type="triangle"/>
          </a:ln>
          <a:effectLst/>
        </p:spPr>
      </p:cxnSp>
      <p:sp>
        <p:nvSpPr>
          <p:cNvPr id="11" name="TextBox 10">
            <a:extLst>
              <a:ext uri="{FF2B5EF4-FFF2-40B4-BE49-F238E27FC236}">
                <a16:creationId xmlns:a16="http://schemas.microsoft.com/office/drawing/2014/main" id="{511F91AE-328F-18B1-0ADF-DA00489015D8}"/>
              </a:ext>
            </a:extLst>
          </p:cNvPr>
          <p:cNvSpPr txBox="1"/>
          <p:nvPr/>
        </p:nvSpPr>
        <p:spPr bwMode="auto">
          <a:xfrm>
            <a:off x="5788911" y="4695711"/>
            <a:ext cx="4954403" cy="738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b="0" dirty="0">
                <a:solidFill>
                  <a:schemeClr val="bg1"/>
                </a:solidFill>
                <a:latin typeface="Calibri" panose="020F0502020204030204" pitchFamily="34" charset="0"/>
              </a:rPr>
              <a:t>*All surgery includes pelvic lymph node dissection with optional sentinel lymph node mapping; mode for SN mapping is optional but laparoscopic approach preferred.</a:t>
            </a:r>
          </a:p>
        </p:txBody>
      </p:sp>
      <p:sp>
        <p:nvSpPr>
          <p:cNvPr id="14" name="TextBox 13">
            <a:extLst>
              <a:ext uri="{FF2B5EF4-FFF2-40B4-BE49-F238E27FC236}">
                <a16:creationId xmlns:a16="http://schemas.microsoft.com/office/drawing/2014/main" id="{797A9617-EDDE-B36A-2ECB-3BD2E911DA99}"/>
              </a:ext>
            </a:extLst>
          </p:cNvPr>
          <p:cNvSpPr txBox="1"/>
          <p:nvPr/>
        </p:nvSpPr>
        <p:spPr bwMode="auto">
          <a:xfrm>
            <a:off x="2925813" y="2004444"/>
            <a:ext cx="6047487" cy="738664"/>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Stratified by cooperative group, sentinel node mapping (yes vs no), </a:t>
            </a:r>
            <a:br>
              <a:rPr lang="en-US" sz="1400" b="0" i="1"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stage (IA2 vs IB1), histologic type (squamous vs adenocarcinoma/ </a:t>
            </a:r>
            <a:r>
              <a:rPr lang="en-US" sz="1400" b="0" i="1" dirty="0" err="1">
                <a:solidFill>
                  <a:schemeClr val="bg1"/>
                </a:solidFill>
                <a:latin typeface="Calibri" panose="020F0502020204030204" pitchFamily="34" charset="0"/>
              </a:rPr>
              <a:t>adenosquamous</a:t>
            </a:r>
            <a:r>
              <a:rPr lang="en-US" sz="1400" b="0" i="1" dirty="0">
                <a:solidFill>
                  <a:schemeClr val="bg1"/>
                </a:solidFill>
                <a:latin typeface="Calibri" panose="020F0502020204030204" pitchFamily="34" charset="0"/>
              </a:rPr>
              <a:t>), grade (1/2 vs 3 vs not assessable)</a:t>
            </a:r>
          </a:p>
        </p:txBody>
      </p:sp>
      <p:cxnSp>
        <p:nvCxnSpPr>
          <p:cNvPr id="15" name="Straight Arrow Connector 14">
            <a:extLst>
              <a:ext uri="{FF2B5EF4-FFF2-40B4-BE49-F238E27FC236}">
                <a16:creationId xmlns:a16="http://schemas.microsoft.com/office/drawing/2014/main" id="{367B4B4B-2C93-1FF5-335B-0F6B8D348E40}"/>
              </a:ext>
            </a:extLst>
          </p:cNvPr>
          <p:cNvCxnSpPr>
            <a:cxnSpLocks/>
          </p:cNvCxnSpPr>
          <p:nvPr/>
        </p:nvCxnSpPr>
        <p:spPr bwMode="auto">
          <a:xfrm flipH="1">
            <a:off x="5916818" y="2766095"/>
            <a:ext cx="963" cy="365760"/>
          </a:xfrm>
          <a:prstGeom prst="straightConnector1">
            <a:avLst/>
          </a:prstGeom>
          <a:noFill/>
          <a:ln w="28575" cap="flat" cmpd="sng" algn="ctr">
            <a:solidFill>
              <a:schemeClr val="bg1"/>
            </a:solidFill>
            <a:prstDash val="sysDot"/>
            <a:round/>
            <a:headEnd type="none" w="med" len="med"/>
            <a:tailEnd type="triangle"/>
          </a:ln>
          <a:effectLst/>
        </p:spPr>
      </p:cxnSp>
      <p:sp>
        <p:nvSpPr>
          <p:cNvPr id="16" name="Content Placeholder 2">
            <a:extLst>
              <a:ext uri="{FF2B5EF4-FFF2-40B4-BE49-F238E27FC236}">
                <a16:creationId xmlns:a16="http://schemas.microsoft.com/office/drawing/2014/main" id="{E162540E-1F8E-CA8F-EBB8-C6D9F12A80F4}"/>
              </a:ext>
            </a:extLst>
          </p:cNvPr>
          <p:cNvSpPr txBox="1">
            <a:spLocks/>
          </p:cNvSpPr>
          <p:nvPr/>
        </p:nvSpPr>
        <p:spPr bwMode="auto">
          <a:xfrm>
            <a:off x="604674" y="5541784"/>
            <a:ext cx="3970075" cy="5224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1800" kern="0" dirty="0"/>
              <a:t>P</a:t>
            </a:r>
            <a:r>
              <a:rPr lang="en-US" sz="1800" b="1" kern="0" dirty="0"/>
              <a:t>rimary endpoint: </a:t>
            </a:r>
            <a:br>
              <a:rPr lang="en-US" sz="1800" kern="0" dirty="0"/>
            </a:br>
            <a:r>
              <a:rPr lang="en-US" sz="1800" b="0" kern="0" dirty="0"/>
              <a:t>pelvic recurrence rate at 3 </a:t>
            </a:r>
            <a:r>
              <a:rPr lang="en-US" sz="1800" b="0" kern="0" dirty="0" err="1"/>
              <a:t>yr</a:t>
            </a:r>
            <a:endParaRPr lang="en-US" sz="1800" b="0" kern="0" dirty="0"/>
          </a:p>
        </p:txBody>
      </p:sp>
      <p:sp>
        <p:nvSpPr>
          <p:cNvPr id="18" name="Content Placeholder 2">
            <a:extLst>
              <a:ext uri="{FF2B5EF4-FFF2-40B4-BE49-F238E27FC236}">
                <a16:creationId xmlns:a16="http://schemas.microsoft.com/office/drawing/2014/main" id="{894D4F12-AF6F-49F2-9AF7-37A1FCC3FCEE}"/>
              </a:ext>
            </a:extLst>
          </p:cNvPr>
          <p:cNvSpPr txBox="1">
            <a:spLocks/>
          </p:cNvSpPr>
          <p:nvPr/>
        </p:nvSpPr>
        <p:spPr bwMode="auto">
          <a:xfrm>
            <a:off x="4574749" y="5535224"/>
            <a:ext cx="7191271" cy="1058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spcAft>
                <a:spcPts val="0"/>
              </a:spcAft>
            </a:pPr>
            <a:r>
              <a:rPr lang="en-US" sz="1800" b="1" kern="0" dirty="0">
                <a:solidFill>
                  <a:schemeClr val="bg1"/>
                </a:solidFill>
              </a:rPr>
              <a:t>Secondary endpoints: </a:t>
            </a:r>
            <a:r>
              <a:rPr lang="en-US" sz="1800" b="0" kern="0" dirty="0"/>
              <a:t>pelvic recurrence-free survival, extrapelvic RFS, RFS, OS, rates of sentinel node detection, parametrial involvement, involved surgical margins, positive pelvic nodes, PROs </a:t>
            </a:r>
            <a:endParaRPr lang="en-US" sz="1800" b="0" kern="0" dirty="0">
              <a:solidFill>
                <a:schemeClr val="bg1"/>
              </a:solidFill>
            </a:endParaRPr>
          </a:p>
        </p:txBody>
      </p:sp>
    </p:spTree>
    <p:extLst>
      <p:ext uri="{BB962C8B-B14F-4D97-AF65-F5344CB8AC3E}">
        <p14:creationId xmlns:p14="http://schemas.microsoft.com/office/powerpoint/2010/main" val="3860039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sz="3600" dirty="0"/>
              <a:t>CCTG CX.5-SHAPE:</a:t>
            </a:r>
            <a:r>
              <a:rPr lang="en-US" dirty="0"/>
              <a:t> Baseline Characteristics</a:t>
            </a:r>
            <a:endParaRPr lang="en-US" altLang="en-US" dirty="0"/>
          </a:p>
        </p:txBody>
      </p:sp>
      <p:sp>
        <p:nvSpPr>
          <p:cNvPr id="5" name="Text Box 15">
            <a:extLst>
              <a:ext uri="{FF2B5EF4-FFF2-40B4-BE49-F238E27FC236}">
                <a16:creationId xmlns:a16="http://schemas.microsoft.com/office/drawing/2014/main" id="{EE9415AB-3955-CC72-ABCB-0F314A7F0967}"/>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a:solidFill>
                  <a:schemeClr val="bg2"/>
                </a:solidFill>
                <a:latin typeface="Calibri" panose="020F0502020204030204" pitchFamily="34" charset="0"/>
              </a:rPr>
              <a:t>Plante. ASCO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LBA5511.</a:t>
            </a:r>
          </a:p>
        </p:txBody>
      </p:sp>
      <p:graphicFrame>
        <p:nvGraphicFramePr>
          <p:cNvPr id="6" name="Group 3">
            <a:extLst>
              <a:ext uri="{FF2B5EF4-FFF2-40B4-BE49-F238E27FC236}">
                <a16:creationId xmlns:a16="http://schemas.microsoft.com/office/drawing/2014/main" id="{23D5C096-DC16-6891-0F2F-AAD6C513DA57}"/>
              </a:ext>
            </a:extLst>
          </p:cNvPr>
          <p:cNvGraphicFramePr>
            <a:graphicFrameLocks/>
          </p:cNvGraphicFramePr>
          <p:nvPr>
            <p:extLst>
              <p:ext uri="{D42A27DB-BD31-4B8C-83A1-F6EECF244321}">
                <p14:modId xmlns:p14="http://schemas.microsoft.com/office/powerpoint/2010/main" val="144022119"/>
              </p:ext>
            </p:extLst>
          </p:nvPr>
        </p:nvGraphicFramePr>
        <p:xfrm>
          <a:off x="609759" y="1037354"/>
          <a:ext cx="10771631" cy="5252041"/>
        </p:xfrm>
        <a:graphic>
          <a:graphicData uri="http://schemas.openxmlformats.org/drawingml/2006/table">
            <a:tbl>
              <a:tblPr/>
              <a:tblGrid>
                <a:gridCol w="3422544">
                  <a:extLst>
                    <a:ext uri="{9D8B030D-6E8A-4147-A177-3AD203B41FA5}">
                      <a16:colId xmlns:a16="http://schemas.microsoft.com/office/drawing/2014/main" val="20000"/>
                    </a:ext>
                  </a:extLst>
                </a:gridCol>
                <a:gridCol w="2503161">
                  <a:extLst>
                    <a:ext uri="{9D8B030D-6E8A-4147-A177-3AD203B41FA5}">
                      <a16:colId xmlns:a16="http://schemas.microsoft.com/office/drawing/2014/main" val="20001"/>
                    </a:ext>
                  </a:extLst>
                </a:gridCol>
                <a:gridCol w="2422963">
                  <a:extLst>
                    <a:ext uri="{9D8B030D-6E8A-4147-A177-3AD203B41FA5}">
                      <a16:colId xmlns:a16="http://schemas.microsoft.com/office/drawing/2014/main" val="4095539533"/>
                    </a:ext>
                  </a:extLst>
                </a:gridCol>
                <a:gridCol w="2422963">
                  <a:extLst>
                    <a:ext uri="{9D8B030D-6E8A-4147-A177-3AD203B41FA5}">
                      <a16:colId xmlns:a16="http://schemas.microsoft.com/office/drawing/2014/main" val="123829008"/>
                    </a:ext>
                  </a:extLst>
                </a:gridCol>
              </a:tblGrid>
              <a:tr h="3446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Characteristic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SH (n = 350)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RH (n = 350)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All Patients (N = 700)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446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≤50 </a:t>
                      </a:r>
                      <a:r>
                        <a:rPr kumimoji="0" lang="en-US" sz="1400" b="0" i="0" u="none" strike="noStrike" kern="1200" cap="none" spc="0" normalizeH="0" baseline="0" noProof="0" dirty="0" err="1">
                          <a:ln>
                            <a:noFill/>
                          </a:ln>
                          <a:solidFill>
                            <a:srgbClr val="455560">
                              <a:lumMod val="10000"/>
                            </a:srgbClr>
                          </a:solidFill>
                          <a:effectLst/>
                          <a:uLnTx/>
                          <a:uFillTx/>
                          <a:latin typeface="Calibri" panose="020F0502020204030204" pitchFamily="34" charset="0"/>
                          <a:ea typeface="+mn-ea"/>
                          <a:cs typeface="+mn-cs"/>
                        </a:rPr>
                        <a:t>yr</a:t>
                      </a: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(26-77)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271 (77.4)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(24-80)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246 (70.3)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 (24-80)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517 (73.9)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2739">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0, n (%)</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336 (96)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335 (95.7)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671 (95.9)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02739">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BMI, kg/m</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2 </a:t>
                      </a:r>
                      <a:r>
                        <a:rPr kumimoji="0" lang="en-US" sz="1400" b="0" i="0" u="none" strike="noStrike" cap="none" normalizeH="0" baseline="0" dirty="0">
                          <a:ln>
                            <a:noFill/>
                          </a:ln>
                          <a:solidFill>
                            <a:schemeClr val="bg2">
                              <a:lumMod val="10000"/>
                            </a:schemeClr>
                          </a:solidFill>
                          <a:effectLst/>
                          <a:latin typeface="Calibri" panose="020F0502020204030204" pitchFamily="34" charset="0"/>
                        </a:rPr>
                        <a:t>(range)</a:t>
                      </a:r>
                      <a:endParaRPr kumimoji="0" lang="en-US" sz="1400" b="0" i="0" u="none" strike="noStrike" cap="none" normalizeH="0" baseline="3000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(16.4-53.3)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24.8 (16.1-52)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24.8 (16.1-57.6)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770379">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Diagnostic procedure, n (%)</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LEEP/cone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Cervical biopsy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Both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Missing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254 (72.6)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52 (14.9)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 (11.4)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226 (64.6)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 (11.7)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480 (68.6)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129 (18.4)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 (11.6)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46536100"/>
                  </a:ext>
                </a:extLst>
              </a:tr>
              <a:tr h="486559">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Figo stage, n (%)</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IA2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IB1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 (8.6)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320 (91.4)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(8.0)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322 (92.0)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58 (8.3)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642 (91.7)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56990995"/>
                  </a:ext>
                </a:extLst>
              </a:tr>
              <a:tr h="628469">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Histology,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Squamous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Adenocarcinoma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err="1">
                          <a:ln>
                            <a:noFill/>
                          </a:ln>
                          <a:solidFill>
                            <a:srgbClr val="455560">
                              <a:lumMod val="10000"/>
                            </a:srgbClr>
                          </a:solidFill>
                          <a:effectLst/>
                          <a:uLnTx/>
                          <a:uFillTx/>
                          <a:latin typeface="Calibri" panose="020F0502020204030204" pitchFamily="34" charset="0"/>
                          <a:ea typeface="+mn-ea"/>
                          <a:cs typeface="+mn-cs"/>
                        </a:rPr>
                        <a:t>Adenosquamous</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218 (62.3)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114 (32.6)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214 (61.1)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131 (37.4)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432 (61.7)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245 (35.0)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645328544"/>
                  </a:ext>
                </a:extLst>
              </a:tr>
              <a:tr h="628469">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Grade,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1/2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Not assessed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205 (58.6)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 (27.4)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210 (60.0)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415 (58.2)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 (14)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187 (26.7)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53050067"/>
                  </a:ext>
                </a:extLst>
              </a:tr>
            </a:tbl>
          </a:graphicData>
        </a:graphic>
      </p:graphicFrame>
    </p:spTree>
    <p:extLst>
      <p:ext uri="{BB962C8B-B14F-4D97-AF65-F5344CB8AC3E}">
        <p14:creationId xmlns:p14="http://schemas.microsoft.com/office/powerpoint/2010/main" val="7121260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10872444" cy="1103313"/>
          </a:xfrm>
        </p:spPr>
        <p:txBody>
          <a:bodyPr/>
          <a:lstStyle/>
          <a:p>
            <a:r>
              <a:rPr lang="en-US" altLang="en-US" sz="3600" dirty="0"/>
              <a:t>CCTG CX.5-SHAPE:</a:t>
            </a:r>
            <a:r>
              <a:rPr lang="en-US" dirty="0"/>
              <a:t> Surgical and Treatment Parameters</a:t>
            </a:r>
            <a:endParaRPr lang="en-US" altLang="en-US" dirty="0"/>
          </a:p>
        </p:txBody>
      </p:sp>
      <p:graphicFrame>
        <p:nvGraphicFramePr>
          <p:cNvPr id="4" name="Group 3">
            <a:extLst>
              <a:ext uri="{FF2B5EF4-FFF2-40B4-BE49-F238E27FC236}">
                <a16:creationId xmlns:a16="http://schemas.microsoft.com/office/drawing/2014/main" id="{57C29CAD-DE45-BEEC-5AE9-2A3A6456A8B8}"/>
              </a:ext>
            </a:extLst>
          </p:cNvPr>
          <p:cNvGraphicFramePr>
            <a:graphicFrameLocks/>
          </p:cNvGraphicFramePr>
          <p:nvPr>
            <p:extLst>
              <p:ext uri="{D42A27DB-BD31-4B8C-83A1-F6EECF244321}">
                <p14:modId xmlns:p14="http://schemas.microsoft.com/office/powerpoint/2010/main" val="2054144956"/>
              </p:ext>
            </p:extLst>
          </p:nvPr>
        </p:nvGraphicFramePr>
        <p:xfrm>
          <a:off x="710571" y="1268932"/>
          <a:ext cx="10771632" cy="4977673"/>
        </p:xfrm>
        <a:graphic>
          <a:graphicData uri="http://schemas.openxmlformats.org/drawingml/2006/table">
            <a:tbl>
              <a:tblPr/>
              <a:tblGrid>
                <a:gridCol w="4670612">
                  <a:extLst>
                    <a:ext uri="{9D8B030D-6E8A-4147-A177-3AD203B41FA5}">
                      <a16:colId xmlns:a16="http://schemas.microsoft.com/office/drawing/2014/main" val="20000"/>
                    </a:ext>
                  </a:extLst>
                </a:gridCol>
                <a:gridCol w="2412785">
                  <a:extLst>
                    <a:ext uri="{9D8B030D-6E8A-4147-A177-3AD203B41FA5}">
                      <a16:colId xmlns:a16="http://schemas.microsoft.com/office/drawing/2014/main" val="20001"/>
                    </a:ext>
                  </a:extLst>
                </a:gridCol>
                <a:gridCol w="2428055">
                  <a:extLst>
                    <a:ext uri="{9D8B030D-6E8A-4147-A177-3AD203B41FA5}">
                      <a16:colId xmlns:a16="http://schemas.microsoft.com/office/drawing/2014/main" val="4095539533"/>
                    </a:ext>
                  </a:extLst>
                </a:gridCol>
                <a:gridCol w="1260180">
                  <a:extLst>
                    <a:ext uri="{9D8B030D-6E8A-4147-A177-3AD203B41FA5}">
                      <a16:colId xmlns:a16="http://schemas.microsoft.com/office/drawing/2014/main" val="1367232285"/>
                    </a:ext>
                  </a:extLst>
                </a:gridCol>
              </a:tblGrid>
              <a:tr h="3446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SH (n = 338)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RH (n = 344)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P </a:t>
                      </a:r>
                      <a:r>
                        <a:rPr kumimoji="0" lang="en-US" sz="1400" b="1" i="0" u="none" strike="noStrike" cap="none" normalizeH="0" baseline="0" dirty="0">
                          <a:ln>
                            <a:noFill/>
                          </a:ln>
                          <a:solidFill>
                            <a:schemeClr val="tx1"/>
                          </a:solidFill>
                          <a:effectLst/>
                          <a:latin typeface="Calibri" panose="020F0502020204030204" pitchFamily="34" charset="0"/>
                        </a:rPr>
                        <a:t>Value</a:t>
                      </a:r>
                      <a:endParaRPr kumimoji="0" lang="en-US" sz="14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34464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Type of surgical approach,*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Abdominal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Laparoscopic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Robotic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Vaginal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57 (16.9)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188 (55.6)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 (24.3)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99 (28.8)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152 (44.2)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 (25.3)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02739">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Sentinel node mapping,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Planned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Successful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126 (37.3)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78/126 (61.9)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131 (38.2)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83/131 (63.4)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02739">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Key postsurgical findings on final pathology, n (%)</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Residual cervical cancer detected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LVSI</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Positive nodes (sentinel or </a:t>
                      </a:r>
                      <a:r>
                        <a:rPr kumimoji="0" lang="en-US" sz="1400" b="0" i="0" u="none" strike="noStrike" kern="1200" cap="none" spc="0" normalizeH="0" baseline="0" noProof="0" dirty="0" err="1">
                          <a:ln>
                            <a:noFill/>
                          </a:ln>
                          <a:solidFill>
                            <a:srgbClr val="455560">
                              <a:lumMod val="10000"/>
                            </a:srgbClr>
                          </a:solidFill>
                          <a:effectLst/>
                          <a:uLnTx/>
                          <a:uFillTx/>
                          <a:latin typeface="Calibri" panose="020F0502020204030204" pitchFamily="34" charset="0"/>
                          <a:ea typeface="+mn-ea"/>
                          <a:cs typeface="+mn-cs"/>
                        </a:rPr>
                        <a:t>nonsentinel</a:t>
                      </a: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Positive vaginal margins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Positive parametrium</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Lesions &gt;2 cm</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154 (45.6)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(13.3)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 (3.3)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163 (47.4)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(13.1)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(4.4)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 (2.9)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770379">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Adjuvant treatment</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Any,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Chemotherapy only,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RT only, 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Chemoradiation,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(9.2)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46536100"/>
                  </a:ext>
                </a:extLst>
              </a:tr>
            </a:tbl>
          </a:graphicData>
        </a:graphic>
      </p:graphicFrame>
      <p:sp>
        <p:nvSpPr>
          <p:cNvPr id="8" name="Text Box 15">
            <a:extLst>
              <a:ext uri="{FF2B5EF4-FFF2-40B4-BE49-F238E27FC236}">
                <a16:creationId xmlns:a16="http://schemas.microsoft.com/office/drawing/2014/main" id="{8D1C4C07-EF9C-EBD8-F940-D575095A7F4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a:solidFill>
                  <a:schemeClr val="bg2"/>
                </a:solidFill>
                <a:latin typeface="Calibri" panose="020F0502020204030204" pitchFamily="34" charset="0"/>
              </a:rPr>
              <a:t>Plante. ASCO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LBA5511.</a:t>
            </a:r>
          </a:p>
        </p:txBody>
      </p:sp>
      <p:sp>
        <p:nvSpPr>
          <p:cNvPr id="2" name="TextBox 1">
            <a:extLst>
              <a:ext uri="{FF2B5EF4-FFF2-40B4-BE49-F238E27FC236}">
                <a16:creationId xmlns:a16="http://schemas.microsoft.com/office/drawing/2014/main" id="{ED3FD891-249B-AF21-D5F7-7950D85A7C98}"/>
              </a:ext>
            </a:extLst>
          </p:cNvPr>
          <p:cNvSpPr txBox="1"/>
          <p:nvPr/>
        </p:nvSpPr>
        <p:spPr bwMode="auto">
          <a:xfrm>
            <a:off x="3114411" y="6235026"/>
            <a:ext cx="6243597" cy="30777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lgn="ctr">
                <a:solidFill>
                  <a:srgbClr val="000000"/>
                </a:solidFill>
                <a:miter lim="800000"/>
                <a:headEnd/>
                <a:tailEnd/>
              </a14:hiddenLine>
            </a:ext>
          </a:extLst>
        </p:spPr>
        <p:txBody>
          <a:bodyPr wrap="square" rtlCol="0">
            <a:spAutoFit/>
          </a:bodyPr>
          <a:lstStyle/>
          <a:p>
            <a:pPr>
              <a:spcBef>
                <a:spcPct val="50000"/>
              </a:spcBef>
            </a:pPr>
            <a:r>
              <a:rPr lang="en-US" sz="1400" b="0" dirty="0">
                <a:solidFill>
                  <a:schemeClr val="bg1"/>
                </a:solidFill>
                <a:latin typeface="Calibri" panose="020F0502020204030204" pitchFamily="34" charset="0"/>
              </a:rPr>
              <a:t>*Surgeon’s discretion, not a randomization factor.</a:t>
            </a:r>
          </a:p>
        </p:txBody>
      </p:sp>
    </p:spTree>
    <p:extLst>
      <p:ext uri="{BB962C8B-B14F-4D97-AF65-F5344CB8AC3E}">
        <p14:creationId xmlns:p14="http://schemas.microsoft.com/office/powerpoint/2010/main" val="413021609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10872444" cy="1103313"/>
          </a:xfrm>
        </p:spPr>
        <p:txBody>
          <a:bodyPr/>
          <a:lstStyle/>
          <a:p>
            <a:r>
              <a:rPr lang="en-US" altLang="en-US" sz="3600" dirty="0"/>
              <a:t>CCTG CX.5-SHAPE:</a:t>
            </a:r>
            <a:r>
              <a:rPr lang="en-US" dirty="0"/>
              <a:t> Clinical Outcomes After Median Follow-up of 4.5 </a:t>
            </a:r>
            <a:r>
              <a:rPr lang="en-US" dirty="0" err="1"/>
              <a:t>Yr</a:t>
            </a:r>
            <a:endParaRPr lang="en-US" altLang="en-US" dirty="0"/>
          </a:p>
        </p:txBody>
      </p:sp>
      <p:sp>
        <p:nvSpPr>
          <p:cNvPr id="3" name="Content Placeholder 2">
            <a:extLst>
              <a:ext uri="{FF2B5EF4-FFF2-40B4-BE49-F238E27FC236}">
                <a16:creationId xmlns:a16="http://schemas.microsoft.com/office/drawing/2014/main" id="{E0820CD6-AD70-4E6C-CDB6-5F377A9F3E78}"/>
              </a:ext>
            </a:extLst>
          </p:cNvPr>
          <p:cNvSpPr>
            <a:spLocks noGrp="1"/>
          </p:cNvSpPr>
          <p:nvPr>
            <p:ph idx="1"/>
          </p:nvPr>
        </p:nvSpPr>
        <p:spPr>
          <a:xfrm>
            <a:off x="7278624" y="1513047"/>
            <a:ext cx="4590289" cy="4650686"/>
          </a:xfrm>
        </p:spPr>
        <p:txBody>
          <a:bodyPr/>
          <a:lstStyle/>
          <a:p>
            <a:r>
              <a:rPr lang="en-US" sz="2000" dirty="0"/>
              <a:t>Difference in 3-yr pelvic recurrence rate: 0.35 </a:t>
            </a:r>
            <a:br>
              <a:rPr lang="en-US" sz="2000" dirty="0"/>
            </a:br>
            <a:r>
              <a:rPr lang="en-US" sz="2000" dirty="0"/>
              <a:t>(95% CI: -1.62 to 2.32)</a:t>
            </a:r>
          </a:p>
          <a:p>
            <a:pPr lvl="1"/>
            <a:r>
              <a:rPr lang="en-US" sz="1800" dirty="0"/>
              <a:t>95% CI upper limit was within the &lt;4% range to be considered noninferior</a:t>
            </a:r>
          </a:p>
          <a:p>
            <a:r>
              <a:rPr lang="en-US" sz="2000" dirty="0"/>
              <a:t>Subgroup analysis showed noninferiority of simple hysterectomy across evaluated subgroups</a:t>
            </a:r>
          </a:p>
          <a:p>
            <a:r>
              <a:rPr lang="en-US" sz="2000" dirty="0"/>
              <a:t>7 deaths in each arm</a:t>
            </a:r>
          </a:p>
          <a:p>
            <a:pPr lvl="1"/>
            <a:r>
              <a:rPr lang="en-US" sz="1800" dirty="0"/>
              <a:t>Death from cervical cancer: </a:t>
            </a:r>
          </a:p>
          <a:p>
            <a:pPr lvl="2"/>
            <a:r>
              <a:rPr lang="en-US" sz="1600" dirty="0"/>
              <a:t>Simple hysterectomy: 4 (1.1%)</a:t>
            </a:r>
          </a:p>
          <a:p>
            <a:pPr lvl="2"/>
            <a:r>
              <a:rPr lang="en-US" sz="1600" dirty="0"/>
              <a:t>Radical hysterectomy: 1 (0.3%)</a:t>
            </a:r>
          </a:p>
        </p:txBody>
      </p:sp>
      <p:graphicFrame>
        <p:nvGraphicFramePr>
          <p:cNvPr id="4" name="Group 3">
            <a:extLst>
              <a:ext uri="{FF2B5EF4-FFF2-40B4-BE49-F238E27FC236}">
                <a16:creationId xmlns:a16="http://schemas.microsoft.com/office/drawing/2014/main" id="{57C29CAD-DE45-BEEC-5AE9-2A3A6456A8B8}"/>
              </a:ext>
            </a:extLst>
          </p:cNvPr>
          <p:cNvGraphicFramePr>
            <a:graphicFrameLocks/>
          </p:cNvGraphicFramePr>
          <p:nvPr>
            <p:extLst>
              <p:ext uri="{D42A27DB-BD31-4B8C-83A1-F6EECF244321}">
                <p14:modId xmlns:p14="http://schemas.microsoft.com/office/powerpoint/2010/main" val="2863954964"/>
              </p:ext>
            </p:extLst>
          </p:nvPr>
        </p:nvGraphicFramePr>
        <p:xfrm>
          <a:off x="323086" y="1530613"/>
          <a:ext cx="6699506" cy="4389216"/>
        </p:xfrm>
        <a:graphic>
          <a:graphicData uri="http://schemas.openxmlformats.org/drawingml/2006/table">
            <a:tbl>
              <a:tblPr/>
              <a:tblGrid>
                <a:gridCol w="2310386">
                  <a:extLst>
                    <a:ext uri="{9D8B030D-6E8A-4147-A177-3AD203B41FA5}">
                      <a16:colId xmlns:a16="http://schemas.microsoft.com/office/drawing/2014/main" val="20000"/>
                    </a:ext>
                  </a:extLst>
                </a:gridCol>
                <a:gridCol w="1078992">
                  <a:extLst>
                    <a:ext uri="{9D8B030D-6E8A-4147-A177-3AD203B41FA5}">
                      <a16:colId xmlns:a16="http://schemas.microsoft.com/office/drawing/2014/main" val="20001"/>
                    </a:ext>
                  </a:extLst>
                </a:gridCol>
                <a:gridCol w="1078992">
                  <a:extLst>
                    <a:ext uri="{9D8B030D-6E8A-4147-A177-3AD203B41FA5}">
                      <a16:colId xmlns:a16="http://schemas.microsoft.com/office/drawing/2014/main" val="4095539533"/>
                    </a:ext>
                  </a:extLst>
                </a:gridCol>
                <a:gridCol w="1337447">
                  <a:extLst>
                    <a:ext uri="{9D8B030D-6E8A-4147-A177-3AD203B41FA5}">
                      <a16:colId xmlns:a16="http://schemas.microsoft.com/office/drawing/2014/main" val="2817441392"/>
                    </a:ext>
                  </a:extLst>
                </a:gridCol>
                <a:gridCol w="893689">
                  <a:extLst>
                    <a:ext uri="{9D8B030D-6E8A-4147-A177-3AD203B41FA5}">
                      <a16:colId xmlns:a16="http://schemas.microsoft.com/office/drawing/2014/main" val="553690814"/>
                    </a:ext>
                  </a:extLst>
                </a:gridCol>
              </a:tblGrid>
              <a:tr h="2861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SH</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RH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 = 350)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HR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(90%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 P </a:t>
                      </a:r>
                      <a:r>
                        <a:rPr kumimoji="0" lang="en-US" sz="1800" b="1" i="0" u="none" strike="noStrike" cap="none" normalizeH="0" baseline="0" dirty="0">
                          <a:ln>
                            <a:noFill/>
                          </a:ln>
                          <a:solidFill>
                            <a:schemeClr val="tx1"/>
                          </a:solidFill>
                          <a:effectLst/>
                          <a:latin typeface="Calibri" panose="020F0502020204030204" pitchFamily="34" charset="0"/>
                        </a:rPr>
                        <a:t>Value</a:t>
                      </a: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25112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3-yr pelvic recurrence rate</a:t>
                      </a:r>
                      <a:endPar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5112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3-yr pelvic recurrence-free survival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1.12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(0.54-2.32)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63483927"/>
                  </a:ext>
                </a:extLst>
              </a:tr>
              <a:tr h="25112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3-yr extrapelvic recurrence-free survival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(0.79-18.4)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52744903"/>
                  </a:ext>
                </a:extLst>
              </a:tr>
              <a:tr h="25112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3-yr RFS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(0.69-3.45)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83124718"/>
                  </a:ext>
                </a:extLst>
              </a:tr>
              <a:tr h="25112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3-yr OS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(0.38-3.14)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62321761"/>
                  </a:ext>
                </a:extLst>
              </a:tr>
            </a:tbl>
          </a:graphicData>
        </a:graphic>
      </p:graphicFrame>
      <p:sp>
        <p:nvSpPr>
          <p:cNvPr id="2" name="Text Box 15">
            <a:extLst>
              <a:ext uri="{FF2B5EF4-FFF2-40B4-BE49-F238E27FC236}">
                <a16:creationId xmlns:a16="http://schemas.microsoft.com/office/drawing/2014/main" id="{885EEAE8-36DA-1C8D-E78F-99040E38FB7F}"/>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a:solidFill>
                  <a:schemeClr val="bg2"/>
                </a:solidFill>
                <a:latin typeface="Calibri" panose="020F0502020204030204" pitchFamily="34" charset="0"/>
              </a:rPr>
              <a:t>Plante. ASCO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LBA5511.</a:t>
            </a:r>
          </a:p>
        </p:txBody>
      </p:sp>
    </p:spTree>
    <p:extLst>
      <p:ext uri="{BB962C8B-B14F-4D97-AF65-F5344CB8AC3E}">
        <p14:creationId xmlns:p14="http://schemas.microsoft.com/office/powerpoint/2010/main" val="1917276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10872444" cy="1103313"/>
          </a:xfrm>
        </p:spPr>
        <p:txBody>
          <a:bodyPr/>
          <a:lstStyle/>
          <a:p>
            <a:r>
              <a:rPr lang="en-US" altLang="en-US" sz="3600" dirty="0"/>
              <a:t>CCTG CX.5-SHAPE:</a:t>
            </a:r>
            <a:r>
              <a:rPr lang="en-US" dirty="0"/>
              <a:t> Intraoperative Complications</a:t>
            </a:r>
            <a:endParaRPr lang="en-US" altLang="en-US" dirty="0"/>
          </a:p>
        </p:txBody>
      </p:sp>
      <p:graphicFrame>
        <p:nvGraphicFramePr>
          <p:cNvPr id="4" name="Group 3">
            <a:extLst>
              <a:ext uri="{FF2B5EF4-FFF2-40B4-BE49-F238E27FC236}">
                <a16:creationId xmlns:a16="http://schemas.microsoft.com/office/drawing/2014/main" id="{57C29CAD-DE45-BEEC-5AE9-2A3A6456A8B8}"/>
              </a:ext>
            </a:extLst>
          </p:cNvPr>
          <p:cNvGraphicFramePr>
            <a:graphicFrameLocks/>
          </p:cNvGraphicFramePr>
          <p:nvPr>
            <p:extLst>
              <p:ext uri="{D42A27DB-BD31-4B8C-83A1-F6EECF244321}">
                <p14:modId xmlns:p14="http://schemas.microsoft.com/office/powerpoint/2010/main" val="860543204"/>
              </p:ext>
            </p:extLst>
          </p:nvPr>
        </p:nvGraphicFramePr>
        <p:xfrm>
          <a:off x="710184" y="1688913"/>
          <a:ext cx="10771632" cy="3291804"/>
        </p:xfrm>
        <a:graphic>
          <a:graphicData uri="http://schemas.openxmlformats.org/drawingml/2006/table">
            <a:tbl>
              <a:tblPr/>
              <a:tblGrid>
                <a:gridCol w="2692908">
                  <a:extLst>
                    <a:ext uri="{9D8B030D-6E8A-4147-A177-3AD203B41FA5}">
                      <a16:colId xmlns:a16="http://schemas.microsoft.com/office/drawing/2014/main" val="20000"/>
                    </a:ext>
                  </a:extLst>
                </a:gridCol>
                <a:gridCol w="2692908">
                  <a:extLst>
                    <a:ext uri="{9D8B030D-6E8A-4147-A177-3AD203B41FA5}">
                      <a16:colId xmlns:a16="http://schemas.microsoft.com/office/drawing/2014/main" val="20001"/>
                    </a:ext>
                  </a:extLst>
                </a:gridCol>
                <a:gridCol w="2692908">
                  <a:extLst>
                    <a:ext uri="{9D8B030D-6E8A-4147-A177-3AD203B41FA5}">
                      <a16:colId xmlns:a16="http://schemas.microsoft.com/office/drawing/2014/main" val="4095539533"/>
                    </a:ext>
                  </a:extLst>
                </a:gridCol>
                <a:gridCol w="2692908">
                  <a:extLst>
                    <a:ext uri="{9D8B030D-6E8A-4147-A177-3AD203B41FA5}">
                      <a16:colId xmlns:a16="http://schemas.microsoft.com/office/drawing/2014/main" val="553690814"/>
                    </a:ext>
                  </a:extLst>
                </a:gridCol>
              </a:tblGrid>
              <a:tr h="4180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SH (n = 338)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RH  (n = 344)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 P </a:t>
                      </a:r>
                      <a:r>
                        <a:rPr kumimoji="0" lang="en-US" sz="1800" b="1" i="0" u="none" strike="noStrike" cap="none" normalizeH="0" baseline="0" dirty="0">
                          <a:ln>
                            <a:noFill/>
                          </a:ln>
                          <a:solidFill>
                            <a:schemeClr val="tx1"/>
                          </a:solidFill>
                          <a:effectLst/>
                          <a:latin typeface="Calibri" panose="020F0502020204030204" pitchFamily="34" charset="0"/>
                        </a:rPr>
                        <a:t>Value</a:t>
                      </a: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418004">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Any, n (%)</a:t>
                      </a:r>
                      <a:endPar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418004">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Bladder,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63483927"/>
                  </a:ext>
                </a:extLst>
              </a:tr>
              <a:tr h="35142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Ureter,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52744903"/>
                  </a:ext>
                </a:extLst>
              </a:tr>
              <a:tr h="418004">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Nerve,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83124718"/>
                  </a:ext>
                </a:extLst>
              </a:tr>
              <a:tr h="418004">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Bowel,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62321761"/>
                  </a:ext>
                </a:extLst>
              </a:tr>
              <a:tr h="418004">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Vein,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80609615"/>
                  </a:ext>
                </a:extLst>
              </a:tr>
              <a:tr h="418004">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Other, 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91778539"/>
                  </a:ext>
                </a:extLst>
              </a:tr>
            </a:tbl>
          </a:graphicData>
        </a:graphic>
      </p:graphicFrame>
      <p:sp>
        <p:nvSpPr>
          <p:cNvPr id="6" name="Text Box 15">
            <a:extLst>
              <a:ext uri="{FF2B5EF4-FFF2-40B4-BE49-F238E27FC236}">
                <a16:creationId xmlns:a16="http://schemas.microsoft.com/office/drawing/2014/main" id="{AD7B682B-00C7-03A7-F5F0-64548B9229EE}"/>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a:solidFill>
                  <a:schemeClr val="bg2"/>
                </a:solidFill>
                <a:latin typeface="Calibri" panose="020F0502020204030204" pitchFamily="34" charset="0"/>
              </a:rPr>
              <a:t>Plante. ASCO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LBA5511.</a:t>
            </a:r>
          </a:p>
        </p:txBody>
      </p:sp>
    </p:spTree>
    <p:extLst>
      <p:ext uri="{BB962C8B-B14F-4D97-AF65-F5344CB8AC3E}">
        <p14:creationId xmlns:p14="http://schemas.microsoft.com/office/powerpoint/2010/main" val="1762318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10872444" cy="1103313"/>
          </a:xfrm>
        </p:spPr>
        <p:txBody>
          <a:bodyPr/>
          <a:lstStyle/>
          <a:p>
            <a:r>
              <a:rPr lang="en-US" altLang="en-US" sz="3600" dirty="0"/>
              <a:t>CCTG CX.5-SHAPE:</a:t>
            </a:r>
            <a:r>
              <a:rPr lang="en-US" dirty="0"/>
              <a:t> Acute and Late-Surgery-Related AEs</a:t>
            </a:r>
            <a:endParaRPr lang="en-US" altLang="en-US" dirty="0"/>
          </a:p>
        </p:txBody>
      </p:sp>
      <p:graphicFrame>
        <p:nvGraphicFramePr>
          <p:cNvPr id="4" name="Group 3">
            <a:extLst>
              <a:ext uri="{FF2B5EF4-FFF2-40B4-BE49-F238E27FC236}">
                <a16:creationId xmlns:a16="http://schemas.microsoft.com/office/drawing/2014/main" id="{57C29CAD-DE45-BEEC-5AE9-2A3A6456A8B8}"/>
              </a:ext>
            </a:extLst>
          </p:cNvPr>
          <p:cNvGraphicFramePr>
            <a:graphicFrameLocks/>
          </p:cNvGraphicFramePr>
          <p:nvPr>
            <p:extLst>
              <p:ext uri="{D42A27DB-BD31-4B8C-83A1-F6EECF244321}">
                <p14:modId xmlns:p14="http://schemas.microsoft.com/office/powerpoint/2010/main" val="3769480185"/>
              </p:ext>
            </p:extLst>
          </p:nvPr>
        </p:nvGraphicFramePr>
        <p:xfrm>
          <a:off x="609759" y="1560879"/>
          <a:ext cx="5376671" cy="4602688"/>
        </p:xfrm>
        <a:graphic>
          <a:graphicData uri="http://schemas.openxmlformats.org/drawingml/2006/table">
            <a:tbl>
              <a:tblPr/>
              <a:tblGrid>
                <a:gridCol w="2316682">
                  <a:extLst>
                    <a:ext uri="{9D8B030D-6E8A-4147-A177-3AD203B41FA5}">
                      <a16:colId xmlns:a16="http://schemas.microsoft.com/office/drawing/2014/main" val="20000"/>
                    </a:ext>
                  </a:extLst>
                </a:gridCol>
                <a:gridCol w="1081932">
                  <a:extLst>
                    <a:ext uri="{9D8B030D-6E8A-4147-A177-3AD203B41FA5}">
                      <a16:colId xmlns:a16="http://schemas.microsoft.com/office/drawing/2014/main" val="20001"/>
                    </a:ext>
                  </a:extLst>
                </a:gridCol>
                <a:gridCol w="1081932">
                  <a:extLst>
                    <a:ext uri="{9D8B030D-6E8A-4147-A177-3AD203B41FA5}">
                      <a16:colId xmlns:a16="http://schemas.microsoft.com/office/drawing/2014/main" val="4095539533"/>
                    </a:ext>
                  </a:extLst>
                </a:gridCol>
                <a:gridCol w="896125">
                  <a:extLst>
                    <a:ext uri="{9D8B030D-6E8A-4147-A177-3AD203B41FA5}">
                      <a16:colId xmlns:a16="http://schemas.microsoft.com/office/drawing/2014/main" val="553690814"/>
                    </a:ext>
                  </a:extLst>
                </a:gridCol>
              </a:tblGrid>
              <a:tr h="1357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AEs </a:t>
                      </a:r>
                      <a:r>
                        <a:rPr kumimoji="0" lang="en-GB" sz="1400" b="1" i="0" u="none" strike="noStrike" cap="none" normalizeH="0" baseline="0" dirty="0" err="1">
                          <a:ln>
                            <a:noFill/>
                          </a:ln>
                          <a:solidFill>
                            <a:schemeClr val="tx1"/>
                          </a:solidFill>
                          <a:effectLst/>
                          <a:latin typeface="Calibri" panose="020F0502020204030204" pitchFamily="34" charset="0"/>
                        </a:rPr>
                        <a:t>Pccurring</a:t>
                      </a:r>
                      <a:r>
                        <a:rPr kumimoji="0" lang="en-GB" sz="1400" b="1" i="0" u="none" strike="noStrike" cap="none" normalizeH="0" baseline="0" dirty="0">
                          <a:ln>
                            <a:noFill/>
                          </a:ln>
                          <a:solidFill>
                            <a:schemeClr val="tx1"/>
                          </a:solidFill>
                          <a:effectLst/>
                          <a:latin typeface="Calibri" panose="020F0502020204030204" pitchFamily="34" charset="0"/>
                        </a:rPr>
                        <a:t> in ≥5% of Patients Within 4 </a:t>
                      </a:r>
                      <a:r>
                        <a:rPr kumimoji="0" lang="en-GB" sz="1400" b="1" i="0" u="none" strike="noStrike" cap="none" normalizeH="0" baseline="0" dirty="0" err="1">
                          <a:ln>
                            <a:noFill/>
                          </a:ln>
                          <a:solidFill>
                            <a:schemeClr val="tx1"/>
                          </a:solidFill>
                          <a:effectLst/>
                          <a:latin typeface="Calibri" panose="020F0502020204030204" pitchFamily="34" charset="0"/>
                        </a:rPr>
                        <a:t>Wk</a:t>
                      </a:r>
                      <a:r>
                        <a:rPr kumimoji="0" lang="en-GB" sz="1400" b="1" i="0" u="none" strike="noStrike" cap="none" normalizeH="0" baseline="0" dirty="0">
                          <a:ln>
                            <a:noFill/>
                          </a:ln>
                          <a:solidFill>
                            <a:schemeClr val="tx1"/>
                          </a:solidFill>
                          <a:effectLst/>
                          <a:latin typeface="Calibri" panose="020F0502020204030204" pitchFamily="34" charset="0"/>
                        </a:rPr>
                        <a:t> of Surgery,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SH</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RH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 P </a:t>
                      </a:r>
                      <a:r>
                        <a:rPr kumimoji="0" lang="en-US" sz="1400" b="1" i="0" u="none" strike="noStrike" cap="none" normalizeH="0" baseline="0" dirty="0">
                          <a:ln>
                            <a:noFill/>
                          </a:ln>
                          <a:solidFill>
                            <a:schemeClr val="tx1"/>
                          </a:solidFill>
                          <a:effectLst/>
                          <a:latin typeface="Calibri" panose="020F0502020204030204" pitchFamily="34" charset="0"/>
                        </a:rPr>
                        <a:t>Value</a:t>
                      </a:r>
                      <a:endParaRPr kumimoji="0" lang="en-US" sz="14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a:ln>
                            <a:noFill/>
                          </a:ln>
                          <a:solidFill>
                            <a:schemeClr val="bg2">
                              <a:lumMod val="10000"/>
                            </a:schemeClr>
                          </a:solidFill>
                          <a:effectLst/>
                          <a:latin typeface="Calibri" panose="020F0502020204030204" pitchFamily="34" charset="0"/>
                        </a:rPr>
                        <a:t>Any</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144 (42.6)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174 (50.6)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Abdominal pain</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 (9.8)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 (12.2)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63483927"/>
                  </a:ext>
                </a:extLst>
              </a:tr>
              <a:tr h="126603">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Constipation</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52744903"/>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Fatigue</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83124718"/>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Paresthesia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62321761"/>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Peripheral sensory neuropathy</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80609615"/>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Urinary incontinence</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91778539"/>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Urinary retention</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75870682"/>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Dyspareunia</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98863052"/>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Pelvic pain</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 (2.6)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94944788"/>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a:ln>
                            <a:noFill/>
                          </a:ln>
                          <a:solidFill>
                            <a:srgbClr val="455560">
                              <a:lumMod val="10000"/>
                            </a:srgbClr>
                          </a:solidFill>
                          <a:effectLst/>
                          <a:uLnTx/>
                          <a:uFillTx/>
                          <a:latin typeface="Calibri" panose="020F0502020204030204" pitchFamily="34" charset="0"/>
                          <a:ea typeface="+mn-ea"/>
                          <a:cs typeface="+mn-cs"/>
                        </a:rPr>
                        <a:t>Lymphedema</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78543135"/>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Hot flashes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81127734"/>
                  </a:ext>
                </a:extLst>
              </a:tr>
            </a:tbl>
          </a:graphicData>
        </a:graphic>
      </p:graphicFrame>
      <p:sp>
        <p:nvSpPr>
          <p:cNvPr id="2" name="Text Box 15">
            <a:extLst>
              <a:ext uri="{FF2B5EF4-FFF2-40B4-BE49-F238E27FC236}">
                <a16:creationId xmlns:a16="http://schemas.microsoft.com/office/drawing/2014/main" id="{145F0D6E-D2B5-BFE5-06A0-8797C1EE190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a:solidFill>
                  <a:schemeClr val="bg2"/>
                </a:solidFill>
                <a:latin typeface="Calibri" panose="020F0502020204030204" pitchFamily="34" charset="0"/>
              </a:rPr>
              <a:t>Plante. ASCO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LBA5511.</a:t>
            </a:r>
          </a:p>
        </p:txBody>
      </p:sp>
      <p:graphicFrame>
        <p:nvGraphicFramePr>
          <p:cNvPr id="5" name="Group 3">
            <a:extLst>
              <a:ext uri="{FF2B5EF4-FFF2-40B4-BE49-F238E27FC236}">
                <a16:creationId xmlns:a16="http://schemas.microsoft.com/office/drawing/2014/main" id="{F1C2D14E-EEFE-5786-1ED3-EEFE8B9CCF65}"/>
              </a:ext>
            </a:extLst>
          </p:cNvPr>
          <p:cNvGraphicFramePr>
            <a:graphicFrameLocks/>
          </p:cNvGraphicFramePr>
          <p:nvPr>
            <p:extLst>
              <p:ext uri="{D42A27DB-BD31-4B8C-83A1-F6EECF244321}">
                <p14:modId xmlns:p14="http://schemas.microsoft.com/office/powerpoint/2010/main" val="3663025302"/>
              </p:ext>
            </p:extLst>
          </p:nvPr>
        </p:nvGraphicFramePr>
        <p:xfrm>
          <a:off x="6352227" y="1560879"/>
          <a:ext cx="5376671" cy="4602688"/>
        </p:xfrm>
        <a:graphic>
          <a:graphicData uri="http://schemas.openxmlformats.org/drawingml/2006/table">
            <a:tbl>
              <a:tblPr/>
              <a:tblGrid>
                <a:gridCol w="2316682">
                  <a:extLst>
                    <a:ext uri="{9D8B030D-6E8A-4147-A177-3AD203B41FA5}">
                      <a16:colId xmlns:a16="http://schemas.microsoft.com/office/drawing/2014/main" val="20000"/>
                    </a:ext>
                  </a:extLst>
                </a:gridCol>
                <a:gridCol w="1081932">
                  <a:extLst>
                    <a:ext uri="{9D8B030D-6E8A-4147-A177-3AD203B41FA5}">
                      <a16:colId xmlns:a16="http://schemas.microsoft.com/office/drawing/2014/main" val="20001"/>
                    </a:ext>
                  </a:extLst>
                </a:gridCol>
                <a:gridCol w="1081932">
                  <a:extLst>
                    <a:ext uri="{9D8B030D-6E8A-4147-A177-3AD203B41FA5}">
                      <a16:colId xmlns:a16="http://schemas.microsoft.com/office/drawing/2014/main" val="4095539533"/>
                    </a:ext>
                  </a:extLst>
                </a:gridCol>
                <a:gridCol w="896125">
                  <a:extLst>
                    <a:ext uri="{9D8B030D-6E8A-4147-A177-3AD203B41FA5}">
                      <a16:colId xmlns:a16="http://schemas.microsoft.com/office/drawing/2014/main" val="553690814"/>
                    </a:ext>
                  </a:extLst>
                </a:gridCol>
              </a:tblGrid>
              <a:tr h="1357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AEs Occurring in ≥5% of Patients After 4 </a:t>
                      </a:r>
                      <a:r>
                        <a:rPr kumimoji="0" lang="en-GB" sz="1400" b="1" i="0" u="none" strike="noStrike" cap="none" normalizeH="0" baseline="0" dirty="0" err="1">
                          <a:ln>
                            <a:noFill/>
                          </a:ln>
                          <a:solidFill>
                            <a:schemeClr val="tx1"/>
                          </a:solidFill>
                          <a:effectLst/>
                          <a:latin typeface="Calibri" panose="020F0502020204030204" pitchFamily="34" charset="0"/>
                        </a:rPr>
                        <a:t>Wk</a:t>
                      </a:r>
                      <a:r>
                        <a:rPr kumimoji="0" lang="en-GB" sz="1400" b="1" i="0" u="none" strike="noStrike" cap="none" normalizeH="0" baseline="0" dirty="0">
                          <a:ln>
                            <a:noFill/>
                          </a:ln>
                          <a:solidFill>
                            <a:schemeClr val="tx1"/>
                          </a:solidFill>
                          <a:effectLst/>
                          <a:latin typeface="Calibri" panose="020F0502020204030204" pitchFamily="34" charset="0"/>
                        </a:rPr>
                        <a:t> of Surgery,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SH</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RH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344)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1" u="none" strike="noStrike" cap="none" normalizeH="0" baseline="0" dirty="0">
                          <a:ln>
                            <a:noFill/>
                          </a:ln>
                          <a:solidFill>
                            <a:schemeClr val="tx1"/>
                          </a:solidFill>
                          <a:effectLst/>
                          <a:latin typeface="Calibri" panose="020F0502020204030204" pitchFamily="34" charset="0"/>
                        </a:rPr>
                        <a:t> P </a:t>
                      </a:r>
                      <a:r>
                        <a:rPr kumimoji="0" lang="en-US" sz="1400" b="1" i="0" u="none" strike="noStrike" cap="none" normalizeH="0" baseline="0" dirty="0">
                          <a:ln>
                            <a:noFill/>
                          </a:ln>
                          <a:solidFill>
                            <a:schemeClr val="tx1"/>
                          </a:solidFill>
                          <a:effectLst/>
                          <a:latin typeface="Calibri" panose="020F0502020204030204" pitchFamily="34" charset="0"/>
                        </a:rPr>
                        <a:t>Value</a:t>
                      </a:r>
                      <a:endParaRPr kumimoji="0" lang="en-US" sz="14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a:t>
                      </a:r>
                      <a:endPar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181 (53.6)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208 (60.5)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Abdominal 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(10.7)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 (13.7)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63483927"/>
                  </a:ext>
                </a:extLst>
              </a:tr>
              <a:tr h="126603">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Constipation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52744903"/>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83124718"/>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Paresthesia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62321761"/>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Peripheral sensory neuropathy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80609615"/>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Urinary incontinence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(11.0)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91778539"/>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Urinary retention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975870682"/>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Dyspareunia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(5.5)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98863052"/>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Pelvic pain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 (4.9)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894944788"/>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Lymphedema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(10.4)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(10.5)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78543135"/>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Hot flashes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81127734"/>
                  </a:ext>
                </a:extLst>
              </a:tr>
            </a:tbl>
          </a:graphicData>
        </a:graphic>
      </p:graphicFrame>
      <p:sp>
        <p:nvSpPr>
          <p:cNvPr id="6" name="TextBox 5">
            <a:extLst>
              <a:ext uri="{FF2B5EF4-FFF2-40B4-BE49-F238E27FC236}">
                <a16:creationId xmlns:a16="http://schemas.microsoft.com/office/drawing/2014/main" id="{925572A0-037D-87E3-7FCB-ED57226EDC03}"/>
              </a:ext>
            </a:extLst>
          </p:cNvPr>
          <p:cNvSpPr txBox="1"/>
          <p:nvPr/>
        </p:nvSpPr>
        <p:spPr bwMode="auto">
          <a:xfrm>
            <a:off x="2013625" y="1190329"/>
            <a:ext cx="287521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Acute Surgery-Related AEs* </a:t>
            </a:r>
          </a:p>
        </p:txBody>
      </p:sp>
      <p:sp>
        <p:nvSpPr>
          <p:cNvPr id="7" name="TextBox 6">
            <a:extLst>
              <a:ext uri="{FF2B5EF4-FFF2-40B4-BE49-F238E27FC236}">
                <a16:creationId xmlns:a16="http://schemas.microsoft.com/office/drawing/2014/main" id="{4C98F29C-B04C-6AA9-9423-68900EFACFE1}"/>
              </a:ext>
            </a:extLst>
          </p:cNvPr>
          <p:cNvSpPr txBox="1"/>
          <p:nvPr/>
        </p:nvSpPr>
        <p:spPr bwMode="auto">
          <a:xfrm>
            <a:off x="7788612" y="1190329"/>
            <a:ext cx="272561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Late Surgery-Related AEs</a:t>
            </a:r>
            <a:r>
              <a:rPr lang="en-US" baseline="30000" dirty="0">
                <a:solidFill>
                  <a:schemeClr val="bg1"/>
                </a:solidFill>
                <a:latin typeface="Calibri" panose="020F0502020204030204" pitchFamily="34" charset="0"/>
              </a:rPr>
              <a:t>†</a:t>
            </a:r>
            <a:r>
              <a:rPr lang="en-US" dirty="0">
                <a:solidFill>
                  <a:schemeClr val="bg1"/>
                </a:solidFill>
                <a:latin typeface="Calibri" panose="020F0502020204030204" pitchFamily="34" charset="0"/>
              </a:rPr>
              <a:t> </a:t>
            </a:r>
          </a:p>
        </p:txBody>
      </p:sp>
      <p:sp>
        <p:nvSpPr>
          <p:cNvPr id="3" name="TextBox 2">
            <a:extLst>
              <a:ext uri="{FF2B5EF4-FFF2-40B4-BE49-F238E27FC236}">
                <a16:creationId xmlns:a16="http://schemas.microsoft.com/office/drawing/2014/main" id="{63A88524-109F-01A0-A3FC-8095653DC6D8}"/>
              </a:ext>
            </a:extLst>
          </p:cNvPr>
          <p:cNvSpPr txBox="1"/>
          <p:nvPr/>
        </p:nvSpPr>
        <p:spPr bwMode="auto">
          <a:xfrm>
            <a:off x="609759" y="6163567"/>
            <a:ext cx="414767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*Defined as &lt;4 </a:t>
            </a:r>
            <a:r>
              <a:rPr lang="en-US" sz="1200" b="0" dirty="0" err="1">
                <a:solidFill>
                  <a:schemeClr val="bg1"/>
                </a:solidFill>
                <a:latin typeface="Calibri" panose="020F0502020204030204" pitchFamily="34" charset="0"/>
              </a:rPr>
              <a:t>wk</a:t>
            </a:r>
            <a:r>
              <a:rPr lang="en-US" sz="1200" b="0" dirty="0">
                <a:solidFill>
                  <a:schemeClr val="bg1"/>
                </a:solidFill>
                <a:latin typeface="Calibri" panose="020F0502020204030204" pitchFamily="34" charset="0"/>
              </a:rPr>
              <a:t> post surgery. </a:t>
            </a:r>
            <a:r>
              <a:rPr lang="en-US" sz="1200" b="0" baseline="30000" dirty="0">
                <a:solidFill>
                  <a:schemeClr val="bg1"/>
                </a:solidFill>
                <a:latin typeface="Calibri" panose="020F0502020204030204" pitchFamily="34" charset="0"/>
              </a:rPr>
              <a:t>†</a:t>
            </a:r>
            <a:r>
              <a:rPr lang="en-US" sz="1200" b="0" dirty="0">
                <a:solidFill>
                  <a:schemeClr val="bg1"/>
                </a:solidFill>
                <a:latin typeface="Calibri" panose="020F0502020204030204" pitchFamily="34" charset="0"/>
              </a:rPr>
              <a:t>Defined as &gt;4 </a:t>
            </a:r>
            <a:r>
              <a:rPr lang="en-US" sz="1200" b="0" dirty="0" err="1">
                <a:solidFill>
                  <a:schemeClr val="bg1"/>
                </a:solidFill>
                <a:latin typeface="Calibri" panose="020F0502020204030204" pitchFamily="34" charset="0"/>
              </a:rPr>
              <a:t>wk</a:t>
            </a:r>
            <a:r>
              <a:rPr lang="en-US" sz="1200" b="0" dirty="0">
                <a:solidFill>
                  <a:schemeClr val="bg1"/>
                </a:solidFill>
                <a:latin typeface="Calibri" panose="020F0502020204030204" pitchFamily="34" charset="0"/>
              </a:rPr>
              <a:t> post surgery.</a:t>
            </a:r>
          </a:p>
        </p:txBody>
      </p:sp>
    </p:spTree>
    <p:extLst>
      <p:ext uri="{BB962C8B-B14F-4D97-AF65-F5344CB8AC3E}">
        <p14:creationId xmlns:p14="http://schemas.microsoft.com/office/powerpoint/2010/main" val="2009227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a:xfrm>
            <a:off x="609759" y="238127"/>
            <a:ext cx="10872444" cy="1103313"/>
          </a:xfrm>
        </p:spPr>
        <p:txBody>
          <a:bodyPr/>
          <a:lstStyle/>
          <a:p>
            <a:r>
              <a:rPr lang="en-US" altLang="en-US" sz="3600" dirty="0"/>
              <a:t>CCTG CX.5-SHAPE:</a:t>
            </a:r>
            <a:r>
              <a:rPr lang="en-US" dirty="0"/>
              <a:t> QoL and Sexual Health</a:t>
            </a:r>
            <a:endParaRPr lang="en-US" altLang="en-US" dirty="0"/>
          </a:p>
        </p:txBody>
      </p:sp>
      <p:graphicFrame>
        <p:nvGraphicFramePr>
          <p:cNvPr id="4" name="Group 3">
            <a:extLst>
              <a:ext uri="{FF2B5EF4-FFF2-40B4-BE49-F238E27FC236}">
                <a16:creationId xmlns:a16="http://schemas.microsoft.com/office/drawing/2014/main" id="{57C29CAD-DE45-BEEC-5AE9-2A3A6456A8B8}"/>
              </a:ext>
            </a:extLst>
          </p:cNvPr>
          <p:cNvGraphicFramePr>
            <a:graphicFrameLocks/>
          </p:cNvGraphicFramePr>
          <p:nvPr>
            <p:extLst>
              <p:ext uri="{D42A27DB-BD31-4B8C-83A1-F6EECF244321}">
                <p14:modId xmlns:p14="http://schemas.microsoft.com/office/powerpoint/2010/main" val="2908942865"/>
              </p:ext>
            </p:extLst>
          </p:nvPr>
        </p:nvGraphicFramePr>
        <p:xfrm>
          <a:off x="609759" y="1375217"/>
          <a:ext cx="5018785" cy="4572128"/>
        </p:xfrm>
        <a:graphic>
          <a:graphicData uri="http://schemas.openxmlformats.org/drawingml/2006/table">
            <a:tbl>
              <a:tblPr/>
              <a:tblGrid>
                <a:gridCol w="2707250">
                  <a:extLst>
                    <a:ext uri="{9D8B030D-6E8A-4147-A177-3AD203B41FA5}">
                      <a16:colId xmlns:a16="http://schemas.microsoft.com/office/drawing/2014/main" val="20000"/>
                    </a:ext>
                  </a:extLst>
                </a:gridCol>
                <a:gridCol w="1264334">
                  <a:extLst>
                    <a:ext uri="{9D8B030D-6E8A-4147-A177-3AD203B41FA5}">
                      <a16:colId xmlns:a16="http://schemas.microsoft.com/office/drawing/2014/main" val="20001"/>
                    </a:ext>
                  </a:extLst>
                </a:gridCol>
                <a:gridCol w="1047201">
                  <a:extLst>
                    <a:ext uri="{9D8B030D-6E8A-4147-A177-3AD203B41FA5}">
                      <a16:colId xmlns:a16="http://schemas.microsoft.com/office/drawing/2014/main" val="553690814"/>
                    </a:ext>
                  </a:extLst>
                </a:gridCol>
              </a:tblGrid>
              <a:tr h="13571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Scale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Effect Estimate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 </a:t>
                      </a:r>
                      <a:r>
                        <a:rPr kumimoji="0" lang="en-US" sz="1800" b="1" i="0" u="none" strike="noStrike" cap="none" normalizeH="0" baseline="0" dirty="0">
                          <a:ln>
                            <a:noFill/>
                          </a:ln>
                          <a:solidFill>
                            <a:schemeClr val="tx1"/>
                          </a:solidFill>
                          <a:effectLst/>
                          <a:latin typeface="Calibri" panose="020F0502020204030204" pitchFamily="34" charset="0"/>
                        </a:rPr>
                        <a:t>Value</a:t>
                      </a: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EORTC QLQ-C30 pain scale</a:t>
                      </a:r>
                      <a:endPar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-4.53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EORTC QLQ-CX24</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Symptom experiences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Body image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Sexual worry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Sexual activities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Sexual enjoyment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-6.67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.049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363483927"/>
                  </a:ext>
                </a:extLst>
              </a:tr>
              <a:tr h="126603">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err="1">
                          <a:ln>
                            <a:noFill/>
                          </a:ln>
                          <a:solidFill>
                            <a:srgbClr val="455560">
                              <a:lumMod val="10000"/>
                            </a:srgbClr>
                          </a:solidFill>
                          <a:effectLst/>
                          <a:uLnTx/>
                          <a:uFillTx/>
                          <a:latin typeface="Calibri" panose="020F0502020204030204" pitchFamily="34" charset="0"/>
                          <a:ea typeface="+mn-ea"/>
                          <a:cs typeface="+mn-cs"/>
                        </a:rPr>
                        <a:t>FSFI</a:t>
                      </a: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desire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52744903"/>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err="1">
                          <a:ln>
                            <a:noFill/>
                          </a:ln>
                          <a:solidFill>
                            <a:srgbClr val="455560">
                              <a:lumMod val="10000"/>
                            </a:srgbClr>
                          </a:solidFill>
                          <a:effectLst/>
                          <a:uLnTx/>
                          <a:uFillTx/>
                          <a:latin typeface="Calibri" panose="020F0502020204030204" pitchFamily="34" charset="0"/>
                          <a:ea typeface="+mn-ea"/>
                          <a:cs typeface="+mn-cs"/>
                        </a:rPr>
                        <a:t>FSFI</a:t>
                      </a: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arousal</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83124718"/>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err="1">
                          <a:ln>
                            <a:noFill/>
                          </a:ln>
                          <a:solidFill>
                            <a:srgbClr val="455560">
                              <a:lumMod val="10000"/>
                            </a:srgbClr>
                          </a:solidFill>
                          <a:effectLst/>
                          <a:uLnTx/>
                          <a:uFillTx/>
                          <a:latin typeface="Calibri" panose="020F0502020204030204" pitchFamily="34" charset="0"/>
                          <a:ea typeface="+mn-ea"/>
                          <a:cs typeface="+mn-cs"/>
                        </a:rPr>
                        <a:t>FSFI</a:t>
                      </a: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lubrication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62321761"/>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err="1">
                          <a:ln>
                            <a:noFill/>
                          </a:ln>
                          <a:solidFill>
                            <a:srgbClr val="455560">
                              <a:lumMod val="10000"/>
                            </a:srgbClr>
                          </a:solidFill>
                          <a:effectLst/>
                          <a:uLnTx/>
                          <a:uFillTx/>
                          <a:latin typeface="Calibri" panose="020F0502020204030204" pitchFamily="34" charset="0"/>
                          <a:ea typeface="+mn-ea"/>
                          <a:cs typeface="+mn-cs"/>
                        </a:rPr>
                        <a:t>FSFI</a:t>
                      </a: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total score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.006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80609615"/>
                  </a:ext>
                </a:extLst>
              </a:tr>
              <a:tr h="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800" b="0" i="0" u="none" strike="noStrike" kern="1200" cap="none" spc="0" normalizeH="0" baseline="0" noProof="0" dirty="0" err="1">
                          <a:ln>
                            <a:noFill/>
                          </a:ln>
                          <a:solidFill>
                            <a:srgbClr val="455560">
                              <a:lumMod val="10000"/>
                            </a:srgbClr>
                          </a:solidFill>
                          <a:effectLst/>
                          <a:uLnTx/>
                          <a:uFillTx/>
                          <a:latin typeface="Calibri" panose="020F0502020204030204" pitchFamily="34" charset="0"/>
                          <a:ea typeface="+mn-ea"/>
                          <a:cs typeface="+mn-cs"/>
                        </a:rPr>
                        <a:t>FSDS</a:t>
                      </a: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total score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891778539"/>
                  </a:ext>
                </a:extLst>
              </a:tr>
            </a:tbl>
          </a:graphicData>
        </a:graphic>
      </p:graphicFrame>
      <p:sp>
        <p:nvSpPr>
          <p:cNvPr id="2" name="Text Box 15">
            <a:extLst>
              <a:ext uri="{FF2B5EF4-FFF2-40B4-BE49-F238E27FC236}">
                <a16:creationId xmlns:a16="http://schemas.microsoft.com/office/drawing/2014/main" id="{145F0D6E-D2B5-BFE5-06A0-8797C1EE1902}"/>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dirty="0">
                <a:solidFill>
                  <a:schemeClr val="bg2"/>
                </a:solidFill>
                <a:latin typeface="Calibri" panose="020F0502020204030204" pitchFamily="34" charset="0"/>
              </a:rPr>
              <a:t>Plante. ASCO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LBA5511.</a:t>
            </a:r>
          </a:p>
        </p:txBody>
      </p:sp>
      <p:sp>
        <p:nvSpPr>
          <p:cNvPr id="7" name="Content Placeholder 2">
            <a:extLst>
              <a:ext uri="{FF2B5EF4-FFF2-40B4-BE49-F238E27FC236}">
                <a16:creationId xmlns:a16="http://schemas.microsoft.com/office/drawing/2014/main" id="{1566A59F-D8FF-7741-D34A-D02373E68EF5}"/>
              </a:ext>
            </a:extLst>
          </p:cNvPr>
          <p:cNvSpPr>
            <a:spLocks noGrp="1"/>
          </p:cNvSpPr>
          <p:nvPr>
            <p:ph idx="1"/>
          </p:nvPr>
        </p:nvSpPr>
        <p:spPr>
          <a:xfrm>
            <a:off x="6327648" y="1375217"/>
            <a:ext cx="4590289" cy="4650686"/>
          </a:xfrm>
        </p:spPr>
        <p:txBody>
          <a:bodyPr/>
          <a:lstStyle/>
          <a:p>
            <a:r>
              <a:rPr lang="en-US" sz="2600" dirty="0"/>
              <a:t>EORTC QLQ-CX24 measures sexual-vaginal functioning</a:t>
            </a:r>
          </a:p>
          <a:p>
            <a:r>
              <a:rPr lang="en-US" sz="2600" dirty="0"/>
              <a:t>FSFI pain scale assesses sexual pain</a:t>
            </a:r>
          </a:p>
          <a:p>
            <a:r>
              <a:rPr lang="en-US" sz="2600" dirty="0"/>
              <a:t>Significant differences observed between 2 groups for sexual vaginal functioning (EORTC QLQ-CX24) and sexual pain (FSFI) at Mo 3, 6, and 12 assessments, all favoring the simple hysterectomy arm</a:t>
            </a:r>
          </a:p>
        </p:txBody>
      </p:sp>
    </p:spTree>
    <p:extLst>
      <p:ext uri="{BB962C8B-B14F-4D97-AF65-F5344CB8AC3E}">
        <p14:creationId xmlns:p14="http://schemas.microsoft.com/office/powerpoint/2010/main" val="3027998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sz="3600" dirty="0"/>
              <a:t>CCTG CX.5-SHAPE:</a:t>
            </a:r>
            <a:r>
              <a:rPr lang="en-US" dirty="0"/>
              <a:t> Investigators’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400" dirty="0"/>
              <a:t>Among women with early-stage low-risk cervical cancer, simple hysterectomy was noninferior to radical hysterectomy as assessed by 3-yr pelvic recurrence rate (2.52% vs 2.17%) and was associated with fewer urologic surgical complications, better QoL, and better sexual health measures</a:t>
            </a:r>
          </a:p>
          <a:p>
            <a:r>
              <a:rPr lang="en-US" altLang="en-US" sz="2400" dirty="0"/>
              <a:t>Investigators concluded that following an adequate and rigorous preoperative assessment, simple hysterectomy can now be considered the new standard of care for patients with low-risk early-stage cervical cancer</a:t>
            </a:r>
          </a:p>
          <a:p>
            <a:pPr lvl="1"/>
            <a:r>
              <a:rPr lang="en-US" altLang="en-US" sz="2200" dirty="0"/>
              <a:t>Low-risk was defined as:</a:t>
            </a:r>
          </a:p>
          <a:p>
            <a:pPr lvl="2"/>
            <a:r>
              <a:rPr lang="en-US" altLang="en-US" sz="2000" dirty="0"/>
              <a:t>Stage IA2-IB1 ≤2 cm</a:t>
            </a:r>
          </a:p>
          <a:p>
            <a:pPr lvl="2"/>
            <a:r>
              <a:rPr lang="en-US" altLang="en-US" sz="2000" dirty="0"/>
              <a:t>&lt;10 mm depth of stromal invasion by LEEP/cone</a:t>
            </a:r>
          </a:p>
          <a:p>
            <a:pPr lvl="2"/>
            <a:r>
              <a:rPr lang="en-US" altLang="en-US" sz="2000" dirty="0"/>
              <a:t>&lt;50% depth of stromal invasion by preoperative MRI</a:t>
            </a:r>
          </a:p>
        </p:txBody>
      </p:sp>
      <p:sp>
        <p:nvSpPr>
          <p:cNvPr id="2" name="Text Box 11">
            <a:extLst>
              <a:ext uri="{FF2B5EF4-FFF2-40B4-BE49-F238E27FC236}">
                <a16:creationId xmlns:a16="http://schemas.microsoft.com/office/drawing/2014/main" id="{1088B1E0-4812-5243-B959-F680C9CFDFD7}"/>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Moore. ASCO 2023. </a:t>
            </a:r>
            <a:r>
              <a:rPr lang="en-US" altLang="en-US" sz="1200" b="0" dirty="0" err="1">
                <a:solidFill>
                  <a:schemeClr val="bg2"/>
                </a:solidFill>
                <a:latin typeface="Calibri" panose="020F0502020204030204" pitchFamily="34" charset="0"/>
              </a:rPr>
              <a:t>Abstr</a:t>
            </a:r>
            <a:r>
              <a:rPr lang="en-US" altLang="en-US" sz="1200" b="0" dirty="0">
                <a:solidFill>
                  <a:schemeClr val="bg2"/>
                </a:solidFill>
                <a:latin typeface="Calibri" panose="020F0502020204030204" pitchFamily="34" charset="0"/>
              </a:rPr>
              <a:t> LBA5507.</a:t>
            </a:r>
          </a:p>
        </p:txBody>
      </p:sp>
    </p:spTree>
    <p:extLst>
      <p:ext uri="{BB962C8B-B14F-4D97-AF65-F5344CB8AC3E}">
        <p14:creationId xmlns:p14="http://schemas.microsoft.com/office/powerpoint/2010/main" val="262786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a:solidFill>
                  <a:srgbClr val="00823B"/>
                </a:solidFill>
                <a:hlinkClick r:id="rId3"/>
              </a:rPr>
              <a:t>clinicaloptions.com</a:t>
            </a:r>
            <a:endParaRPr lang="en-US" sz="2400" b="1" u="sng" kern="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2023!</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4361180" y="2806115"/>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Skin cancer</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Gastrointestinal cancers</a:t>
            </a:r>
          </a:p>
          <a:p>
            <a:pPr marL="285750" indent="-285750">
              <a:lnSpc>
                <a:spcPct val="90000"/>
              </a:lnSpc>
              <a:spcBef>
                <a:spcPts val="1000"/>
              </a:spcBef>
              <a:buFont typeface="Wingdings" panose="05000000000000000000" pitchFamily="2" charset="2"/>
              <a:buChar char="§"/>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Gynecologic cancers</a:t>
            </a: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56M7VY3CDVN5-459564809-2</_dlc_DocId>
    <_dlc_DocIdUrl xmlns="d54cbe69-32bd-412a-b004-9152f949605e">
      <Url>https://intranet.clinicaloptions.com/mews/oncology/ONC_2023_ASCO_CF_(PRP6243)/GYN_LBA5511_Plante/_layouts/15/DocIdRedir.aspx?ID=56M7VY3CDVN5-459564809-2</Url>
      <Description>56M7VY3CDVN5-459564809-2</Description>
    </_dlc_DocIdUrl>
    <Document_x0020_Category xmlns="4477e3e2-fdbe-4ab2-a808-9765a2a4cf7d">Conference Capsule Slides</Document_x0020_Category>
  </documentManagement>
</p:properties>
</file>

<file path=customXml/item3.xml><?xml version="1.0" encoding="utf-8"?>
<LongProperties xmlns="http://schemas.microsoft.com/office/2006/metadata/longProperties"/>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5.xml><?xml version="1.0" encoding="utf-8"?>
<ct:contentTypeSchema xmlns:ct="http://schemas.microsoft.com/office/2006/metadata/contentType" xmlns:ma="http://schemas.microsoft.com/office/2006/metadata/properties/metaAttributes" ct:_="" ma:_="" ma:contentTypeName="Document" ma:contentTypeID="0x01010037DCEA6F5A55B04594FF050DDED17D75" ma:contentTypeVersion="1" ma:contentTypeDescription="Create a new document." ma:contentTypeScope="" ma:versionID="3b3b3a847f232b2f31703fa10ce1db69">
  <xsd:schema xmlns:xsd="http://www.w3.org/2001/XMLSchema" xmlns:xs="http://www.w3.org/2001/XMLSchema" xmlns:p="http://schemas.microsoft.com/office/2006/metadata/properties" xmlns:ns2="d54cbe69-32bd-412a-b004-9152f949605e" xmlns:ns3="4477e3e2-fdbe-4ab2-a808-9765a2a4cf7d" targetNamespace="http://schemas.microsoft.com/office/2006/metadata/properties" ma:root="true" ma:fieldsID="05deb732e6ff6cd2c3c0b3b5c4b168e1" ns2:_="" ns3:_="">
    <xsd:import namespace="d54cbe69-32bd-412a-b004-9152f949605e"/>
    <xsd:import namespace="4477e3e2-fdbe-4ab2-a808-9765a2a4cf7d"/>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477e3e2-fdbe-4ab2-a808-9765a2a4cf7d"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2.xml><?xml version="1.0" encoding="utf-8"?>
<ds:datastoreItem xmlns:ds="http://schemas.openxmlformats.org/officeDocument/2006/customXml" ds:itemID="{5BA55BC3-5A03-47C2-8EC3-D964C3B5E779}">
  <ds:schemaRefs>
    <ds:schemaRef ds:uri="http://purl.org/dc/dcmitype/"/>
    <ds:schemaRef ds:uri="d54cbe69-32bd-412a-b004-9152f949605e"/>
    <ds:schemaRef ds:uri="http://www.w3.org/XML/1998/namespace"/>
    <ds:schemaRef ds:uri="http://schemas.microsoft.com/office/infopath/2007/PartnerControls"/>
    <ds:schemaRef ds:uri="http://purl.org/dc/elements/1.1/"/>
    <ds:schemaRef ds:uri="http://schemas.microsoft.com/office/2006/documentManagement/types"/>
    <ds:schemaRef ds:uri="http://purl.org/dc/terms/"/>
    <ds:schemaRef ds:uri="http://schemas.openxmlformats.org/package/2006/metadata/core-properties"/>
    <ds:schemaRef ds:uri="4477e3e2-fdbe-4ab2-a808-9765a2a4cf7d"/>
    <ds:schemaRef ds:uri="http://schemas.microsoft.com/office/2006/metadata/properties"/>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D822369C-4A1B-4109-A1AA-86AD9FD19E09}">
  <ds:schemaRefs>
    <ds:schemaRef ds:uri="http://schemas.microsoft.com/sharepoint/events"/>
  </ds:schemaRefs>
</ds:datastoreItem>
</file>

<file path=customXml/itemProps5.xml><?xml version="1.0" encoding="utf-8"?>
<ds:datastoreItem xmlns:ds="http://schemas.openxmlformats.org/officeDocument/2006/customXml" ds:itemID="{2E0D28EC-6145-45ED-B305-976D20B84C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4477e3e2-fdbe-4ab2-a808-9765a2a4cf7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1803</TotalTime>
  <Words>2268</Words>
  <Application>Microsoft Office PowerPoint</Application>
  <PresentationFormat>Widescreen</PresentationFormat>
  <Paragraphs>478</Paragraphs>
  <Slides>12</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vt:lpstr>
      <vt:lpstr>Wingdings</vt:lpstr>
      <vt:lpstr>2022_CCO_Template</vt:lpstr>
      <vt:lpstr>SHAPE: Radical Hysterectomy and Pelvic Node Dissection vs Simple Hysterectomy and Pelvic Node Dissection for Low-Risk Early-Stage Cervical Cancer</vt:lpstr>
      <vt:lpstr>About These Slides</vt:lpstr>
      <vt:lpstr>CCTG CX.5-SHAPE: Background</vt:lpstr>
      <vt:lpstr>CCTG CX.5-SHAPE: Study Design</vt:lpstr>
      <vt:lpstr>CCTG CX.5-SHAPE: Baseline Characteristics</vt:lpstr>
      <vt:lpstr>CCTG CX.5-SHAPE: Surgical and Treatment Parameters</vt:lpstr>
      <vt:lpstr>CCTG CX.5-SHAPE: Clinical Outcomes After Median Follow-up of 4.5 Yr</vt:lpstr>
      <vt:lpstr>CCTG CX.5-SHAPE: Intraoperative Complications</vt:lpstr>
      <vt:lpstr>CCTG CX.5-SHAPE: Acute and Late-Surgery-Related AEs</vt:lpstr>
      <vt:lpstr>CCTG CX.5-SHAPE: QoL and Sexual Health</vt:lpstr>
      <vt:lpstr>CCTG CX.5-SHAPE: Investigators’ Conclusions</vt:lpstr>
      <vt:lpstr>Go Online for More CCO  Coverage of ASCO 2023!</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SHAPE: Radical Hysterectomy and Pelvic Node Dissection vs Simple Hysterectomy and Pelvic Node Dissection for Low-Risk Early-Stage Cervical Cancer</dc:title>
  <dc:creator>Preferred User</dc:creator>
  <cp:lastModifiedBy>vwenzel@clinicaloptions.com</cp:lastModifiedBy>
  <cp:revision>22</cp:revision>
  <cp:lastPrinted>2016-09-26T20:21:49Z</cp:lastPrinted>
  <dcterms:created xsi:type="dcterms:W3CDTF">2005-05-27T15:08:01Z</dcterms:created>
  <dcterms:modified xsi:type="dcterms:W3CDTF">2023-06-07T23:18:40Z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0a66436c-d1cd-4381-aaac-8d20a25a7401</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0x01010037DCEA6F5A55B04594FF050DDED17D75</vt:lpwstr>
  </property>
  <property fmtid="{D5CDD505-2E9C-101B-9397-08002B2CF9AE}" pid="9" name="MediaServiceImageTags">
    <vt:lpwstr/>
  </property>
</Properties>
</file>