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5"/>
  </p:notesMasterIdLst>
  <p:handoutMasterIdLst>
    <p:handoutMasterId r:id="rId46"/>
  </p:handoutMasterIdLst>
  <p:sldIdLst>
    <p:sldId id="321" r:id="rId6"/>
    <p:sldId id="544" r:id="rId7"/>
    <p:sldId id="294" r:id="rId8"/>
    <p:sldId id="2147473715" r:id="rId9"/>
    <p:sldId id="2076137071" r:id="rId10"/>
    <p:sldId id="2147473794" r:id="rId11"/>
    <p:sldId id="2147375718" r:id="rId12"/>
    <p:sldId id="2147375719" r:id="rId13"/>
    <p:sldId id="538" r:id="rId14"/>
    <p:sldId id="549" r:id="rId15"/>
    <p:sldId id="2147375709" r:id="rId16"/>
    <p:sldId id="2147473800" r:id="rId17"/>
    <p:sldId id="2147473864" r:id="rId18"/>
    <p:sldId id="2147473795" r:id="rId19"/>
    <p:sldId id="2147473726" r:id="rId20"/>
    <p:sldId id="2147473692" r:id="rId21"/>
    <p:sldId id="2147473825" r:id="rId22"/>
    <p:sldId id="2147473826" r:id="rId23"/>
    <p:sldId id="2147473816" r:id="rId24"/>
    <p:sldId id="2147473815" r:id="rId25"/>
    <p:sldId id="2147473781" r:id="rId26"/>
    <p:sldId id="2147473827" r:id="rId27"/>
    <p:sldId id="2147473828" r:id="rId28"/>
    <p:sldId id="2147473784" r:id="rId29"/>
    <p:sldId id="2147473859" r:id="rId30"/>
    <p:sldId id="2147473829" r:id="rId31"/>
    <p:sldId id="2147473830" r:id="rId32"/>
    <p:sldId id="2147473831" r:id="rId33"/>
    <p:sldId id="2147473832" r:id="rId34"/>
    <p:sldId id="2147473833" r:id="rId35"/>
    <p:sldId id="2147473824" r:id="rId36"/>
    <p:sldId id="2147473834" r:id="rId37"/>
    <p:sldId id="2147473835" r:id="rId38"/>
    <p:sldId id="2147473819" r:id="rId39"/>
    <p:sldId id="2147473820" r:id="rId40"/>
    <p:sldId id="2147473741" r:id="rId41"/>
    <p:sldId id="2147473742" r:id="rId42"/>
    <p:sldId id="2147473760" r:id="rId43"/>
    <p:sldId id="2076137073" r:id="rId44"/>
  </p:sldIdLst>
  <p:sldSz cx="12192000" cy="6858000"/>
  <p:notesSz cx="7315200" cy="9601200"/>
  <p:custDataLst>
    <p:tags r:id="rId4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C9E474-7985-E182-2C50-295416ACB6E0}" name="Erin Puritz" initials="EP" userId="S::epuritz@clinicaloptions.com::6e4a645e-ccad-425b-a15a-8da656d43e8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26" clrIdx="13">
    <p:extLst>
      <p:ext uri="{19B8F6BF-5375-455C-9EA6-DF929625EA0E}">
        <p15:presenceInfo xmlns:p15="http://schemas.microsoft.com/office/powerpoint/2012/main" userId="ef8730672ba86646" providerId="Windows Live"/>
      </p:ext>
    </p:extLst>
  </p:cmAuthor>
  <p:cmAuthor id="15" name="Nicole Mitchell" initials="NM" lastIdx="20"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4" clrIdx="15">
    <p:extLst>
      <p:ext uri="{19B8F6BF-5375-455C-9EA6-DF929625EA0E}">
        <p15:presenceInfo xmlns:p15="http://schemas.microsoft.com/office/powerpoint/2012/main" userId="S::jeimers@clinicaloptions.com::e496f3f7-6a48-4339-9b0c-9f426a43f948" providerId="AD"/>
      </p:ext>
    </p:extLst>
  </p:cmAuthor>
  <p:cmAuthor id="17" name="Zachary Schwartz" initials="ZS" lastIdx="12" clrIdx="16">
    <p:extLst>
      <p:ext uri="{19B8F6BF-5375-455C-9EA6-DF929625EA0E}">
        <p15:presenceInfo xmlns:p15="http://schemas.microsoft.com/office/powerpoint/2012/main" userId="S::zschwartz@clinicaloptions.com::64648e91-b212-4092-bee8-eff2e880b6f9" providerId="AD"/>
      </p:ext>
    </p:extLst>
  </p:cmAuthor>
  <p:cmAuthor id="18" name="Kristen Rosenthal" initials="KR" lastIdx="4" clrIdx="17">
    <p:extLst>
      <p:ext uri="{19B8F6BF-5375-455C-9EA6-DF929625EA0E}">
        <p15:presenceInfo xmlns:p15="http://schemas.microsoft.com/office/powerpoint/2012/main" userId="S::krosenthal@clinicaloptions.com::67a58a6d-22ff-4b03-8f01-10ea3f44af52" providerId="AD"/>
      </p:ext>
    </p:extLst>
  </p:cmAuthor>
  <p:cmAuthor id="19" name="Erin Puritz" initials="EP" lastIdx="144" clrIdx="18">
    <p:extLst>
      <p:ext uri="{19B8F6BF-5375-455C-9EA6-DF929625EA0E}">
        <p15:presenceInfo xmlns:p15="http://schemas.microsoft.com/office/powerpoint/2012/main" userId="S::epuritz@clinicaloptions.com::6e4a645e-ccad-425b-a15a-8da656d43e81" providerId="AD"/>
      </p:ext>
    </p:extLst>
  </p:cmAuthor>
  <p:cmAuthor id="20" name="Maddelynne Parker" initials="MP [2]" lastIdx="1" clrIdx="19">
    <p:extLst>
      <p:ext uri="{19B8F6BF-5375-455C-9EA6-DF929625EA0E}">
        <p15:presenceInfo xmlns:p15="http://schemas.microsoft.com/office/powerpoint/2012/main" userId="S::mparker@clinicaloptions.com::bbd98e11-5b29-4651-a360-03f415633d41" providerId="AD"/>
      </p:ext>
    </p:extLst>
  </p:cmAuthor>
  <p:cmAuthor id="21" name="Carol Cadmus" initials="CC" lastIdx="1" clrIdx="20">
    <p:extLst>
      <p:ext uri="{19B8F6BF-5375-455C-9EA6-DF929625EA0E}">
        <p15:presenceInfo xmlns:p15="http://schemas.microsoft.com/office/powerpoint/2012/main" userId="S::ccadmus@cealliance.com::8adcefcc-8d5d-44a2-b740-319c8ae7928b" providerId="AD"/>
      </p:ext>
    </p:extLst>
  </p:cmAuthor>
  <p:cmAuthor id="22" name="Robin Black" initials="RB" lastIdx="131" clrIdx="21">
    <p:extLst>
      <p:ext uri="{19B8F6BF-5375-455C-9EA6-DF929625EA0E}">
        <p15:presenceInfo xmlns:p15="http://schemas.microsoft.com/office/powerpoint/2012/main" userId="S::rblack@clinicaloptions.com::b7cebd55-1fa6-44ea-9605-a982874bd1bc" providerId="AD"/>
      </p:ext>
    </p:extLst>
  </p:cmAuthor>
  <p:cmAuthor id="23" name="Kaitlin Echols" initials="KE" lastIdx="61" clrIdx="22">
    <p:extLst>
      <p:ext uri="{19B8F6BF-5375-455C-9EA6-DF929625EA0E}">
        <p15:presenceInfo xmlns:p15="http://schemas.microsoft.com/office/powerpoint/2012/main" userId="S::kechols@clinicalcaresolutions.net::8d34a0c9-57a2-4278-be8c-f3afc4c51111" providerId="AD"/>
      </p:ext>
    </p:extLst>
  </p:cmAuthor>
  <p:cmAuthor id="24" name="Abigail West" initials="AW" lastIdx="4" clrIdx="23">
    <p:extLst>
      <p:ext uri="{19B8F6BF-5375-455C-9EA6-DF929625EA0E}">
        <p15:presenceInfo xmlns:p15="http://schemas.microsoft.com/office/powerpoint/2012/main" userId="dlretu_s8wfkiswjgsmkealicnpp21bifzlodc3tzme" providerId="Windows Live"/>
      </p:ext>
    </p:extLst>
  </p:cmAuthor>
  <p:cmAuthor id="25" name="Andrea Boecler" initials="AB" lastIdx="18" clrIdx="24">
    <p:extLst>
      <p:ext uri="{19B8F6BF-5375-455C-9EA6-DF929625EA0E}">
        <p15:presenceInfo xmlns:p15="http://schemas.microsoft.com/office/powerpoint/2012/main" userId="S::aboecler@clinicaloptions.com::28e82037-1239-4052-943b-ae184e0bc2af" providerId="AD"/>
      </p:ext>
    </p:extLst>
  </p:cmAuthor>
  <p:cmAuthor id="26" name="Jill Frost" initials="JF" lastIdx="7" clrIdx="25">
    <p:extLst>
      <p:ext uri="{19B8F6BF-5375-455C-9EA6-DF929625EA0E}">
        <p15:presenceInfo xmlns:p15="http://schemas.microsoft.com/office/powerpoint/2012/main" userId="S::jfrost@cealliance.com::e4c7a782-e07d-47df-bd74-8bd4e0f782a5" providerId="AD"/>
      </p:ext>
    </p:extLst>
  </p:cmAuthor>
  <p:cmAuthor id="27" name="Maddelynne Parker" initials="MP" lastIdx="58" clrIdx="26">
    <p:extLst>
      <p:ext uri="{19B8F6BF-5375-455C-9EA6-DF929625EA0E}">
        <p15:presenceInfo xmlns:p15="http://schemas.microsoft.com/office/powerpoint/2012/main" userId="Maddelynne Park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CA3"/>
    <a:srgbClr val="017FA7"/>
    <a:srgbClr val="609140"/>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8B0F6-37EA-4808-BEAD-866CA94C7282}" v="1" dt="2025-06-19T18:25:04.52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42" autoAdjust="0"/>
    <p:restoredTop sz="85417" autoAdjust="0"/>
  </p:normalViewPr>
  <p:slideViewPr>
    <p:cSldViewPr snapToGrid="0">
      <p:cViewPr varScale="1">
        <p:scale>
          <a:sx n="66" d="100"/>
          <a:sy n="66" d="100"/>
        </p:scale>
        <p:origin x="448" y="52"/>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clinicaltrials.gov/show/NCT04822181"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177819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4</a:t>
            </a:fld>
            <a:endParaRPr lang="en-US" altLang="en-US"/>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37B14-FB2C-A173-5C9F-3199A2E37B7C}"/>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ECA81FC6-D584-DFE0-9676-367DEF2B64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77A2DE-C173-4395-83E9-B5734CC76E7E}" type="slidenum">
              <a:rPr lang="en-US" altLang="en-US" smtClean="0"/>
              <a:pPr>
                <a:spcBef>
                  <a:spcPct val="0"/>
                </a:spcBef>
              </a:pPr>
              <a:t>5</a:t>
            </a:fld>
            <a:endParaRPr lang="en-US" altLang="en-US"/>
          </a:p>
        </p:txBody>
      </p:sp>
      <p:sp>
        <p:nvSpPr>
          <p:cNvPr id="48131" name="Rectangle 2">
            <a:extLst>
              <a:ext uri="{FF2B5EF4-FFF2-40B4-BE49-F238E27FC236}">
                <a16:creationId xmlns:a16="http://schemas.microsoft.com/office/drawing/2014/main" id="{000C1EFF-C802-79EB-A8CE-CB9AD351960F}"/>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F2F82806-4672-05E5-05FA-E98D57F219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This slide summarizes the target audience, goal, and learning objectives for this CME activity.</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922037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ALD, alcohol-associated/related liver disease; DILI, drug-induced liver injury; MASLD, metabolic dysfunction–associated steatotic liver disease; MetALD, metabolic and alcohol-associated/related liver disease; SLD, steatotic liver disease.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2554419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ALD, alcohol-associated/related liver disease; DILI, drug-induced liver injury; HDL, high-density lipoprotein; MASLD, metabolic dysfunction–associated steatotic liver disease; MetALD, metabolic and alcohol-associated/related liver disease; SLD, steatotic liver disease; T2D, type 2 diabetes; WC, waist circumference. </a:t>
            </a:r>
          </a:p>
        </p:txBody>
      </p:sp>
      <p:sp>
        <p:nvSpPr>
          <p:cNvPr id="4" name="Slide Number Placeholder 3"/>
          <p:cNvSpPr>
            <a:spLocks noGrp="1"/>
          </p:cNvSpPr>
          <p:nvPr>
            <p:ph type="sldNum" sz="quarter" idx="5"/>
          </p:nvPr>
        </p:nvSpPr>
        <p:spPr/>
        <p:txBody>
          <a:bodyPr/>
          <a:lstStyle/>
          <a:p>
            <a:fld id="{508333C9-79C8-134A-BBDF-5B131705AA71}" type="slidenum">
              <a:rPr lang="en-US" smtClean="0"/>
              <a:t>8</a:t>
            </a:fld>
            <a:endParaRPr lang="en-US"/>
          </a:p>
        </p:txBody>
      </p:sp>
    </p:spTree>
    <p:extLst>
      <p:ext uri="{BB962C8B-B14F-4D97-AF65-F5344CB8AC3E}">
        <p14:creationId xmlns:p14="http://schemas.microsoft.com/office/powerpoint/2010/main" val="2210769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MASH, metabolic dysfunction–associated steatohepatitis; MASLD, metabolic dysfunction–associated steatotic liver disease; NHANES, National Health and Nutrition Examination Survey.</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4E22628-4FC4-7F4D-B6D2-F0CAF951547C}"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35556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IN" sz="1200" b="0" i="1" u="none" strike="noStrike" kern="1200" cap="none" spc="0" normalizeH="0" baseline="0" noProof="0">
                <a:ln>
                  <a:noFill/>
                </a:ln>
                <a:solidFill>
                  <a:srgbClr val="000000"/>
                </a:solidFill>
                <a:effectLst/>
                <a:uLnTx/>
                <a:uFillTx/>
                <a:latin typeface="Arial" charset="0"/>
                <a:ea typeface="+mn-ea"/>
                <a:cs typeface="+mn-cs"/>
              </a:rPr>
              <a:t>FFA, free fatty acid; </a:t>
            </a:r>
            <a:r>
              <a:rPr kumimoji="0" lang="en-US" sz="1200" b="0" i="1" u="none" strike="noStrike" kern="1200" cap="none" spc="0" normalizeH="0" baseline="0" noProof="0">
                <a:ln>
                  <a:noFill/>
                </a:ln>
                <a:solidFill>
                  <a:srgbClr val="000000"/>
                </a:solidFill>
                <a:effectLst/>
                <a:uLnTx/>
                <a:uFillTx/>
                <a:latin typeface="Arial" charset="0"/>
                <a:ea typeface="+mn-ea"/>
                <a:cs typeface="+mn-cs"/>
              </a:rPr>
              <a:t>MASH, metabolic dysfunction–associated steatohepatitis.</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4334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ALT, alanine aminotransferase; AST, aspartate aminotransferase; CBC, complete blood count; LSM, liver stiffness measurement; MASH, metabolic dysfunction–associated steatohepatitis; MASLD, metabolic dysfunction–associated steatotic liver disease; NIT, noninvasive testing.</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3674586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CVD, cardiovascular disease; GLP-1</a:t>
            </a:r>
            <a:r>
              <a:rPr lang="en-US" b="0" i="1"/>
              <a:t>, </a:t>
            </a:r>
            <a:r>
              <a:rPr lang="en-US" b="0" i="1">
                <a:solidFill>
                  <a:srgbClr val="5F6368"/>
                </a:solidFill>
                <a:effectLst/>
                <a:latin typeface="Roboto" panose="02000000000000000000" pitchFamily="2" charset="0"/>
              </a:rPr>
              <a:t>glucagon-like peptide 1;</a:t>
            </a:r>
            <a:r>
              <a:rPr lang="en-US" i="1"/>
              <a:t> LSM, liver stiffness measurement; MASH, metabolic dysfunction–associated steatohepatitis; MASLD, metabolic dysfunction–associated steatotic liver disease; PCP, primary care provider; RA, receptor agonist.</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1908249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6F692-0BEF-DE48-D767-5989E9768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48F0E-C4B3-306F-8189-8DFE44E2A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D1463F-9174-DB39-0A7C-D4FB51B0C562}"/>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MASLD, metabolic dysfunction–associated steatotic liver disease.</a:t>
            </a:r>
          </a:p>
        </p:txBody>
      </p:sp>
      <p:sp>
        <p:nvSpPr>
          <p:cNvPr id="4" name="Slide Number Placeholder 3">
            <a:extLst>
              <a:ext uri="{FF2B5EF4-FFF2-40B4-BE49-F238E27FC236}">
                <a16:creationId xmlns:a16="http://schemas.microsoft.com/office/drawing/2014/main" id="{A143A361-0913-7452-2FC4-99D4FF46AEA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098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CNS, central nervous system; MASH, metabolic dysfunction–associated steatohepatitis; TG, triglycerides; VLDL, very low–density lipoprotein.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5984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b="1">
                <a:latin typeface="Arial"/>
                <a:cs typeface="Arial"/>
              </a:rPr>
              <a:t>DOI: 10.1056/NEJMoa2413258</a:t>
            </a:r>
            <a:endParaRPr lang="en-US">
              <a:latin typeface="Arial"/>
              <a:cs typeface="Arial"/>
            </a:endParaRPr>
          </a:p>
          <a:p>
            <a:br>
              <a:rPr lang="en-US">
                <a:cs typeface="Arial"/>
              </a:rPr>
            </a:br>
            <a:r>
              <a:rPr lang="en-US">
                <a:latin typeface="Arial"/>
                <a:cs typeface="Arial"/>
              </a:rPr>
              <a:t>we assigned 1197 patients with biopsy-defined MASH and fibrosis stage 2 or 3 in a 2:1 ratio to receive once-weekly subcutaneous semaglutide at a dose of 2.4 mg or placebo for 240 weeks. The results of a planned interim analysis conducted at week 72 involving the first 800 patients are reported here (part 1). The primary end points for part 1 were the resolution of steatohepatitis without worsening of liver fibrosis and reduction in liver fibrosis without worsening of steatohepatitis.</a:t>
            </a:r>
          </a:p>
          <a:p>
            <a:r>
              <a:rPr lang="en-US" b="1">
                <a:latin typeface="Arial"/>
                <a:cs typeface="Arial"/>
              </a:rPr>
              <a:t>Results</a:t>
            </a:r>
            <a:endParaRPr lang="en-US">
              <a:latin typeface="Arial"/>
              <a:cs typeface="Arial"/>
            </a:endParaRPr>
          </a:p>
          <a:p>
            <a:r>
              <a:rPr lang="en-US">
                <a:latin typeface="Arial"/>
                <a:cs typeface="Arial"/>
              </a:rPr>
              <a:t>Resolution of steatohepatitis without worsening of fibrosis occurred in 62.9% of the 534 patients in the semaglutide group and in 34.3% of the 266 patients in the placebo group (estimated difference, 28.7 percentage points; 95% confidence interval [CI], 21.1 to 36.2; P&lt;0.001). A reduction in liver fibrosis without worsening of steatohepatitis was reported in 36.8% of the patients in the semaglutide group and in 22.4% of those in the placebo group (estimated difference, 14.4 percentage points; 95% CI, 7.5 to 21.3; P&lt;0.001). Results for the three secondary outcomes that were included in the plan to adjust for multiple testing were as follows: combined resolution of steatohepatitis and reduction in liver fibrosis was reported in 32.7% of the patients in the semaglutide group and in 16.1% of those in the placebo group (estimated difference, 16.5 percentage points; 95% CI, 10.2 to 22.8; P&lt;0.001). The mean change in body weight was −10.5% with semaglutide and −2.0% with placebo (estimated difference, −8.5 percentage points; 95% CI, −9.6 to −7.4; P&lt;0.001). Mean changes in bodily pain scores did not differ significantly between the two groups. Gastrointestinal adverse events were more common in the semaglutide group.</a:t>
            </a:r>
          </a:p>
          <a:p>
            <a:r>
              <a:rPr lang="en-US" b="1">
                <a:latin typeface="Arial"/>
                <a:cs typeface="Arial"/>
              </a:rPr>
              <a:t>Conclusions</a:t>
            </a:r>
            <a:endParaRPr lang="en-US">
              <a:latin typeface="Arial"/>
              <a:cs typeface="Arial"/>
            </a:endParaRPr>
          </a:p>
          <a:p>
            <a:r>
              <a:rPr lang="en-US">
                <a:latin typeface="Arial"/>
                <a:cs typeface="Arial"/>
              </a:rPr>
              <a:t>In patients with MASH and moderate or advanced liver fibrosis, once-weekly semaglutide at a dose of 2.4 mg improved liver histologic results. (Funded by Novo Nordisk; ClinicalTrials.gov number, </a:t>
            </a:r>
            <a:r>
              <a:rPr lang="en-US">
                <a:latin typeface="Arial"/>
                <a:cs typeface="Arial"/>
                <a:hlinkClick r:id="rId3"/>
              </a:rPr>
              <a:t>NCT04822181</a:t>
            </a:r>
            <a:r>
              <a:rPr lang="en-US">
                <a:latin typeface="Arial"/>
                <a:cs typeface="Arial"/>
              </a:rPr>
              <a:t>.)</a:t>
            </a:r>
          </a:p>
          <a:p>
            <a:endParaRPr lang="en-US">
              <a:latin typeface="Arial"/>
              <a:cs typeface="Arial"/>
            </a:endParaRPr>
          </a:p>
          <a:p>
            <a:endParaRPr lang="en-US">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A706D5D-BA9E-474C-832C-43429F8B49AB}"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Arial" panose="020B0604020202020204" pitchFamily="34" charset="0"/>
            </a:endParaRPr>
          </a:p>
        </p:txBody>
      </p:sp>
    </p:spTree>
    <p:extLst>
      <p:ext uri="{BB962C8B-B14F-4D97-AF65-F5344CB8AC3E}">
        <p14:creationId xmlns:p14="http://schemas.microsoft.com/office/powerpoint/2010/main" val="3664478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a:cs typeface="Arial"/>
              </a:rPr>
              <a:t>VCTE, vibration-controlled transient elastography.</a:t>
            </a:r>
          </a:p>
          <a:p>
            <a:endParaRPr lang="en-US">
              <a:latin typeface="Arial"/>
              <a:cs typeface="Arial"/>
            </a:endParaRPr>
          </a:p>
          <a:p>
            <a:r>
              <a:rPr lang="en-US">
                <a:latin typeface="Arial"/>
                <a:cs typeface="Arial"/>
              </a:rPr>
              <a:t>Figure 2. ELF Score and Liver Stiffness from Baseline to Week 72. Changes in fibrosis-related noninvasive tests are shown for the enhanced liver fibrosis (ELF) score (Panel A) and liver stiffness as assessed by vibrationcontrolled transient elastography (Panel B). Shown are observed mean values for the ELF score and observed geometric mean values for liver stiffness. Error bars represent 95% confidence intervals as calculated by 1.96 times the standard error. The widths of the confidence intervals have not been adjusted for multiplicity and thus should not be used to infer definitive treatment effects for these secondary end points.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a:pPr>
                <a:defRPr/>
              </a:pPr>
              <a:t>18</a:t>
            </a:fld>
            <a:endParaRPr lang="en-US" altLang="en-US"/>
          </a:p>
        </p:txBody>
      </p:sp>
    </p:spTree>
    <p:extLst>
      <p:ext uri="{BB962C8B-B14F-4D97-AF65-F5344CB8AC3E}">
        <p14:creationId xmlns:p14="http://schemas.microsoft.com/office/powerpoint/2010/main" val="3449544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28FCD-6F69-3779-3214-20BA7FACA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98DEDE-B501-07A2-AAF1-5C8DE9323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DBC42-C04D-1F1C-A579-222A38A0C250}"/>
              </a:ext>
            </a:extLst>
          </p:cNvPr>
          <p:cNvSpPr>
            <a:spLocks noGrp="1"/>
          </p:cNvSpPr>
          <p:nvPr>
            <p:ph type="body" idx="1"/>
          </p:nvPr>
        </p:nvSpPr>
        <p:spPr/>
        <p:txBody>
          <a:bodyPr/>
          <a:lstStyle/>
          <a:p>
            <a:r>
              <a:rPr lang="en-US" i="1">
                <a:latin typeface="Arial"/>
                <a:cs typeface="Arial"/>
              </a:rPr>
              <a:t>AE, adverse event.</a:t>
            </a:r>
          </a:p>
          <a:p>
            <a:endParaRPr lang="en-US">
              <a:latin typeface="Arial"/>
              <a:cs typeface="Arial"/>
            </a:endParaRPr>
          </a:p>
          <a:p>
            <a:r>
              <a:rPr lang="en-US">
                <a:latin typeface="Arial"/>
                <a:cs typeface="Arial"/>
              </a:rPr>
              <a:t>Figure 2. ELF Score and Liver Stiffness from Baseline to Week 72. Changes in fibrosis-related noninvasive tests are shown for the enhanced liver fibrosis (ELF) score (Panel A) and liver stiffness as assessed by vibrationcontrolled transient elastography (Panel B). Shown are observed mean values for the ELF score and observed geometric mean values for liver stiffness. Error bars represent 95% confidence intervals as calculated by 1.96 times the standard error. The widths of the confidence intervals have not been adjusted for multiplicity and thus should not be used to infer definitive treatment effects for these secondary end points.</a:t>
            </a:r>
          </a:p>
        </p:txBody>
      </p:sp>
      <p:sp>
        <p:nvSpPr>
          <p:cNvPr id="4" name="Slide Number Placeholder 3">
            <a:extLst>
              <a:ext uri="{FF2B5EF4-FFF2-40B4-BE49-F238E27FC236}">
                <a16:creationId xmlns:a16="http://schemas.microsoft.com/office/drawing/2014/main" id="{275533E3-D723-F815-8944-79E2B87C4A5A}"/>
              </a:ext>
            </a:extLst>
          </p:cNvPr>
          <p:cNvSpPr>
            <a:spLocks noGrp="1"/>
          </p:cNvSpPr>
          <p:nvPr>
            <p:ph type="sldNum" sz="quarter" idx="5"/>
          </p:nvPr>
        </p:nvSpPr>
        <p:spPr/>
        <p:txBody>
          <a:bodyPr/>
          <a:lstStyle/>
          <a:p>
            <a:pPr>
              <a:defRPr/>
            </a:pPr>
            <a:fld id="{2FB72F01-6714-4A31-8C22-8E0F1B091B56}" type="slidenum">
              <a:rPr lang="en-US" altLang="en-US"/>
              <a:pPr>
                <a:defRPr/>
              </a:pPr>
              <a:t>19</a:t>
            </a:fld>
            <a:endParaRPr lang="en-US" altLang="en-US"/>
          </a:p>
        </p:txBody>
      </p:sp>
    </p:spTree>
    <p:extLst>
      <p:ext uri="{BB962C8B-B14F-4D97-AF65-F5344CB8AC3E}">
        <p14:creationId xmlns:p14="http://schemas.microsoft.com/office/powerpoint/2010/main" val="3590094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ECAA6-D2CA-C230-3319-E47317306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E27436-48CD-FC9C-EF10-40D347765C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BBCC3-37AB-1DA5-B49A-62BE0780BEC6}"/>
              </a:ext>
            </a:extLst>
          </p:cNvPr>
          <p:cNvSpPr>
            <a:spLocks noGrp="1"/>
          </p:cNvSpPr>
          <p:nvPr>
            <p:ph type="body" idx="1"/>
          </p:nvPr>
        </p:nvSpPr>
        <p:spPr/>
        <p:txBody>
          <a:bodyPr/>
          <a:lstStyle/>
          <a:p>
            <a:r>
              <a:rPr lang="en-US" i="1">
                <a:latin typeface="Arial"/>
                <a:cs typeface="Arial"/>
              </a:rPr>
              <a:t>AE, adverse events; T2D, type 2 diabetes.</a:t>
            </a:r>
          </a:p>
          <a:p>
            <a:endParaRPr lang="en-US">
              <a:latin typeface="Arial"/>
              <a:cs typeface="Arial"/>
            </a:endParaRPr>
          </a:p>
          <a:p>
            <a:r>
              <a:rPr lang="en-US">
                <a:latin typeface="Arial"/>
                <a:cs typeface="Arial"/>
              </a:rPr>
              <a:t>Figure 2. ELF Score and Liver Stiffness from Baseline to Week 72. Changes in fibrosis-related noninvasive tests are shown for the enhanced liver fibrosis (ELF) score (Panel A) and liver stiffness as assessed by vibrationcontrolled transient elastography (Panel B). Shown are observed mean values for the ELF score and observed geometric mean values for liver stiffness. Error bars represent 95% confidence intervals as calculated by 1.96 times the standard error. The widths of the confidence intervals have not been adjusted for multiplicity and thus should not be used to infer definitive treatment effects for these secondary end points.</a:t>
            </a:r>
          </a:p>
        </p:txBody>
      </p:sp>
      <p:sp>
        <p:nvSpPr>
          <p:cNvPr id="4" name="Slide Number Placeholder 3">
            <a:extLst>
              <a:ext uri="{FF2B5EF4-FFF2-40B4-BE49-F238E27FC236}">
                <a16:creationId xmlns:a16="http://schemas.microsoft.com/office/drawing/2014/main" id="{D0F6BBC4-0178-B20E-6097-204B39C32C60}"/>
              </a:ext>
            </a:extLst>
          </p:cNvPr>
          <p:cNvSpPr>
            <a:spLocks noGrp="1"/>
          </p:cNvSpPr>
          <p:nvPr>
            <p:ph type="sldNum" sz="quarter" idx="5"/>
          </p:nvPr>
        </p:nvSpPr>
        <p:spPr/>
        <p:txBody>
          <a:bodyPr/>
          <a:lstStyle/>
          <a:p>
            <a:pPr>
              <a:defRPr/>
            </a:pPr>
            <a:fld id="{2FB72F01-6714-4A31-8C22-8E0F1B091B56}" type="slidenum">
              <a:rPr lang="en-US" altLang="en-US"/>
              <a:pPr>
                <a:defRPr/>
              </a:pPr>
              <a:t>20</a:t>
            </a:fld>
            <a:endParaRPr lang="en-US" altLang="en-US"/>
          </a:p>
        </p:txBody>
      </p:sp>
    </p:spTree>
    <p:extLst>
      <p:ext uri="{BB962C8B-B14F-4D97-AF65-F5344CB8AC3E}">
        <p14:creationId xmlns:p14="http://schemas.microsoft.com/office/powerpoint/2010/main" val="820992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MASH, metabolic dysfunction–associated steatohepatitis.</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a:p>
        </p:txBody>
      </p:sp>
    </p:spTree>
    <p:extLst>
      <p:ext uri="{BB962C8B-B14F-4D97-AF65-F5344CB8AC3E}">
        <p14:creationId xmlns:p14="http://schemas.microsoft.com/office/powerpoint/2010/main" val="33191025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a:cs typeface="Arial"/>
              </a:rPr>
              <a:t>CAP, controlled attenuation parameter; LDL-C, low-density lipoprotein cholesterol; MRI-PDFF, magnetic resonance imaging-proton density fat fraction; NAFLD, nonalcoholic fatty liver disease; NAS, Nonalcoholic Fatty Liver Disease Activity Score; NASH, nonalcoholic steatohepatitis; PDFF, </a:t>
            </a:r>
            <a:r>
              <a:rPr lang="en-US" b="0" i="1">
                <a:solidFill>
                  <a:srgbClr val="001D35"/>
                </a:solidFill>
                <a:effectLst/>
                <a:latin typeface="Google Sans"/>
              </a:rPr>
              <a:t>proton density fat fraction.</a:t>
            </a:r>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a:p>
        </p:txBody>
      </p:sp>
    </p:spTree>
    <p:extLst>
      <p:ext uri="{BB962C8B-B14F-4D97-AF65-F5344CB8AC3E}">
        <p14:creationId xmlns:p14="http://schemas.microsoft.com/office/powerpoint/2010/main" val="1123773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ITT, intention-to-treat; </a:t>
            </a:r>
            <a:r>
              <a:rPr lang="en-US" i="1">
                <a:latin typeface="Arial"/>
                <a:cs typeface="Arial"/>
              </a:rPr>
              <a:t>MRI-PDFF, magnetic resonance imaging-proton density fat fraction; </a:t>
            </a:r>
            <a:r>
              <a:rPr kumimoji="0" lang="en-US" sz="12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MASH, </a:t>
            </a:r>
            <a:r>
              <a:rPr lang="en-US" sz="1200" i="1"/>
              <a:t>metabolic dysfunction–associated steatohepatitis.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 PDFF, </a:t>
            </a:r>
            <a:r>
              <a:rPr lang="en-US" b="0" i="1">
                <a:solidFill>
                  <a:srgbClr val="001D35"/>
                </a:solidFill>
                <a:effectLst/>
                <a:latin typeface="Google Sans"/>
              </a:rPr>
              <a:t>proton density fat fraction; </a:t>
            </a:r>
            <a:r>
              <a:rPr lang="en-US" i="1"/>
              <a:t>VCTE, </a:t>
            </a:r>
            <a:r>
              <a:rPr lang="en-US" b="0" i="1">
                <a:solidFill>
                  <a:srgbClr val="001D35"/>
                </a:solidFill>
                <a:effectLst/>
                <a:latin typeface="Google Sans"/>
              </a:rPr>
              <a:t>vibration-controlled transient elastography.</a:t>
            </a:r>
            <a:endParaRPr lang="en-US"/>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3826609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a:p>
        </p:txBody>
      </p:sp>
    </p:spTree>
    <p:extLst>
      <p:ext uri="{BB962C8B-B14F-4D97-AF65-F5344CB8AC3E}">
        <p14:creationId xmlns:p14="http://schemas.microsoft.com/office/powerpoint/2010/main" val="2321189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Calibri"/>
                <a:ea typeface="Calibri"/>
                <a:cs typeface="Calibri"/>
              </a:rPr>
              <a:t>ALT, aspartate aminotransferase; CAP, controlled attenuation parameter; HDL, high-density lipoprotein; HOMA-IR, homeostatic model assessment of insulin resistance; TG, triglycerides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a:pPr>
                <a:defRPr/>
              </a:pPr>
              <a:t>25</a:t>
            </a:fld>
            <a:endParaRPr lang="en-US" altLang="en-US"/>
          </a:p>
        </p:txBody>
      </p:sp>
    </p:spTree>
    <p:extLst>
      <p:ext uri="{BB962C8B-B14F-4D97-AF65-F5344CB8AC3E}">
        <p14:creationId xmlns:p14="http://schemas.microsoft.com/office/powerpoint/2010/main" val="4234231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a:cs typeface="Arial"/>
              </a:rPr>
              <a:t>LFC, liver fat content; MASH, metabolic dysfunction–associated steatohepatitis; MASLD, metabolic dysfunction–associated steatotic liver disease; NAFLD, Nonalcoholic Fatty Liver Disease; NAS, Nonalcoholic Fatty Liver Disease Activity Score; PDFF, </a:t>
            </a:r>
            <a:r>
              <a:rPr lang="en-US" b="0" i="1">
                <a:solidFill>
                  <a:srgbClr val="001D35"/>
                </a:solidFill>
                <a:effectLst/>
                <a:latin typeface="Google Sans"/>
              </a:rPr>
              <a:t>proton density fat fraction</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a:p>
        </p:txBody>
      </p:sp>
    </p:spTree>
    <p:extLst>
      <p:ext uri="{BB962C8B-B14F-4D97-AF65-F5344CB8AC3E}">
        <p14:creationId xmlns:p14="http://schemas.microsoft.com/office/powerpoint/2010/main" val="111584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MASH, metabolic dysfunction–associated steatohepatitis.</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a:p>
        </p:txBody>
      </p:sp>
    </p:spTree>
    <p:extLst>
      <p:ext uri="{BB962C8B-B14F-4D97-AF65-F5344CB8AC3E}">
        <p14:creationId xmlns:p14="http://schemas.microsoft.com/office/powerpoint/2010/main" val="460390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84B4C-64FB-2BE2-9D5A-B2926D0337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842C6E-8C9C-4AD4-2F36-8DF3AE38E1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E0A5DE-045A-B3EB-6CE4-32AA814945B7}"/>
              </a:ext>
            </a:extLst>
          </p:cNvPr>
          <p:cNvSpPr>
            <a:spLocks noGrp="1"/>
          </p:cNvSpPr>
          <p:nvPr>
            <p:ph type="body" idx="1"/>
          </p:nvPr>
        </p:nvSpPr>
        <p:spPr/>
        <p:txBody>
          <a:bodyPr/>
          <a:lstStyle/>
          <a:p>
            <a:r>
              <a:rPr lang="en-US" i="1"/>
              <a:t>EFX, efruxifermin; HDL-C, high-density lipoprotein cholesterol; LDL-C, low-density lipoprotein cholesterol; MASH, metabolic dysfunction–associated steatohepatitis; NAS, Nonalcoholic Fatty Liver Disease Activity Score.</a:t>
            </a:r>
          </a:p>
        </p:txBody>
      </p:sp>
      <p:sp>
        <p:nvSpPr>
          <p:cNvPr id="4" name="Slide Number Placeholder 3">
            <a:extLst>
              <a:ext uri="{FF2B5EF4-FFF2-40B4-BE49-F238E27FC236}">
                <a16:creationId xmlns:a16="http://schemas.microsoft.com/office/drawing/2014/main" id="{6CAA0EF1-8458-AF08-88B7-C12BD6A5B06E}"/>
              </a:ext>
            </a:extLst>
          </p:cNvPr>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a:p>
        </p:txBody>
      </p:sp>
    </p:spTree>
    <p:extLst>
      <p:ext uri="{BB962C8B-B14F-4D97-AF65-F5344CB8AC3E}">
        <p14:creationId xmlns:p14="http://schemas.microsoft.com/office/powerpoint/2010/main" val="2925917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a:cs typeface="Arial"/>
              </a:rPr>
              <a:t>EFX, efruxifermin; ITT, intention-to-treat; LBAS, </a:t>
            </a:r>
            <a:r>
              <a:rPr lang="en-US" i="1">
                <a:solidFill>
                  <a:srgbClr val="000000"/>
                </a:solidFill>
                <a:latin typeface="Arial"/>
                <a:cs typeface="Arial"/>
              </a:rPr>
              <a:t>liver biopsy analysis set</a:t>
            </a:r>
            <a:r>
              <a:rPr lang="en-US" i="1">
                <a:solidFill>
                  <a:srgbClr val="001D35"/>
                </a:solidFill>
                <a:latin typeface="Google Sans"/>
                <a:cs typeface="Arial"/>
              </a:rPr>
              <a:t>;</a:t>
            </a:r>
            <a:r>
              <a:rPr lang="en-US" b="0" i="1">
                <a:solidFill>
                  <a:srgbClr val="001D35"/>
                </a:solidFill>
                <a:effectLst/>
                <a:latin typeface="Google Sans"/>
              </a:rPr>
              <a:t> </a:t>
            </a:r>
            <a:r>
              <a:rPr lang="en-US" i="1">
                <a:latin typeface="Arial"/>
                <a:cs typeface="Arial"/>
              </a:rPr>
              <a:t>MASH, metabolic dysfunction–associated steatohepatitis.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a:p>
        </p:txBody>
      </p:sp>
    </p:spTree>
    <p:extLst>
      <p:ext uri="{BB962C8B-B14F-4D97-AF65-F5344CB8AC3E}">
        <p14:creationId xmlns:p14="http://schemas.microsoft.com/office/powerpoint/2010/main" val="1993487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EFX, efruxifermin; ELF, </a:t>
            </a:r>
            <a:r>
              <a:rPr lang="en-US" b="0" i="1">
                <a:solidFill>
                  <a:srgbClr val="474747"/>
                </a:solidFill>
                <a:effectLst/>
                <a:latin typeface="Google Sans"/>
              </a:rPr>
              <a:t>enhanced liver fibrosis; </a:t>
            </a:r>
            <a:r>
              <a:rPr lang="en-US" i="1"/>
              <a:t>LFC, liver fat content; MASH, metabolic dysfunction–associated steatohepatitis; NAS, Nonalcoholic Fatty Liver Disease Activity Score; PDFF, </a:t>
            </a:r>
            <a:r>
              <a:rPr lang="en-US" b="0" i="1">
                <a:solidFill>
                  <a:srgbClr val="001D35"/>
                </a:solidFill>
                <a:effectLst/>
                <a:latin typeface="Google Sans"/>
              </a:rPr>
              <a:t>proton density fat fraction; </a:t>
            </a:r>
            <a:r>
              <a:rPr lang="en-US" i="1"/>
              <a:t>VCTE, </a:t>
            </a:r>
            <a:r>
              <a:rPr lang="en-US" b="0" i="1">
                <a:solidFill>
                  <a:srgbClr val="001D35"/>
                </a:solidFill>
                <a:effectLst/>
                <a:latin typeface="Google Sans"/>
              </a:rPr>
              <a:t>vibration-controlled transient elastography.</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a:p>
        </p:txBody>
      </p:sp>
    </p:spTree>
    <p:extLst>
      <p:ext uri="{BB962C8B-B14F-4D97-AF65-F5344CB8AC3E}">
        <p14:creationId xmlns:p14="http://schemas.microsoft.com/office/powerpoint/2010/main" val="8414345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MASH, metabolic dysfunction–associated steatohepatitis; RA, receptor agonist; T2D, type 2 diabetes.</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a:p>
        </p:txBody>
      </p:sp>
    </p:spTree>
    <p:extLst>
      <p:ext uri="{BB962C8B-B14F-4D97-AF65-F5344CB8AC3E}">
        <p14:creationId xmlns:p14="http://schemas.microsoft.com/office/powerpoint/2010/main" val="1211341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MASH, metabolic dysfunction–associated steatohepatitis.</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12446380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ALT, alanine transaminase; AST, aspartate transaminase; BL, baseline.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a:p>
        </p:txBody>
      </p:sp>
    </p:spTree>
    <p:extLst>
      <p:ext uri="{BB962C8B-B14F-4D97-AF65-F5344CB8AC3E}">
        <p14:creationId xmlns:p14="http://schemas.microsoft.com/office/powerpoint/2010/main" val="1086010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a:p>
        </p:txBody>
      </p:sp>
    </p:spTree>
    <p:extLst>
      <p:ext uri="{BB962C8B-B14F-4D97-AF65-F5344CB8AC3E}">
        <p14:creationId xmlns:p14="http://schemas.microsoft.com/office/powerpoint/2010/main" val="35119815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AE, adverse event; MASH, metabolic dysfunction–associated steatohepatitis.</a:t>
            </a:r>
            <a:endParaRPr lang="en-US"/>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a:p>
        </p:txBody>
      </p:sp>
    </p:spTree>
    <p:extLst>
      <p:ext uri="{BB962C8B-B14F-4D97-AF65-F5344CB8AC3E}">
        <p14:creationId xmlns:p14="http://schemas.microsoft.com/office/powerpoint/2010/main" val="26922133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MASLD, metabolic dysfunction–associated steatotic liver disease; MASH, metabolic dysfunction–associated steatohepatitis.</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a:p>
        </p:txBody>
      </p:sp>
    </p:spTree>
    <p:extLst>
      <p:ext uri="{BB962C8B-B14F-4D97-AF65-F5344CB8AC3E}">
        <p14:creationId xmlns:p14="http://schemas.microsoft.com/office/powerpoint/2010/main" val="39109184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MASH, metabolic dysfunction–associated steatohepatitis.</a:t>
            </a:r>
            <a:endParaRPr lang="en-US"/>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a:p>
        </p:txBody>
      </p:sp>
    </p:spTree>
    <p:extLst>
      <p:ext uri="{BB962C8B-B14F-4D97-AF65-F5344CB8AC3E}">
        <p14:creationId xmlns:p14="http://schemas.microsoft.com/office/powerpoint/2010/main" val="22047558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MASH, metabolic dysfunction–associated steatohepatitis.</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a:p>
        </p:txBody>
      </p:sp>
    </p:spTree>
    <p:extLst>
      <p:ext uri="{BB962C8B-B14F-4D97-AF65-F5344CB8AC3E}">
        <p14:creationId xmlns:p14="http://schemas.microsoft.com/office/powerpoint/2010/main" val="40611420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2" name="Picture 1">
            <a:extLst>
              <a:ext uri="{FF2B5EF4-FFF2-40B4-BE49-F238E27FC236}">
                <a16:creationId xmlns:a16="http://schemas.microsoft.com/office/drawing/2014/main" id="{6485AB00-1520-219D-676C-3E8F2C87A6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5401"/>
            <a:ext cx="3991276" cy="984860"/>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796658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4C036-10CF-4ED7-8A6F-57840B16EB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3311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A2DB069-00FC-9F9A-99C1-05B7B36D2E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749594362"/>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4" r:id="rId3"/>
    <p:sldLayoutId id="2147484657" r:id="rId4"/>
    <p:sldLayoutId id="2147484658" r:id="rId5"/>
    <p:sldLayoutId id="2147484665" r:id="rId6"/>
    <p:sldLayoutId id="2147484660" r:id="rId7"/>
    <p:sldLayoutId id="2147484661" r:id="rId8"/>
    <p:sldLayoutId id="2147484662" r:id="rId9"/>
    <p:sldLayoutId id="2147484663" r:id="rId10"/>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28" userDrawn="1">
          <p15:clr>
            <a:srgbClr val="F26B43"/>
          </p15:clr>
        </p15:guide>
        <p15:guide id="3" pos="452" userDrawn="1">
          <p15:clr>
            <a:srgbClr val="F26B43"/>
          </p15:clr>
        </p15:guide>
        <p15:guide id="4" pos="7231" userDrawn="1">
          <p15:clr>
            <a:srgbClr val="F26B43"/>
          </p15:clr>
        </p15:guide>
        <p15:guide id="5" pos="7417" userDrawn="1">
          <p15:clr>
            <a:srgbClr val="F26B43"/>
          </p15:clr>
        </p15:guide>
        <p15:guide id="6" orient="horz" pos="1008" userDrawn="1">
          <p15:clr>
            <a:srgbClr val="F26B43"/>
          </p15:clr>
        </p15:guide>
        <p15:guide id="7" orient="horz" pos="4147" userDrawn="1">
          <p15:clr>
            <a:srgbClr val="F26B43"/>
          </p15:clr>
        </p15:guide>
        <p15:guide id="8" orient="horz" pos="4032" userDrawn="1">
          <p15:clr>
            <a:srgbClr val="F26B43"/>
          </p15:clr>
        </p15:guide>
        <p15:guide id="9"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emf"/><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7.wmf"/><Relationship Id="rId5" Type="http://schemas.openxmlformats.org/officeDocument/2006/relationships/image" Target="../media/image12.wmf"/><Relationship Id="rId4" Type="http://schemas.openxmlformats.org/officeDocument/2006/relationships/image" Target="../media/image11.w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clinicaloptions.com/program/endocrinology-diabetes-metabolism/mash-matters/32366" TargetMode="External"/><Relationship Id="rId2" Type="http://schemas.openxmlformats.org/officeDocument/2006/relationships/notesSlide" Target="../notesSlides/notesSlide36.xml"/><Relationship Id="rId1" Type="http://schemas.openxmlformats.org/officeDocument/2006/relationships/slideLayout" Target="../slideLayouts/slideLayout9.xml"/><Relationship Id="rId4" Type="http://schemas.openxmlformats.org/officeDocument/2006/relationships/hyperlink" Target="https://practicingclinicia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MASH Matters: New Evidence and Its Application to Gastroenterology and Hepatology Practice</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 in partnership with Practicing Clinicians Exchange, LLC</a:t>
            </a:r>
          </a:p>
        </p:txBody>
      </p:sp>
      <p:sp>
        <p:nvSpPr>
          <p:cNvPr id="2" name="Text Box 21">
            <a:extLst>
              <a:ext uri="{FF2B5EF4-FFF2-40B4-BE49-F238E27FC236}">
                <a16:creationId xmlns:a16="http://schemas.microsoft.com/office/drawing/2014/main" id="{FC6840AD-9B3C-E2A0-484A-E6CCCF598FDC}"/>
              </a:ext>
            </a:extLst>
          </p:cNvPr>
          <p:cNvSpPr txBox="1">
            <a:spLocks noChangeArrowheads="1"/>
          </p:cNvSpPr>
          <p:nvPr/>
        </p:nvSpPr>
        <p:spPr bwMode="auto">
          <a:xfrm>
            <a:off x="423864" y="6428793"/>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a:solidFill>
                  <a:schemeClr val="bg1"/>
                </a:solidFill>
                <a:latin typeface="Calibri" panose="020F0502020204030204" pitchFamily="34" charset="0"/>
              </a:rPr>
              <a:t>Supported by an educational grant from Novo Nordisk.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2000" b="0">
                <a:solidFill>
                  <a:srgbClr val="455560"/>
                </a:solidFill>
                <a:latin typeface="Calibri" panose="020F0502020204030204" pitchFamily="34" charset="0"/>
              </a:rPr>
              <a:t>Slide credit: </a:t>
            </a:r>
            <a:r>
              <a:rPr lang="en-US" sz="2000" b="0" err="1">
                <a:solidFill>
                  <a:schemeClr val="bg2"/>
                </a:solidFill>
                <a:latin typeface="Calibri" panose="020F0502020204030204" pitchFamily="34" charset="0"/>
                <a:cs typeface="Calibri" panose="020F0502020204030204" pitchFamily="34" charset="0"/>
              </a:rPr>
              <a:t>clinicaleducationalliance.com</a:t>
            </a:r>
            <a:endParaRPr lang="en-US" altLang="en-US" sz="2000" b="0" u="sng">
              <a:solidFill>
                <a:schemeClr val="bg2"/>
              </a:solidFill>
              <a:latin typeface="Calibri" panose="020F0502020204030204" pitchFamily="34" charset="0"/>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buNone/>
            </a:pPr>
            <a:r>
              <a:rPr lang="en-US" altLang="en-US" b="1">
                <a:solidFill>
                  <a:srgbClr val="E1471D"/>
                </a:solidFill>
                <a:latin typeface="Calibri"/>
                <a:cs typeface="Calibri"/>
              </a:rPr>
              <a:t>Mazen Noureddin, MD, MHSc</a:t>
            </a:r>
            <a:br>
              <a:rPr lang="en-US" altLang="en-US" b="1"/>
            </a:br>
            <a:r>
              <a:rPr lang="en-US" altLang="en-US" sz="2600">
                <a:latin typeface="Calibri"/>
              </a:rPr>
              <a:t>Professor of Medicine</a:t>
            </a:r>
            <a:br>
              <a:rPr lang="en-US" altLang="en-US" sz="2600">
                <a:latin typeface="Calibri"/>
              </a:rPr>
            </a:br>
            <a:r>
              <a:rPr lang="en-US" altLang="en-US" sz="2600">
                <a:latin typeface="Calibri"/>
              </a:rPr>
              <a:t>Houston Methodist Hospital</a:t>
            </a:r>
            <a:br>
              <a:rPr lang="en-US" altLang="en-US" sz="2600">
                <a:latin typeface="Calibri"/>
              </a:rPr>
            </a:br>
            <a:r>
              <a:rPr lang="en-US" altLang="en-US" sz="2600">
                <a:latin typeface="Calibri"/>
              </a:rPr>
              <a:t>Director </a:t>
            </a:r>
            <a:br>
              <a:rPr lang="en-US" altLang="en-US" sz="2600">
                <a:latin typeface="Calibri"/>
              </a:rPr>
            </a:br>
            <a:r>
              <a:rPr lang="en-US" altLang="en-US" sz="2600">
                <a:latin typeface="Calibri"/>
              </a:rPr>
              <a:t>Houston Research Institute</a:t>
            </a:r>
            <a:br>
              <a:rPr lang="en-US" altLang="en-US" sz="2600">
                <a:latin typeface="Calibri"/>
              </a:rPr>
            </a:br>
            <a:r>
              <a:rPr lang="en-US" altLang="en-US" sz="2600">
                <a:latin typeface="Calibri"/>
              </a:rPr>
              <a:t>Houston, Texas</a:t>
            </a:r>
            <a:endParaRPr lang="en-US" altLang="en-US" sz="26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224284"/>
            <a:ext cx="10877529" cy="4650686"/>
          </a:xfrm>
        </p:spPr>
        <p:txBody>
          <a:bodyPr rtlCol="0">
            <a:noAutofit/>
          </a:bodyPr>
          <a:lstStyle/>
          <a:p>
            <a:pPr marL="0" indent="0">
              <a:buClr>
                <a:schemeClr val="accent6"/>
              </a:buClr>
              <a:buNone/>
              <a:defRPr/>
            </a:pPr>
            <a:r>
              <a:rPr lang="en-US" sz="2200">
                <a:latin typeface="Calibri"/>
                <a:ea typeface="Calibri"/>
                <a:cs typeface="Calibri"/>
              </a:rPr>
              <a:t>The </a:t>
            </a:r>
            <a:r>
              <a:rPr lang="en-US" sz="2200" b="1" i="1">
                <a:latin typeface="Calibri"/>
                <a:ea typeface="Calibri"/>
                <a:cs typeface="Calibri"/>
              </a:rPr>
              <a:t>faculty</a:t>
            </a:r>
            <a:r>
              <a:rPr lang="en-US" sz="2200">
                <a:latin typeface="Calibri"/>
                <a:ea typeface="Calibri"/>
                <a:cs typeface="Calibri"/>
              </a:rPr>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200" b="1">
                <a:solidFill>
                  <a:srgbClr val="E1471D"/>
                </a:solidFill>
                <a:latin typeface="Calibri"/>
                <a:cs typeface="Calibri"/>
              </a:rPr>
              <a:t>Mazen Noureddin, MD, MHSc: </a:t>
            </a:r>
            <a:r>
              <a:rPr lang="en-US" sz="2200" i="1">
                <a:latin typeface="Calibri"/>
                <a:cs typeface="Calibri"/>
              </a:rPr>
              <a:t>consultant/advisor/speaker: </a:t>
            </a:r>
            <a:r>
              <a:rPr lang="en-US" sz="2200" err="1">
                <a:latin typeface="Calibri"/>
                <a:cs typeface="Calibri"/>
              </a:rPr>
              <a:t>Akero</a:t>
            </a:r>
            <a:r>
              <a:rPr lang="en-US" sz="2200">
                <a:latin typeface="Calibri"/>
                <a:cs typeface="Calibri"/>
              </a:rPr>
              <a:t>, Alligos, </a:t>
            </a:r>
            <a:r>
              <a:rPr lang="en-US" sz="2200" err="1">
                <a:latin typeface="Calibri"/>
                <a:cs typeface="Calibri"/>
              </a:rPr>
              <a:t>Altimmune</a:t>
            </a:r>
            <a:r>
              <a:rPr lang="en-US" sz="2200">
                <a:latin typeface="Calibri"/>
                <a:cs typeface="Calibri"/>
              </a:rPr>
              <a:t>, AstraZeneca, Boehringer Ingelheim, Boston Pharma, </a:t>
            </a:r>
            <a:r>
              <a:rPr lang="en-US" sz="2200" err="1">
                <a:latin typeface="Calibri"/>
                <a:cs typeface="Calibri"/>
              </a:rPr>
              <a:t>Cytodyn</a:t>
            </a:r>
            <a:r>
              <a:rPr lang="en-US" sz="2200">
                <a:latin typeface="Calibri"/>
                <a:cs typeface="Calibri"/>
              </a:rPr>
              <a:t>, GlaxoSmithKline, Lilly, Madrigal, Merck, Novo Nordisk, </a:t>
            </a:r>
            <a:r>
              <a:rPr lang="en-US" sz="2200" err="1">
                <a:latin typeface="Calibri"/>
                <a:cs typeface="Calibri"/>
              </a:rPr>
              <a:t>Sagimet</a:t>
            </a:r>
            <a:r>
              <a:rPr lang="en-US" sz="2200">
                <a:latin typeface="Calibri"/>
                <a:cs typeface="Calibri"/>
              </a:rPr>
              <a:t>, Takeda, Terns; </a:t>
            </a:r>
            <a:r>
              <a:rPr lang="en-US" sz="2200" i="1">
                <a:latin typeface="Calibri"/>
                <a:cs typeface="Calibri"/>
              </a:rPr>
              <a:t>researcher: </a:t>
            </a:r>
            <a:r>
              <a:rPr lang="en-US" sz="2200" err="1">
                <a:latin typeface="Calibri"/>
                <a:cs typeface="Calibri"/>
              </a:rPr>
              <a:t>Akero</a:t>
            </a:r>
            <a:r>
              <a:rPr lang="en-US" sz="2200">
                <a:latin typeface="Calibri"/>
                <a:cs typeface="Calibri"/>
              </a:rPr>
              <a:t>, Allergan, </a:t>
            </a:r>
            <a:r>
              <a:rPr lang="en-US" sz="2200" err="1">
                <a:latin typeface="Calibri"/>
                <a:cs typeface="Calibri"/>
              </a:rPr>
              <a:t>Altimmune</a:t>
            </a:r>
            <a:r>
              <a:rPr lang="en-US" sz="2200">
                <a:latin typeface="Calibri"/>
                <a:cs typeface="Calibri"/>
              </a:rPr>
              <a:t>, Boehringer Ingelheim, Boston Pharma, Bristol Myers Squibb, Conatus, </a:t>
            </a:r>
            <a:r>
              <a:rPr lang="en-US" sz="2200" err="1">
                <a:latin typeface="Calibri"/>
                <a:cs typeface="Calibri"/>
              </a:rPr>
              <a:t>Corcept</a:t>
            </a:r>
            <a:r>
              <a:rPr lang="en-US" sz="2200">
                <a:latin typeface="Calibri"/>
                <a:cs typeface="Calibri"/>
              </a:rPr>
              <a:t>, </a:t>
            </a:r>
            <a:r>
              <a:rPr lang="en-US" sz="2200" err="1">
                <a:latin typeface="Calibri"/>
                <a:cs typeface="Calibri"/>
              </a:rPr>
              <a:t>Enanta</a:t>
            </a:r>
            <a:r>
              <a:rPr lang="en-US" sz="2200">
                <a:latin typeface="Calibri"/>
                <a:cs typeface="Calibri"/>
              </a:rPr>
              <a:t>, Galectin, </a:t>
            </a:r>
            <a:r>
              <a:rPr lang="en-US" sz="2200" err="1">
                <a:latin typeface="Calibri"/>
                <a:cs typeface="Calibri"/>
              </a:rPr>
              <a:t>Genfit</a:t>
            </a:r>
            <a:r>
              <a:rPr lang="en-US" sz="2200">
                <a:latin typeface="Calibri"/>
                <a:cs typeface="Calibri"/>
              </a:rPr>
              <a:t>, Gilead, GlaxoSmithKline, Kowa, Lilly, Madrigal, Merck, Novartis, Novo Nordisk, Rivus, Shire, Takeda, Terns, Viking, Zydus; </a:t>
            </a:r>
            <a:r>
              <a:rPr lang="en-US" sz="2200" i="1">
                <a:latin typeface="Calibri"/>
                <a:cs typeface="Calibri"/>
              </a:rPr>
              <a:t>individual publicly traded stocks/stock options: </a:t>
            </a:r>
            <a:r>
              <a:rPr lang="en-US" sz="2200" err="1">
                <a:latin typeface="Calibri"/>
                <a:cs typeface="Calibri"/>
              </a:rPr>
              <a:t>Akero</a:t>
            </a:r>
            <a:r>
              <a:rPr lang="en-US" sz="2200">
                <a:latin typeface="Calibri"/>
                <a:cs typeface="Calibri"/>
              </a:rPr>
              <a:t>, </a:t>
            </a:r>
            <a:r>
              <a:rPr lang="en-US" sz="2200" err="1">
                <a:latin typeface="Calibri"/>
                <a:cs typeface="Calibri"/>
              </a:rPr>
              <a:t>ChronWell</a:t>
            </a:r>
            <a:r>
              <a:rPr lang="en-US" sz="2200">
                <a:latin typeface="Calibri"/>
                <a:cs typeface="Calibri"/>
              </a:rPr>
              <a:t>, </a:t>
            </a:r>
            <a:r>
              <a:rPr lang="en-US" sz="2200" err="1">
                <a:latin typeface="Calibri"/>
                <a:cs typeface="Calibri"/>
              </a:rPr>
              <a:t>Cytodyn</a:t>
            </a:r>
            <a:r>
              <a:rPr lang="en-US" sz="2200">
                <a:latin typeface="Calibri"/>
                <a:cs typeface="Calibri"/>
              </a:rPr>
              <a:t>, Rivus Pharma.</a:t>
            </a:r>
            <a:endParaRPr lang="en-US" sz="2200">
              <a:latin typeface="Calibri"/>
              <a:ea typeface="Calibri"/>
              <a:cs typeface="Calibri"/>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5634E-7753-566C-3E96-6EC5B0AE0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35DDAD-C383-83A1-1BD1-872E8FF9636F}"/>
              </a:ext>
            </a:extLst>
          </p:cNvPr>
          <p:cNvSpPr>
            <a:spLocks noGrp="1"/>
          </p:cNvSpPr>
          <p:nvPr>
            <p:ph type="title"/>
          </p:nvPr>
        </p:nvSpPr>
        <p:spPr/>
        <p:txBody>
          <a:bodyPr/>
          <a:lstStyle/>
          <a:p>
            <a:r>
              <a:rPr lang="en-US" dirty="0"/>
              <a:t>Learning Objectives</a:t>
            </a:r>
          </a:p>
        </p:txBody>
      </p:sp>
      <p:sp>
        <p:nvSpPr>
          <p:cNvPr id="6" name="Content Placeholder 5">
            <a:extLst>
              <a:ext uri="{FF2B5EF4-FFF2-40B4-BE49-F238E27FC236}">
                <a16:creationId xmlns:a16="http://schemas.microsoft.com/office/drawing/2014/main" id="{D078621D-D70F-CD7F-9366-65539AB19427}"/>
              </a:ext>
            </a:extLst>
          </p:cNvPr>
          <p:cNvSpPr>
            <a:spLocks noGrp="1"/>
          </p:cNvSpPr>
          <p:nvPr>
            <p:ph idx="1"/>
          </p:nvPr>
        </p:nvSpPr>
        <p:spPr/>
        <p:txBody>
          <a:bodyPr/>
          <a:lstStyle/>
          <a:p>
            <a:pPr>
              <a:spcBef>
                <a:spcPct val="20000"/>
              </a:spcBef>
              <a:spcAft>
                <a:spcPct val="20000"/>
              </a:spcAft>
              <a:defRPr/>
            </a:pPr>
            <a:r>
              <a:rPr lang="en-US" dirty="0">
                <a:latin typeface="Calibri"/>
                <a:ea typeface="Calibri"/>
                <a:cs typeface="Calibri"/>
              </a:rPr>
              <a:t>Compare the pathophysiology of MASH with available and emerging treatment targets</a:t>
            </a:r>
          </a:p>
          <a:p>
            <a:pPr>
              <a:spcBef>
                <a:spcPct val="20000"/>
              </a:spcBef>
              <a:spcAft>
                <a:spcPct val="20000"/>
              </a:spcAft>
              <a:defRPr/>
            </a:pPr>
            <a:r>
              <a:rPr lang="en-US" dirty="0">
                <a:latin typeface="Calibri"/>
                <a:ea typeface="Calibri"/>
                <a:cs typeface="Calibri"/>
              </a:rPr>
              <a:t>Evaluate the efficacy and safety data for current and emerging treatments for MASH and outcomes on related cardiometabolic comorbidities</a:t>
            </a:r>
          </a:p>
          <a:p>
            <a:pPr>
              <a:spcBef>
                <a:spcPct val="20000"/>
              </a:spcBef>
              <a:spcAft>
                <a:spcPct val="20000"/>
              </a:spcAft>
              <a:defRPr/>
            </a:pPr>
            <a:r>
              <a:rPr lang="en-US" b="0" i="0" dirty="0">
                <a:solidFill>
                  <a:srgbClr val="000000"/>
                </a:solidFill>
                <a:effectLst/>
                <a:latin typeface="Calibri" panose="020F0502020204030204" pitchFamily="34" charset="0"/>
              </a:rPr>
              <a:t>Recognize the role of multidisciplinary team members in the comprehensive management of MASLD/MASH </a:t>
            </a:r>
            <a:endParaRPr lang="en-US" dirty="0">
              <a:latin typeface="+mn-lt"/>
              <a:ea typeface="Calibri"/>
              <a:cs typeface="Calibri"/>
            </a:endParaRPr>
          </a:p>
        </p:txBody>
      </p:sp>
    </p:spTree>
    <p:extLst>
      <p:ext uri="{BB962C8B-B14F-4D97-AF65-F5344CB8AC3E}">
        <p14:creationId xmlns:p14="http://schemas.microsoft.com/office/powerpoint/2010/main" val="14998217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089D54-B4F9-A513-BA73-F438E75E5499}"/>
              </a:ext>
            </a:extLst>
          </p:cNvPr>
          <p:cNvSpPr>
            <a:spLocks noGrp="1"/>
          </p:cNvSpPr>
          <p:nvPr>
            <p:ph type="title"/>
          </p:nvPr>
        </p:nvSpPr>
        <p:spPr/>
        <p:txBody>
          <a:bodyPr/>
          <a:lstStyle/>
          <a:p>
            <a:r>
              <a:rPr lang="en-US"/>
              <a:t>MASLD/MASH Pathophysiology</a:t>
            </a:r>
          </a:p>
        </p:txBody>
      </p:sp>
    </p:spTree>
    <p:extLst>
      <p:ext uri="{BB962C8B-B14F-4D97-AF65-F5344CB8AC3E}">
        <p14:creationId xmlns:p14="http://schemas.microsoft.com/office/powerpoint/2010/main" val="3644139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6144-17A2-80DB-4DCF-230618593061}"/>
              </a:ext>
            </a:extLst>
          </p:cNvPr>
          <p:cNvSpPr>
            <a:spLocks noGrp="1"/>
          </p:cNvSpPr>
          <p:nvPr>
            <p:ph type="title"/>
          </p:nvPr>
        </p:nvSpPr>
        <p:spPr/>
        <p:txBody>
          <a:bodyPr/>
          <a:lstStyle/>
          <a:p>
            <a:r>
              <a:rPr lang="en-US"/>
              <a:t>SLD: Inclusive Rather Than Exclusive Criteria</a:t>
            </a:r>
          </a:p>
        </p:txBody>
      </p:sp>
      <p:sp>
        <p:nvSpPr>
          <p:cNvPr id="6" name="Text Box 11">
            <a:extLst>
              <a:ext uri="{FF2B5EF4-FFF2-40B4-BE49-F238E27FC236}">
                <a16:creationId xmlns:a16="http://schemas.microsoft.com/office/drawing/2014/main" id="{BF53F736-B09F-84D4-458F-CDCBCE6D8815}"/>
              </a:ext>
            </a:extLst>
          </p:cNvPr>
          <p:cNvSpPr txBox="1">
            <a:spLocks noChangeArrowheads="1"/>
          </p:cNvSpPr>
          <p:nvPr/>
        </p:nvSpPr>
        <p:spPr bwMode="auto">
          <a:xfrm>
            <a:off x="413489" y="64024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Rinella. Hepatology, 2023;78:1966. </a:t>
            </a:r>
          </a:p>
        </p:txBody>
      </p:sp>
      <p:sp>
        <p:nvSpPr>
          <p:cNvPr id="5" name="TextBox 4">
            <a:extLst>
              <a:ext uri="{FF2B5EF4-FFF2-40B4-BE49-F238E27FC236}">
                <a16:creationId xmlns:a16="http://schemas.microsoft.com/office/drawing/2014/main" id="{1416E7F3-D6F5-A374-A0D2-F6BA4F834973}"/>
              </a:ext>
            </a:extLst>
          </p:cNvPr>
          <p:cNvSpPr txBox="1"/>
          <p:nvPr/>
        </p:nvSpPr>
        <p:spPr bwMode="auto">
          <a:xfrm>
            <a:off x="520699" y="5707218"/>
            <a:ext cx="875941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*Weekly intake 140-350 g female, 210-420 g male (average daily: 20-50 g female, 30-60 g male).</a:t>
            </a:r>
            <a:br>
              <a:rPr lang="en-US" sz="1400" b="0">
                <a:solidFill>
                  <a:schemeClr val="bg1"/>
                </a:solidFill>
                <a:latin typeface="Calibri" panose="020F0502020204030204" pitchFamily="34" charset="0"/>
              </a:rPr>
            </a:br>
            <a:r>
              <a:rPr lang="en-US" sz="1400" b="0" baseline="30000">
                <a:solidFill>
                  <a:schemeClr val="bg1"/>
                </a:solidFill>
              </a:rPr>
              <a:t>†</a:t>
            </a:r>
            <a:r>
              <a:rPr lang="en-US" sz="1400" b="0">
                <a:solidFill>
                  <a:schemeClr val="bg1"/>
                </a:solidFill>
                <a:latin typeface="Calibri" panose="020F0502020204030204" pitchFamily="34" charset="0"/>
              </a:rPr>
              <a:t>eg, lysosomal acid lipase deficiency, Wilson disease, hypobetalipoproteinemia, inborn errors of metabolism.</a:t>
            </a:r>
            <a:br>
              <a:rPr lang="en-US" sz="1400" b="0">
                <a:solidFill>
                  <a:schemeClr val="bg1"/>
                </a:solidFill>
                <a:latin typeface="Calibri" panose="020F0502020204030204" pitchFamily="34" charset="0"/>
              </a:rPr>
            </a:br>
            <a:r>
              <a:rPr lang="en-US" sz="1400" b="0" baseline="30000">
                <a:solidFill>
                  <a:schemeClr val="bg1"/>
                </a:solidFill>
              </a:rPr>
              <a:t>‡</a:t>
            </a:r>
            <a:r>
              <a:rPr lang="en-US" sz="1400" b="0">
                <a:solidFill>
                  <a:schemeClr val="bg1"/>
                </a:solidFill>
                <a:latin typeface="Calibri" panose="020F0502020204030204" pitchFamily="34" charset="0"/>
              </a:rPr>
              <a:t>eg, hepatitis C virus, malnutrition, celiac disease.</a:t>
            </a:r>
          </a:p>
        </p:txBody>
      </p:sp>
      <p:sp>
        <p:nvSpPr>
          <p:cNvPr id="7" name="TextBox 6">
            <a:extLst>
              <a:ext uri="{FF2B5EF4-FFF2-40B4-BE49-F238E27FC236}">
                <a16:creationId xmlns:a16="http://schemas.microsoft.com/office/drawing/2014/main" id="{C7D9B1FE-6196-32CB-FEB5-3082D7904FE5}"/>
              </a:ext>
            </a:extLst>
          </p:cNvPr>
          <p:cNvSpPr txBox="1"/>
          <p:nvPr/>
        </p:nvSpPr>
        <p:spPr bwMode="auto">
          <a:xfrm>
            <a:off x="715168" y="1603797"/>
            <a:ext cx="10761663" cy="369332"/>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a:latin typeface="Calibri" panose="020F0502020204030204" pitchFamily="34" charset="0"/>
              </a:rPr>
              <a:t>S</a:t>
            </a:r>
            <a:r>
              <a:rPr lang="en-US" b="0">
                <a:latin typeface="Calibri" panose="020F0502020204030204" pitchFamily="34" charset="0"/>
              </a:rPr>
              <a:t>teatotic</a:t>
            </a:r>
            <a:r>
              <a:rPr lang="en-US">
                <a:latin typeface="Calibri" panose="020F0502020204030204" pitchFamily="34" charset="0"/>
              </a:rPr>
              <a:t> L</a:t>
            </a:r>
            <a:r>
              <a:rPr lang="en-US" b="0">
                <a:latin typeface="Calibri" panose="020F0502020204030204" pitchFamily="34" charset="0"/>
              </a:rPr>
              <a:t>iver</a:t>
            </a:r>
            <a:r>
              <a:rPr lang="en-US">
                <a:latin typeface="Calibri" panose="020F0502020204030204" pitchFamily="34" charset="0"/>
              </a:rPr>
              <a:t> D</a:t>
            </a:r>
            <a:r>
              <a:rPr lang="en-US" b="0">
                <a:latin typeface="Calibri" panose="020F0502020204030204" pitchFamily="34" charset="0"/>
              </a:rPr>
              <a:t>isease</a:t>
            </a:r>
            <a:r>
              <a:rPr lang="en-US">
                <a:latin typeface="Calibri" panose="020F0502020204030204" pitchFamily="34" charset="0"/>
              </a:rPr>
              <a:t> (SLD)</a:t>
            </a:r>
          </a:p>
        </p:txBody>
      </p:sp>
      <p:sp>
        <p:nvSpPr>
          <p:cNvPr id="8" name="TextBox 7">
            <a:extLst>
              <a:ext uri="{FF2B5EF4-FFF2-40B4-BE49-F238E27FC236}">
                <a16:creationId xmlns:a16="http://schemas.microsoft.com/office/drawing/2014/main" id="{9DBB56C9-19D8-D94F-C86F-EE928E7A05FE}"/>
              </a:ext>
            </a:extLst>
          </p:cNvPr>
          <p:cNvSpPr txBox="1"/>
          <p:nvPr/>
        </p:nvSpPr>
        <p:spPr bwMode="auto">
          <a:xfrm>
            <a:off x="715169" y="2330405"/>
            <a:ext cx="2206402" cy="1077218"/>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600">
                <a:latin typeface="Calibri" panose="020F0502020204030204" pitchFamily="34" charset="0"/>
              </a:rPr>
              <a:t>M</a:t>
            </a:r>
            <a:r>
              <a:rPr lang="en-US" sz="1600" b="0">
                <a:latin typeface="Calibri" panose="020F0502020204030204" pitchFamily="34" charset="0"/>
              </a:rPr>
              <a:t>etabolic dysfunction</a:t>
            </a:r>
            <a:r>
              <a:rPr lang="en-US" sz="1600" b="0">
                <a:latin typeface="Calibri" panose="020F0502020204030204" pitchFamily="34" charset="0"/>
                <a:cs typeface="Calibri" panose="020F0502020204030204" pitchFamily="34" charset="0"/>
              </a:rPr>
              <a:t>–</a:t>
            </a:r>
            <a:r>
              <a:rPr lang="en-US" sz="1600">
                <a:latin typeface="Calibri" panose="020F0502020204030204" pitchFamily="34" charset="0"/>
              </a:rPr>
              <a:t>A</a:t>
            </a:r>
            <a:r>
              <a:rPr lang="en-US" sz="1600" b="0">
                <a:latin typeface="Calibri" panose="020F0502020204030204" pitchFamily="34" charset="0"/>
              </a:rPr>
              <a:t>ssociated </a:t>
            </a:r>
            <a:r>
              <a:rPr lang="en-US" sz="1600">
                <a:latin typeface="Calibri" panose="020F0502020204030204" pitchFamily="34" charset="0"/>
              </a:rPr>
              <a:t>S</a:t>
            </a:r>
            <a:r>
              <a:rPr lang="en-US" sz="1600" b="0">
                <a:latin typeface="Calibri" panose="020F0502020204030204" pitchFamily="34" charset="0"/>
              </a:rPr>
              <a:t>teatotic</a:t>
            </a:r>
            <a:br>
              <a:rPr lang="en-US" sz="1600" b="0">
                <a:latin typeface="Calibri" panose="020F0502020204030204" pitchFamily="34" charset="0"/>
              </a:rPr>
            </a:br>
            <a:r>
              <a:rPr lang="en-US" sz="1600">
                <a:latin typeface="Calibri" panose="020F0502020204030204" pitchFamily="34" charset="0"/>
              </a:rPr>
              <a:t>L</a:t>
            </a:r>
            <a:r>
              <a:rPr lang="en-US" sz="1600" b="0">
                <a:latin typeface="Calibri" panose="020F0502020204030204" pitchFamily="34" charset="0"/>
              </a:rPr>
              <a:t>iver </a:t>
            </a:r>
            <a:r>
              <a:rPr lang="en-US" sz="1600">
                <a:latin typeface="Calibri" panose="020F0502020204030204" pitchFamily="34" charset="0"/>
              </a:rPr>
              <a:t>D</a:t>
            </a:r>
            <a:r>
              <a:rPr lang="en-US" sz="1600" b="0">
                <a:latin typeface="Calibri" panose="020F0502020204030204" pitchFamily="34" charset="0"/>
              </a:rPr>
              <a:t>isease</a:t>
            </a:r>
            <a:br>
              <a:rPr lang="en-US" sz="1600" b="0">
                <a:latin typeface="Calibri" panose="020F0502020204030204" pitchFamily="34" charset="0"/>
              </a:rPr>
            </a:br>
            <a:r>
              <a:rPr lang="en-US" sz="1600">
                <a:latin typeface="Calibri" panose="020F0502020204030204" pitchFamily="34" charset="0"/>
              </a:rPr>
              <a:t>(MASLD)</a:t>
            </a:r>
          </a:p>
        </p:txBody>
      </p:sp>
      <p:sp>
        <p:nvSpPr>
          <p:cNvPr id="12" name="TextBox 11">
            <a:extLst>
              <a:ext uri="{FF2B5EF4-FFF2-40B4-BE49-F238E27FC236}">
                <a16:creationId xmlns:a16="http://schemas.microsoft.com/office/drawing/2014/main" id="{F175279C-985B-2C8A-8493-075166F0B56A}"/>
              </a:ext>
            </a:extLst>
          </p:cNvPr>
          <p:cNvSpPr txBox="1"/>
          <p:nvPr/>
        </p:nvSpPr>
        <p:spPr bwMode="auto">
          <a:xfrm>
            <a:off x="8758616" y="3156201"/>
            <a:ext cx="1471540" cy="83099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a:latin typeface="Calibri" panose="020F0502020204030204" pitchFamily="34" charset="0"/>
              </a:rPr>
              <a:t>D</a:t>
            </a:r>
            <a:r>
              <a:rPr lang="en-US" sz="1600" b="0">
                <a:latin typeface="Calibri" panose="020F0502020204030204" pitchFamily="34" charset="0"/>
              </a:rPr>
              <a:t>rug</a:t>
            </a:r>
            <a:r>
              <a:rPr lang="en-US" sz="1600">
                <a:latin typeface="Calibri" panose="020F0502020204030204" pitchFamily="34" charset="0"/>
              </a:rPr>
              <a:t>-I</a:t>
            </a:r>
            <a:r>
              <a:rPr lang="en-US" sz="1600" b="0">
                <a:latin typeface="Calibri" panose="020F0502020204030204" pitchFamily="34" charset="0"/>
              </a:rPr>
              <a:t>nduced</a:t>
            </a:r>
            <a:r>
              <a:rPr lang="en-US" sz="1600">
                <a:latin typeface="Calibri" panose="020F0502020204030204" pitchFamily="34" charset="0"/>
              </a:rPr>
              <a:t> L</a:t>
            </a:r>
            <a:r>
              <a:rPr lang="en-US" sz="1600" b="0">
                <a:latin typeface="Calibri" panose="020F0502020204030204" pitchFamily="34" charset="0"/>
              </a:rPr>
              <a:t>iver</a:t>
            </a:r>
            <a:r>
              <a:rPr lang="en-US" sz="1600">
                <a:latin typeface="Calibri" panose="020F0502020204030204" pitchFamily="34" charset="0"/>
              </a:rPr>
              <a:t> I</a:t>
            </a:r>
            <a:r>
              <a:rPr lang="en-US" sz="1600" b="0">
                <a:latin typeface="Calibri" panose="020F0502020204030204" pitchFamily="34" charset="0"/>
              </a:rPr>
              <a:t>njury</a:t>
            </a:r>
            <a:r>
              <a:rPr lang="en-US" sz="1600">
                <a:latin typeface="Calibri" panose="020F0502020204030204" pitchFamily="34" charset="0"/>
              </a:rPr>
              <a:t> (DILI)</a:t>
            </a:r>
          </a:p>
        </p:txBody>
      </p:sp>
      <p:sp>
        <p:nvSpPr>
          <p:cNvPr id="13" name="TextBox 12">
            <a:extLst>
              <a:ext uri="{FF2B5EF4-FFF2-40B4-BE49-F238E27FC236}">
                <a16:creationId xmlns:a16="http://schemas.microsoft.com/office/drawing/2014/main" id="{B4850935-D044-35B7-0B61-DE37FC89189B}"/>
              </a:ext>
            </a:extLst>
          </p:cNvPr>
          <p:cNvSpPr txBox="1"/>
          <p:nvPr/>
        </p:nvSpPr>
        <p:spPr bwMode="auto">
          <a:xfrm>
            <a:off x="8758616" y="4191940"/>
            <a:ext cx="1471540" cy="584775"/>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a:latin typeface="Calibri" panose="020F0502020204030204" pitchFamily="34" charset="0"/>
              </a:rPr>
              <a:t>Monogenic diseases</a:t>
            </a:r>
            <a:r>
              <a:rPr lang="en-US" sz="1600" baseline="30000">
                <a:latin typeface="+mn-lt"/>
              </a:rPr>
              <a:t>†</a:t>
            </a:r>
          </a:p>
        </p:txBody>
      </p:sp>
      <p:sp>
        <p:nvSpPr>
          <p:cNvPr id="14" name="TextBox 13">
            <a:extLst>
              <a:ext uri="{FF2B5EF4-FFF2-40B4-BE49-F238E27FC236}">
                <a16:creationId xmlns:a16="http://schemas.microsoft.com/office/drawing/2014/main" id="{C5045608-0AF2-8424-38F5-E2CE774CDCD3}"/>
              </a:ext>
            </a:extLst>
          </p:cNvPr>
          <p:cNvSpPr txBox="1"/>
          <p:nvPr/>
        </p:nvSpPr>
        <p:spPr bwMode="auto">
          <a:xfrm>
            <a:off x="8758616" y="4981457"/>
            <a:ext cx="1471540" cy="338554"/>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a:latin typeface="Calibri" panose="020F0502020204030204" pitchFamily="34" charset="0"/>
              </a:rPr>
              <a:t>Miscellaneous</a:t>
            </a:r>
            <a:r>
              <a:rPr lang="en-US" sz="1600" baseline="30000">
                <a:latin typeface="+mn-lt"/>
              </a:rPr>
              <a:t>‡</a:t>
            </a:r>
          </a:p>
        </p:txBody>
      </p:sp>
      <p:grpSp>
        <p:nvGrpSpPr>
          <p:cNvPr id="37" name="Group 36">
            <a:extLst>
              <a:ext uri="{FF2B5EF4-FFF2-40B4-BE49-F238E27FC236}">
                <a16:creationId xmlns:a16="http://schemas.microsoft.com/office/drawing/2014/main" id="{0AC45935-117C-B9D1-626A-F8A92DFF1AA2}"/>
              </a:ext>
            </a:extLst>
          </p:cNvPr>
          <p:cNvGrpSpPr/>
          <p:nvPr/>
        </p:nvGrpSpPr>
        <p:grpSpPr>
          <a:xfrm>
            <a:off x="3068036" y="2321543"/>
            <a:ext cx="3500030" cy="3017520"/>
            <a:chOff x="3070418" y="2615608"/>
            <a:chExt cx="3500030" cy="3017520"/>
          </a:xfrm>
        </p:grpSpPr>
        <p:sp>
          <p:nvSpPr>
            <p:cNvPr id="15" name="TextBox 14">
              <a:extLst>
                <a:ext uri="{FF2B5EF4-FFF2-40B4-BE49-F238E27FC236}">
                  <a16:creationId xmlns:a16="http://schemas.microsoft.com/office/drawing/2014/main" id="{A471D459-7364-733F-7251-EF193A2BA1D6}"/>
                </a:ext>
              </a:extLst>
            </p:cNvPr>
            <p:cNvSpPr txBox="1"/>
            <p:nvPr/>
          </p:nvSpPr>
          <p:spPr bwMode="auto">
            <a:xfrm>
              <a:off x="3070418" y="2615608"/>
              <a:ext cx="3500030" cy="3017520"/>
            </a:xfrm>
            <a:prstGeom prst="rect">
              <a:avLst/>
            </a:prstGeom>
            <a:solidFill>
              <a:schemeClr val="accent1"/>
            </a:solidFill>
            <a:ln>
              <a:noFill/>
            </a:ln>
          </p:spPr>
          <p:txBody>
            <a:bodyPr wrap="square" rtlCol="0">
              <a:noAutofit/>
            </a:bodyPr>
            <a:lstStyle/>
            <a:p>
              <a:pPr algn="ctr">
                <a:lnSpc>
                  <a:spcPct val="100000"/>
                </a:lnSpc>
                <a:spcBef>
                  <a:spcPct val="50000"/>
                </a:spcBef>
                <a:spcAft>
                  <a:spcPct val="0"/>
                </a:spcAft>
                <a:buClrTx/>
                <a:buFontTx/>
                <a:buNone/>
              </a:pPr>
              <a:r>
                <a:rPr lang="en-US" sz="1600">
                  <a:latin typeface="Calibri" panose="020F0502020204030204" pitchFamily="34" charset="0"/>
                </a:rPr>
                <a:t>MetALD</a:t>
              </a:r>
              <a:br>
                <a:rPr lang="en-US" sz="1600">
                  <a:latin typeface="Calibri" panose="020F0502020204030204" pitchFamily="34" charset="0"/>
                </a:rPr>
              </a:br>
              <a:r>
                <a:rPr lang="en-US" sz="1600">
                  <a:latin typeface="Calibri" panose="020F0502020204030204" pitchFamily="34" charset="0"/>
                </a:rPr>
                <a:t>(MASLD and increased alcohol intake*)</a:t>
              </a:r>
            </a:p>
          </p:txBody>
        </p:sp>
        <p:sp>
          <p:nvSpPr>
            <p:cNvPr id="16" name="Rectangle 15">
              <a:extLst>
                <a:ext uri="{FF2B5EF4-FFF2-40B4-BE49-F238E27FC236}">
                  <a16:creationId xmlns:a16="http://schemas.microsoft.com/office/drawing/2014/main" id="{DA0F10A8-8174-4279-40CC-E55F3B773567}"/>
                </a:ext>
              </a:extLst>
            </p:cNvPr>
            <p:cNvSpPr/>
            <p:nvPr/>
          </p:nvSpPr>
          <p:spPr bwMode="auto">
            <a:xfrm>
              <a:off x="3291840" y="3860800"/>
              <a:ext cx="3037840" cy="294640"/>
            </a:xfrm>
            <a:prstGeom prst="rect">
              <a:avLst/>
            </a:prstGeom>
            <a:gradFill flip="none" rotWithShape="1">
              <a:gsLst>
                <a:gs pos="1000">
                  <a:schemeClr val="accent3">
                    <a:lumMod val="20000"/>
                    <a:lumOff val="80000"/>
                  </a:schemeClr>
                </a:gs>
                <a:gs pos="57000">
                  <a:schemeClr val="accent3"/>
                </a:gs>
                <a:gs pos="100000">
                  <a:schemeClr val="accent3">
                    <a:lumMod val="75000"/>
                  </a:schemeClr>
                </a:gs>
              </a:gsLst>
              <a:lin ang="0" scaled="1"/>
              <a:tileRect/>
            </a:gradFill>
            <a:ln w="0">
              <a:solidFill>
                <a:schemeClr val="bg1"/>
              </a:solidFill>
              <a:miter lim="800000"/>
              <a:headEnd/>
              <a:tailEnd/>
            </a:ln>
          </p:spPr>
          <p:txBody>
            <a:bodyPr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F4DA1B6F-A503-E60E-463E-0109C1EC778B}"/>
                </a:ext>
              </a:extLst>
            </p:cNvPr>
            <p:cNvSpPr/>
            <p:nvPr/>
          </p:nvSpPr>
          <p:spPr bwMode="auto">
            <a:xfrm>
              <a:off x="3291840" y="4988560"/>
              <a:ext cx="3037840" cy="294640"/>
            </a:xfrm>
            <a:prstGeom prst="rect">
              <a:avLst/>
            </a:prstGeom>
            <a:gradFill flip="none" rotWithShape="1">
              <a:gsLst>
                <a:gs pos="1000">
                  <a:schemeClr val="accent3">
                    <a:lumMod val="20000"/>
                    <a:lumOff val="80000"/>
                  </a:schemeClr>
                </a:gs>
                <a:gs pos="57000">
                  <a:schemeClr val="accent3"/>
                </a:gs>
                <a:gs pos="100000">
                  <a:schemeClr val="accent3">
                    <a:lumMod val="75000"/>
                  </a:schemeClr>
                </a:gs>
              </a:gsLst>
              <a:lin ang="0" scaled="1"/>
              <a:tileRect/>
            </a:gradFill>
            <a:ln w="0">
              <a:solidFill>
                <a:schemeClr val="bg1"/>
              </a:solidFill>
              <a:miter lim="800000"/>
              <a:headEnd/>
              <a:tailEnd/>
            </a:ln>
          </p:spPr>
          <p:txBody>
            <a:bodyPr rtlCol="0" anchor="b">
              <a:noAutofit/>
            </a:body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19" name="Straight Connector 18">
              <a:extLst>
                <a:ext uri="{FF2B5EF4-FFF2-40B4-BE49-F238E27FC236}">
                  <a16:creationId xmlns:a16="http://schemas.microsoft.com/office/drawing/2014/main" id="{3B6F9CB7-E6D9-2553-D25E-7F3E29E5FACE}"/>
                </a:ext>
              </a:extLst>
            </p:cNvPr>
            <p:cNvCxnSpPr>
              <a:cxnSpLocks/>
            </p:cNvCxnSpPr>
            <p:nvPr/>
          </p:nvCxnSpPr>
          <p:spPr bwMode="auto">
            <a:xfrm>
              <a:off x="3302000" y="3342640"/>
              <a:ext cx="3007360" cy="0"/>
            </a:xfrm>
            <a:prstGeom prst="line">
              <a:avLst/>
            </a:prstGeom>
            <a:noFill/>
            <a:ln w="28575" cap="flat" cmpd="sng" algn="ctr">
              <a:solidFill>
                <a:schemeClr val="tx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29651C3-73D9-6A53-3DA5-D3DF198F2EA3}"/>
                </a:ext>
              </a:extLst>
            </p:cNvPr>
            <p:cNvCxnSpPr>
              <a:cxnSpLocks/>
            </p:cNvCxnSpPr>
            <p:nvPr/>
          </p:nvCxnSpPr>
          <p:spPr bwMode="auto">
            <a:xfrm>
              <a:off x="3302000" y="4500880"/>
              <a:ext cx="3007360" cy="0"/>
            </a:xfrm>
            <a:prstGeom prst="line">
              <a:avLst/>
            </a:prstGeom>
            <a:noFill/>
            <a:ln w="28575" cap="flat" cmpd="sng" algn="ctr">
              <a:solidFill>
                <a:schemeClr val="tx1"/>
              </a:solidFill>
              <a:prstDash val="sysDot"/>
              <a:round/>
              <a:headEnd type="none" w="med" len="med"/>
              <a:tailEnd type="none" w="med" len="med"/>
            </a:ln>
            <a:effectLst/>
          </p:spPr>
        </p:cxnSp>
        <p:sp>
          <p:nvSpPr>
            <p:cNvPr id="21" name="TextBox 20">
              <a:extLst>
                <a:ext uri="{FF2B5EF4-FFF2-40B4-BE49-F238E27FC236}">
                  <a16:creationId xmlns:a16="http://schemas.microsoft.com/office/drawing/2014/main" id="{2376EEC1-34F6-6F70-BB49-4880338584B5}"/>
                </a:ext>
              </a:extLst>
            </p:cNvPr>
            <p:cNvSpPr txBox="1"/>
            <p:nvPr/>
          </p:nvSpPr>
          <p:spPr bwMode="auto">
            <a:xfrm>
              <a:off x="3155950" y="3408680"/>
              <a:ext cx="1168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latin typeface="Calibri" panose="020F0502020204030204" pitchFamily="34" charset="0"/>
                </a:rPr>
                <a:t>MASLD</a:t>
              </a:r>
              <a:br>
                <a:rPr lang="en-US" sz="1200">
                  <a:latin typeface="Calibri" panose="020F0502020204030204" pitchFamily="34" charset="0"/>
                </a:rPr>
              </a:br>
              <a:r>
                <a:rPr lang="en-US" sz="1200">
                  <a:latin typeface="Calibri" panose="020F0502020204030204" pitchFamily="34" charset="0"/>
                </a:rPr>
                <a:t>predominant</a:t>
              </a:r>
            </a:p>
          </p:txBody>
        </p:sp>
        <p:sp>
          <p:nvSpPr>
            <p:cNvPr id="22" name="TextBox 21">
              <a:extLst>
                <a:ext uri="{FF2B5EF4-FFF2-40B4-BE49-F238E27FC236}">
                  <a16:creationId xmlns:a16="http://schemas.microsoft.com/office/drawing/2014/main" id="{1CA201D3-77E3-B5FC-A498-7796E904A1B0}"/>
                </a:ext>
              </a:extLst>
            </p:cNvPr>
            <p:cNvSpPr txBox="1"/>
            <p:nvPr/>
          </p:nvSpPr>
          <p:spPr bwMode="auto">
            <a:xfrm>
              <a:off x="5321300" y="3408680"/>
              <a:ext cx="1168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latin typeface="Calibri" panose="020F0502020204030204" pitchFamily="34" charset="0"/>
                </a:rPr>
                <a:t>ALD</a:t>
              </a:r>
              <a:br>
                <a:rPr lang="en-US" sz="1200">
                  <a:latin typeface="Calibri" panose="020F0502020204030204" pitchFamily="34" charset="0"/>
                </a:rPr>
              </a:br>
              <a:r>
                <a:rPr lang="en-US" sz="1200">
                  <a:latin typeface="Calibri" panose="020F0502020204030204" pitchFamily="34" charset="0"/>
                </a:rPr>
                <a:t>predominant</a:t>
              </a:r>
            </a:p>
          </p:txBody>
        </p:sp>
        <p:sp>
          <p:nvSpPr>
            <p:cNvPr id="23" name="TextBox 22">
              <a:extLst>
                <a:ext uri="{FF2B5EF4-FFF2-40B4-BE49-F238E27FC236}">
                  <a16:creationId xmlns:a16="http://schemas.microsoft.com/office/drawing/2014/main" id="{068B6E55-5A31-AEB6-BA62-195C065D48B8}"/>
                </a:ext>
              </a:extLst>
            </p:cNvPr>
            <p:cNvSpPr txBox="1"/>
            <p:nvPr/>
          </p:nvSpPr>
          <p:spPr bwMode="auto">
            <a:xfrm>
              <a:off x="3291840" y="4150360"/>
              <a:ext cx="3037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latin typeface="Calibri" panose="020F0502020204030204" pitchFamily="34" charset="0"/>
                </a:rPr>
                <a:t>Weekly alcohol intake (g)</a:t>
              </a:r>
            </a:p>
          </p:txBody>
        </p:sp>
        <p:sp>
          <p:nvSpPr>
            <p:cNvPr id="24" name="TextBox 23">
              <a:extLst>
                <a:ext uri="{FF2B5EF4-FFF2-40B4-BE49-F238E27FC236}">
                  <a16:creationId xmlns:a16="http://schemas.microsoft.com/office/drawing/2014/main" id="{DAE49545-F3C4-EFBB-592D-7D9FFBCB26C5}"/>
                </a:ext>
              </a:extLst>
            </p:cNvPr>
            <p:cNvSpPr txBox="1"/>
            <p:nvPr/>
          </p:nvSpPr>
          <p:spPr bwMode="auto">
            <a:xfrm>
              <a:off x="3312160" y="5318760"/>
              <a:ext cx="3017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latin typeface="Calibri" panose="020F0502020204030204" pitchFamily="34" charset="0"/>
                </a:rPr>
                <a:t>Average daily alcohol intake (g)</a:t>
              </a:r>
            </a:p>
          </p:txBody>
        </p:sp>
        <p:sp>
          <p:nvSpPr>
            <p:cNvPr id="25" name="TextBox 24">
              <a:extLst>
                <a:ext uri="{FF2B5EF4-FFF2-40B4-BE49-F238E27FC236}">
                  <a16:creationId xmlns:a16="http://schemas.microsoft.com/office/drawing/2014/main" id="{8312D7B4-2CFB-476C-B6FD-9752A453C8DF}"/>
                </a:ext>
              </a:extLst>
            </p:cNvPr>
            <p:cNvSpPr txBox="1"/>
            <p:nvPr/>
          </p:nvSpPr>
          <p:spPr bwMode="auto">
            <a:xfrm>
              <a:off x="3135630" y="4536440"/>
              <a:ext cx="1168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latin typeface="Calibri" panose="020F0502020204030204" pitchFamily="34" charset="0"/>
                </a:rPr>
                <a:t>MASLD</a:t>
              </a:r>
              <a:br>
                <a:rPr lang="en-US" sz="1200">
                  <a:latin typeface="Calibri" panose="020F0502020204030204" pitchFamily="34" charset="0"/>
                </a:rPr>
              </a:br>
              <a:r>
                <a:rPr lang="en-US" sz="1200">
                  <a:latin typeface="Calibri" panose="020F0502020204030204" pitchFamily="34" charset="0"/>
                </a:rPr>
                <a:t>predominant</a:t>
              </a:r>
            </a:p>
          </p:txBody>
        </p:sp>
        <p:sp>
          <p:nvSpPr>
            <p:cNvPr id="26" name="TextBox 25">
              <a:extLst>
                <a:ext uri="{FF2B5EF4-FFF2-40B4-BE49-F238E27FC236}">
                  <a16:creationId xmlns:a16="http://schemas.microsoft.com/office/drawing/2014/main" id="{A7E8BB49-C7E2-3BBD-4638-AC370FBDD43C}"/>
                </a:ext>
              </a:extLst>
            </p:cNvPr>
            <p:cNvSpPr txBox="1"/>
            <p:nvPr/>
          </p:nvSpPr>
          <p:spPr bwMode="auto">
            <a:xfrm>
              <a:off x="5300980" y="4536440"/>
              <a:ext cx="1168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latin typeface="Calibri" panose="020F0502020204030204" pitchFamily="34" charset="0"/>
                </a:rPr>
                <a:t>ALD</a:t>
              </a:r>
              <a:br>
                <a:rPr lang="en-US" sz="1200">
                  <a:latin typeface="Calibri" panose="020F0502020204030204" pitchFamily="34" charset="0"/>
                </a:rPr>
              </a:br>
              <a:r>
                <a:rPr lang="en-US" sz="1200">
                  <a:latin typeface="Calibri" panose="020F0502020204030204" pitchFamily="34" charset="0"/>
                </a:rPr>
                <a:t>predominant</a:t>
              </a:r>
            </a:p>
          </p:txBody>
        </p:sp>
        <p:sp>
          <p:nvSpPr>
            <p:cNvPr id="27" name="TextBox 26">
              <a:extLst>
                <a:ext uri="{FF2B5EF4-FFF2-40B4-BE49-F238E27FC236}">
                  <a16:creationId xmlns:a16="http://schemas.microsoft.com/office/drawing/2014/main" id="{7AD0FFD3-684C-41B6-89C2-2DBD29295E1D}"/>
                </a:ext>
              </a:extLst>
            </p:cNvPr>
            <p:cNvSpPr txBox="1"/>
            <p:nvPr/>
          </p:nvSpPr>
          <p:spPr bwMode="auto">
            <a:xfrm>
              <a:off x="5504180" y="386588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350/420</a:t>
              </a:r>
            </a:p>
          </p:txBody>
        </p:sp>
        <p:sp>
          <p:nvSpPr>
            <p:cNvPr id="28" name="TextBox 27">
              <a:extLst>
                <a:ext uri="{FF2B5EF4-FFF2-40B4-BE49-F238E27FC236}">
                  <a16:creationId xmlns:a16="http://schemas.microsoft.com/office/drawing/2014/main" id="{6E9A6755-62EF-3BFA-8101-7F4DB71049AB}"/>
                </a:ext>
              </a:extLst>
            </p:cNvPr>
            <p:cNvSpPr txBox="1"/>
            <p:nvPr/>
          </p:nvSpPr>
          <p:spPr bwMode="auto">
            <a:xfrm>
              <a:off x="3224530" y="386588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140/210</a:t>
              </a:r>
            </a:p>
          </p:txBody>
        </p:sp>
        <p:sp>
          <p:nvSpPr>
            <p:cNvPr id="29" name="TextBox 28">
              <a:extLst>
                <a:ext uri="{FF2B5EF4-FFF2-40B4-BE49-F238E27FC236}">
                  <a16:creationId xmlns:a16="http://schemas.microsoft.com/office/drawing/2014/main" id="{83CA1D1E-1044-92B1-EFF9-7983A320396F}"/>
                </a:ext>
              </a:extLst>
            </p:cNvPr>
            <p:cNvSpPr txBox="1"/>
            <p:nvPr/>
          </p:nvSpPr>
          <p:spPr bwMode="auto">
            <a:xfrm>
              <a:off x="3984413" y="386588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210</a:t>
              </a:r>
            </a:p>
          </p:txBody>
        </p:sp>
        <p:sp>
          <p:nvSpPr>
            <p:cNvPr id="30" name="TextBox 29">
              <a:extLst>
                <a:ext uri="{FF2B5EF4-FFF2-40B4-BE49-F238E27FC236}">
                  <a16:creationId xmlns:a16="http://schemas.microsoft.com/office/drawing/2014/main" id="{F48AACE6-F507-E2CE-C31E-F23EF82076BE}"/>
                </a:ext>
              </a:extLst>
            </p:cNvPr>
            <p:cNvSpPr txBox="1"/>
            <p:nvPr/>
          </p:nvSpPr>
          <p:spPr bwMode="auto">
            <a:xfrm>
              <a:off x="4744296" y="386588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280</a:t>
              </a:r>
            </a:p>
          </p:txBody>
        </p:sp>
        <p:sp>
          <p:nvSpPr>
            <p:cNvPr id="31" name="TextBox 30">
              <a:extLst>
                <a:ext uri="{FF2B5EF4-FFF2-40B4-BE49-F238E27FC236}">
                  <a16:creationId xmlns:a16="http://schemas.microsoft.com/office/drawing/2014/main" id="{2E2A2D74-1E49-483C-D016-6A7DF2DC66B2}"/>
                </a:ext>
              </a:extLst>
            </p:cNvPr>
            <p:cNvSpPr txBox="1"/>
            <p:nvPr/>
          </p:nvSpPr>
          <p:spPr bwMode="auto">
            <a:xfrm>
              <a:off x="5504180" y="500380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50/60</a:t>
              </a:r>
            </a:p>
          </p:txBody>
        </p:sp>
        <p:sp>
          <p:nvSpPr>
            <p:cNvPr id="32" name="TextBox 31">
              <a:extLst>
                <a:ext uri="{FF2B5EF4-FFF2-40B4-BE49-F238E27FC236}">
                  <a16:creationId xmlns:a16="http://schemas.microsoft.com/office/drawing/2014/main" id="{7FFE9FE2-3024-6AA0-5E0F-5F26EA6BF0B1}"/>
                </a:ext>
              </a:extLst>
            </p:cNvPr>
            <p:cNvSpPr txBox="1"/>
            <p:nvPr/>
          </p:nvSpPr>
          <p:spPr bwMode="auto">
            <a:xfrm>
              <a:off x="3224530" y="500380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20/30</a:t>
              </a:r>
            </a:p>
          </p:txBody>
        </p:sp>
        <p:sp>
          <p:nvSpPr>
            <p:cNvPr id="33" name="TextBox 32">
              <a:extLst>
                <a:ext uri="{FF2B5EF4-FFF2-40B4-BE49-F238E27FC236}">
                  <a16:creationId xmlns:a16="http://schemas.microsoft.com/office/drawing/2014/main" id="{D6716F19-84DC-E400-19D1-07B44218519E}"/>
                </a:ext>
              </a:extLst>
            </p:cNvPr>
            <p:cNvSpPr txBox="1"/>
            <p:nvPr/>
          </p:nvSpPr>
          <p:spPr bwMode="auto">
            <a:xfrm>
              <a:off x="3984413" y="500380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30</a:t>
              </a:r>
            </a:p>
          </p:txBody>
        </p:sp>
        <p:sp>
          <p:nvSpPr>
            <p:cNvPr id="34" name="TextBox 33">
              <a:extLst>
                <a:ext uri="{FF2B5EF4-FFF2-40B4-BE49-F238E27FC236}">
                  <a16:creationId xmlns:a16="http://schemas.microsoft.com/office/drawing/2014/main" id="{CB9A574E-72E7-FFAC-909B-BBAB6940A8C0}"/>
                </a:ext>
              </a:extLst>
            </p:cNvPr>
            <p:cNvSpPr txBox="1"/>
            <p:nvPr/>
          </p:nvSpPr>
          <p:spPr bwMode="auto">
            <a:xfrm>
              <a:off x="4744296" y="500380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40</a:t>
              </a:r>
            </a:p>
          </p:txBody>
        </p:sp>
      </p:grpSp>
      <p:cxnSp>
        <p:nvCxnSpPr>
          <p:cNvPr id="36" name="Straight Arrow Connector 35">
            <a:extLst>
              <a:ext uri="{FF2B5EF4-FFF2-40B4-BE49-F238E27FC236}">
                <a16:creationId xmlns:a16="http://schemas.microsoft.com/office/drawing/2014/main" id="{2075C240-785B-7A62-D826-ECFDC62969E5}"/>
              </a:ext>
            </a:extLst>
          </p:cNvPr>
          <p:cNvCxnSpPr>
            <a:cxnSpLocks/>
          </p:cNvCxnSpPr>
          <p:nvPr/>
        </p:nvCxnSpPr>
        <p:spPr bwMode="auto">
          <a:xfrm>
            <a:off x="1795938" y="1951295"/>
            <a:ext cx="0" cy="358790"/>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CD062D85-5A73-FDE7-C4AC-B0E232CDE824}"/>
              </a:ext>
            </a:extLst>
          </p:cNvPr>
          <p:cNvCxnSpPr>
            <a:cxnSpLocks/>
          </p:cNvCxnSpPr>
          <p:nvPr/>
        </p:nvCxnSpPr>
        <p:spPr bwMode="auto">
          <a:xfrm>
            <a:off x="4813458" y="1951295"/>
            <a:ext cx="0" cy="358790"/>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B6C6FACE-1E54-5752-DCCA-C4573CEA56B4}"/>
              </a:ext>
            </a:extLst>
          </p:cNvPr>
          <p:cNvCxnSpPr>
            <a:cxnSpLocks/>
          </p:cNvCxnSpPr>
          <p:nvPr/>
        </p:nvCxnSpPr>
        <p:spPr bwMode="auto">
          <a:xfrm>
            <a:off x="7467448" y="1951295"/>
            <a:ext cx="0" cy="358790"/>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45A99659-DDC5-82C4-165E-8A1D5E076BB0}"/>
              </a:ext>
            </a:extLst>
          </p:cNvPr>
          <p:cNvCxnSpPr>
            <a:cxnSpLocks/>
          </p:cNvCxnSpPr>
          <p:nvPr/>
        </p:nvCxnSpPr>
        <p:spPr bwMode="auto">
          <a:xfrm>
            <a:off x="10872750" y="1951295"/>
            <a:ext cx="0" cy="358790"/>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F90146AF-F833-AB9B-6AAF-DBAA6E910A6F}"/>
              </a:ext>
            </a:extLst>
          </p:cNvPr>
          <p:cNvCxnSpPr>
            <a:cxnSpLocks/>
          </p:cNvCxnSpPr>
          <p:nvPr/>
        </p:nvCxnSpPr>
        <p:spPr bwMode="auto">
          <a:xfrm>
            <a:off x="9285630" y="1951295"/>
            <a:ext cx="0" cy="358790"/>
          </a:xfrm>
          <a:prstGeom prst="straightConnector1">
            <a:avLst/>
          </a:prstGeom>
          <a:noFill/>
          <a:ln w="28575" cap="flat" cmpd="sng" algn="ctr">
            <a:solidFill>
              <a:schemeClr val="bg1"/>
            </a:solidFill>
            <a:prstDash val="solid"/>
            <a:round/>
            <a:headEnd type="none" w="med" len="med"/>
            <a:tailEnd type="triangle"/>
          </a:ln>
          <a:effectLst/>
        </p:spPr>
      </p:cxnSp>
      <p:sp>
        <p:nvSpPr>
          <p:cNvPr id="43" name="Freeform 42">
            <a:extLst>
              <a:ext uri="{FF2B5EF4-FFF2-40B4-BE49-F238E27FC236}">
                <a16:creationId xmlns:a16="http://schemas.microsoft.com/office/drawing/2014/main" id="{487ABCBF-6238-6771-549B-33815B300F2C}"/>
              </a:ext>
            </a:extLst>
          </p:cNvPr>
          <p:cNvSpPr/>
          <p:nvPr/>
        </p:nvSpPr>
        <p:spPr bwMode="auto">
          <a:xfrm>
            <a:off x="8481218" y="2845375"/>
            <a:ext cx="274320" cy="2499360"/>
          </a:xfrm>
          <a:custGeom>
            <a:avLst/>
            <a:gdLst>
              <a:gd name="connsiteX0" fmla="*/ 0 w 274320"/>
              <a:gd name="connsiteY0" fmla="*/ 0 h 2499360"/>
              <a:gd name="connsiteX1" fmla="*/ 0 w 274320"/>
              <a:gd name="connsiteY1" fmla="*/ 2499360 h 2499360"/>
              <a:gd name="connsiteX2" fmla="*/ 274320 w 274320"/>
              <a:gd name="connsiteY2" fmla="*/ 2499360 h 2499360"/>
            </a:gdLst>
            <a:ahLst/>
            <a:cxnLst>
              <a:cxn ang="0">
                <a:pos x="connsiteX0" y="connsiteY0"/>
              </a:cxn>
              <a:cxn ang="0">
                <a:pos x="connsiteX1" y="connsiteY1"/>
              </a:cxn>
              <a:cxn ang="0">
                <a:pos x="connsiteX2" y="connsiteY2"/>
              </a:cxn>
            </a:cxnLst>
            <a:rect l="l" t="t" r="r" b="b"/>
            <a:pathLst>
              <a:path w="274320" h="2499360">
                <a:moveTo>
                  <a:pt x="0" y="0"/>
                </a:moveTo>
                <a:lnTo>
                  <a:pt x="0" y="2499360"/>
                </a:lnTo>
                <a:lnTo>
                  <a:pt x="274320" y="2499360"/>
                </a:lnTo>
              </a:path>
            </a:pathLst>
          </a:custGeom>
          <a:noFill/>
          <a:ln w="28575">
            <a:solidFill>
              <a:schemeClr val="bg1"/>
            </a:solidFill>
            <a:miter lim="800000"/>
            <a:headEnd type="none" w="med" len="med"/>
            <a:tailEnd type="triangle" w="med" len="med"/>
          </a:ln>
        </p:spPr>
        <p:txBody>
          <a:bodyPr rtlCol="0" anchor="ctr"/>
          <a:lstStyle/>
          <a:p>
            <a:pPr algn="ctr"/>
            <a:endParaRPr lang="en-US"/>
          </a:p>
        </p:txBody>
      </p:sp>
      <p:cxnSp>
        <p:nvCxnSpPr>
          <p:cNvPr id="45" name="Straight Arrow Connector 44">
            <a:extLst>
              <a:ext uri="{FF2B5EF4-FFF2-40B4-BE49-F238E27FC236}">
                <a16:creationId xmlns:a16="http://schemas.microsoft.com/office/drawing/2014/main" id="{20232A55-D06E-16DB-173E-F437E298F0AF}"/>
              </a:ext>
            </a:extLst>
          </p:cNvPr>
          <p:cNvCxnSpPr>
            <a:cxnSpLocks/>
          </p:cNvCxnSpPr>
          <p:nvPr/>
        </p:nvCxnSpPr>
        <p:spPr bwMode="auto">
          <a:xfrm>
            <a:off x="8481218" y="3576895"/>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76DCF83E-42D4-2300-04BC-74179774B90A}"/>
              </a:ext>
            </a:extLst>
          </p:cNvPr>
          <p:cNvCxnSpPr>
            <a:cxnSpLocks/>
          </p:cNvCxnSpPr>
          <p:nvPr/>
        </p:nvCxnSpPr>
        <p:spPr bwMode="auto">
          <a:xfrm>
            <a:off x="8481218" y="4481135"/>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9" name="TextBox 8">
            <a:extLst>
              <a:ext uri="{FF2B5EF4-FFF2-40B4-BE49-F238E27FC236}">
                <a16:creationId xmlns:a16="http://schemas.microsoft.com/office/drawing/2014/main" id="{2B73D8D1-D51A-C843-8D7B-B6F816BC0EB5}"/>
              </a:ext>
            </a:extLst>
          </p:cNvPr>
          <p:cNvSpPr txBox="1"/>
          <p:nvPr/>
        </p:nvSpPr>
        <p:spPr bwMode="auto">
          <a:xfrm>
            <a:off x="6642465" y="2330402"/>
            <a:ext cx="1649966" cy="1323439"/>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600">
                <a:latin typeface="Calibri" panose="020F0502020204030204" pitchFamily="34" charset="0"/>
              </a:rPr>
              <a:t>A</a:t>
            </a:r>
            <a:r>
              <a:rPr lang="en-US" sz="1600" b="0">
                <a:latin typeface="Calibri" panose="020F0502020204030204" pitchFamily="34" charset="0"/>
              </a:rPr>
              <a:t>lcohol-associated (alcohol-related) </a:t>
            </a:r>
            <a:br>
              <a:rPr lang="en-US" sz="1600">
                <a:latin typeface="Calibri" panose="020F0502020204030204" pitchFamily="34" charset="0"/>
              </a:rPr>
            </a:br>
            <a:r>
              <a:rPr lang="en-US" sz="1600">
                <a:latin typeface="Calibri" panose="020F0502020204030204" pitchFamily="34" charset="0"/>
              </a:rPr>
              <a:t>L</a:t>
            </a:r>
            <a:r>
              <a:rPr lang="en-US" sz="1600" b="0">
                <a:latin typeface="Calibri" panose="020F0502020204030204" pitchFamily="34" charset="0"/>
              </a:rPr>
              <a:t>iver</a:t>
            </a:r>
            <a:r>
              <a:rPr lang="en-US" sz="1600">
                <a:latin typeface="Calibri" panose="020F0502020204030204" pitchFamily="34" charset="0"/>
              </a:rPr>
              <a:t> D</a:t>
            </a:r>
            <a:r>
              <a:rPr lang="en-US" sz="1600" b="0">
                <a:latin typeface="Calibri" panose="020F0502020204030204" pitchFamily="34" charset="0"/>
              </a:rPr>
              <a:t>isease</a:t>
            </a:r>
            <a:r>
              <a:rPr lang="en-US" sz="1600">
                <a:latin typeface="Calibri" panose="020F0502020204030204" pitchFamily="34" charset="0"/>
              </a:rPr>
              <a:t> (ALD)</a:t>
            </a:r>
          </a:p>
        </p:txBody>
      </p:sp>
      <p:sp>
        <p:nvSpPr>
          <p:cNvPr id="10" name="TextBox 9">
            <a:extLst>
              <a:ext uri="{FF2B5EF4-FFF2-40B4-BE49-F238E27FC236}">
                <a16:creationId xmlns:a16="http://schemas.microsoft.com/office/drawing/2014/main" id="{5CC31BF8-51F8-C875-C4CD-F0797B9C6BFF}"/>
              </a:ext>
            </a:extLst>
          </p:cNvPr>
          <p:cNvSpPr txBox="1"/>
          <p:nvPr/>
        </p:nvSpPr>
        <p:spPr bwMode="auto">
          <a:xfrm>
            <a:off x="10268669" y="2330402"/>
            <a:ext cx="1208162" cy="584775"/>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a:latin typeface="Calibri" panose="020F0502020204030204" pitchFamily="34" charset="0"/>
              </a:rPr>
              <a:t>Cryptogenic</a:t>
            </a:r>
            <a:br>
              <a:rPr lang="en-US" sz="1600">
                <a:latin typeface="Calibri" panose="020F0502020204030204" pitchFamily="34" charset="0"/>
              </a:rPr>
            </a:br>
            <a:r>
              <a:rPr lang="en-US" sz="1600">
                <a:latin typeface="Calibri" panose="020F0502020204030204" pitchFamily="34" charset="0"/>
              </a:rPr>
              <a:t>SLD</a:t>
            </a:r>
          </a:p>
        </p:txBody>
      </p:sp>
      <p:sp>
        <p:nvSpPr>
          <p:cNvPr id="11" name="TextBox 10">
            <a:extLst>
              <a:ext uri="{FF2B5EF4-FFF2-40B4-BE49-F238E27FC236}">
                <a16:creationId xmlns:a16="http://schemas.microsoft.com/office/drawing/2014/main" id="{78CA5A96-7345-61A1-DD75-5541F483DF60}"/>
              </a:ext>
            </a:extLst>
          </p:cNvPr>
          <p:cNvSpPr txBox="1"/>
          <p:nvPr/>
        </p:nvSpPr>
        <p:spPr bwMode="auto">
          <a:xfrm>
            <a:off x="8341104" y="2330402"/>
            <a:ext cx="1889052" cy="584775"/>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a:latin typeface="Calibri" panose="020F0502020204030204" pitchFamily="34" charset="0"/>
              </a:rPr>
              <a:t>Specific etiology SLD</a:t>
            </a:r>
          </a:p>
        </p:txBody>
      </p:sp>
      <p:cxnSp>
        <p:nvCxnSpPr>
          <p:cNvPr id="35" name="Straight Connector 34">
            <a:extLst>
              <a:ext uri="{FF2B5EF4-FFF2-40B4-BE49-F238E27FC236}">
                <a16:creationId xmlns:a16="http://schemas.microsoft.com/office/drawing/2014/main" id="{13328D04-CD99-2F2B-FB01-CF32F33E580F}"/>
              </a:ext>
            </a:extLst>
          </p:cNvPr>
          <p:cNvCxnSpPr>
            <a:cxnSpLocks/>
          </p:cNvCxnSpPr>
          <p:nvPr/>
        </p:nvCxnSpPr>
        <p:spPr bwMode="auto">
          <a:xfrm>
            <a:off x="1788318" y="3609055"/>
            <a:ext cx="0" cy="119989"/>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191B64E-650C-2F24-51B6-8AFA58C1A6FE}"/>
              </a:ext>
            </a:extLst>
          </p:cNvPr>
          <p:cNvCxnSpPr>
            <a:cxnSpLocks/>
          </p:cNvCxnSpPr>
          <p:nvPr/>
        </p:nvCxnSpPr>
        <p:spPr bwMode="auto">
          <a:xfrm>
            <a:off x="1788318" y="3433431"/>
            <a:ext cx="0" cy="119989"/>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6D8E726-52BB-CBCA-78C9-199B089786BB}"/>
              </a:ext>
            </a:extLst>
          </p:cNvPr>
          <p:cNvCxnSpPr>
            <a:cxnSpLocks/>
          </p:cNvCxnSpPr>
          <p:nvPr/>
        </p:nvCxnSpPr>
        <p:spPr bwMode="auto">
          <a:xfrm>
            <a:off x="1788318" y="3760457"/>
            <a:ext cx="0" cy="119989"/>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4962234C-A865-4C8D-24A0-1BDA26E61B26}"/>
              </a:ext>
            </a:extLst>
          </p:cNvPr>
          <p:cNvSpPr txBox="1"/>
          <p:nvPr/>
        </p:nvSpPr>
        <p:spPr bwMode="auto">
          <a:xfrm>
            <a:off x="681826" y="3883984"/>
            <a:ext cx="2206402" cy="1861006"/>
          </a:xfrm>
          <a:prstGeom prst="ellipse">
            <a:avLst/>
          </a:prstGeom>
          <a:solidFill>
            <a:schemeClr val="accent1">
              <a:alpha val="70000"/>
            </a:schemeClr>
          </a:solidFill>
          <a:ln>
            <a:noFill/>
          </a:ln>
        </p:spPr>
        <p:txBody>
          <a:bodyPr wrap="square" rtlCol="0">
            <a:spAutoFit/>
          </a:bodyPr>
          <a:lstStyle/>
          <a:p>
            <a:pPr algn="ctr">
              <a:lnSpc>
                <a:spcPct val="100000"/>
              </a:lnSpc>
              <a:spcBef>
                <a:spcPct val="50000"/>
              </a:spcBef>
              <a:spcAft>
                <a:spcPct val="0"/>
              </a:spcAft>
              <a:buClrTx/>
              <a:buFontTx/>
              <a:buNone/>
            </a:pPr>
            <a:r>
              <a:rPr lang="en-US" sz="1600">
                <a:latin typeface="Calibri" panose="020F0502020204030204" pitchFamily="34" charset="0"/>
              </a:rPr>
              <a:t>M</a:t>
            </a:r>
            <a:r>
              <a:rPr lang="en-US" sz="1600" b="0">
                <a:latin typeface="Calibri" panose="020F0502020204030204" pitchFamily="34" charset="0"/>
              </a:rPr>
              <a:t>etabolic dysfunction</a:t>
            </a:r>
            <a:r>
              <a:rPr lang="en-US" sz="1600" b="0">
                <a:latin typeface="Calibri" panose="020F0502020204030204" pitchFamily="34" charset="0"/>
                <a:cs typeface="Calibri" panose="020F0502020204030204" pitchFamily="34" charset="0"/>
              </a:rPr>
              <a:t>–</a:t>
            </a:r>
            <a:r>
              <a:rPr lang="en-US" sz="1600">
                <a:latin typeface="Calibri" panose="020F0502020204030204" pitchFamily="34" charset="0"/>
              </a:rPr>
              <a:t>A</a:t>
            </a:r>
            <a:r>
              <a:rPr lang="en-US" sz="1600" b="0">
                <a:latin typeface="Calibri" panose="020F0502020204030204" pitchFamily="34" charset="0"/>
              </a:rPr>
              <a:t>ssociated </a:t>
            </a:r>
            <a:r>
              <a:rPr lang="en-US" sz="1600">
                <a:latin typeface="Calibri" panose="020F0502020204030204" pitchFamily="34" charset="0"/>
              </a:rPr>
              <a:t>S</a:t>
            </a:r>
            <a:r>
              <a:rPr lang="en-US" sz="1600" b="0">
                <a:latin typeface="Calibri" panose="020F0502020204030204" pitchFamily="34" charset="0"/>
              </a:rPr>
              <a:t>teato</a:t>
            </a:r>
            <a:r>
              <a:rPr lang="en-US" sz="1600">
                <a:latin typeface="Calibri" panose="020F0502020204030204" pitchFamily="34" charset="0"/>
              </a:rPr>
              <a:t>h</a:t>
            </a:r>
            <a:r>
              <a:rPr lang="en-US" sz="1600" b="0">
                <a:latin typeface="Calibri" panose="020F0502020204030204" pitchFamily="34" charset="0"/>
              </a:rPr>
              <a:t>epatitis</a:t>
            </a:r>
            <a:br>
              <a:rPr lang="en-US" sz="1600" b="0">
                <a:latin typeface="Calibri" panose="020F0502020204030204" pitchFamily="34" charset="0"/>
              </a:rPr>
            </a:br>
            <a:r>
              <a:rPr lang="en-US" sz="1600">
                <a:latin typeface="Calibri" panose="020F0502020204030204" pitchFamily="34" charset="0"/>
              </a:rPr>
              <a:t>(MASH)</a:t>
            </a:r>
          </a:p>
        </p:txBody>
      </p:sp>
    </p:spTree>
    <p:extLst>
      <p:ext uri="{BB962C8B-B14F-4D97-AF65-F5344CB8AC3E}">
        <p14:creationId xmlns:p14="http://schemas.microsoft.com/office/powerpoint/2010/main" val="1352979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594D24E-4175-857F-1B1C-5143AF9C89C6}"/>
              </a:ext>
            </a:extLst>
          </p:cNvPr>
          <p:cNvSpPr>
            <a:spLocks noGrp="1"/>
          </p:cNvSpPr>
          <p:nvPr>
            <p:ph type="title"/>
          </p:nvPr>
        </p:nvSpPr>
        <p:spPr/>
        <p:txBody>
          <a:bodyPr/>
          <a:lstStyle/>
          <a:p>
            <a:r>
              <a:rPr lang="en-US"/>
              <a:t>Classification of Steatotic Liver Disease</a:t>
            </a:r>
          </a:p>
        </p:txBody>
      </p:sp>
      <p:cxnSp>
        <p:nvCxnSpPr>
          <p:cNvPr id="7" name="Straight Connector 6">
            <a:extLst>
              <a:ext uri="{FF2B5EF4-FFF2-40B4-BE49-F238E27FC236}">
                <a16:creationId xmlns:a16="http://schemas.microsoft.com/office/drawing/2014/main" id="{0B3AA82E-3A6F-6534-1E83-6A1DF9044506}"/>
              </a:ext>
            </a:extLst>
          </p:cNvPr>
          <p:cNvCxnSpPr/>
          <p:nvPr/>
        </p:nvCxnSpPr>
        <p:spPr>
          <a:xfrm>
            <a:off x="5917580" y="2943917"/>
            <a:ext cx="282497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5BC89C1-FCC0-B1BD-E3BE-ADD6F6AEA6F3}"/>
              </a:ext>
            </a:extLst>
          </p:cNvPr>
          <p:cNvSpPr txBox="1"/>
          <p:nvPr/>
        </p:nvSpPr>
        <p:spPr bwMode="auto">
          <a:xfrm>
            <a:off x="7670799" y="1815880"/>
            <a:ext cx="444692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pPr>
            <a:r>
              <a:rPr lang="en-US" sz="1600" b="0">
                <a:solidFill>
                  <a:schemeClr val="bg1"/>
                </a:solidFill>
                <a:latin typeface="Calibri" panose="020F0502020204030204" pitchFamily="34" charset="0"/>
              </a:rPr>
              <a:t>At least 1 of 5:</a:t>
            </a:r>
          </a:p>
          <a:p>
            <a:pPr marL="285750" indent="-285750" algn="l">
              <a:lnSpc>
                <a:spcPct val="100000"/>
              </a:lnSpc>
              <a:spcBef>
                <a:spcPct val="5000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BMI ≥25 kg/m</a:t>
            </a:r>
            <a:r>
              <a:rPr lang="en-US" sz="1600" b="0" baseline="30000">
                <a:solidFill>
                  <a:schemeClr val="bg1"/>
                </a:solidFill>
                <a:latin typeface="Calibri" panose="020F0502020204030204" pitchFamily="34" charset="0"/>
              </a:rPr>
              <a:t>2</a:t>
            </a:r>
            <a:r>
              <a:rPr lang="en-US" sz="1600" b="0">
                <a:solidFill>
                  <a:schemeClr val="bg1"/>
                </a:solidFill>
                <a:latin typeface="Calibri" panose="020F0502020204030204" pitchFamily="34" charset="0"/>
              </a:rPr>
              <a:t> (23 Asia) </a:t>
            </a:r>
            <a:r>
              <a:rPr lang="en-US" sz="1600">
                <a:solidFill>
                  <a:schemeClr val="bg1"/>
                </a:solidFill>
                <a:latin typeface="Calibri" panose="020F0502020204030204" pitchFamily="34" charset="0"/>
              </a:rPr>
              <a:t>OR</a:t>
            </a:r>
            <a:r>
              <a:rPr lang="en-US" sz="1600" b="0">
                <a:solidFill>
                  <a:schemeClr val="bg1"/>
                </a:solidFill>
                <a:latin typeface="Calibri" panose="020F0502020204030204" pitchFamily="34" charset="0"/>
              </a:rPr>
              <a:t> WC &gt;94 cm (M) </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and 80 cm (F) </a:t>
            </a:r>
            <a:r>
              <a:rPr lang="en-US" sz="1600">
                <a:solidFill>
                  <a:schemeClr val="bg1"/>
                </a:solidFill>
                <a:latin typeface="Calibri" panose="020F0502020204030204" pitchFamily="34" charset="0"/>
              </a:rPr>
              <a:t>OR </a:t>
            </a:r>
            <a:r>
              <a:rPr lang="en-US" sz="1600" b="0">
                <a:solidFill>
                  <a:schemeClr val="bg1"/>
                </a:solidFill>
                <a:latin typeface="Calibri" panose="020F0502020204030204" pitchFamily="34" charset="0"/>
              </a:rPr>
              <a:t>ethnicity-adjusted equivalent</a:t>
            </a:r>
          </a:p>
          <a:p>
            <a:pPr marL="285750" indent="-285750" algn="l">
              <a:lnSpc>
                <a:spcPct val="100000"/>
              </a:lnSpc>
              <a:spcBef>
                <a:spcPct val="5000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Fasting serum glucose ≥5.6 mmol/L </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(100 mg/dL) </a:t>
            </a:r>
            <a:r>
              <a:rPr lang="en-US" sz="1600">
                <a:solidFill>
                  <a:schemeClr val="bg1"/>
                </a:solidFill>
                <a:latin typeface="Calibri" panose="020F0502020204030204" pitchFamily="34" charset="0"/>
              </a:rPr>
              <a:t>OR</a:t>
            </a:r>
            <a:r>
              <a:rPr lang="en-US" sz="1600" b="0">
                <a:solidFill>
                  <a:schemeClr val="bg1"/>
                </a:solidFill>
                <a:latin typeface="Calibri" panose="020F0502020204030204" pitchFamily="34" charset="0"/>
              </a:rPr>
              <a:t> 2-hr postload glucose levels ≥7.8 mmol/L (≥140 mg/dL) </a:t>
            </a:r>
            <a:r>
              <a:rPr lang="en-US" sz="1600">
                <a:solidFill>
                  <a:schemeClr val="bg1"/>
                </a:solidFill>
                <a:latin typeface="Calibri" panose="020F0502020204030204" pitchFamily="34" charset="0"/>
              </a:rPr>
              <a:t>OR</a:t>
            </a:r>
            <a:r>
              <a:rPr lang="en-US" sz="1600" b="0">
                <a:solidFill>
                  <a:schemeClr val="bg1"/>
                </a:solidFill>
                <a:latin typeface="Calibri" panose="020F0502020204030204" pitchFamily="34" charset="0"/>
              </a:rPr>
              <a:t> A1C ≥5.7% </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(39 mmol/L) </a:t>
            </a:r>
            <a:r>
              <a:rPr lang="en-US" sz="1600">
                <a:solidFill>
                  <a:schemeClr val="bg1"/>
                </a:solidFill>
                <a:latin typeface="Calibri" panose="020F0502020204030204" pitchFamily="34" charset="0"/>
              </a:rPr>
              <a:t>OR</a:t>
            </a:r>
            <a:r>
              <a:rPr lang="en-US" sz="1600" b="0">
                <a:solidFill>
                  <a:schemeClr val="bg1"/>
                </a:solidFill>
                <a:latin typeface="Calibri" panose="020F0502020204030204" pitchFamily="34" charset="0"/>
              </a:rPr>
              <a:t> T2D </a:t>
            </a:r>
            <a:r>
              <a:rPr lang="en-US" sz="1600">
                <a:solidFill>
                  <a:schemeClr val="bg1"/>
                </a:solidFill>
                <a:latin typeface="Calibri" panose="020F0502020204030204" pitchFamily="34" charset="0"/>
              </a:rPr>
              <a:t>OR</a:t>
            </a:r>
            <a:r>
              <a:rPr lang="en-US" sz="1600" b="0">
                <a:solidFill>
                  <a:schemeClr val="bg1"/>
                </a:solidFill>
                <a:latin typeface="Calibri" panose="020F0502020204030204" pitchFamily="34" charset="0"/>
              </a:rPr>
              <a:t> treatment for T2D</a:t>
            </a:r>
          </a:p>
          <a:p>
            <a:pPr marL="285750" indent="-285750" algn="l">
              <a:lnSpc>
                <a:spcPct val="100000"/>
              </a:lnSpc>
              <a:spcBef>
                <a:spcPct val="5000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Blood pressure ≥130/85 mm Hg </a:t>
            </a:r>
            <a:r>
              <a:rPr lang="en-US" sz="1600">
                <a:solidFill>
                  <a:schemeClr val="bg1"/>
                </a:solidFill>
                <a:latin typeface="Calibri" panose="020F0502020204030204" pitchFamily="34" charset="0"/>
              </a:rPr>
              <a:t>OR</a:t>
            </a:r>
            <a:r>
              <a:rPr lang="en-US" sz="1600" b="0">
                <a:solidFill>
                  <a:schemeClr val="bg1"/>
                </a:solidFill>
                <a:latin typeface="Calibri" panose="020F0502020204030204" pitchFamily="34" charset="0"/>
              </a:rPr>
              <a:t> specific antihypertensive drug treatment</a:t>
            </a:r>
          </a:p>
          <a:p>
            <a:pPr marL="285750" indent="-285750" algn="l">
              <a:lnSpc>
                <a:spcPct val="100000"/>
              </a:lnSpc>
              <a:spcBef>
                <a:spcPct val="5000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Plasma triglycerides ≥1.70 mmol/L (150 mg/dL) </a:t>
            </a:r>
            <a:r>
              <a:rPr lang="en-US" sz="1600">
                <a:solidFill>
                  <a:schemeClr val="bg1"/>
                </a:solidFill>
                <a:latin typeface="Calibri" panose="020F0502020204030204" pitchFamily="34" charset="0"/>
              </a:rPr>
              <a:t>OR</a:t>
            </a:r>
            <a:r>
              <a:rPr lang="en-US" sz="1600" b="0">
                <a:solidFill>
                  <a:schemeClr val="bg1"/>
                </a:solidFill>
                <a:latin typeface="Calibri" panose="020F0502020204030204" pitchFamily="34" charset="0"/>
              </a:rPr>
              <a:t> lipid-lowering treatment</a:t>
            </a:r>
          </a:p>
          <a:p>
            <a:pPr marL="285750" indent="-285750" algn="l">
              <a:lnSpc>
                <a:spcPct val="100000"/>
              </a:lnSpc>
              <a:spcBef>
                <a:spcPct val="50000"/>
              </a:spcBef>
              <a:spcAft>
                <a:spcPct val="0"/>
              </a:spcAft>
              <a:buClrTx/>
              <a:buFont typeface="Wingdings" panose="05000000000000000000" pitchFamily="2" charset="2"/>
              <a:buChar char="§"/>
            </a:pPr>
            <a:r>
              <a:rPr lang="en-US" sz="1600" b="0">
                <a:solidFill>
                  <a:schemeClr val="bg1"/>
                </a:solidFill>
                <a:latin typeface="Calibri" panose="020F0502020204030204" pitchFamily="34" charset="0"/>
              </a:rPr>
              <a:t>Plasma HDL cholesterol ≤1.0 mmol/L (40 mg/dL) (M) and ≤1.9 mmol/L (50 mg/dL) (F) </a:t>
            </a:r>
            <a:br>
              <a:rPr lang="en-US" sz="1600" b="0">
                <a:solidFill>
                  <a:schemeClr val="bg1"/>
                </a:solidFill>
                <a:latin typeface="Calibri" panose="020F0502020204030204" pitchFamily="34" charset="0"/>
              </a:rPr>
            </a:br>
            <a:r>
              <a:rPr lang="en-US" sz="1600">
                <a:solidFill>
                  <a:schemeClr val="bg1"/>
                </a:solidFill>
                <a:latin typeface="Calibri" panose="020F0502020204030204" pitchFamily="34" charset="0"/>
              </a:rPr>
              <a:t>OR</a:t>
            </a:r>
            <a:r>
              <a:rPr lang="en-US" sz="1600" b="0">
                <a:solidFill>
                  <a:schemeClr val="bg1"/>
                </a:solidFill>
                <a:latin typeface="Calibri" panose="020F0502020204030204" pitchFamily="34" charset="0"/>
              </a:rPr>
              <a:t> lipid-lowering treatment</a:t>
            </a:r>
          </a:p>
        </p:txBody>
      </p:sp>
      <p:sp>
        <p:nvSpPr>
          <p:cNvPr id="12" name="TextBox 11">
            <a:extLst>
              <a:ext uri="{FF2B5EF4-FFF2-40B4-BE49-F238E27FC236}">
                <a16:creationId xmlns:a16="http://schemas.microsoft.com/office/drawing/2014/main" id="{1FB3843C-F488-8FB9-9C8A-74622B8526CD}"/>
              </a:ext>
            </a:extLst>
          </p:cNvPr>
          <p:cNvSpPr txBox="1"/>
          <p:nvPr/>
        </p:nvSpPr>
        <p:spPr bwMode="auto">
          <a:xfrm>
            <a:off x="7742777" y="1481625"/>
            <a:ext cx="40427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800" b="1">
                <a:solidFill>
                  <a:schemeClr val="bg1"/>
                </a:solidFill>
                <a:latin typeface="+mn-lt"/>
              </a:rPr>
              <a:t>Cardiometabolic Criteria</a:t>
            </a:r>
            <a:endParaRPr lang="en-US">
              <a:solidFill>
                <a:schemeClr val="bg1"/>
              </a:solidFill>
              <a:latin typeface="+mn-lt"/>
            </a:endParaRPr>
          </a:p>
        </p:txBody>
      </p:sp>
      <p:sp>
        <p:nvSpPr>
          <p:cNvPr id="2" name="TextBox 1">
            <a:extLst>
              <a:ext uri="{FF2B5EF4-FFF2-40B4-BE49-F238E27FC236}">
                <a16:creationId xmlns:a16="http://schemas.microsoft.com/office/drawing/2014/main" id="{50E3D7B9-E6AC-6D19-B146-B3208387A6A5}"/>
              </a:ext>
            </a:extLst>
          </p:cNvPr>
          <p:cNvSpPr txBox="1"/>
          <p:nvPr/>
        </p:nvSpPr>
        <p:spPr bwMode="auto">
          <a:xfrm>
            <a:off x="1595120" y="1600200"/>
            <a:ext cx="4500880"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a:latin typeface="Calibri" panose="020F0502020204030204" pitchFamily="34" charset="0"/>
              </a:rPr>
              <a:t>Steatotic Liver Disease</a:t>
            </a:r>
            <a:br>
              <a:rPr lang="en-US" sz="1400">
                <a:latin typeface="Calibri" panose="020F0502020204030204" pitchFamily="34" charset="0"/>
              </a:rPr>
            </a:br>
            <a:r>
              <a:rPr lang="en-US" sz="1400" b="0">
                <a:latin typeface="Calibri" panose="020F0502020204030204" pitchFamily="34" charset="0"/>
              </a:rPr>
              <a:t>(hepatic steatosis identified by imaging or biopsy)</a:t>
            </a:r>
          </a:p>
        </p:txBody>
      </p:sp>
      <p:sp>
        <p:nvSpPr>
          <p:cNvPr id="6" name="TextBox 5">
            <a:extLst>
              <a:ext uri="{FF2B5EF4-FFF2-40B4-BE49-F238E27FC236}">
                <a16:creationId xmlns:a16="http://schemas.microsoft.com/office/drawing/2014/main" id="{00362691-64BC-B775-F88E-ED859E9238BC}"/>
              </a:ext>
            </a:extLst>
          </p:cNvPr>
          <p:cNvSpPr txBox="1"/>
          <p:nvPr/>
        </p:nvSpPr>
        <p:spPr bwMode="auto">
          <a:xfrm>
            <a:off x="1595120" y="2472789"/>
            <a:ext cx="4500880"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b="0">
                <a:latin typeface="Calibri" panose="020F0502020204030204" pitchFamily="34" charset="0"/>
              </a:rPr>
              <a:t>Does the patient meet any of </a:t>
            </a:r>
            <a:br>
              <a:rPr lang="en-US" sz="1400" b="0">
                <a:latin typeface="Calibri" panose="020F0502020204030204" pitchFamily="34" charset="0"/>
              </a:rPr>
            </a:br>
            <a:r>
              <a:rPr lang="en-US" sz="1400" b="0">
                <a:latin typeface="Calibri" panose="020F0502020204030204" pitchFamily="34" charset="0"/>
              </a:rPr>
              <a:t>the </a:t>
            </a:r>
            <a:r>
              <a:rPr lang="en-US" sz="1400">
                <a:latin typeface="Calibri" panose="020F0502020204030204" pitchFamily="34" charset="0"/>
              </a:rPr>
              <a:t>cardiometabolic criteria</a:t>
            </a:r>
            <a:r>
              <a:rPr lang="en-US" sz="1400" b="0">
                <a:latin typeface="Calibri" panose="020F0502020204030204" pitchFamily="34" charset="0"/>
              </a:rPr>
              <a:t>?</a:t>
            </a:r>
          </a:p>
        </p:txBody>
      </p:sp>
      <p:sp>
        <p:nvSpPr>
          <p:cNvPr id="9" name="TextBox 8">
            <a:extLst>
              <a:ext uri="{FF2B5EF4-FFF2-40B4-BE49-F238E27FC236}">
                <a16:creationId xmlns:a16="http://schemas.microsoft.com/office/drawing/2014/main" id="{3B17A5E8-281A-93E5-6D5B-456AE525BD51}"/>
              </a:ext>
            </a:extLst>
          </p:cNvPr>
          <p:cNvSpPr txBox="1"/>
          <p:nvPr/>
        </p:nvSpPr>
        <p:spPr bwMode="auto">
          <a:xfrm>
            <a:off x="4166871" y="4225389"/>
            <a:ext cx="3188970" cy="30777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400">
                <a:latin typeface="Calibri" panose="020F0502020204030204" pitchFamily="34" charset="0"/>
              </a:rPr>
              <a:t>Are there any other causes of steatosis?</a:t>
            </a:r>
          </a:p>
        </p:txBody>
      </p:sp>
      <p:sp>
        <p:nvSpPr>
          <p:cNvPr id="11" name="TextBox 10">
            <a:extLst>
              <a:ext uri="{FF2B5EF4-FFF2-40B4-BE49-F238E27FC236}">
                <a16:creationId xmlns:a16="http://schemas.microsoft.com/office/drawing/2014/main" id="{EC7E2CE5-76FC-273C-68C1-8F01FF71BCE6}"/>
              </a:ext>
            </a:extLst>
          </p:cNvPr>
          <p:cNvSpPr txBox="1"/>
          <p:nvPr/>
        </p:nvSpPr>
        <p:spPr bwMode="auto">
          <a:xfrm>
            <a:off x="175261" y="5444746"/>
            <a:ext cx="1816099" cy="950976"/>
          </a:xfrm>
          <a:prstGeom prst="rect">
            <a:avLst/>
          </a:prstGeom>
          <a:solidFill>
            <a:schemeClr val="accent3"/>
          </a:solidFill>
          <a:ln>
            <a:noFill/>
          </a:ln>
        </p:spPr>
        <p:txBody>
          <a:bodyPr wrap="square" rtlCol="0" anchor="ctr">
            <a:noAutofit/>
          </a:bodyPr>
          <a:lstStyle/>
          <a:p>
            <a:pPr algn="ctr">
              <a:lnSpc>
                <a:spcPct val="100000"/>
              </a:lnSpc>
              <a:spcBef>
                <a:spcPct val="50000"/>
              </a:spcBef>
              <a:spcAft>
                <a:spcPct val="0"/>
              </a:spcAft>
              <a:buClrTx/>
              <a:buFontTx/>
              <a:buNone/>
            </a:pPr>
            <a:r>
              <a:rPr lang="en-US" sz="1400">
                <a:latin typeface="Calibri" panose="020F0502020204030204" pitchFamily="34" charset="0"/>
              </a:rPr>
              <a:t>MASLD</a:t>
            </a:r>
          </a:p>
        </p:txBody>
      </p:sp>
      <p:sp>
        <p:nvSpPr>
          <p:cNvPr id="13" name="TextBox 12">
            <a:extLst>
              <a:ext uri="{FF2B5EF4-FFF2-40B4-BE49-F238E27FC236}">
                <a16:creationId xmlns:a16="http://schemas.microsoft.com/office/drawing/2014/main" id="{F41C36A1-EBB8-C33E-3D0F-7A00D1E0CE68}"/>
              </a:ext>
            </a:extLst>
          </p:cNvPr>
          <p:cNvSpPr txBox="1"/>
          <p:nvPr/>
        </p:nvSpPr>
        <p:spPr bwMode="auto">
          <a:xfrm>
            <a:off x="2081954" y="5449824"/>
            <a:ext cx="1816099" cy="950976"/>
          </a:xfrm>
          <a:prstGeom prst="rect">
            <a:avLst/>
          </a:prstGeom>
          <a:solidFill>
            <a:schemeClr val="accent3"/>
          </a:solidFill>
          <a:ln>
            <a:noFill/>
          </a:ln>
        </p:spPr>
        <p:txBody>
          <a:bodyPr wrap="square" rtlCol="0" anchor="ctr">
            <a:noAutofit/>
          </a:bodyPr>
          <a:lstStyle/>
          <a:p>
            <a:pPr algn="ctr">
              <a:lnSpc>
                <a:spcPct val="100000"/>
              </a:lnSpc>
              <a:spcBef>
                <a:spcPct val="50000"/>
              </a:spcBef>
              <a:spcAft>
                <a:spcPct val="0"/>
              </a:spcAft>
              <a:buClrTx/>
              <a:buFontTx/>
              <a:buNone/>
            </a:pPr>
            <a:r>
              <a:rPr lang="en-US" sz="1400">
                <a:latin typeface="Calibri" panose="020F0502020204030204" pitchFamily="34" charset="0"/>
              </a:rPr>
              <a:t>MetALD or other combination etiology</a:t>
            </a:r>
          </a:p>
        </p:txBody>
      </p:sp>
      <p:sp>
        <p:nvSpPr>
          <p:cNvPr id="14" name="TextBox 13">
            <a:extLst>
              <a:ext uri="{FF2B5EF4-FFF2-40B4-BE49-F238E27FC236}">
                <a16:creationId xmlns:a16="http://schemas.microsoft.com/office/drawing/2014/main" id="{959E6569-CE3B-035F-5B44-2C277B98E512}"/>
              </a:ext>
            </a:extLst>
          </p:cNvPr>
          <p:cNvSpPr txBox="1"/>
          <p:nvPr/>
        </p:nvSpPr>
        <p:spPr bwMode="auto">
          <a:xfrm>
            <a:off x="4010640" y="5449544"/>
            <a:ext cx="1816099" cy="950976"/>
          </a:xfrm>
          <a:prstGeom prst="rect">
            <a:avLst/>
          </a:prstGeom>
          <a:solidFill>
            <a:schemeClr val="accent6"/>
          </a:solidFill>
          <a:ln>
            <a:noFill/>
          </a:ln>
        </p:spPr>
        <p:txBody>
          <a:bodyPr wrap="square" rtlCol="0" anchor="ctr">
            <a:noAutofit/>
          </a:bodyPr>
          <a:lstStyle/>
          <a:p>
            <a:pPr algn="ctr">
              <a:lnSpc>
                <a:spcPct val="100000"/>
              </a:lnSpc>
              <a:spcBef>
                <a:spcPct val="50000"/>
              </a:spcBef>
              <a:spcAft>
                <a:spcPct val="0"/>
              </a:spcAft>
              <a:buClrTx/>
              <a:buFontTx/>
              <a:buNone/>
            </a:pPr>
            <a:r>
              <a:rPr lang="en-US" sz="1400">
                <a:latin typeface="Calibri" panose="020F0502020204030204" pitchFamily="34" charset="0"/>
              </a:rPr>
              <a:t>Cryptogenic SLD</a:t>
            </a:r>
          </a:p>
        </p:txBody>
      </p:sp>
      <p:sp>
        <p:nvSpPr>
          <p:cNvPr id="15" name="TextBox 14">
            <a:extLst>
              <a:ext uri="{FF2B5EF4-FFF2-40B4-BE49-F238E27FC236}">
                <a16:creationId xmlns:a16="http://schemas.microsoft.com/office/drawing/2014/main" id="{8BABC67B-93D6-9F83-AB37-5D1A03D46B13}"/>
              </a:ext>
            </a:extLst>
          </p:cNvPr>
          <p:cNvSpPr txBox="1"/>
          <p:nvPr/>
        </p:nvSpPr>
        <p:spPr bwMode="auto">
          <a:xfrm>
            <a:off x="5895341" y="5446693"/>
            <a:ext cx="1816099" cy="950976"/>
          </a:xfrm>
          <a:prstGeom prst="rect">
            <a:avLst/>
          </a:prstGeom>
          <a:solidFill>
            <a:schemeClr val="accent6"/>
          </a:solidFill>
          <a:ln>
            <a:noFill/>
          </a:ln>
        </p:spPr>
        <p:txBody>
          <a:bodyPr wrap="square" rtlCol="0">
            <a:noAutofit/>
          </a:bodyPr>
          <a:lstStyle/>
          <a:p>
            <a:pPr algn="ctr">
              <a:lnSpc>
                <a:spcPct val="100000"/>
              </a:lnSpc>
              <a:spcBef>
                <a:spcPct val="50000"/>
              </a:spcBef>
              <a:spcAft>
                <a:spcPct val="0"/>
              </a:spcAft>
              <a:buClrTx/>
              <a:buFontTx/>
              <a:buNone/>
            </a:pPr>
            <a:r>
              <a:rPr lang="en-US" sz="1400">
                <a:latin typeface="Calibri" panose="020F0502020204030204" pitchFamily="34" charset="0"/>
              </a:rPr>
              <a:t>Other specific etiology SLD </a:t>
            </a:r>
            <a:br>
              <a:rPr lang="en-US" sz="1400">
                <a:latin typeface="Calibri" panose="020F0502020204030204" pitchFamily="34" charset="0"/>
              </a:rPr>
            </a:br>
            <a:r>
              <a:rPr lang="en-US" sz="1400">
                <a:latin typeface="Calibri" panose="020F0502020204030204" pitchFamily="34" charset="0"/>
              </a:rPr>
              <a:t>(eg, ALD, DILI, monogenic diseases)</a:t>
            </a:r>
          </a:p>
        </p:txBody>
      </p:sp>
      <p:sp>
        <p:nvSpPr>
          <p:cNvPr id="16" name="TextBox 15">
            <a:extLst>
              <a:ext uri="{FF2B5EF4-FFF2-40B4-BE49-F238E27FC236}">
                <a16:creationId xmlns:a16="http://schemas.microsoft.com/office/drawing/2014/main" id="{71FCFC95-089E-0EE7-8E39-D7B185EFDF5E}"/>
              </a:ext>
            </a:extLst>
          </p:cNvPr>
          <p:cNvSpPr txBox="1"/>
          <p:nvPr/>
        </p:nvSpPr>
        <p:spPr bwMode="auto">
          <a:xfrm>
            <a:off x="1554480" y="3616960"/>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Yes</a:t>
            </a:r>
          </a:p>
        </p:txBody>
      </p:sp>
      <p:sp>
        <p:nvSpPr>
          <p:cNvPr id="17" name="TextBox 16">
            <a:extLst>
              <a:ext uri="{FF2B5EF4-FFF2-40B4-BE49-F238E27FC236}">
                <a16:creationId xmlns:a16="http://schemas.microsoft.com/office/drawing/2014/main" id="{4F8855A8-FEAD-1D4B-1647-2268F057CECA}"/>
              </a:ext>
            </a:extLst>
          </p:cNvPr>
          <p:cNvSpPr txBox="1"/>
          <p:nvPr/>
        </p:nvSpPr>
        <p:spPr bwMode="auto">
          <a:xfrm>
            <a:off x="5394960" y="3616960"/>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No</a:t>
            </a:r>
          </a:p>
        </p:txBody>
      </p:sp>
      <p:sp>
        <p:nvSpPr>
          <p:cNvPr id="18" name="TextBox 17">
            <a:extLst>
              <a:ext uri="{FF2B5EF4-FFF2-40B4-BE49-F238E27FC236}">
                <a16:creationId xmlns:a16="http://schemas.microsoft.com/office/drawing/2014/main" id="{C7E009B1-7DB9-1000-ECD9-951B620DA9BB}"/>
              </a:ext>
            </a:extLst>
          </p:cNvPr>
          <p:cNvSpPr txBox="1"/>
          <p:nvPr/>
        </p:nvSpPr>
        <p:spPr bwMode="auto">
          <a:xfrm>
            <a:off x="4515696" y="4833785"/>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No</a:t>
            </a:r>
          </a:p>
        </p:txBody>
      </p:sp>
      <p:sp>
        <p:nvSpPr>
          <p:cNvPr id="19" name="TextBox 18">
            <a:extLst>
              <a:ext uri="{FF2B5EF4-FFF2-40B4-BE49-F238E27FC236}">
                <a16:creationId xmlns:a16="http://schemas.microsoft.com/office/drawing/2014/main" id="{16B1D0A0-1A20-F96E-992B-D9DA1BC6E37E}"/>
              </a:ext>
            </a:extLst>
          </p:cNvPr>
          <p:cNvSpPr txBox="1"/>
          <p:nvPr/>
        </p:nvSpPr>
        <p:spPr bwMode="auto">
          <a:xfrm>
            <a:off x="702310" y="4833785"/>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No</a:t>
            </a:r>
          </a:p>
        </p:txBody>
      </p:sp>
      <p:sp>
        <p:nvSpPr>
          <p:cNvPr id="20" name="TextBox 19">
            <a:extLst>
              <a:ext uri="{FF2B5EF4-FFF2-40B4-BE49-F238E27FC236}">
                <a16:creationId xmlns:a16="http://schemas.microsoft.com/office/drawing/2014/main" id="{A04994E8-AAFA-1DFF-F22C-AB3D4FB04C4C}"/>
              </a:ext>
            </a:extLst>
          </p:cNvPr>
          <p:cNvSpPr txBox="1"/>
          <p:nvPr/>
        </p:nvSpPr>
        <p:spPr bwMode="auto">
          <a:xfrm>
            <a:off x="2617470" y="4833785"/>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Yes</a:t>
            </a:r>
          </a:p>
        </p:txBody>
      </p:sp>
      <p:sp>
        <p:nvSpPr>
          <p:cNvPr id="21" name="TextBox 20">
            <a:extLst>
              <a:ext uri="{FF2B5EF4-FFF2-40B4-BE49-F238E27FC236}">
                <a16:creationId xmlns:a16="http://schemas.microsoft.com/office/drawing/2014/main" id="{A2BC7CB1-0E96-EFC9-2727-ADF6CB45586E}"/>
              </a:ext>
            </a:extLst>
          </p:cNvPr>
          <p:cNvSpPr txBox="1"/>
          <p:nvPr/>
        </p:nvSpPr>
        <p:spPr bwMode="auto">
          <a:xfrm>
            <a:off x="6422390" y="4833785"/>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Yes</a:t>
            </a:r>
          </a:p>
        </p:txBody>
      </p:sp>
      <p:cxnSp>
        <p:nvCxnSpPr>
          <p:cNvPr id="23" name="Straight Arrow Connector 22">
            <a:extLst>
              <a:ext uri="{FF2B5EF4-FFF2-40B4-BE49-F238E27FC236}">
                <a16:creationId xmlns:a16="http://schemas.microsoft.com/office/drawing/2014/main" id="{A2BEDA08-3AE1-46B5-7F8F-99EF5FFF9915}"/>
              </a:ext>
            </a:extLst>
          </p:cNvPr>
          <p:cNvCxnSpPr>
            <a:cxnSpLocks/>
          </p:cNvCxnSpPr>
          <p:nvPr/>
        </p:nvCxnSpPr>
        <p:spPr bwMode="auto">
          <a:xfrm>
            <a:off x="3845560" y="2123440"/>
            <a:ext cx="0" cy="33528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DCA81815-A134-7E30-0B16-087641FE346B}"/>
              </a:ext>
            </a:extLst>
          </p:cNvPr>
          <p:cNvCxnSpPr>
            <a:cxnSpLocks/>
          </p:cNvCxnSpPr>
          <p:nvPr/>
        </p:nvCxnSpPr>
        <p:spPr bwMode="auto">
          <a:xfrm>
            <a:off x="3845560" y="2992120"/>
            <a:ext cx="0" cy="33528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FA7F23DF-D411-1BDC-0761-3EFBCD092F8C}"/>
              </a:ext>
            </a:extLst>
          </p:cNvPr>
          <p:cNvCxnSpPr/>
          <p:nvPr/>
        </p:nvCxnSpPr>
        <p:spPr bwMode="auto">
          <a:xfrm>
            <a:off x="1950720" y="3947160"/>
            <a:ext cx="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A576A76E-51E9-621F-D2B0-78CDB5A04A08}"/>
              </a:ext>
            </a:extLst>
          </p:cNvPr>
          <p:cNvCxnSpPr/>
          <p:nvPr/>
        </p:nvCxnSpPr>
        <p:spPr bwMode="auto">
          <a:xfrm>
            <a:off x="5760720" y="3937000"/>
            <a:ext cx="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7901778C-B3CC-8DB1-4696-44BAB852312A}"/>
              </a:ext>
            </a:extLst>
          </p:cNvPr>
          <p:cNvCxnSpPr>
            <a:cxnSpLocks/>
          </p:cNvCxnSpPr>
          <p:nvPr/>
        </p:nvCxnSpPr>
        <p:spPr bwMode="auto">
          <a:xfrm>
            <a:off x="1083310" y="5189987"/>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83462D26-5503-DA47-49A1-42CFE1101A88}"/>
              </a:ext>
            </a:extLst>
          </p:cNvPr>
          <p:cNvCxnSpPr>
            <a:cxnSpLocks/>
          </p:cNvCxnSpPr>
          <p:nvPr/>
        </p:nvCxnSpPr>
        <p:spPr bwMode="auto">
          <a:xfrm>
            <a:off x="2990003" y="5189987"/>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C6B59A88-F3BA-B7A6-0DB9-73F1BD6FB5D4}"/>
              </a:ext>
            </a:extLst>
          </p:cNvPr>
          <p:cNvCxnSpPr>
            <a:cxnSpLocks/>
          </p:cNvCxnSpPr>
          <p:nvPr/>
        </p:nvCxnSpPr>
        <p:spPr bwMode="auto">
          <a:xfrm>
            <a:off x="4896696" y="5189987"/>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DD8894FC-6CFB-5757-C797-F46E68E7F750}"/>
              </a:ext>
            </a:extLst>
          </p:cNvPr>
          <p:cNvCxnSpPr>
            <a:cxnSpLocks/>
          </p:cNvCxnSpPr>
          <p:nvPr/>
        </p:nvCxnSpPr>
        <p:spPr bwMode="auto">
          <a:xfrm>
            <a:off x="6803390" y="5189987"/>
            <a:ext cx="0" cy="228600"/>
          </a:xfrm>
          <a:prstGeom prst="straightConnector1">
            <a:avLst/>
          </a:prstGeom>
          <a:noFill/>
          <a:ln w="28575" cap="flat" cmpd="sng" algn="ctr">
            <a:solidFill>
              <a:schemeClr val="bg1"/>
            </a:solidFill>
            <a:prstDash val="solid"/>
            <a:round/>
            <a:headEnd type="none" w="med" len="med"/>
            <a:tailEnd type="triangle"/>
          </a:ln>
          <a:effectLst/>
        </p:spPr>
      </p:cxnSp>
      <p:sp>
        <p:nvSpPr>
          <p:cNvPr id="31" name="Left Bracket 30">
            <a:extLst>
              <a:ext uri="{FF2B5EF4-FFF2-40B4-BE49-F238E27FC236}">
                <a16:creationId xmlns:a16="http://schemas.microsoft.com/office/drawing/2014/main" id="{6E4CE5C2-B96C-169E-A41A-1CE11789C244}"/>
              </a:ext>
            </a:extLst>
          </p:cNvPr>
          <p:cNvSpPr/>
          <p:nvPr/>
        </p:nvSpPr>
        <p:spPr bwMode="auto">
          <a:xfrm rot="5400000">
            <a:off x="3716020" y="1562100"/>
            <a:ext cx="259080" cy="3830320"/>
          </a:xfrm>
          <a:prstGeom prst="lef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a:p>
        </p:txBody>
      </p:sp>
      <p:cxnSp>
        <p:nvCxnSpPr>
          <p:cNvPr id="32" name="Straight Arrow Connector 31">
            <a:extLst>
              <a:ext uri="{FF2B5EF4-FFF2-40B4-BE49-F238E27FC236}">
                <a16:creationId xmlns:a16="http://schemas.microsoft.com/office/drawing/2014/main" id="{503D0C23-DC83-0FD3-D111-EBED05DA15CD}"/>
              </a:ext>
            </a:extLst>
          </p:cNvPr>
          <p:cNvCxnSpPr>
            <a:cxnSpLocks/>
          </p:cNvCxnSpPr>
          <p:nvPr/>
        </p:nvCxnSpPr>
        <p:spPr bwMode="auto">
          <a:xfrm>
            <a:off x="1083310" y="4556760"/>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817BAEFE-A169-D92A-EF2D-96447DDA745E}"/>
              </a:ext>
            </a:extLst>
          </p:cNvPr>
          <p:cNvCxnSpPr>
            <a:cxnSpLocks/>
          </p:cNvCxnSpPr>
          <p:nvPr/>
        </p:nvCxnSpPr>
        <p:spPr bwMode="auto">
          <a:xfrm>
            <a:off x="2990003" y="4556760"/>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A13C18B2-ABC9-267C-CC69-D90A13EB2AEB}"/>
              </a:ext>
            </a:extLst>
          </p:cNvPr>
          <p:cNvCxnSpPr>
            <a:cxnSpLocks/>
          </p:cNvCxnSpPr>
          <p:nvPr/>
        </p:nvCxnSpPr>
        <p:spPr bwMode="auto">
          <a:xfrm>
            <a:off x="4896696" y="4556760"/>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CFFFBD30-7C3E-8576-4ACA-683B94F5EA1A}"/>
              </a:ext>
            </a:extLst>
          </p:cNvPr>
          <p:cNvCxnSpPr>
            <a:cxnSpLocks/>
          </p:cNvCxnSpPr>
          <p:nvPr/>
        </p:nvCxnSpPr>
        <p:spPr bwMode="auto">
          <a:xfrm>
            <a:off x="6803390" y="4556760"/>
            <a:ext cx="0" cy="228600"/>
          </a:xfrm>
          <a:prstGeom prst="straightConnector1">
            <a:avLst/>
          </a:prstGeom>
          <a:noFill/>
          <a:ln w="28575" cap="flat" cmpd="sng" algn="ctr">
            <a:solidFill>
              <a:schemeClr val="bg1"/>
            </a:solidFill>
            <a:prstDash val="solid"/>
            <a:round/>
            <a:headEnd type="none" w="med" len="med"/>
            <a:tailEnd type="triangle"/>
          </a:ln>
          <a:effectLst/>
        </p:spPr>
      </p:cxnSp>
      <p:sp>
        <p:nvSpPr>
          <p:cNvPr id="36" name="TextBox 35">
            <a:extLst>
              <a:ext uri="{FF2B5EF4-FFF2-40B4-BE49-F238E27FC236}">
                <a16:creationId xmlns:a16="http://schemas.microsoft.com/office/drawing/2014/main" id="{51EA03BA-A0CA-98BB-D96F-B633F92087D3}"/>
              </a:ext>
            </a:extLst>
          </p:cNvPr>
          <p:cNvSpPr txBox="1"/>
          <p:nvPr/>
        </p:nvSpPr>
        <p:spPr bwMode="auto">
          <a:xfrm>
            <a:off x="358140" y="4225389"/>
            <a:ext cx="3188970" cy="30777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400">
                <a:latin typeface="Calibri" panose="020F0502020204030204" pitchFamily="34" charset="0"/>
              </a:rPr>
              <a:t>Are there any other causes of steatosis?</a:t>
            </a:r>
          </a:p>
        </p:txBody>
      </p:sp>
      <p:sp>
        <p:nvSpPr>
          <p:cNvPr id="4" name="Text Box 11">
            <a:extLst>
              <a:ext uri="{FF2B5EF4-FFF2-40B4-BE49-F238E27FC236}">
                <a16:creationId xmlns:a16="http://schemas.microsoft.com/office/drawing/2014/main" id="{D20EEF71-BFFB-FCDE-00D1-527C15F66AC8}"/>
              </a:ext>
            </a:extLst>
          </p:cNvPr>
          <p:cNvSpPr txBox="1">
            <a:spLocks noChangeArrowheads="1"/>
          </p:cNvSpPr>
          <p:nvPr/>
        </p:nvSpPr>
        <p:spPr bwMode="auto">
          <a:xfrm>
            <a:off x="435261" y="640221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Rinella. Hepatology, 2023;78:1966. </a:t>
            </a:r>
          </a:p>
        </p:txBody>
      </p:sp>
    </p:spTree>
    <p:extLst>
      <p:ext uri="{BB962C8B-B14F-4D97-AF65-F5344CB8AC3E}">
        <p14:creationId xmlns:p14="http://schemas.microsoft.com/office/powerpoint/2010/main" val="687221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9">
            <a:extLst>
              <a:ext uri="{FF2B5EF4-FFF2-40B4-BE49-F238E27FC236}">
                <a16:creationId xmlns:a16="http://schemas.microsoft.com/office/drawing/2014/main" id="{958D5BF5-5436-4946-AA0C-D4C3540AA85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470022" y="2923088"/>
            <a:ext cx="1765300"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
            <a:extLst>
              <a:ext uri="{FF2B5EF4-FFF2-40B4-BE49-F238E27FC236}">
                <a16:creationId xmlns:a16="http://schemas.microsoft.com/office/drawing/2014/main" id="{6FC29EDB-7BF2-4D3B-8570-9A76C383969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28477" y="2918579"/>
            <a:ext cx="176212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Prevalence of MASLD and MASH</a:t>
            </a:r>
          </a:p>
        </p:txBody>
      </p:sp>
      <p:sp>
        <p:nvSpPr>
          <p:cNvPr id="7" name="Round Same Side Corner Rectangle 6"/>
          <p:cNvSpPr/>
          <p:nvPr/>
        </p:nvSpPr>
        <p:spPr>
          <a:xfrm>
            <a:off x="6451034" y="2150689"/>
            <a:ext cx="2132570"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Steatohepatitis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a:t>
            </a:r>
            <a:r>
              <a:rPr lang="en-GB" sz="2400">
                <a:solidFill>
                  <a:srgbClr val="000000"/>
                </a:solidFill>
                <a:latin typeface="Calibri" panose="020F0502020204030204" pitchFamily="34" charset="0"/>
                <a:ea typeface="Lucida Sans Unicode" pitchFamily="32" charset="0"/>
                <a:cs typeface="Calibri" panose="020F0502020204030204" pitchFamily="34" charset="0"/>
              </a:rPr>
              <a:t>M</a:t>
            </a: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ASH”</a:t>
            </a:r>
          </a:p>
        </p:txBody>
      </p:sp>
      <p:sp>
        <p:nvSpPr>
          <p:cNvPr id="15" name="Round Same Side Corner Rectangle 14"/>
          <p:cNvSpPr/>
          <p:nvPr/>
        </p:nvSpPr>
        <p:spPr>
          <a:xfrm>
            <a:off x="9701919" y="2150689"/>
            <a:ext cx="1293944"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Cirrhosis</a:t>
            </a:r>
          </a:p>
        </p:txBody>
      </p:sp>
      <p:sp>
        <p:nvSpPr>
          <p:cNvPr id="25" name="Round Same Side Corner Rectangle 24"/>
          <p:cNvSpPr/>
          <p:nvPr/>
        </p:nvSpPr>
        <p:spPr>
          <a:xfrm>
            <a:off x="911698" y="2150689"/>
            <a:ext cx="1820050"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Normal Liver</a:t>
            </a:r>
          </a:p>
        </p:txBody>
      </p:sp>
      <p:sp>
        <p:nvSpPr>
          <p:cNvPr id="33" name="Round Same Side Corner Rectangle 32"/>
          <p:cNvSpPr/>
          <p:nvPr/>
        </p:nvSpPr>
        <p:spPr>
          <a:xfrm>
            <a:off x="3990027" y="2150689"/>
            <a:ext cx="1380378"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Steatosis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a:t>
            </a:r>
            <a:r>
              <a:rPr lang="en-GB" sz="2400">
                <a:solidFill>
                  <a:srgbClr val="000000"/>
                </a:solidFill>
                <a:latin typeface="Calibri" panose="020F0502020204030204" pitchFamily="34" charset="0"/>
                <a:ea typeface="Lucida Sans Unicode" pitchFamily="32" charset="0"/>
                <a:cs typeface="Calibri" panose="020F0502020204030204" pitchFamily="34" charset="0"/>
              </a:rPr>
              <a:t>M</a:t>
            </a:r>
            <a:r>
              <a:rPr kumimoji="0" lang="en-GB" sz="2400" b="1" i="0" u="none" strike="noStrike" kern="1200" cap="none" spc="0" normalizeH="0" baseline="0" noProof="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ASLD”</a:t>
            </a:r>
          </a:p>
        </p:txBody>
      </p:sp>
      <p:sp>
        <p:nvSpPr>
          <p:cNvPr id="41" name="Left Brace 40"/>
          <p:cNvSpPr/>
          <p:nvPr/>
        </p:nvSpPr>
        <p:spPr>
          <a:xfrm rot="5400000">
            <a:off x="7354649" y="-1934533"/>
            <a:ext cx="316853" cy="8138646"/>
          </a:xfrm>
          <a:prstGeom prst="lef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Arial"/>
              <a:ea typeface="+mn-ea"/>
              <a:cs typeface="+mn-cs"/>
            </a:endParaRPr>
          </a:p>
        </p:txBody>
      </p:sp>
      <p:sp>
        <p:nvSpPr>
          <p:cNvPr id="42" name="Round Same Side Corner Rectangle 41"/>
          <p:cNvSpPr/>
          <p:nvPr/>
        </p:nvSpPr>
        <p:spPr>
          <a:xfrm>
            <a:off x="6880529" y="1461515"/>
            <a:ext cx="1265090" cy="523220"/>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sz="2800">
                <a:solidFill>
                  <a:srgbClr val="000000"/>
                </a:solidFill>
                <a:latin typeface="Calibri" panose="020F0502020204030204" pitchFamily="34" charset="0"/>
                <a:cs typeface="Calibri" panose="020F0502020204030204" pitchFamily="34" charset="0"/>
              </a:rPr>
              <a:t>M</a:t>
            </a:r>
            <a:r>
              <a:rPr kumimoji="0" lang="en-GB" sz="2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a:t>
            </a:r>
            <a:r>
              <a:rPr lang="en-GB" sz="2800">
                <a:solidFill>
                  <a:srgbClr val="000000"/>
                </a:solidFill>
                <a:latin typeface="Calibri" panose="020F0502020204030204" pitchFamily="34" charset="0"/>
                <a:cs typeface="Calibri" panose="020F0502020204030204" pitchFamily="34" charset="0"/>
              </a:rPr>
              <a:t>S</a:t>
            </a:r>
            <a:r>
              <a:rPr kumimoji="0" lang="en-GB" sz="2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LD</a:t>
            </a:r>
          </a:p>
        </p:txBody>
      </p:sp>
      <p:pic>
        <p:nvPicPr>
          <p:cNvPr id="22" name="Picture 30">
            <a:extLst>
              <a:ext uri="{FF2B5EF4-FFF2-40B4-BE49-F238E27FC236}">
                <a16:creationId xmlns:a16="http://schemas.microsoft.com/office/drawing/2014/main" id="{33299A6E-9705-44FB-BC51-66C740028C23}"/>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62558" y="2946899"/>
            <a:ext cx="169545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4">
            <a:extLst>
              <a:ext uri="{FF2B5EF4-FFF2-40B4-BE49-F238E27FC236}">
                <a16:creationId xmlns:a16="http://schemas.microsoft.com/office/drawing/2014/main" id="{D0594C2E-8D49-48F2-B42F-111FA15EAE6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52909" y="2923088"/>
            <a:ext cx="1762125"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a:extLst>
              <a:ext uri="{FF2B5EF4-FFF2-40B4-BE49-F238E27FC236}">
                <a16:creationId xmlns:a16="http://schemas.microsoft.com/office/drawing/2014/main" id="{8960691A-ADBF-4F3D-BEE3-329838377F1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56959" y="3396017"/>
            <a:ext cx="647273" cy="942109"/>
          </a:xfrm>
          <a:prstGeom prst="rect">
            <a:avLst/>
          </a:prstGeom>
        </p:spPr>
      </p:pic>
      <p:pic>
        <p:nvPicPr>
          <p:cNvPr id="29" name="Picture 28">
            <a:extLst>
              <a:ext uri="{FF2B5EF4-FFF2-40B4-BE49-F238E27FC236}">
                <a16:creationId xmlns:a16="http://schemas.microsoft.com/office/drawing/2014/main" id="{E7B78C54-641F-46D9-AC6A-AD62AE95C30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116945" y="3395573"/>
            <a:ext cx="646971" cy="942110"/>
          </a:xfrm>
          <a:prstGeom prst="rect">
            <a:avLst/>
          </a:prstGeom>
        </p:spPr>
      </p:pic>
      <p:pic>
        <p:nvPicPr>
          <p:cNvPr id="30" name="Picture 29">
            <a:extLst>
              <a:ext uri="{FF2B5EF4-FFF2-40B4-BE49-F238E27FC236}">
                <a16:creationId xmlns:a16="http://schemas.microsoft.com/office/drawing/2014/main" id="{D5DC21E2-565B-43A3-BFFE-AD6F513E9DA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952508" y="3392997"/>
            <a:ext cx="575403" cy="932873"/>
          </a:xfrm>
          <a:prstGeom prst="rect">
            <a:avLst/>
          </a:prstGeom>
        </p:spPr>
      </p:pic>
      <p:sp>
        <p:nvSpPr>
          <p:cNvPr id="34" name="Round Same Side Corner Rectangle 5">
            <a:extLst>
              <a:ext uri="{FF2B5EF4-FFF2-40B4-BE49-F238E27FC236}">
                <a16:creationId xmlns:a16="http://schemas.microsoft.com/office/drawing/2014/main" id="{E34BC61E-FF76-4260-9FB9-DC5C7258DCAD}"/>
              </a:ext>
            </a:extLst>
          </p:cNvPr>
          <p:cNvSpPr/>
          <p:nvPr/>
        </p:nvSpPr>
        <p:spPr>
          <a:xfrm>
            <a:off x="6279368" y="4561824"/>
            <a:ext cx="2468880"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Fatty liver with significant inflammation and hepatocyte ballooning</a:t>
            </a:r>
          </a:p>
        </p:txBody>
      </p:sp>
      <p:sp>
        <p:nvSpPr>
          <p:cNvPr id="35" name="Round Same Side Corner Rectangle 13">
            <a:extLst>
              <a:ext uri="{FF2B5EF4-FFF2-40B4-BE49-F238E27FC236}">
                <a16:creationId xmlns:a16="http://schemas.microsoft.com/office/drawing/2014/main" id="{AAA6E0F3-8980-48E3-A2F0-9618B933528B}"/>
              </a:ext>
            </a:extLst>
          </p:cNvPr>
          <p:cNvSpPr/>
          <p:nvPr/>
        </p:nvSpPr>
        <p:spPr>
          <a:xfrm>
            <a:off x="9123286" y="4543120"/>
            <a:ext cx="2468880"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Increasing fibrosis</a:t>
            </a:r>
            <a:br>
              <a:rPr kumimoji="0" lang="en-GB"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leading to cirrhosis, hepatocellular carcinoma</a:t>
            </a:r>
          </a:p>
        </p:txBody>
      </p:sp>
      <p:sp>
        <p:nvSpPr>
          <p:cNvPr id="32" name="Arrow: Down 31">
            <a:extLst>
              <a:ext uri="{FF2B5EF4-FFF2-40B4-BE49-F238E27FC236}">
                <a16:creationId xmlns:a16="http://schemas.microsoft.com/office/drawing/2014/main" id="{19D2A483-5533-42A6-8F23-79681878912C}"/>
              </a:ext>
            </a:extLst>
          </p:cNvPr>
          <p:cNvSpPr/>
          <p:nvPr/>
        </p:nvSpPr>
        <p:spPr bwMode="auto">
          <a:xfrm rot="16200000">
            <a:off x="8649707" y="3269999"/>
            <a:ext cx="615635" cy="465250"/>
          </a:xfrm>
          <a:prstGeom prst="downArrow">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ound Same Side Corner Rectangle 5">
            <a:extLst>
              <a:ext uri="{FF2B5EF4-FFF2-40B4-BE49-F238E27FC236}">
                <a16:creationId xmlns:a16="http://schemas.microsoft.com/office/drawing/2014/main" id="{02558C47-1934-41B8-8996-AB6FDA623687}"/>
              </a:ext>
            </a:extLst>
          </p:cNvPr>
          <p:cNvSpPr/>
          <p:nvPr/>
        </p:nvSpPr>
        <p:spPr>
          <a:xfrm>
            <a:off x="3650468" y="4561824"/>
            <a:ext cx="2468880"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Fatty liver with trivial or no inflammation and no hepatocyte ballooning</a:t>
            </a:r>
          </a:p>
        </p:txBody>
      </p:sp>
      <p:grpSp>
        <p:nvGrpSpPr>
          <p:cNvPr id="5" name="Group 4">
            <a:extLst>
              <a:ext uri="{FF2B5EF4-FFF2-40B4-BE49-F238E27FC236}">
                <a16:creationId xmlns:a16="http://schemas.microsoft.com/office/drawing/2014/main" id="{631497F6-F060-4430-8F4B-1A296F9E1B5F}"/>
              </a:ext>
            </a:extLst>
          </p:cNvPr>
          <p:cNvGrpSpPr/>
          <p:nvPr/>
        </p:nvGrpSpPr>
        <p:grpSpPr>
          <a:xfrm>
            <a:off x="9482037" y="2934675"/>
            <a:ext cx="1716006" cy="1275460"/>
            <a:chOff x="9482037" y="2986929"/>
            <a:chExt cx="1716006" cy="1275460"/>
          </a:xfrm>
        </p:grpSpPr>
        <p:sp>
          <p:nvSpPr>
            <p:cNvPr id="3" name="Oval 2">
              <a:extLst>
                <a:ext uri="{FF2B5EF4-FFF2-40B4-BE49-F238E27FC236}">
                  <a16:creationId xmlns:a16="http://schemas.microsoft.com/office/drawing/2014/main" id="{637EA9F5-E3C0-4EAF-BEDC-4BB0E4501DB3}"/>
                </a:ext>
              </a:extLst>
            </p:cNvPr>
            <p:cNvSpPr/>
            <p:nvPr/>
          </p:nvSpPr>
          <p:spPr bwMode="auto">
            <a:xfrm>
              <a:off x="9982748" y="303394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C7FD1211-6A09-4438-9E88-6ED7A1248A3E}"/>
                </a:ext>
              </a:extLst>
            </p:cNvPr>
            <p:cNvSpPr/>
            <p:nvPr/>
          </p:nvSpPr>
          <p:spPr bwMode="auto">
            <a:xfrm>
              <a:off x="10101877" y="305632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6B7E5D5A-FC0A-4D89-93D7-FE9545A5462F}"/>
                </a:ext>
              </a:extLst>
            </p:cNvPr>
            <p:cNvSpPr/>
            <p:nvPr/>
          </p:nvSpPr>
          <p:spPr bwMode="auto">
            <a:xfrm>
              <a:off x="9863977" y="3121977"/>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Oval 43">
              <a:extLst>
                <a:ext uri="{FF2B5EF4-FFF2-40B4-BE49-F238E27FC236}">
                  <a16:creationId xmlns:a16="http://schemas.microsoft.com/office/drawing/2014/main" id="{FAD4F6B6-18F1-4E4D-A5BB-60F81E47C9D1}"/>
                </a:ext>
              </a:extLst>
            </p:cNvPr>
            <p:cNvSpPr/>
            <p:nvPr/>
          </p:nvSpPr>
          <p:spPr bwMode="auto">
            <a:xfrm>
              <a:off x="10254277" y="320872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Oval 44">
              <a:extLst>
                <a:ext uri="{FF2B5EF4-FFF2-40B4-BE49-F238E27FC236}">
                  <a16:creationId xmlns:a16="http://schemas.microsoft.com/office/drawing/2014/main" id="{92751697-A889-48D7-AF12-1D1D2187B5CA}"/>
                </a:ext>
              </a:extLst>
            </p:cNvPr>
            <p:cNvSpPr/>
            <p:nvPr/>
          </p:nvSpPr>
          <p:spPr bwMode="auto">
            <a:xfrm>
              <a:off x="9666063" y="323077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Oval 45">
              <a:extLst>
                <a:ext uri="{FF2B5EF4-FFF2-40B4-BE49-F238E27FC236}">
                  <a16:creationId xmlns:a16="http://schemas.microsoft.com/office/drawing/2014/main" id="{22643087-1F98-467B-9C4E-09B3E2E09B32}"/>
                </a:ext>
              </a:extLst>
            </p:cNvPr>
            <p:cNvSpPr/>
            <p:nvPr/>
          </p:nvSpPr>
          <p:spPr bwMode="auto">
            <a:xfrm>
              <a:off x="10364118" y="310751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Oval 46">
              <a:extLst>
                <a:ext uri="{FF2B5EF4-FFF2-40B4-BE49-F238E27FC236}">
                  <a16:creationId xmlns:a16="http://schemas.microsoft.com/office/drawing/2014/main" id="{61B59A84-00D2-46B2-9BC6-97816825618A}"/>
                </a:ext>
              </a:extLst>
            </p:cNvPr>
            <p:cNvSpPr/>
            <p:nvPr/>
          </p:nvSpPr>
          <p:spPr bwMode="auto">
            <a:xfrm>
              <a:off x="9952388" y="318573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Oval 47">
              <a:extLst>
                <a:ext uri="{FF2B5EF4-FFF2-40B4-BE49-F238E27FC236}">
                  <a16:creationId xmlns:a16="http://schemas.microsoft.com/office/drawing/2014/main" id="{CB0C8652-9FC6-44E7-96B8-6D9A13DBD386}"/>
                </a:ext>
              </a:extLst>
            </p:cNvPr>
            <p:cNvSpPr/>
            <p:nvPr/>
          </p:nvSpPr>
          <p:spPr bwMode="auto">
            <a:xfrm>
              <a:off x="10282376" y="302077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4A0AF3EE-2EF0-43FE-82B0-6D6E5B114886}"/>
                </a:ext>
              </a:extLst>
            </p:cNvPr>
            <p:cNvSpPr/>
            <p:nvPr/>
          </p:nvSpPr>
          <p:spPr bwMode="auto">
            <a:xfrm>
              <a:off x="10167428" y="298692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67789F7D-8C1A-4E6D-BADA-1DCF5B532C8B}"/>
                </a:ext>
              </a:extLst>
            </p:cNvPr>
            <p:cNvSpPr/>
            <p:nvPr/>
          </p:nvSpPr>
          <p:spPr bwMode="auto">
            <a:xfrm>
              <a:off x="10213147" y="309188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F6A1F4FD-75FC-472C-9A3E-326BC5CA1B3F}"/>
                </a:ext>
              </a:extLst>
            </p:cNvPr>
            <p:cNvSpPr/>
            <p:nvPr/>
          </p:nvSpPr>
          <p:spPr bwMode="auto">
            <a:xfrm>
              <a:off x="9779428" y="305196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9E6097C5-6CB7-4CF5-A7FB-03F09202EB3E}"/>
                </a:ext>
              </a:extLst>
            </p:cNvPr>
            <p:cNvSpPr/>
            <p:nvPr/>
          </p:nvSpPr>
          <p:spPr bwMode="auto">
            <a:xfrm>
              <a:off x="9791346" y="319267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D4E91280-5BA4-407A-A115-3F304D76B1AE}"/>
                </a:ext>
              </a:extLst>
            </p:cNvPr>
            <p:cNvSpPr/>
            <p:nvPr/>
          </p:nvSpPr>
          <p:spPr bwMode="auto">
            <a:xfrm>
              <a:off x="10026392" y="311232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C8AB0B23-5734-47AA-BEB0-3CC61497E62A}"/>
                </a:ext>
              </a:extLst>
            </p:cNvPr>
            <p:cNvSpPr/>
            <p:nvPr/>
          </p:nvSpPr>
          <p:spPr bwMode="auto">
            <a:xfrm>
              <a:off x="10014739" y="326348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305EB7E2-8BBD-405B-AE00-91687A2C5407}"/>
                </a:ext>
              </a:extLst>
            </p:cNvPr>
            <p:cNvSpPr/>
            <p:nvPr/>
          </p:nvSpPr>
          <p:spPr bwMode="auto">
            <a:xfrm>
              <a:off x="10133868" y="328586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CAE82333-E4BA-433E-9962-D8B05A60F9C8}"/>
                </a:ext>
              </a:extLst>
            </p:cNvPr>
            <p:cNvSpPr/>
            <p:nvPr/>
          </p:nvSpPr>
          <p:spPr bwMode="auto">
            <a:xfrm>
              <a:off x="9895968" y="335152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D44D7A72-563F-4325-9C74-E264122CC650}"/>
                </a:ext>
              </a:extLst>
            </p:cNvPr>
            <p:cNvSpPr/>
            <p:nvPr/>
          </p:nvSpPr>
          <p:spPr bwMode="auto">
            <a:xfrm>
              <a:off x="10286268" y="343826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3376BD98-B80A-4C58-AFB7-4596553B1401}"/>
                </a:ext>
              </a:extLst>
            </p:cNvPr>
            <p:cNvSpPr/>
            <p:nvPr/>
          </p:nvSpPr>
          <p:spPr bwMode="auto">
            <a:xfrm>
              <a:off x="9698054" y="3460325"/>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8D35305A-9406-4C3C-B746-1013F3E3608E}"/>
                </a:ext>
              </a:extLst>
            </p:cNvPr>
            <p:cNvSpPr/>
            <p:nvPr/>
          </p:nvSpPr>
          <p:spPr bwMode="auto">
            <a:xfrm>
              <a:off x="10396109" y="333705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Oval 59">
              <a:extLst>
                <a:ext uri="{FF2B5EF4-FFF2-40B4-BE49-F238E27FC236}">
                  <a16:creationId xmlns:a16="http://schemas.microsoft.com/office/drawing/2014/main" id="{19BAAF8D-1590-4065-B392-C0800FF6A88E}"/>
                </a:ext>
              </a:extLst>
            </p:cNvPr>
            <p:cNvSpPr/>
            <p:nvPr/>
          </p:nvSpPr>
          <p:spPr bwMode="auto">
            <a:xfrm>
              <a:off x="9984379" y="341528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E66BB60F-9D5F-437C-BFAE-E110B7DD6EE2}"/>
                </a:ext>
              </a:extLst>
            </p:cNvPr>
            <p:cNvSpPr/>
            <p:nvPr/>
          </p:nvSpPr>
          <p:spPr bwMode="auto">
            <a:xfrm>
              <a:off x="10380586" y="323327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Oval 61">
              <a:extLst>
                <a:ext uri="{FF2B5EF4-FFF2-40B4-BE49-F238E27FC236}">
                  <a16:creationId xmlns:a16="http://schemas.microsoft.com/office/drawing/2014/main" id="{9FA5C593-05AC-43FB-B7F6-BCA32CFD3833}"/>
                </a:ext>
              </a:extLst>
            </p:cNvPr>
            <p:cNvSpPr/>
            <p:nvPr/>
          </p:nvSpPr>
          <p:spPr bwMode="auto">
            <a:xfrm>
              <a:off x="10110833" y="315230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Oval 62">
              <a:extLst>
                <a:ext uri="{FF2B5EF4-FFF2-40B4-BE49-F238E27FC236}">
                  <a16:creationId xmlns:a16="http://schemas.microsoft.com/office/drawing/2014/main" id="{EA58F919-5A62-491A-B139-0927C9EF45B3}"/>
                </a:ext>
              </a:extLst>
            </p:cNvPr>
            <p:cNvSpPr/>
            <p:nvPr/>
          </p:nvSpPr>
          <p:spPr bwMode="auto">
            <a:xfrm>
              <a:off x="10245138" y="332143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Oval 63">
              <a:extLst>
                <a:ext uri="{FF2B5EF4-FFF2-40B4-BE49-F238E27FC236}">
                  <a16:creationId xmlns:a16="http://schemas.microsoft.com/office/drawing/2014/main" id="{1ABC7466-E19B-4AB0-BC5A-510836798E21}"/>
                </a:ext>
              </a:extLst>
            </p:cNvPr>
            <p:cNvSpPr/>
            <p:nvPr/>
          </p:nvSpPr>
          <p:spPr bwMode="auto">
            <a:xfrm>
              <a:off x="9811419" y="328151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27C880E9-0844-4C50-B8DC-4F5806D71CD9}"/>
                </a:ext>
              </a:extLst>
            </p:cNvPr>
            <p:cNvSpPr/>
            <p:nvPr/>
          </p:nvSpPr>
          <p:spPr bwMode="auto">
            <a:xfrm>
              <a:off x="9823337" y="342222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13EBC588-BDD4-4E89-A09B-AEBEC622639A}"/>
                </a:ext>
              </a:extLst>
            </p:cNvPr>
            <p:cNvSpPr/>
            <p:nvPr/>
          </p:nvSpPr>
          <p:spPr bwMode="auto">
            <a:xfrm>
              <a:off x="10058383" y="334187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Oval 66">
              <a:extLst>
                <a:ext uri="{FF2B5EF4-FFF2-40B4-BE49-F238E27FC236}">
                  <a16:creationId xmlns:a16="http://schemas.microsoft.com/office/drawing/2014/main" id="{14CF9D69-F446-417F-8FFB-A2EDD490175C}"/>
                </a:ext>
              </a:extLst>
            </p:cNvPr>
            <p:cNvSpPr/>
            <p:nvPr/>
          </p:nvSpPr>
          <p:spPr bwMode="auto">
            <a:xfrm>
              <a:off x="9937029" y="348311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5CBF0AFE-315E-4BD2-8458-9CC2E680DFB3}"/>
                </a:ext>
              </a:extLst>
            </p:cNvPr>
            <p:cNvSpPr/>
            <p:nvPr/>
          </p:nvSpPr>
          <p:spPr bwMode="auto">
            <a:xfrm>
              <a:off x="10056158" y="35054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8DEFCDEF-C843-47F5-9E4F-6B5FE1877D7C}"/>
                </a:ext>
              </a:extLst>
            </p:cNvPr>
            <p:cNvSpPr/>
            <p:nvPr/>
          </p:nvSpPr>
          <p:spPr bwMode="auto">
            <a:xfrm>
              <a:off x="9818258" y="3571152"/>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26B13596-6CE9-4B7C-9BF9-5A4023A52DFD}"/>
                </a:ext>
              </a:extLst>
            </p:cNvPr>
            <p:cNvSpPr/>
            <p:nvPr/>
          </p:nvSpPr>
          <p:spPr bwMode="auto">
            <a:xfrm>
              <a:off x="10208558" y="36578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2BCEF7BD-A3F4-4E66-8CF8-AC0C19EA20B1}"/>
                </a:ext>
              </a:extLst>
            </p:cNvPr>
            <p:cNvSpPr/>
            <p:nvPr/>
          </p:nvSpPr>
          <p:spPr bwMode="auto">
            <a:xfrm>
              <a:off x="9620344" y="367995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Oval 71">
              <a:extLst>
                <a:ext uri="{FF2B5EF4-FFF2-40B4-BE49-F238E27FC236}">
                  <a16:creationId xmlns:a16="http://schemas.microsoft.com/office/drawing/2014/main" id="{5C4C665D-26CA-4859-A2D2-F93862A3F77C}"/>
                </a:ext>
              </a:extLst>
            </p:cNvPr>
            <p:cNvSpPr/>
            <p:nvPr/>
          </p:nvSpPr>
          <p:spPr bwMode="auto">
            <a:xfrm>
              <a:off x="10318399" y="355668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Oval 72">
              <a:extLst>
                <a:ext uri="{FF2B5EF4-FFF2-40B4-BE49-F238E27FC236}">
                  <a16:creationId xmlns:a16="http://schemas.microsoft.com/office/drawing/2014/main" id="{DED4C096-DB2E-4C44-9B82-1043B2094738}"/>
                </a:ext>
              </a:extLst>
            </p:cNvPr>
            <p:cNvSpPr/>
            <p:nvPr/>
          </p:nvSpPr>
          <p:spPr bwMode="auto">
            <a:xfrm>
              <a:off x="9906669" y="363491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Oval 73">
              <a:extLst>
                <a:ext uri="{FF2B5EF4-FFF2-40B4-BE49-F238E27FC236}">
                  <a16:creationId xmlns:a16="http://schemas.microsoft.com/office/drawing/2014/main" id="{B41D7225-6012-4FB5-BE0D-147EAE4345FC}"/>
                </a:ext>
              </a:extLst>
            </p:cNvPr>
            <p:cNvSpPr/>
            <p:nvPr/>
          </p:nvSpPr>
          <p:spPr bwMode="auto">
            <a:xfrm>
              <a:off x="10236657" y="346994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Oval 74">
              <a:extLst>
                <a:ext uri="{FF2B5EF4-FFF2-40B4-BE49-F238E27FC236}">
                  <a16:creationId xmlns:a16="http://schemas.microsoft.com/office/drawing/2014/main" id="{3B5BB35F-C88B-46CE-91BB-93942218F2CD}"/>
                </a:ext>
              </a:extLst>
            </p:cNvPr>
            <p:cNvSpPr/>
            <p:nvPr/>
          </p:nvSpPr>
          <p:spPr bwMode="auto">
            <a:xfrm>
              <a:off x="10121709" y="343610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Oval 75">
              <a:extLst>
                <a:ext uri="{FF2B5EF4-FFF2-40B4-BE49-F238E27FC236}">
                  <a16:creationId xmlns:a16="http://schemas.microsoft.com/office/drawing/2014/main" id="{6356A88A-07CA-40C6-AF31-9101C949029A}"/>
                </a:ext>
              </a:extLst>
            </p:cNvPr>
            <p:cNvSpPr/>
            <p:nvPr/>
          </p:nvSpPr>
          <p:spPr bwMode="auto">
            <a:xfrm>
              <a:off x="10167428" y="354106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Oval 76">
              <a:extLst>
                <a:ext uri="{FF2B5EF4-FFF2-40B4-BE49-F238E27FC236}">
                  <a16:creationId xmlns:a16="http://schemas.microsoft.com/office/drawing/2014/main" id="{033929AC-11A6-4BD1-BC8A-74C73A57D647}"/>
                </a:ext>
              </a:extLst>
            </p:cNvPr>
            <p:cNvSpPr/>
            <p:nvPr/>
          </p:nvSpPr>
          <p:spPr bwMode="auto">
            <a:xfrm>
              <a:off x="9741343" y="337958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Oval 77">
              <a:extLst>
                <a:ext uri="{FF2B5EF4-FFF2-40B4-BE49-F238E27FC236}">
                  <a16:creationId xmlns:a16="http://schemas.microsoft.com/office/drawing/2014/main" id="{5FE0043C-9DAD-4F16-AF2B-5D85C503425F}"/>
                </a:ext>
              </a:extLst>
            </p:cNvPr>
            <p:cNvSpPr/>
            <p:nvPr/>
          </p:nvSpPr>
          <p:spPr bwMode="auto">
            <a:xfrm>
              <a:off x="9745627" y="364185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Oval 78">
              <a:extLst>
                <a:ext uri="{FF2B5EF4-FFF2-40B4-BE49-F238E27FC236}">
                  <a16:creationId xmlns:a16="http://schemas.microsoft.com/office/drawing/2014/main" id="{47928BC9-068C-4392-9CDD-2F5193575676}"/>
                </a:ext>
              </a:extLst>
            </p:cNvPr>
            <p:cNvSpPr/>
            <p:nvPr/>
          </p:nvSpPr>
          <p:spPr bwMode="auto">
            <a:xfrm>
              <a:off x="9980673" y="356150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7712BCD9-E719-4EC7-BF25-36BBA562388A}"/>
                </a:ext>
              </a:extLst>
            </p:cNvPr>
            <p:cNvSpPr/>
            <p:nvPr/>
          </p:nvSpPr>
          <p:spPr bwMode="auto">
            <a:xfrm>
              <a:off x="9969020" y="371266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id="{B7F78C8F-057C-45DF-BA49-7EBD0B9BF97A}"/>
                </a:ext>
              </a:extLst>
            </p:cNvPr>
            <p:cNvSpPr/>
            <p:nvPr/>
          </p:nvSpPr>
          <p:spPr bwMode="auto">
            <a:xfrm>
              <a:off x="10088149" y="373504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Oval 81">
              <a:extLst>
                <a:ext uri="{FF2B5EF4-FFF2-40B4-BE49-F238E27FC236}">
                  <a16:creationId xmlns:a16="http://schemas.microsoft.com/office/drawing/2014/main" id="{DE552061-09D9-40D6-828B-178A7FBBA0FA}"/>
                </a:ext>
              </a:extLst>
            </p:cNvPr>
            <p:cNvSpPr/>
            <p:nvPr/>
          </p:nvSpPr>
          <p:spPr bwMode="auto">
            <a:xfrm>
              <a:off x="9850249" y="38006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Oval 82">
              <a:extLst>
                <a:ext uri="{FF2B5EF4-FFF2-40B4-BE49-F238E27FC236}">
                  <a16:creationId xmlns:a16="http://schemas.microsoft.com/office/drawing/2014/main" id="{E001DBD0-9E43-45DF-A800-A8165E0E5EF1}"/>
                </a:ext>
              </a:extLst>
            </p:cNvPr>
            <p:cNvSpPr/>
            <p:nvPr/>
          </p:nvSpPr>
          <p:spPr bwMode="auto">
            <a:xfrm>
              <a:off x="10240549" y="388744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Oval 83">
              <a:extLst>
                <a:ext uri="{FF2B5EF4-FFF2-40B4-BE49-F238E27FC236}">
                  <a16:creationId xmlns:a16="http://schemas.microsoft.com/office/drawing/2014/main" id="{EAF07112-2097-4F3D-A0BA-CB42E05395B3}"/>
                </a:ext>
              </a:extLst>
            </p:cNvPr>
            <p:cNvSpPr/>
            <p:nvPr/>
          </p:nvSpPr>
          <p:spPr bwMode="auto">
            <a:xfrm>
              <a:off x="9646100" y="399933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Oval 84">
              <a:extLst>
                <a:ext uri="{FF2B5EF4-FFF2-40B4-BE49-F238E27FC236}">
                  <a16:creationId xmlns:a16="http://schemas.microsoft.com/office/drawing/2014/main" id="{6F774CB1-3C77-4656-9CEE-5ABA28D4E936}"/>
                </a:ext>
              </a:extLst>
            </p:cNvPr>
            <p:cNvSpPr/>
            <p:nvPr/>
          </p:nvSpPr>
          <p:spPr bwMode="auto">
            <a:xfrm>
              <a:off x="10350390" y="378623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Oval 85">
              <a:extLst>
                <a:ext uri="{FF2B5EF4-FFF2-40B4-BE49-F238E27FC236}">
                  <a16:creationId xmlns:a16="http://schemas.microsoft.com/office/drawing/2014/main" id="{0716CC3C-EA11-4DFC-AB69-859939957725}"/>
                </a:ext>
              </a:extLst>
            </p:cNvPr>
            <p:cNvSpPr/>
            <p:nvPr/>
          </p:nvSpPr>
          <p:spPr bwMode="auto">
            <a:xfrm>
              <a:off x="9938660" y="386445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Oval 86">
              <a:extLst>
                <a:ext uri="{FF2B5EF4-FFF2-40B4-BE49-F238E27FC236}">
                  <a16:creationId xmlns:a16="http://schemas.microsoft.com/office/drawing/2014/main" id="{C2D63000-2B76-49AD-9250-9898431B5ED7}"/>
                </a:ext>
              </a:extLst>
            </p:cNvPr>
            <p:cNvSpPr/>
            <p:nvPr/>
          </p:nvSpPr>
          <p:spPr bwMode="auto">
            <a:xfrm>
              <a:off x="10334867" y="368244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Oval 87">
              <a:extLst>
                <a:ext uri="{FF2B5EF4-FFF2-40B4-BE49-F238E27FC236}">
                  <a16:creationId xmlns:a16="http://schemas.microsoft.com/office/drawing/2014/main" id="{709D1ACC-B80E-4C3D-980E-F8D5D02178F1}"/>
                </a:ext>
              </a:extLst>
            </p:cNvPr>
            <p:cNvSpPr/>
            <p:nvPr/>
          </p:nvSpPr>
          <p:spPr bwMode="auto">
            <a:xfrm>
              <a:off x="10065114" y="360148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83CD3F9A-9AA2-42F8-8573-F53613CC8AFA}"/>
                </a:ext>
              </a:extLst>
            </p:cNvPr>
            <p:cNvSpPr/>
            <p:nvPr/>
          </p:nvSpPr>
          <p:spPr bwMode="auto">
            <a:xfrm>
              <a:off x="10199419" y="377060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Oval 89">
              <a:extLst>
                <a:ext uri="{FF2B5EF4-FFF2-40B4-BE49-F238E27FC236}">
                  <a16:creationId xmlns:a16="http://schemas.microsoft.com/office/drawing/2014/main" id="{967FAB5C-06BE-4451-BDB0-EBAE36C55D05}"/>
                </a:ext>
              </a:extLst>
            </p:cNvPr>
            <p:cNvSpPr/>
            <p:nvPr/>
          </p:nvSpPr>
          <p:spPr bwMode="auto">
            <a:xfrm>
              <a:off x="9765700" y="373068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Oval 90">
              <a:extLst>
                <a:ext uri="{FF2B5EF4-FFF2-40B4-BE49-F238E27FC236}">
                  <a16:creationId xmlns:a16="http://schemas.microsoft.com/office/drawing/2014/main" id="{1D6FCF2C-9549-45C8-8E84-182266957187}"/>
                </a:ext>
              </a:extLst>
            </p:cNvPr>
            <p:cNvSpPr/>
            <p:nvPr/>
          </p:nvSpPr>
          <p:spPr bwMode="auto">
            <a:xfrm>
              <a:off x="9777618" y="387139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Oval 91">
              <a:extLst>
                <a:ext uri="{FF2B5EF4-FFF2-40B4-BE49-F238E27FC236}">
                  <a16:creationId xmlns:a16="http://schemas.microsoft.com/office/drawing/2014/main" id="{88F8DFFC-4D62-4F8F-9852-EE154BCF9960}"/>
                </a:ext>
              </a:extLst>
            </p:cNvPr>
            <p:cNvSpPr/>
            <p:nvPr/>
          </p:nvSpPr>
          <p:spPr bwMode="auto">
            <a:xfrm>
              <a:off x="10012664" y="379104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Oval 92">
              <a:extLst>
                <a:ext uri="{FF2B5EF4-FFF2-40B4-BE49-F238E27FC236}">
                  <a16:creationId xmlns:a16="http://schemas.microsoft.com/office/drawing/2014/main" id="{6C786740-B6EC-4678-8418-7B62A06033ED}"/>
                </a:ext>
              </a:extLst>
            </p:cNvPr>
            <p:cNvSpPr/>
            <p:nvPr/>
          </p:nvSpPr>
          <p:spPr bwMode="auto">
            <a:xfrm>
              <a:off x="9574861" y="3878955"/>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Oval 93">
              <a:extLst>
                <a:ext uri="{FF2B5EF4-FFF2-40B4-BE49-F238E27FC236}">
                  <a16:creationId xmlns:a16="http://schemas.microsoft.com/office/drawing/2014/main" id="{71A0B679-56F1-4F3A-B7D0-E90D05AC0671}"/>
                </a:ext>
              </a:extLst>
            </p:cNvPr>
            <p:cNvSpPr/>
            <p:nvPr/>
          </p:nvSpPr>
          <p:spPr bwMode="auto">
            <a:xfrm>
              <a:off x="9506243" y="3601512"/>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Oval 94">
              <a:extLst>
                <a:ext uri="{FF2B5EF4-FFF2-40B4-BE49-F238E27FC236}">
                  <a16:creationId xmlns:a16="http://schemas.microsoft.com/office/drawing/2014/main" id="{F8AE9FC6-EBC6-47FF-A766-E90BEC454CF0}"/>
                </a:ext>
              </a:extLst>
            </p:cNvPr>
            <p:cNvSpPr/>
            <p:nvPr/>
          </p:nvSpPr>
          <p:spPr bwMode="auto">
            <a:xfrm>
              <a:off x="9700144" y="384085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EFFD0ED3-90EE-43E1-8A56-3C2AFA5CC949}"/>
                </a:ext>
              </a:extLst>
            </p:cNvPr>
            <p:cNvSpPr/>
            <p:nvPr/>
          </p:nvSpPr>
          <p:spPr bwMode="auto">
            <a:xfrm>
              <a:off x="9598299" y="330865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Oval 96">
              <a:extLst>
                <a:ext uri="{FF2B5EF4-FFF2-40B4-BE49-F238E27FC236}">
                  <a16:creationId xmlns:a16="http://schemas.microsoft.com/office/drawing/2014/main" id="{A479B546-6B64-4470-9F56-63FDD0DCB2A0}"/>
                </a:ext>
              </a:extLst>
            </p:cNvPr>
            <p:cNvSpPr/>
            <p:nvPr/>
          </p:nvSpPr>
          <p:spPr bwMode="auto">
            <a:xfrm>
              <a:off x="9804766" y="399969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AC3ED9C3-B043-4ABE-89DE-387D44CD2455}"/>
                </a:ext>
              </a:extLst>
            </p:cNvPr>
            <p:cNvSpPr/>
            <p:nvPr/>
          </p:nvSpPr>
          <p:spPr bwMode="auto">
            <a:xfrm>
              <a:off x="9606852" y="4108501"/>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E230BE89-C556-4F49-802B-2ECBDAD7E920}"/>
                </a:ext>
              </a:extLst>
            </p:cNvPr>
            <p:cNvSpPr/>
            <p:nvPr/>
          </p:nvSpPr>
          <p:spPr bwMode="auto">
            <a:xfrm>
              <a:off x="9567939" y="3460457"/>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938E4066-A6F9-4180-B02E-FF099346B320}"/>
                </a:ext>
              </a:extLst>
            </p:cNvPr>
            <p:cNvSpPr/>
            <p:nvPr/>
          </p:nvSpPr>
          <p:spPr bwMode="auto">
            <a:xfrm>
              <a:off x="9720217" y="392968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A221422E-3CC8-48CD-86D8-F161A3B2D5A0}"/>
                </a:ext>
              </a:extLst>
            </p:cNvPr>
            <p:cNvSpPr/>
            <p:nvPr/>
          </p:nvSpPr>
          <p:spPr bwMode="auto">
            <a:xfrm>
              <a:off x="9732135" y="407039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C0EE6D87-9115-4ACA-915C-C1B328912E7C}"/>
                </a:ext>
              </a:extLst>
            </p:cNvPr>
            <p:cNvSpPr/>
            <p:nvPr/>
          </p:nvSpPr>
          <p:spPr bwMode="auto">
            <a:xfrm>
              <a:off x="9641943" y="338704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Oval 102">
              <a:extLst>
                <a:ext uri="{FF2B5EF4-FFF2-40B4-BE49-F238E27FC236}">
                  <a16:creationId xmlns:a16="http://schemas.microsoft.com/office/drawing/2014/main" id="{4A982E48-E520-45B2-9A06-BC018BD363EA}"/>
                </a:ext>
              </a:extLst>
            </p:cNvPr>
            <p:cNvSpPr/>
            <p:nvPr/>
          </p:nvSpPr>
          <p:spPr bwMode="auto">
            <a:xfrm>
              <a:off x="10150269" y="391606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5BD41472-7C1B-411B-9189-B92AEC636A8B}"/>
                </a:ext>
              </a:extLst>
            </p:cNvPr>
            <p:cNvSpPr/>
            <p:nvPr/>
          </p:nvSpPr>
          <p:spPr bwMode="auto">
            <a:xfrm>
              <a:off x="10065720" y="384605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Oval 104">
              <a:extLst>
                <a:ext uri="{FF2B5EF4-FFF2-40B4-BE49-F238E27FC236}">
                  <a16:creationId xmlns:a16="http://schemas.microsoft.com/office/drawing/2014/main" id="{19CF0211-B0D6-4097-A45B-B616C3CD4BC6}"/>
                </a:ext>
              </a:extLst>
            </p:cNvPr>
            <p:cNvSpPr/>
            <p:nvPr/>
          </p:nvSpPr>
          <p:spPr bwMode="auto">
            <a:xfrm>
              <a:off x="10077638" y="398676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Oval 105">
              <a:extLst>
                <a:ext uri="{FF2B5EF4-FFF2-40B4-BE49-F238E27FC236}">
                  <a16:creationId xmlns:a16="http://schemas.microsoft.com/office/drawing/2014/main" id="{06BBB414-A30E-41F0-BD50-2047BC12DA79}"/>
                </a:ext>
              </a:extLst>
            </p:cNvPr>
            <p:cNvSpPr/>
            <p:nvPr/>
          </p:nvSpPr>
          <p:spPr bwMode="auto">
            <a:xfrm>
              <a:off x="11027482" y="314143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EF1DE00F-BAED-479F-914E-452208DA8189}"/>
                </a:ext>
              </a:extLst>
            </p:cNvPr>
            <p:cNvSpPr/>
            <p:nvPr/>
          </p:nvSpPr>
          <p:spPr bwMode="auto">
            <a:xfrm>
              <a:off x="11137323" y="304022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A24B69F5-9DE8-4118-B2AC-60ACE31C99CC}"/>
                </a:ext>
              </a:extLst>
            </p:cNvPr>
            <p:cNvSpPr/>
            <p:nvPr/>
          </p:nvSpPr>
          <p:spPr bwMode="auto">
            <a:xfrm>
              <a:off x="10986352" y="302460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94C429A3-FD6B-48F5-A15F-D4BCDE75E15C}"/>
                </a:ext>
              </a:extLst>
            </p:cNvPr>
            <p:cNvSpPr/>
            <p:nvPr/>
          </p:nvSpPr>
          <p:spPr bwMode="auto">
            <a:xfrm>
              <a:off x="10799597" y="304504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84ACC859-D53F-46AA-AA36-AB576A8CBF30}"/>
                </a:ext>
              </a:extLst>
            </p:cNvPr>
            <p:cNvSpPr/>
            <p:nvPr/>
          </p:nvSpPr>
          <p:spPr bwMode="auto">
            <a:xfrm>
              <a:off x="10937202" y="317005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Oval 110">
              <a:extLst>
                <a:ext uri="{FF2B5EF4-FFF2-40B4-BE49-F238E27FC236}">
                  <a16:creationId xmlns:a16="http://schemas.microsoft.com/office/drawing/2014/main" id="{969B2843-BEE0-4EE3-BE8F-7132354B7116}"/>
                </a:ext>
              </a:extLst>
            </p:cNvPr>
            <p:cNvSpPr/>
            <p:nvPr/>
          </p:nvSpPr>
          <p:spPr bwMode="auto">
            <a:xfrm>
              <a:off x="10852653" y="310004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1">
              <a:extLst>
                <a:ext uri="{FF2B5EF4-FFF2-40B4-BE49-F238E27FC236}">
                  <a16:creationId xmlns:a16="http://schemas.microsoft.com/office/drawing/2014/main" id="{8A2F42ED-3AFE-47E2-9838-E4210B01534F}"/>
                </a:ext>
              </a:extLst>
            </p:cNvPr>
            <p:cNvSpPr/>
            <p:nvPr/>
          </p:nvSpPr>
          <p:spPr bwMode="auto">
            <a:xfrm>
              <a:off x="10864571" y="324075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Oval 112">
              <a:extLst>
                <a:ext uri="{FF2B5EF4-FFF2-40B4-BE49-F238E27FC236}">
                  <a16:creationId xmlns:a16="http://schemas.microsoft.com/office/drawing/2014/main" id="{41A24589-6D6C-42E0-96D0-336FA4FAC17F}"/>
                </a:ext>
              </a:extLst>
            </p:cNvPr>
            <p:cNvSpPr/>
            <p:nvPr/>
          </p:nvSpPr>
          <p:spPr bwMode="auto">
            <a:xfrm>
              <a:off x="9937029" y="396897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9645BC3E-B755-48DA-AA3D-9D0BEF716D2E}"/>
                </a:ext>
              </a:extLst>
            </p:cNvPr>
            <p:cNvSpPr/>
            <p:nvPr/>
          </p:nvSpPr>
          <p:spPr bwMode="auto">
            <a:xfrm>
              <a:off x="10447562" y="366823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09276869-186F-4BC5-A8B9-E8C7FDEE583F}"/>
                </a:ext>
              </a:extLst>
            </p:cNvPr>
            <p:cNvSpPr/>
            <p:nvPr/>
          </p:nvSpPr>
          <p:spPr bwMode="auto">
            <a:xfrm>
              <a:off x="9520304" y="420166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D38502DD-4D0D-4B30-ADB5-FA7174C460D6}"/>
                </a:ext>
              </a:extLst>
            </p:cNvPr>
            <p:cNvSpPr/>
            <p:nvPr/>
          </p:nvSpPr>
          <p:spPr bwMode="auto">
            <a:xfrm>
              <a:off x="10462351" y="317342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87FDCAC9-3F8E-4525-B06C-503EF9454492}"/>
                </a:ext>
              </a:extLst>
            </p:cNvPr>
            <p:cNvSpPr/>
            <p:nvPr/>
          </p:nvSpPr>
          <p:spPr bwMode="auto">
            <a:xfrm>
              <a:off x="9482037" y="374774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4993BB0F-508C-4934-92A2-7578A32D88DF}"/>
                </a:ext>
              </a:extLst>
            </p:cNvPr>
            <p:cNvSpPr/>
            <p:nvPr/>
          </p:nvSpPr>
          <p:spPr bwMode="auto">
            <a:xfrm>
              <a:off x="10440338" y="348605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C8A91F7A-6F3A-4817-B45C-3F02460A133F}"/>
                </a:ext>
              </a:extLst>
            </p:cNvPr>
            <p:cNvSpPr/>
            <p:nvPr/>
          </p:nvSpPr>
          <p:spPr bwMode="auto">
            <a:xfrm>
              <a:off x="9522151" y="399715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45D4A6A5-B748-4DC1-8FCE-AF2109A2C274}"/>
                </a:ext>
              </a:extLst>
            </p:cNvPr>
            <p:cNvSpPr/>
            <p:nvPr/>
          </p:nvSpPr>
          <p:spPr bwMode="auto">
            <a:xfrm>
              <a:off x="10355007" y="389889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FAB12B0C-82F8-481E-B40E-83F035436913}"/>
                </a:ext>
              </a:extLst>
            </p:cNvPr>
            <p:cNvSpPr/>
            <p:nvPr/>
          </p:nvSpPr>
          <p:spPr bwMode="auto">
            <a:xfrm>
              <a:off x="10874931" y="337871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2ADC8E62-4DB8-45C5-88DA-DFF606305862}"/>
                </a:ext>
              </a:extLst>
            </p:cNvPr>
            <p:cNvSpPr/>
            <p:nvPr/>
          </p:nvSpPr>
          <p:spPr bwMode="auto">
            <a:xfrm>
              <a:off x="10953125" y="33144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Oval 123">
              <a:extLst>
                <a:ext uri="{FF2B5EF4-FFF2-40B4-BE49-F238E27FC236}">
                  <a16:creationId xmlns:a16="http://schemas.microsoft.com/office/drawing/2014/main" id="{FC041896-F12E-4BDB-8148-41762CA5D3D9}"/>
                </a:ext>
              </a:extLst>
            </p:cNvPr>
            <p:cNvSpPr/>
            <p:nvPr/>
          </p:nvSpPr>
          <p:spPr bwMode="auto">
            <a:xfrm>
              <a:off x="10802154" y="329887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24">
              <a:extLst>
                <a:ext uri="{FF2B5EF4-FFF2-40B4-BE49-F238E27FC236}">
                  <a16:creationId xmlns:a16="http://schemas.microsoft.com/office/drawing/2014/main" id="{B340E9AF-9A38-42E0-A927-C86E7452F045}"/>
                </a:ext>
              </a:extLst>
            </p:cNvPr>
            <p:cNvSpPr/>
            <p:nvPr/>
          </p:nvSpPr>
          <p:spPr bwMode="auto">
            <a:xfrm>
              <a:off x="10615399" y="331931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4C4F030B-EE4C-479B-A2DF-F84C4B9F3079}"/>
                </a:ext>
              </a:extLst>
            </p:cNvPr>
            <p:cNvSpPr/>
            <p:nvPr/>
          </p:nvSpPr>
          <p:spPr bwMode="auto">
            <a:xfrm>
              <a:off x="10731506" y="3621396"/>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Oval 126">
              <a:extLst>
                <a:ext uri="{FF2B5EF4-FFF2-40B4-BE49-F238E27FC236}">
                  <a16:creationId xmlns:a16="http://schemas.microsoft.com/office/drawing/2014/main" id="{004FDC7E-7577-469A-B1E9-3A3827CC9DD4}"/>
                </a:ext>
              </a:extLst>
            </p:cNvPr>
            <p:cNvSpPr/>
            <p:nvPr/>
          </p:nvSpPr>
          <p:spPr bwMode="auto">
            <a:xfrm>
              <a:off x="10668455" y="337431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Oval 127">
              <a:extLst>
                <a:ext uri="{FF2B5EF4-FFF2-40B4-BE49-F238E27FC236}">
                  <a16:creationId xmlns:a16="http://schemas.microsoft.com/office/drawing/2014/main" id="{D26E99D9-3CC1-4884-AE64-656B4A96E2C7}"/>
                </a:ext>
              </a:extLst>
            </p:cNvPr>
            <p:cNvSpPr/>
            <p:nvPr/>
          </p:nvSpPr>
          <p:spPr bwMode="auto">
            <a:xfrm>
              <a:off x="10680373" y="351502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Oval 128">
              <a:extLst>
                <a:ext uri="{FF2B5EF4-FFF2-40B4-BE49-F238E27FC236}">
                  <a16:creationId xmlns:a16="http://schemas.microsoft.com/office/drawing/2014/main" id="{EE8516F8-3F6B-4587-A251-5FF1D222EA18}"/>
                </a:ext>
              </a:extLst>
            </p:cNvPr>
            <p:cNvSpPr/>
            <p:nvPr/>
          </p:nvSpPr>
          <p:spPr bwMode="auto">
            <a:xfrm>
              <a:off x="10459911" y="304855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Oval 129">
              <a:extLst>
                <a:ext uri="{FF2B5EF4-FFF2-40B4-BE49-F238E27FC236}">
                  <a16:creationId xmlns:a16="http://schemas.microsoft.com/office/drawing/2014/main" id="{4B55F945-FA5E-44A6-ADBF-F7456F553B96}"/>
                </a:ext>
              </a:extLst>
            </p:cNvPr>
            <p:cNvSpPr/>
            <p:nvPr/>
          </p:nvSpPr>
          <p:spPr bwMode="auto">
            <a:xfrm>
              <a:off x="10634693" y="312025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Oval 130">
              <a:extLst>
                <a:ext uri="{FF2B5EF4-FFF2-40B4-BE49-F238E27FC236}">
                  <a16:creationId xmlns:a16="http://schemas.microsoft.com/office/drawing/2014/main" id="{9942FFBB-9869-4FBE-9685-805AFCB23FC0}"/>
                </a:ext>
              </a:extLst>
            </p:cNvPr>
            <p:cNvSpPr/>
            <p:nvPr/>
          </p:nvSpPr>
          <p:spPr bwMode="auto">
            <a:xfrm>
              <a:off x="10700244" y="305086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Oval 131">
              <a:extLst>
                <a:ext uri="{FF2B5EF4-FFF2-40B4-BE49-F238E27FC236}">
                  <a16:creationId xmlns:a16="http://schemas.microsoft.com/office/drawing/2014/main" id="{C1991CE2-A598-4C4B-992B-BA65E1029818}"/>
                </a:ext>
              </a:extLst>
            </p:cNvPr>
            <p:cNvSpPr/>
            <p:nvPr/>
          </p:nvSpPr>
          <p:spPr bwMode="auto">
            <a:xfrm>
              <a:off x="10745963" y="315582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A83A69F2-3C4B-4987-9390-4D2821ABC83A}"/>
                </a:ext>
              </a:extLst>
            </p:cNvPr>
            <p:cNvSpPr/>
            <p:nvPr/>
          </p:nvSpPr>
          <p:spPr bwMode="auto">
            <a:xfrm>
              <a:off x="10718233" y="327161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3198D157-D412-4500-B912-95917C5AA22F}"/>
                </a:ext>
              </a:extLst>
            </p:cNvPr>
            <p:cNvSpPr/>
            <p:nvPr/>
          </p:nvSpPr>
          <p:spPr bwMode="auto">
            <a:xfrm>
              <a:off x="10643649" y="321624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A47075E4-A3C7-4C08-9BF8-8C275F39E1F8}"/>
                </a:ext>
              </a:extLst>
            </p:cNvPr>
            <p:cNvSpPr/>
            <p:nvPr/>
          </p:nvSpPr>
          <p:spPr bwMode="auto">
            <a:xfrm>
              <a:off x="11111790" y="320017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Oval 135">
              <a:extLst>
                <a:ext uri="{FF2B5EF4-FFF2-40B4-BE49-F238E27FC236}">
                  <a16:creationId xmlns:a16="http://schemas.microsoft.com/office/drawing/2014/main" id="{4449F560-59E6-4FA2-AB99-DEFB89347F51}"/>
                </a:ext>
              </a:extLst>
            </p:cNvPr>
            <p:cNvSpPr/>
            <p:nvPr/>
          </p:nvSpPr>
          <p:spPr bwMode="auto">
            <a:xfrm>
              <a:off x="10636006" y="367277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B0675818-319A-461B-9F21-710CB3535D66}"/>
                </a:ext>
              </a:extLst>
            </p:cNvPr>
            <p:cNvSpPr/>
            <p:nvPr/>
          </p:nvSpPr>
          <p:spPr bwMode="auto">
            <a:xfrm>
              <a:off x="11027014" y="3354820"/>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Oval 137">
              <a:extLst>
                <a:ext uri="{FF2B5EF4-FFF2-40B4-BE49-F238E27FC236}">
                  <a16:creationId xmlns:a16="http://schemas.microsoft.com/office/drawing/2014/main" id="{0660B815-1EF0-49AA-A9B8-D8BEB106F17E}"/>
                </a:ext>
              </a:extLst>
            </p:cNvPr>
            <p:cNvSpPr/>
            <p:nvPr/>
          </p:nvSpPr>
          <p:spPr bwMode="auto">
            <a:xfrm>
              <a:off x="11092565" y="328542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6A0F7F0A-D158-4D7B-8D3D-8A1D4F89E211}"/>
                </a:ext>
              </a:extLst>
            </p:cNvPr>
            <p:cNvSpPr/>
            <p:nvPr/>
          </p:nvSpPr>
          <p:spPr bwMode="auto">
            <a:xfrm>
              <a:off x="11109539" y="340637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Oval 140">
              <a:extLst>
                <a:ext uri="{FF2B5EF4-FFF2-40B4-BE49-F238E27FC236}">
                  <a16:creationId xmlns:a16="http://schemas.microsoft.com/office/drawing/2014/main" id="{CACEBF34-6D6D-4099-86E5-A03EAE321F75}"/>
                </a:ext>
              </a:extLst>
            </p:cNvPr>
            <p:cNvSpPr/>
            <p:nvPr/>
          </p:nvSpPr>
          <p:spPr bwMode="auto">
            <a:xfrm>
              <a:off x="10763952" y="3384361"/>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FCC985E5-3EAF-4679-952B-D048ED8A4C23}"/>
                </a:ext>
              </a:extLst>
            </p:cNvPr>
            <p:cNvSpPr/>
            <p:nvPr/>
          </p:nvSpPr>
          <p:spPr bwMode="auto">
            <a:xfrm>
              <a:off x="9906398" y="300978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2BF61467-3F4A-4048-970A-82357097E4D8}"/>
                </a:ext>
              </a:extLst>
            </p:cNvPr>
            <p:cNvSpPr/>
            <p:nvPr/>
          </p:nvSpPr>
          <p:spPr bwMode="auto">
            <a:xfrm>
              <a:off x="10011131" y="300353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Oval 143">
              <a:extLst>
                <a:ext uri="{FF2B5EF4-FFF2-40B4-BE49-F238E27FC236}">
                  <a16:creationId xmlns:a16="http://schemas.microsoft.com/office/drawing/2014/main" id="{70C8B681-42AD-423D-9A12-77AAE729A391}"/>
                </a:ext>
              </a:extLst>
            </p:cNvPr>
            <p:cNvSpPr/>
            <p:nvPr/>
          </p:nvSpPr>
          <p:spPr bwMode="auto">
            <a:xfrm>
              <a:off x="9830370" y="3053420"/>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1B97B0A7-89CD-498A-A41F-970022AA6893}"/>
                </a:ext>
              </a:extLst>
            </p:cNvPr>
            <p:cNvSpPr/>
            <p:nvPr/>
          </p:nvSpPr>
          <p:spPr bwMode="auto">
            <a:xfrm>
              <a:off x="9679990" y="3136090"/>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6795C251-B180-4B31-A783-A724F4E1EF99}"/>
                </a:ext>
              </a:extLst>
            </p:cNvPr>
            <p:cNvSpPr/>
            <p:nvPr/>
          </p:nvSpPr>
          <p:spPr bwMode="auto">
            <a:xfrm>
              <a:off x="9897546" y="310186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4D088EE1-F74A-42AA-8138-E7BFA0A08328}"/>
                </a:ext>
              </a:extLst>
            </p:cNvPr>
            <p:cNvSpPr/>
            <p:nvPr/>
          </p:nvSpPr>
          <p:spPr bwMode="auto">
            <a:xfrm>
              <a:off x="10358667" y="303304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86746DAB-2AF8-4821-9654-DD4B094768B2}"/>
                </a:ext>
              </a:extLst>
            </p:cNvPr>
            <p:cNvSpPr/>
            <p:nvPr/>
          </p:nvSpPr>
          <p:spPr bwMode="auto">
            <a:xfrm>
              <a:off x="10095676" y="303055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05BD016C-326C-4BC2-A8FC-B1D8166DBA6C}"/>
                </a:ext>
              </a:extLst>
            </p:cNvPr>
            <p:cNvSpPr/>
            <p:nvPr/>
          </p:nvSpPr>
          <p:spPr bwMode="auto">
            <a:xfrm>
              <a:off x="10615055" y="305513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42D752E4-F7DC-4BB8-83C7-B4EABE3A4EE4}"/>
                </a:ext>
              </a:extLst>
            </p:cNvPr>
            <p:cNvSpPr/>
            <p:nvPr/>
          </p:nvSpPr>
          <p:spPr bwMode="auto">
            <a:xfrm>
              <a:off x="9775183" y="310713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934C7702-FBEA-4A7F-AEDB-9782E497DB2A}"/>
                </a:ext>
              </a:extLst>
            </p:cNvPr>
            <p:cNvSpPr/>
            <p:nvPr/>
          </p:nvSpPr>
          <p:spPr bwMode="auto">
            <a:xfrm>
              <a:off x="9953776" y="304608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81872A9B-A64C-4690-85B9-B0464A3CC05B}"/>
                </a:ext>
              </a:extLst>
            </p:cNvPr>
            <p:cNvSpPr/>
            <p:nvPr/>
          </p:nvSpPr>
          <p:spPr bwMode="auto">
            <a:xfrm>
              <a:off x="9944922" y="316094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736C97AB-2531-4232-B6BC-671AFA95CDC9}"/>
                </a:ext>
              </a:extLst>
            </p:cNvPr>
            <p:cNvSpPr/>
            <p:nvPr/>
          </p:nvSpPr>
          <p:spPr bwMode="auto">
            <a:xfrm>
              <a:off x="10035438" y="317794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93D2456B-0508-4403-AF9B-13DE3BB0E447}"/>
                </a:ext>
              </a:extLst>
            </p:cNvPr>
            <p:cNvSpPr/>
            <p:nvPr/>
          </p:nvSpPr>
          <p:spPr bwMode="auto">
            <a:xfrm>
              <a:off x="9854677" y="322783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01A1FD1D-4AAA-4ADD-A222-4A32BE7DFB1B}"/>
                </a:ext>
              </a:extLst>
            </p:cNvPr>
            <p:cNvSpPr/>
            <p:nvPr/>
          </p:nvSpPr>
          <p:spPr bwMode="auto">
            <a:xfrm>
              <a:off x="10017936" y="307646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0CE84110-83C4-48F0-95C4-8DC25318DEDF}"/>
                </a:ext>
              </a:extLst>
            </p:cNvPr>
            <p:cNvSpPr/>
            <p:nvPr/>
          </p:nvSpPr>
          <p:spPr bwMode="auto">
            <a:xfrm>
              <a:off x="10119984" y="320497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FFA607E6-DA93-45EA-BC03-19D4698653DE}"/>
                </a:ext>
              </a:extLst>
            </p:cNvPr>
            <p:cNvSpPr/>
            <p:nvPr/>
          </p:nvSpPr>
          <p:spPr bwMode="auto">
            <a:xfrm>
              <a:off x="9530634" y="336508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88D8A69B-E7E0-49EE-BEC5-35F2891B3D13}"/>
                </a:ext>
              </a:extLst>
            </p:cNvPr>
            <p:cNvSpPr/>
            <p:nvPr/>
          </p:nvSpPr>
          <p:spPr bwMode="auto">
            <a:xfrm>
              <a:off x="9978083" y="322050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94649B2E-93B3-4B81-8E2D-B8B68C851A3F}"/>
                </a:ext>
              </a:extLst>
            </p:cNvPr>
            <p:cNvSpPr/>
            <p:nvPr/>
          </p:nvSpPr>
          <p:spPr bwMode="auto">
            <a:xfrm>
              <a:off x="9737190" y="324915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010D7D80-403C-4C7E-A18C-8B9C6A5474FF}"/>
                </a:ext>
              </a:extLst>
            </p:cNvPr>
            <p:cNvSpPr/>
            <p:nvPr/>
          </p:nvSpPr>
          <p:spPr bwMode="auto">
            <a:xfrm>
              <a:off x="9628502" y="319526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1" name="Group 160">
              <a:extLst>
                <a:ext uri="{FF2B5EF4-FFF2-40B4-BE49-F238E27FC236}">
                  <a16:creationId xmlns:a16="http://schemas.microsoft.com/office/drawing/2014/main" id="{8EA2A0D8-178C-4CC7-8739-842E74877522}"/>
                </a:ext>
              </a:extLst>
            </p:cNvPr>
            <p:cNvGrpSpPr/>
            <p:nvPr/>
          </p:nvGrpSpPr>
          <p:grpSpPr>
            <a:xfrm>
              <a:off x="10640738" y="3020351"/>
              <a:ext cx="526220" cy="333086"/>
              <a:chOff x="9491410" y="2771148"/>
              <a:chExt cx="692558" cy="438374"/>
            </a:xfrm>
            <a:solidFill>
              <a:srgbClr val="9F714B"/>
            </a:solidFill>
          </p:grpSpPr>
          <p:sp>
            <p:nvSpPr>
              <p:cNvPr id="162" name="Oval 161">
                <a:extLst>
                  <a:ext uri="{FF2B5EF4-FFF2-40B4-BE49-F238E27FC236}">
                    <a16:creationId xmlns:a16="http://schemas.microsoft.com/office/drawing/2014/main" id="{9F2B6D4C-A7BC-46C1-88C9-A41A10D51591}"/>
                  </a:ext>
                </a:extLst>
              </p:cNvPr>
              <p:cNvSpPr/>
              <p:nvPr/>
            </p:nvSpPr>
            <p:spPr bwMode="auto">
              <a:xfrm>
                <a:off x="9875859" y="2818159"/>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0BCBDF18-CADB-4ED2-B6B4-C686C1C15701}"/>
                  </a:ext>
                </a:extLst>
              </p:cNvPr>
              <p:cNvSpPr/>
              <p:nvPr/>
            </p:nvSpPr>
            <p:spPr bwMode="auto">
              <a:xfrm>
                <a:off x="9994988" y="2840542"/>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40F56C00-4CCB-4640-AEFB-251FA1FBBB73}"/>
                  </a:ext>
                </a:extLst>
              </p:cNvPr>
              <p:cNvSpPr/>
              <p:nvPr/>
            </p:nvSpPr>
            <p:spPr bwMode="auto">
              <a:xfrm>
                <a:off x="9757088" y="2906196"/>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61FDE7F9-4A64-4D05-813D-E2720F110E3E}"/>
                  </a:ext>
                </a:extLst>
              </p:cNvPr>
              <p:cNvSpPr/>
              <p:nvPr/>
            </p:nvSpPr>
            <p:spPr bwMode="auto">
              <a:xfrm>
                <a:off x="9559174" y="3014998"/>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C727F646-8D31-4DFA-BA0D-AF8557920F4A}"/>
                  </a:ext>
                </a:extLst>
              </p:cNvPr>
              <p:cNvSpPr/>
              <p:nvPr/>
            </p:nvSpPr>
            <p:spPr bwMode="auto">
              <a:xfrm>
                <a:off x="9845499" y="2969957"/>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8B54E3EB-B5E2-4360-BAD4-2F44E7B7533B}"/>
                  </a:ext>
                </a:extLst>
              </p:cNvPr>
              <p:cNvSpPr/>
              <p:nvPr/>
            </p:nvSpPr>
            <p:spPr bwMode="auto">
              <a:xfrm>
                <a:off x="10060539" y="2771148"/>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B87FC75D-7058-4E51-86C1-DCDDE3B8774D}"/>
                  </a:ext>
                </a:extLst>
              </p:cNvPr>
              <p:cNvSpPr/>
              <p:nvPr/>
            </p:nvSpPr>
            <p:spPr bwMode="auto">
              <a:xfrm>
                <a:off x="10106258" y="2876107"/>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57017256-21B3-44E5-BB65-86FBEC7974CB}"/>
                  </a:ext>
                </a:extLst>
              </p:cNvPr>
              <p:cNvSpPr/>
              <p:nvPr/>
            </p:nvSpPr>
            <p:spPr bwMode="auto">
              <a:xfrm>
                <a:off x="9672539" y="2836184"/>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3D26F3EE-448C-402D-846A-7895D30B0C5B}"/>
                  </a:ext>
                </a:extLst>
              </p:cNvPr>
              <p:cNvSpPr/>
              <p:nvPr/>
            </p:nvSpPr>
            <p:spPr bwMode="auto">
              <a:xfrm>
                <a:off x="9684457" y="2976895"/>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8121D4BC-A9A9-4808-81B2-6E20512F2BF6}"/>
                  </a:ext>
                </a:extLst>
              </p:cNvPr>
              <p:cNvSpPr/>
              <p:nvPr/>
            </p:nvSpPr>
            <p:spPr bwMode="auto">
              <a:xfrm>
                <a:off x="9919503" y="2896547"/>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326AFE92-A63A-4312-B9BA-B88D057E96FB}"/>
                  </a:ext>
                </a:extLst>
              </p:cNvPr>
              <p:cNvSpPr/>
              <p:nvPr/>
            </p:nvSpPr>
            <p:spPr bwMode="auto">
              <a:xfrm>
                <a:off x="9907850" y="3047705"/>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2A6E9287-4570-4A4C-AAA2-FA09FAB57FF9}"/>
                  </a:ext>
                </a:extLst>
              </p:cNvPr>
              <p:cNvSpPr/>
              <p:nvPr/>
            </p:nvSpPr>
            <p:spPr bwMode="auto">
              <a:xfrm>
                <a:off x="10026979" y="3070088"/>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B093FAC3-AB14-4A56-873D-45B5C7C5F5F2}"/>
                  </a:ext>
                </a:extLst>
              </p:cNvPr>
              <p:cNvSpPr/>
              <p:nvPr/>
            </p:nvSpPr>
            <p:spPr bwMode="auto">
              <a:xfrm>
                <a:off x="9789079" y="3135742"/>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D11E24C4-60BF-4903-8D68-AC19F3B70BCD}"/>
                  </a:ext>
                </a:extLst>
              </p:cNvPr>
              <p:cNvSpPr/>
              <p:nvPr/>
            </p:nvSpPr>
            <p:spPr bwMode="auto">
              <a:xfrm>
                <a:off x="10003944" y="2936524"/>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4D9074AF-13C5-4E63-9895-B02D696E8730}"/>
                  </a:ext>
                </a:extLst>
              </p:cNvPr>
              <p:cNvSpPr/>
              <p:nvPr/>
            </p:nvSpPr>
            <p:spPr bwMode="auto">
              <a:xfrm>
                <a:off x="10138249" y="3105653"/>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4FF9A06D-9C03-45AF-A980-7D89C4B9701B}"/>
                  </a:ext>
                </a:extLst>
              </p:cNvPr>
              <p:cNvSpPr/>
              <p:nvPr/>
            </p:nvSpPr>
            <p:spPr bwMode="auto">
              <a:xfrm>
                <a:off x="9704530" y="3065730"/>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51B05FFE-BB67-4A9E-AD14-E3A6E571BE21}"/>
                  </a:ext>
                </a:extLst>
              </p:cNvPr>
              <p:cNvSpPr/>
              <p:nvPr/>
            </p:nvSpPr>
            <p:spPr bwMode="auto">
              <a:xfrm>
                <a:off x="9951494" y="3126093"/>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Oval 178">
                <a:extLst>
                  <a:ext uri="{FF2B5EF4-FFF2-40B4-BE49-F238E27FC236}">
                    <a16:creationId xmlns:a16="http://schemas.microsoft.com/office/drawing/2014/main" id="{D8D34681-1801-41A7-8D1E-098DA58374C9}"/>
                  </a:ext>
                </a:extLst>
              </p:cNvPr>
              <p:cNvSpPr/>
              <p:nvPr/>
            </p:nvSpPr>
            <p:spPr bwMode="auto">
              <a:xfrm>
                <a:off x="9634454" y="3163803"/>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B26C6E4C-C362-4C26-A54C-A6789A3215C2}"/>
                  </a:ext>
                </a:extLst>
              </p:cNvPr>
              <p:cNvSpPr/>
              <p:nvPr/>
            </p:nvSpPr>
            <p:spPr bwMode="auto">
              <a:xfrm>
                <a:off x="9491410" y="3092878"/>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83" name="Oval 182">
              <a:extLst>
                <a:ext uri="{FF2B5EF4-FFF2-40B4-BE49-F238E27FC236}">
                  <a16:creationId xmlns:a16="http://schemas.microsoft.com/office/drawing/2014/main" id="{A60ACEDB-91DE-471B-A864-6D27A812B9C5}"/>
                </a:ext>
              </a:extLst>
            </p:cNvPr>
            <p:cNvSpPr/>
            <p:nvPr/>
          </p:nvSpPr>
          <p:spPr bwMode="auto">
            <a:xfrm>
              <a:off x="10325087" y="313033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F752065F-E1B5-49C0-ABCA-AB5FD424C64B}"/>
                </a:ext>
              </a:extLst>
            </p:cNvPr>
            <p:cNvSpPr/>
            <p:nvPr/>
          </p:nvSpPr>
          <p:spPr bwMode="auto">
            <a:xfrm>
              <a:off x="10415604" y="314733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2C0E2B20-1213-4931-A9E0-C4D67B55F47D}"/>
                </a:ext>
              </a:extLst>
            </p:cNvPr>
            <p:cNvSpPr/>
            <p:nvPr/>
          </p:nvSpPr>
          <p:spPr bwMode="auto">
            <a:xfrm>
              <a:off x="10234843" y="319722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FB873DB1-F5EE-4EA3-83A0-2B2D2F6D0839}"/>
                </a:ext>
              </a:extLst>
            </p:cNvPr>
            <p:cNvSpPr/>
            <p:nvPr/>
          </p:nvSpPr>
          <p:spPr bwMode="auto">
            <a:xfrm>
              <a:off x="10084463" y="327989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C0EE6A5D-BACB-406F-BB0C-F7D61C17BF1C}"/>
                </a:ext>
              </a:extLst>
            </p:cNvPr>
            <p:cNvSpPr/>
            <p:nvPr/>
          </p:nvSpPr>
          <p:spPr bwMode="auto">
            <a:xfrm>
              <a:off x="10302019" y="324566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01AA8D93-7C22-4527-BC1B-CC1A3F7CCC15}"/>
                </a:ext>
              </a:extLst>
            </p:cNvPr>
            <p:cNvSpPr/>
            <p:nvPr/>
          </p:nvSpPr>
          <p:spPr bwMode="auto">
            <a:xfrm>
              <a:off x="10465411" y="309461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745880C2-67DB-4321-A614-1BBE8399572D}"/>
                </a:ext>
              </a:extLst>
            </p:cNvPr>
            <p:cNvSpPr/>
            <p:nvPr/>
          </p:nvSpPr>
          <p:spPr bwMode="auto">
            <a:xfrm>
              <a:off x="10604552" y="31804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4DE1F4E6-59B6-497E-BE65-60FAF4C621D2}"/>
                </a:ext>
              </a:extLst>
            </p:cNvPr>
            <p:cNvSpPr/>
            <p:nvPr/>
          </p:nvSpPr>
          <p:spPr bwMode="auto">
            <a:xfrm>
              <a:off x="10170601" y="314402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3C349E8D-11A4-4797-BCA4-06BFDC42297F}"/>
                </a:ext>
              </a:extLst>
            </p:cNvPr>
            <p:cNvSpPr/>
            <p:nvPr/>
          </p:nvSpPr>
          <p:spPr bwMode="auto">
            <a:xfrm>
              <a:off x="10179656" y="325094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E6F9541B-425A-4DE8-9D8B-BBBD8D9854FA}"/>
                </a:ext>
              </a:extLst>
            </p:cNvPr>
            <p:cNvSpPr/>
            <p:nvPr/>
          </p:nvSpPr>
          <p:spPr bwMode="auto">
            <a:xfrm>
              <a:off x="10358249" y="318989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5FC9968F-60B5-404F-9EEE-A16EB42197DC}"/>
                </a:ext>
              </a:extLst>
            </p:cNvPr>
            <p:cNvSpPr/>
            <p:nvPr/>
          </p:nvSpPr>
          <p:spPr bwMode="auto">
            <a:xfrm>
              <a:off x="10349395" y="330474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180CB85E-A23B-4008-9395-52D12EEA3F43}"/>
                </a:ext>
              </a:extLst>
            </p:cNvPr>
            <p:cNvSpPr/>
            <p:nvPr/>
          </p:nvSpPr>
          <p:spPr bwMode="auto">
            <a:xfrm>
              <a:off x="10417061" y="328926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8F89EA44-7A1B-48BB-B858-BBE5806328D8}"/>
                </a:ext>
              </a:extLst>
            </p:cNvPr>
            <p:cNvSpPr/>
            <p:nvPr/>
          </p:nvSpPr>
          <p:spPr bwMode="auto">
            <a:xfrm>
              <a:off x="10259150" y="3371636"/>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458E12B2-7065-4ED5-A434-E5B6B70EB399}"/>
                </a:ext>
              </a:extLst>
            </p:cNvPr>
            <p:cNvSpPr/>
            <p:nvPr/>
          </p:nvSpPr>
          <p:spPr bwMode="auto">
            <a:xfrm>
              <a:off x="10422409" y="322026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A51B9B68-D2F4-4850-8C79-8D7D5A940195}"/>
                </a:ext>
              </a:extLst>
            </p:cNvPr>
            <p:cNvSpPr/>
            <p:nvPr/>
          </p:nvSpPr>
          <p:spPr bwMode="auto">
            <a:xfrm>
              <a:off x="10471870" y="326620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EDD09653-A434-4D62-8F4C-37EA1E75F470}"/>
                </a:ext>
              </a:extLst>
            </p:cNvPr>
            <p:cNvSpPr/>
            <p:nvPr/>
          </p:nvSpPr>
          <p:spPr bwMode="auto">
            <a:xfrm>
              <a:off x="10194908" y="331844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Oval 198">
              <a:extLst>
                <a:ext uri="{FF2B5EF4-FFF2-40B4-BE49-F238E27FC236}">
                  <a16:creationId xmlns:a16="http://schemas.microsoft.com/office/drawing/2014/main" id="{D5938A8A-C887-4399-B4C3-27AE439FF9BC}"/>
                </a:ext>
              </a:extLst>
            </p:cNvPr>
            <p:cNvSpPr/>
            <p:nvPr/>
          </p:nvSpPr>
          <p:spPr bwMode="auto">
            <a:xfrm>
              <a:off x="10382556" y="336430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Oval 199">
              <a:extLst>
                <a:ext uri="{FF2B5EF4-FFF2-40B4-BE49-F238E27FC236}">
                  <a16:creationId xmlns:a16="http://schemas.microsoft.com/office/drawing/2014/main" id="{F6E44E07-647A-489E-8410-D165646033E3}"/>
                </a:ext>
              </a:extLst>
            </p:cNvPr>
            <p:cNvSpPr/>
            <p:nvPr/>
          </p:nvSpPr>
          <p:spPr bwMode="auto">
            <a:xfrm>
              <a:off x="10141663" y="339295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3824FFB7-CCCE-4A5F-BB13-36E642A85839}"/>
                </a:ext>
              </a:extLst>
            </p:cNvPr>
            <p:cNvSpPr/>
            <p:nvPr/>
          </p:nvSpPr>
          <p:spPr bwMode="auto">
            <a:xfrm>
              <a:off x="10032975" y="333906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Oval 223">
              <a:extLst>
                <a:ext uri="{FF2B5EF4-FFF2-40B4-BE49-F238E27FC236}">
                  <a16:creationId xmlns:a16="http://schemas.microsoft.com/office/drawing/2014/main" id="{CA7E6BC6-89BE-4B73-866D-6ACA87EE395C}"/>
                </a:ext>
              </a:extLst>
            </p:cNvPr>
            <p:cNvSpPr/>
            <p:nvPr/>
          </p:nvSpPr>
          <p:spPr bwMode="auto">
            <a:xfrm>
              <a:off x="10337211" y="341114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Oval 224">
              <a:extLst>
                <a:ext uri="{FF2B5EF4-FFF2-40B4-BE49-F238E27FC236}">
                  <a16:creationId xmlns:a16="http://schemas.microsoft.com/office/drawing/2014/main" id="{323DB83C-5620-4CC1-B8B7-42AB4CF329D1}"/>
                </a:ext>
              </a:extLst>
            </p:cNvPr>
            <p:cNvSpPr/>
            <p:nvPr/>
          </p:nvSpPr>
          <p:spPr bwMode="auto">
            <a:xfrm>
              <a:off x="10427728" y="342815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81C685CD-28BA-4D15-A842-88C115F5AA91}"/>
                </a:ext>
              </a:extLst>
            </p:cNvPr>
            <p:cNvSpPr/>
            <p:nvPr/>
          </p:nvSpPr>
          <p:spPr bwMode="auto">
            <a:xfrm>
              <a:off x="10246967" y="347803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Oval 226">
              <a:extLst>
                <a:ext uri="{FF2B5EF4-FFF2-40B4-BE49-F238E27FC236}">
                  <a16:creationId xmlns:a16="http://schemas.microsoft.com/office/drawing/2014/main" id="{604F37BD-CBA3-42D0-9BE4-1EF8FED5E425}"/>
                </a:ext>
              </a:extLst>
            </p:cNvPr>
            <p:cNvSpPr/>
            <p:nvPr/>
          </p:nvSpPr>
          <p:spPr bwMode="auto">
            <a:xfrm>
              <a:off x="10096587" y="356070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Oval 227">
              <a:extLst>
                <a:ext uri="{FF2B5EF4-FFF2-40B4-BE49-F238E27FC236}">
                  <a16:creationId xmlns:a16="http://schemas.microsoft.com/office/drawing/2014/main" id="{B230FF61-E023-43F6-8FFB-1F96A830883B}"/>
                </a:ext>
              </a:extLst>
            </p:cNvPr>
            <p:cNvSpPr/>
            <p:nvPr/>
          </p:nvSpPr>
          <p:spPr bwMode="auto">
            <a:xfrm>
              <a:off x="10314143" y="3526486"/>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Oval 228">
              <a:extLst>
                <a:ext uri="{FF2B5EF4-FFF2-40B4-BE49-F238E27FC236}">
                  <a16:creationId xmlns:a16="http://schemas.microsoft.com/office/drawing/2014/main" id="{B2CC388B-2316-43E7-B27B-6E983821FD39}"/>
                </a:ext>
              </a:extLst>
            </p:cNvPr>
            <p:cNvSpPr/>
            <p:nvPr/>
          </p:nvSpPr>
          <p:spPr bwMode="auto">
            <a:xfrm>
              <a:off x="10477535" y="337542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19E7BED9-8580-4E3F-9CA0-977EEB429139}"/>
                </a:ext>
              </a:extLst>
            </p:cNvPr>
            <p:cNvSpPr/>
            <p:nvPr/>
          </p:nvSpPr>
          <p:spPr bwMode="auto">
            <a:xfrm>
              <a:off x="10612718" y="345368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70967AAC-ED51-48CE-811A-4ECA407438DA}"/>
                </a:ext>
              </a:extLst>
            </p:cNvPr>
            <p:cNvSpPr/>
            <p:nvPr/>
          </p:nvSpPr>
          <p:spPr bwMode="auto">
            <a:xfrm>
              <a:off x="10182725" y="342484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Oval 231">
              <a:extLst>
                <a:ext uri="{FF2B5EF4-FFF2-40B4-BE49-F238E27FC236}">
                  <a16:creationId xmlns:a16="http://schemas.microsoft.com/office/drawing/2014/main" id="{AB23FD17-1EE1-41B8-B4B3-D2F57765F32B}"/>
                </a:ext>
              </a:extLst>
            </p:cNvPr>
            <p:cNvSpPr/>
            <p:nvPr/>
          </p:nvSpPr>
          <p:spPr bwMode="auto">
            <a:xfrm>
              <a:off x="10191780" y="353175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Oval 232">
              <a:extLst>
                <a:ext uri="{FF2B5EF4-FFF2-40B4-BE49-F238E27FC236}">
                  <a16:creationId xmlns:a16="http://schemas.microsoft.com/office/drawing/2014/main" id="{5BFC8BA3-4925-4294-B323-BEF1F4555EED}"/>
                </a:ext>
              </a:extLst>
            </p:cNvPr>
            <p:cNvSpPr/>
            <p:nvPr/>
          </p:nvSpPr>
          <p:spPr bwMode="auto">
            <a:xfrm>
              <a:off x="10370373" y="347070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243CDF42-C9EA-4C37-8EF4-5B112063A04F}"/>
                </a:ext>
              </a:extLst>
            </p:cNvPr>
            <p:cNvSpPr/>
            <p:nvPr/>
          </p:nvSpPr>
          <p:spPr bwMode="auto">
            <a:xfrm>
              <a:off x="10382530" y="358459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Oval 234">
              <a:extLst>
                <a:ext uri="{FF2B5EF4-FFF2-40B4-BE49-F238E27FC236}">
                  <a16:creationId xmlns:a16="http://schemas.microsoft.com/office/drawing/2014/main" id="{B098DADE-4041-4FF2-953B-578973106C86}"/>
                </a:ext>
              </a:extLst>
            </p:cNvPr>
            <p:cNvSpPr/>
            <p:nvPr/>
          </p:nvSpPr>
          <p:spPr bwMode="auto">
            <a:xfrm>
              <a:off x="10452035" y="3602568"/>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Oval 235">
              <a:extLst>
                <a:ext uri="{FF2B5EF4-FFF2-40B4-BE49-F238E27FC236}">
                  <a16:creationId xmlns:a16="http://schemas.microsoft.com/office/drawing/2014/main" id="{2FE94AEB-0EE8-49BD-AC4E-DF44ECC438E4}"/>
                </a:ext>
              </a:extLst>
            </p:cNvPr>
            <p:cNvSpPr/>
            <p:nvPr/>
          </p:nvSpPr>
          <p:spPr bwMode="auto">
            <a:xfrm>
              <a:off x="10271274" y="3652453"/>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7" name="Oval 236">
              <a:extLst>
                <a:ext uri="{FF2B5EF4-FFF2-40B4-BE49-F238E27FC236}">
                  <a16:creationId xmlns:a16="http://schemas.microsoft.com/office/drawing/2014/main" id="{6642C79E-4740-47C9-94EB-57A1C7FE9895}"/>
                </a:ext>
              </a:extLst>
            </p:cNvPr>
            <p:cNvSpPr/>
            <p:nvPr/>
          </p:nvSpPr>
          <p:spPr bwMode="auto">
            <a:xfrm>
              <a:off x="10434533" y="350108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Oval 237">
              <a:extLst>
                <a:ext uri="{FF2B5EF4-FFF2-40B4-BE49-F238E27FC236}">
                  <a16:creationId xmlns:a16="http://schemas.microsoft.com/office/drawing/2014/main" id="{D7503506-266D-4DD2-9B63-81E549277502}"/>
                </a:ext>
              </a:extLst>
            </p:cNvPr>
            <p:cNvSpPr/>
            <p:nvPr/>
          </p:nvSpPr>
          <p:spPr bwMode="auto">
            <a:xfrm>
              <a:off x="10615125" y="352752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04EA0D45-26A7-4C63-AFAC-C4AEAF499696}"/>
                </a:ext>
              </a:extLst>
            </p:cNvPr>
            <p:cNvSpPr/>
            <p:nvPr/>
          </p:nvSpPr>
          <p:spPr bwMode="auto">
            <a:xfrm>
              <a:off x="10207032" y="359925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0" name="Oval 239">
              <a:extLst>
                <a:ext uri="{FF2B5EF4-FFF2-40B4-BE49-F238E27FC236}">
                  <a16:creationId xmlns:a16="http://schemas.microsoft.com/office/drawing/2014/main" id="{9EB7EF5B-53BA-4B09-BFFB-AEAC36EB3208}"/>
                </a:ext>
              </a:extLst>
            </p:cNvPr>
            <p:cNvSpPr/>
            <p:nvPr/>
          </p:nvSpPr>
          <p:spPr bwMode="auto">
            <a:xfrm>
              <a:off x="10394680" y="364512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Oval 240">
              <a:extLst>
                <a:ext uri="{FF2B5EF4-FFF2-40B4-BE49-F238E27FC236}">
                  <a16:creationId xmlns:a16="http://schemas.microsoft.com/office/drawing/2014/main" id="{7801E742-8576-489D-A5F7-602E89ABD53E}"/>
                </a:ext>
              </a:extLst>
            </p:cNvPr>
            <p:cNvSpPr/>
            <p:nvPr/>
          </p:nvSpPr>
          <p:spPr bwMode="auto">
            <a:xfrm>
              <a:off x="10153787" y="367377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Oval 241">
              <a:extLst>
                <a:ext uri="{FF2B5EF4-FFF2-40B4-BE49-F238E27FC236}">
                  <a16:creationId xmlns:a16="http://schemas.microsoft.com/office/drawing/2014/main" id="{6F67EE8B-B779-49BC-B6FF-C54F9D560FE7}"/>
                </a:ext>
              </a:extLst>
            </p:cNvPr>
            <p:cNvSpPr/>
            <p:nvPr/>
          </p:nvSpPr>
          <p:spPr bwMode="auto">
            <a:xfrm>
              <a:off x="10045099" y="361988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Oval 243">
              <a:extLst>
                <a:ext uri="{FF2B5EF4-FFF2-40B4-BE49-F238E27FC236}">
                  <a16:creationId xmlns:a16="http://schemas.microsoft.com/office/drawing/2014/main" id="{51E9C8C0-35B2-4887-B7BD-2D4E74B90C92}"/>
                </a:ext>
              </a:extLst>
            </p:cNvPr>
            <p:cNvSpPr/>
            <p:nvPr/>
          </p:nvSpPr>
          <p:spPr bwMode="auto">
            <a:xfrm>
              <a:off x="9752846" y="331403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Oval 244">
              <a:extLst>
                <a:ext uri="{FF2B5EF4-FFF2-40B4-BE49-F238E27FC236}">
                  <a16:creationId xmlns:a16="http://schemas.microsoft.com/office/drawing/2014/main" id="{2D9B8256-6F25-40BE-9C2F-58966E5B352D}"/>
                </a:ext>
              </a:extLst>
            </p:cNvPr>
            <p:cNvSpPr/>
            <p:nvPr/>
          </p:nvSpPr>
          <p:spPr bwMode="auto">
            <a:xfrm>
              <a:off x="9843363" y="333104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991DE1C4-5774-401D-84FA-B4F10707F615}"/>
                </a:ext>
              </a:extLst>
            </p:cNvPr>
            <p:cNvSpPr/>
            <p:nvPr/>
          </p:nvSpPr>
          <p:spPr bwMode="auto">
            <a:xfrm>
              <a:off x="9662602" y="338092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Oval 246">
              <a:extLst>
                <a:ext uri="{FF2B5EF4-FFF2-40B4-BE49-F238E27FC236}">
                  <a16:creationId xmlns:a16="http://schemas.microsoft.com/office/drawing/2014/main" id="{E6C42B1D-17A2-4FDF-BA4C-73A8DCAC714E}"/>
                </a:ext>
              </a:extLst>
            </p:cNvPr>
            <p:cNvSpPr/>
            <p:nvPr/>
          </p:nvSpPr>
          <p:spPr bwMode="auto">
            <a:xfrm>
              <a:off x="9512222" y="346359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A73182D9-E4CF-4504-A59E-809015326958}"/>
                </a:ext>
              </a:extLst>
            </p:cNvPr>
            <p:cNvSpPr/>
            <p:nvPr/>
          </p:nvSpPr>
          <p:spPr bwMode="auto">
            <a:xfrm>
              <a:off x="9729778" y="342937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819DB495-C74C-45DC-BBEE-C800993F1CF9}"/>
                </a:ext>
              </a:extLst>
            </p:cNvPr>
            <p:cNvSpPr/>
            <p:nvPr/>
          </p:nvSpPr>
          <p:spPr bwMode="auto">
            <a:xfrm>
              <a:off x="9893170" y="327831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Oval 249">
              <a:extLst>
                <a:ext uri="{FF2B5EF4-FFF2-40B4-BE49-F238E27FC236}">
                  <a16:creationId xmlns:a16="http://schemas.microsoft.com/office/drawing/2014/main" id="{43443F69-ECA8-4A93-8DBB-92419F192CDF}"/>
                </a:ext>
              </a:extLst>
            </p:cNvPr>
            <p:cNvSpPr/>
            <p:nvPr/>
          </p:nvSpPr>
          <p:spPr bwMode="auto">
            <a:xfrm>
              <a:off x="9927908" y="335806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48069BA3-E73E-4901-8D10-57C5BF956C95}"/>
                </a:ext>
              </a:extLst>
            </p:cNvPr>
            <p:cNvSpPr/>
            <p:nvPr/>
          </p:nvSpPr>
          <p:spPr bwMode="auto">
            <a:xfrm>
              <a:off x="9598360" y="332773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E67BE911-9374-4980-8A6B-2B56D5EDBFF3}"/>
                </a:ext>
              </a:extLst>
            </p:cNvPr>
            <p:cNvSpPr/>
            <p:nvPr/>
          </p:nvSpPr>
          <p:spPr bwMode="auto">
            <a:xfrm>
              <a:off x="9607415" y="343464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Oval 252">
              <a:extLst>
                <a:ext uri="{FF2B5EF4-FFF2-40B4-BE49-F238E27FC236}">
                  <a16:creationId xmlns:a16="http://schemas.microsoft.com/office/drawing/2014/main" id="{B4EAD1F7-9FC5-484E-9030-D500876DBF5C}"/>
                </a:ext>
              </a:extLst>
            </p:cNvPr>
            <p:cNvSpPr/>
            <p:nvPr/>
          </p:nvSpPr>
          <p:spPr bwMode="auto">
            <a:xfrm>
              <a:off x="9786008" y="337359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3390A6D5-9F75-4D88-B68E-EDF8E36548B5}"/>
                </a:ext>
              </a:extLst>
            </p:cNvPr>
            <p:cNvSpPr/>
            <p:nvPr/>
          </p:nvSpPr>
          <p:spPr bwMode="auto">
            <a:xfrm>
              <a:off x="9777154" y="348844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Oval 254">
              <a:extLst>
                <a:ext uri="{FF2B5EF4-FFF2-40B4-BE49-F238E27FC236}">
                  <a16:creationId xmlns:a16="http://schemas.microsoft.com/office/drawing/2014/main" id="{B9849588-65EE-4B74-BAF7-464E57DBE25B}"/>
                </a:ext>
              </a:extLst>
            </p:cNvPr>
            <p:cNvSpPr/>
            <p:nvPr/>
          </p:nvSpPr>
          <p:spPr bwMode="auto">
            <a:xfrm>
              <a:off x="9867670" y="3505456"/>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Oval 255">
              <a:extLst>
                <a:ext uri="{FF2B5EF4-FFF2-40B4-BE49-F238E27FC236}">
                  <a16:creationId xmlns:a16="http://schemas.microsoft.com/office/drawing/2014/main" id="{BA3E9EFE-430F-42E9-BA0C-8BE5BE8D47B5}"/>
                </a:ext>
              </a:extLst>
            </p:cNvPr>
            <p:cNvSpPr/>
            <p:nvPr/>
          </p:nvSpPr>
          <p:spPr bwMode="auto">
            <a:xfrm>
              <a:off x="9686909" y="3555341"/>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Oval 256">
              <a:extLst>
                <a:ext uri="{FF2B5EF4-FFF2-40B4-BE49-F238E27FC236}">
                  <a16:creationId xmlns:a16="http://schemas.microsoft.com/office/drawing/2014/main" id="{DC1CA9D0-D5B7-48A9-84A9-52B048330818}"/>
                </a:ext>
              </a:extLst>
            </p:cNvPr>
            <p:cNvSpPr/>
            <p:nvPr/>
          </p:nvSpPr>
          <p:spPr bwMode="auto">
            <a:xfrm>
              <a:off x="9850168" y="340397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Oval 257">
              <a:extLst>
                <a:ext uri="{FF2B5EF4-FFF2-40B4-BE49-F238E27FC236}">
                  <a16:creationId xmlns:a16="http://schemas.microsoft.com/office/drawing/2014/main" id="{4658EA65-D39E-4B21-BD7D-22D15808F9CB}"/>
                </a:ext>
              </a:extLst>
            </p:cNvPr>
            <p:cNvSpPr/>
            <p:nvPr/>
          </p:nvSpPr>
          <p:spPr bwMode="auto">
            <a:xfrm>
              <a:off x="9952216" y="353247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Oval 258">
              <a:extLst>
                <a:ext uri="{FF2B5EF4-FFF2-40B4-BE49-F238E27FC236}">
                  <a16:creationId xmlns:a16="http://schemas.microsoft.com/office/drawing/2014/main" id="{D5497B1B-E131-4E3A-9484-B11CA13CC96E}"/>
                </a:ext>
              </a:extLst>
            </p:cNvPr>
            <p:cNvSpPr/>
            <p:nvPr/>
          </p:nvSpPr>
          <p:spPr bwMode="auto">
            <a:xfrm>
              <a:off x="9622667" y="350214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Oval 259">
              <a:extLst>
                <a:ext uri="{FF2B5EF4-FFF2-40B4-BE49-F238E27FC236}">
                  <a16:creationId xmlns:a16="http://schemas.microsoft.com/office/drawing/2014/main" id="{AC04431D-81CE-45F9-AE76-74854557D66C}"/>
                </a:ext>
              </a:extLst>
            </p:cNvPr>
            <p:cNvSpPr/>
            <p:nvPr/>
          </p:nvSpPr>
          <p:spPr bwMode="auto">
            <a:xfrm>
              <a:off x="9810315" y="354801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Oval 260">
              <a:extLst>
                <a:ext uri="{FF2B5EF4-FFF2-40B4-BE49-F238E27FC236}">
                  <a16:creationId xmlns:a16="http://schemas.microsoft.com/office/drawing/2014/main" id="{1E54D635-802B-4F27-A215-6400831C9EAA}"/>
                </a:ext>
              </a:extLst>
            </p:cNvPr>
            <p:cNvSpPr/>
            <p:nvPr/>
          </p:nvSpPr>
          <p:spPr bwMode="auto">
            <a:xfrm>
              <a:off x="9569422" y="35766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Oval 261">
              <a:extLst>
                <a:ext uri="{FF2B5EF4-FFF2-40B4-BE49-F238E27FC236}">
                  <a16:creationId xmlns:a16="http://schemas.microsoft.com/office/drawing/2014/main" id="{4FE7C2ED-3595-45F8-8D1B-8E1860540F6C}"/>
                </a:ext>
              </a:extLst>
            </p:cNvPr>
            <p:cNvSpPr/>
            <p:nvPr/>
          </p:nvSpPr>
          <p:spPr bwMode="auto">
            <a:xfrm>
              <a:off x="9494504" y="353458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Oval 264">
              <a:extLst>
                <a:ext uri="{FF2B5EF4-FFF2-40B4-BE49-F238E27FC236}">
                  <a16:creationId xmlns:a16="http://schemas.microsoft.com/office/drawing/2014/main" id="{8E4F7760-90BB-4914-B515-2FEEE0982B64}"/>
                </a:ext>
              </a:extLst>
            </p:cNvPr>
            <p:cNvSpPr/>
            <p:nvPr/>
          </p:nvSpPr>
          <p:spPr bwMode="auto">
            <a:xfrm>
              <a:off x="9832016" y="36419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Oval 265">
              <a:extLst>
                <a:ext uri="{FF2B5EF4-FFF2-40B4-BE49-F238E27FC236}">
                  <a16:creationId xmlns:a16="http://schemas.microsoft.com/office/drawing/2014/main" id="{5DF39231-DA23-4661-B15E-066AF9F382F0}"/>
                </a:ext>
              </a:extLst>
            </p:cNvPr>
            <p:cNvSpPr/>
            <p:nvPr/>
          </p:nvSpPr>
          <p:spPr bwMode="auto">
            <a:xfrm>
              <a:off x="9922533" y="3658970"/>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Oval 266">
              <a:extLst>
                <a:ext uri="{FF2B5EF4-FFF2-40B4-BE49-F238E27FC236}">
                  <a16:creationId xmlns:a16="http://schemas.microsoft.com/office/drawing/2014/main" id="{7D7C02B0-6A94-4724-96A4-64C9FF983729}"/>
                </a:ext>
              </a:extLst>
            </p:cNvPr>
            <p:cNvSpPr/>
            <p:nvPr/>
          </p:nvSpPr>
          <p:spPr bwMode="auto">
            <a:xfrm>
              <a:off x="9741772" y="370885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Oval 267">
              <a:extLst>
                <a:ext uri="{FF2B5EF4-FFF2-40B4-BE49-F238E27FC236}">
                  <a16:creationId xmlns:a16="http://schemas.microsoft.com/office/drawing/2014/main" id="{8F425D43-B1D8-4BAC-B346-F5B9A56D431C}"/>
                </a:ext>
              </a:extLst>
            </p:cNvPr>
            <p:cNvSpPr/>
            <p:nvPr/>
          </p:nvSpPr>
          <p:spPr bwMode="auto">
            <a:xfrm>
              <a:off x="9591392" y="379152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Oval 268">
              <a:extLst>
                <a:ext uri="{FF2B5EF4-FFF2-40B4-BE49-F238E27FC236}">
                  <a16:creationId xmlns:a16="http://schemas.microsoft.com/office/drawing/2014/main" id="{FDCCA313-68B1-4AEE-A8DE-486D55B50380}"/>
                </a:ext>
              </a:extLst>
            </p:cNvPr>
            <p:cNvSpPr/>
            <p:nvPr/>
          </p:nvSpPr>
          <p:spPr bwMode="auto">
            <a:xfrm>
              <a:off x="9808948" y="375730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C2EB7143-6471-4E72-AC73-35B0551276E1}"/>
                </a:ext>
              </a:extLst>
            </p:cNvPr>
            <p:cNvSpPr/>
            <p:nvPr/>
          </p:nvSpPr>
          <p:spPr bwMode="auto">
            <a:xfrm>
              <a:off x="9972340" y="360624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Oval 270">
              <a:extLst>
                <a:ext uri="{FF2B5EF4-FFF2-40B4-BE49-F238E27FC236}">
                  <a16:creationId xmlns:a16="http://schemas.microsoft.com/office/drawing/2014/main" id="{DC5C767F-C738-4D94-8067-ED86B3A4BCE8}"/>
                </a:ext>
              </a:extLst>
            </p:cNvPr>
            <p:cNvSpPr/>
            <p:nvPr/>
          </p:nvSpPr>
          <p:spPr bwMode="auto">
            <a:xfrm>
              <a:off x="10007078" y="368599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E5096ADC-C232-4C0E-8570-E2EB04D44EA8}"/>
                </a:ext>
              </a:extLst>
            </p:cNvPr>
            <p:cNvSpPr/>
            <p:nvPr/>
          </p:nvSpPr>
          <p:spPr bwMode="auto">
            <a:xfrm>
              <a:off x="9677530" y="365565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Oval 272">
              <a:extLst>
                <a:ext uri="{FF2B5EF4-FFF2-40B4-BE49-F238E27FC236}">
                  <a16:creationId xmlns:a16="http://schemas.microsoft.com/office/drawing/2014/main" id="{EDB2B0A6-317B-471B-9990-1873D31ADAAB}"/>
                </a:ext>
              </a:extLst>
            </p:cNvPr>
            <p:cNvSpPr/>
            <p:nvPr/>
          </p:nvSpPr>
          <p:spPr bwMode="auto">
            <a:xfrm>
              <a:off x="9686585" y="376257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Oval 273">
              <a:extLst>
                <a:ext uri="{FF2B5EF4-FFF2-40B4-BE49-F238E27FC236}">
                  <a16:creationId xmlns:a16="http://schemas.microsoft.com/office/drawing/2014/main" id="{5611FEF2-EF9C-4615-AA55-33AA6CAC4230}"/>
                </a:ext>
              </a:extLst>
            </p:cNvPr>
            <p:cNvSpPr/>
            <p:nvPr/>
          </p:nvSpPr>
          <p:spPr bwMode="auto">
            <a:xfrm>
              <a:off x="9865178" y="370152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Oval 274">
              <a:extLst>
                <a:ext uri="{FF2B5EF4-FFF2-40B4-BE49-F238E27FC236}">
                  <a16:creationId xmlns:a16="http://schemas.microsoft.com/office/drawing/2014/main" id="{5A5D4F44-9126-4F5A-92CA-5DEC03C9F376}"/>
                </a:ext>
              </a:extLst>
            </p:cNvPr>
            <p:cNvSpPr/>
            <p:nvPr/>
          </p:nvSpPr>
          <p:spPr bwMode="auto">
            <a:xfrm>
              <a:off x="9856324" y="381637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Oval 275">
              <a:extLst>
                <a:ext uri="{FF2B5EF4-FFF2-40B4-BE49-F238E27FC236}">
                  <a16:creationId xmlns:a16="http://schemas.microsoft.com/office/drawing/2014/main" id="{D0A0E0D1-1234-4805-86F2-0DA16D91B1A2}"/>
                </a:ext>
              </a:extLst>
            </p:cNvPr>
            <p:cNvSpPr/>
            <p:nvPr/>
          </p:nvSpPr>
          <p:spPr bwMode="auto">
            <a:xfrm>
              <a:off x="9946840" y="383338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7" name="Oval 276">
              <a:extLst>
                <a:ext uri="{FF2B5EF4-FFF2-40B4-BE49-F238E27FC236}">
                  <a16:creationId xmlns:a16="http://schemas.microsoft.com/office/drawing/2014/main" id="{C271ED27-54FF-4BF4-966B-FBF9D53822DE}"/>
                </a:ext>
              </a:extLst>
            </p:cNvPr>
            <p:cNvSpPr/>
            <p:nvPr/>
          </p:nvSpPr>
          <p:spPr bwMode="auto">
            <a:xfrm>
              <a:off x="9766079" y="388326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Oval 277">
              <a:extLst>
                <a:ext uri="{FF2B5EF4-FFF2-40B4-BE49-F238E27FC236}">
                  <a16:creationId xmlns:a16="http://schemas.microsoft.com/office/drawing/2014/main" id="{4D333311-E5E8-47B2-8FFC-C76F20D96018}"/>
                </a:ext>
              </a:extLst>
            </p:cNvPr>
            <p:cNvSpPr/>
            <p:nvPr/>
          </p:nvSpPr>
          <p:spPr bwMode="auto">
            <a:xfrm>
              <a:off x="9929338" y="373189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9" name="Oval 278">
              <a:extLst>
                <a:ext uri="{FF2B5EF4-FFF2-40B4-BE49-F238E27FC236}">
                  <a16:creationId xmlns:a16="http://schemas.microsoft.com/office/drawing/2014/main" id="{AC1981F5-28B6-4B3F-8EF8-FFE9E9C1B4FC}"/>
                </a:ext>
              </a:extLst>
            </p:cNvPr>
            <p:cNvSpPr/>
            <p:nvPr/>
          </p:nvSpPr>
          <p:spPr bwMode="auto">
            <a:xfrm>
              <a:off x="10031386" y="386040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0" name="Oval 279">
              <a:extLst>
                <a:ext uri="{FF2B5EF4-FFF2-40B4-BE49-F238E27FC236}">
                  <a16:creationId xmlns:a16="http://schemas.microsoft.com/office/drawing/2014/main" id="{D4781E2D-E777-48EB-B319-6B5DD56B5418}"/>
                </a:ext>
              </a:extLst>
            </p:cNvPr>
            <p:cNvSpPr/>
            <p:nvPr/>
          </p:nvSpPr>
          <p:spPr bwMode="auto">
            <a:xfrm>
              <a:off x="9701837" y="383007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Oval 280">
              <a:extLst>
                <a:ext uri="{FF2B5EF4-FFF2-40B4-BE49-F238E27FC236}">
                  <a16:creationId xmlns:a16="http://schemas.microsoft.com/office/drawing/2014/main" id="{C03B4081-B419-404B-BA5A-3D5CA9A7367E}"/>
                </a:ext>
              </a:extLst>
            </p:cNvPr>
            <p:cNvSpPr/>
            <p:nvPr/>
          </p:nvSpPr>
          <p:spPr bwMode="auto">
            <a:xfrm>
              <a:off x="9889485" y="387593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Oval 281">
              <a:extLst>
                <a:ext uri="{FF2B5EF4-FFF2-40B4-BE49-F238E27FC236}">
                  <a16:creationId xmlns:a16="http://schemas.microsoft.com/office/drawing/2014/main" id="{DF906252-4A6D-4B8F-8A45-FC80C508D2D9}"/>
                </a:ext>
              </a:extLst>
            </p:cNvPr>
            <p:cNvSpPr/>
            <p:nvPr/>
          </p:nvSpPr>
          <p:spPr bwMode="auto">
            <a:xfrm>
              <a:off x="9648592" y="390459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3" name="Oval 282">
              <a:extLst>
                <a:ext uri="{FF2B5EF4-FFF2-40B4-BE49-F238E27FC236}">
                  <a16:creationId xmlns:a16="http://schemas.microsoft.com/office/drawing/2014/main" id="{5DF00320-5582-4201-983B-FB8EA77169F2}"/>
                </a:ext>
              </a:extLst>
            </p:cNvPr>
            <p:cNvSpPr/>
            <p:nvPr/>
          </p:nvSpPr>
          <p:spPr bwMode="auto">
            <a:xfrm>
              <a:off x="9539904" y="385070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5" name="Oval 284">
              <a:extLst>
                <a:ext uri="{FF2B5EF4-FFF2-40B4-BE49-F238E27FC236}">
                  <a16:creationId xmlns:a16="http://schemas.microsoft.com/office/drawing/2014/main" id="{1FC33447-BE39-4128-B48D-07159EB1E1CC}"/>
                </a:ext>
              </a:extLst>
            </p:cNvPr>
            <p:cNvSpPr/>
            <p:nvPr/>
          </p:nvSpPr>
          <p:spPr bwMode="auto">
            <a:xfrm>
              <a:off x="10261452" y="373298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6" name="Oval 285">
              <a:extLst>
                <a:ext uri="{FF2B5EF4-FFF2-40B4-BE49-F238E27FC236}">
                  <a16:creationId xmlns:a16="http://schemas.microsoft.com/office/drawing/2014/main" id="{0E5489C4-A64A-4D0A-937E-648DBC8FED4D}"/>
                </a:ext>
              </a:extLst>
            </p:cNvPr>
            <p:cNvSpPr/>
            <p:nvPr/>
          </p:nvSpPr>
          <p:spPr bwMode="auto">
            <a:xfrm>
              <a:off x="10351969" y="374999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7" name="Oval 286">
              <a:extLst>
                <a:ext uri="{FF2B5EF4-FFF2-40B4-BE49-F238E27FC236}">
                  <a16:creationId xmlns:a16="http://schemas.microsoft.com/office/drawing/2014/main" id="{B368AF80-DB24-40AC-83C3-60F636C64C01}"/>
                </a:ext>
              </a:extLst>
            </p:cNvPr>
            <p:cNvSpPr/>
            <p:nvPr/>
          </p:nvSpPr>
          <p:spPr bwMode="auto">
            <a:xfrm>
              <a:off x="10171208" y="379987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8" name="Oval 287">
              <a:extLst>
                <a:ext uri="{FF2B5EF4-FFF2-40B4-BE49-F238E27FC236}">
                  <a16:creationId xmlns:a16="http://schemas.microsoft.com/office/drawing/2014/main" id="{1AA755FE-5FF8-4531-9C3D-4AD1E58A1485}"/>
                </a:ext>
              </a:extLst>
            </p:cNvPr>
            <p:cNvSpPr/>
            <p:nvPr/>
          </p:nvSpPr>
          <p:spPr bwMode="auto">
            <a:xfrm>
              <a:off x="10020828" y="388254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9" name="Oval 288">
              <a:extLst>
                <a:ext uri="{FF2B5EF4-FFF2-40B4-BE49-F238E27FC236}">
                  <a16:creationId xmlns:a16="http://schemas.microsoft.com/office/drawing/2014/main" id="{49743707-DCB9-42D1-BC9F-1518954B7F6D}"/>
                </a:ext>
              </a:extLst>
            </p:cNvPr>
            <p:cNvSpPr/>
            <p:nvPr/>
          </p:nvSpPr>
          <p:spPr bwMode="auto">
            <a:xfrm>
              <a:off x="10238384" y="384832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0" name="Oval 289">
              <a:extLst>
                <a:ext uri="{FF2B5EF4-FFF2-40B4-BE49-F238E27FC236}">
                  <a16:creationId xmlns:a16="http://schemas.microsoft.com/office/drawing/2014/main" id="{8AE5A897-CAEA-4D5B-AA79-22A4C4545C50}"/>
                </a:ext>
              </a:extLst>
            </p:cNvPr>
            <p:cNvSpPr/>
            <p:nvPr/>
          </p:nvSpPr>
          <p:spPr bwMode="auto">
            <a:xfrm>
              <a:off x="10401776" y="369726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1" name="Oval 290">
              <a:extLst>
                <a:ext uri="{FF2B5EF4-FFF2-40B4-BE49-F238E27FC236}">
                  <a16:creationId xmlns:a16="http://schemas.microsoft.com/office/drawing/2014/main" id="{83FF5764-5863-4DD9-84E9-75F898A68E62}"/>
                </a:ext>
              </a:extLst>
            </p:cNvPr>
            <p:cNvSpPr/>
            <p:nvPr/>
          </p:nvSpPr>
          <p:spPr bwMode="auto">
            <a:xfrm>
              <a:off x="10436514" y="377701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Oval 291">
              <a:extLst>
                <a:ext uri="{FF2B5EF4-FFF2-40B4-BE49-F238E27FC236}">
                  <a16:creationId xmlns:a16="http://schemas.microsoft.com/office/drawing/2014/main" id="{46E3AF89-FBE1-4600-BE5A-FFDEA82F4AB8}"/>
                </a:ext>
              </a:extLst>
            </p:cNvPr>
            <p:cNvSpPr/>
            <p:nvPr/>
          </p:nvSpPr>
          <p:spPr bwMode="auto">
            <a:xfrm>
              <a:off x="10106966" y="374668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3" name="Oval 292">
              <a:extLst>
                <a:ext uri="{FF2B5EF4-FFF2-40B4-BE49-F238E27FC236}">
                  <a16:creationId xmlns:a16="http://schemas.microsoft.com/office/drawing/2014/main" id="{5C057005-22EA-4803-AED5-67B433C71C3C}"/>
                </a:ext>
              </a:extLst>
            </p:cNvPr>
            <p:cNvSpPr/>
            <p:nvPr/>
          </p:nvSpPr>
          <p:spPr bwMode="auto">
            <a:xfrm>
              <a:off x="10116021" y="385359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Oval 293">
              <a:extLst>
                <a:ext uri="{FF2B5EF4-FFF2-40B4-BE49-F238E27FC236}">
                  <a16:creationId xmlns:a16="http://schemas.microsoft.com/office/drawing/2014/main" id="{D433505F-6CD2-463B-A8AF-C56F829FB243}"/>
                </a:ext>
              </a:extLst>
            </p:cNvPr>
            <p:cNvSpPr/>
            <p:nvPr/>
          </p:nvSpPr>
          <p:spPr bwMode="auto">
            <a:xfrm>
              <a:off x="10294614" y="379254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5" name="Oval 294">
              <a:extLst>
                <a:ext uri="{FF2B5EF4-FFF2-40B4-BE49-F238E27FC236}">
                  <a16:creationId xmlns:a16="http://schemas.microsoft.com/office/drawing/2014/main" id="{6C7F0249-7F7C-41A4-93CF-60772080478C}"/>
                </a:ext>
              </a:extLst>
            </p:cNvPr>
            <p:cNvSpPr/>
            <p:nvPr/>
          </p:nvSpPr>
          <p:spPr bwMode="auto">
            <a:xfrm>
              <a:off x="10285760" y="390739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6" name="Oval 295">
              <a:extLst>
                <a:ext uri="{FF2B5EF4-FFF2-40B4-BE49-F238E27FC236}">
                  <a16:creationId xmlns:a16="http://schemas.microsoft.com/office/drawing/2014/main" id="{98352C27-B262-47B9-A23B-EC4531BEC831}"/>
                </a:ext>
              </a:extLst>
            </p:cNvPr>
            <p:cNvSpPr/>
            <p:nvPr/>
          </p:nvSpPr>
          <p:spPr bwMode="auto">
            <a:xfrm>
              <a:off x="10978779" y="344454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7" name="Oval 296">
              <a:extLst>
                <a:ext uri="{FF2B5EF4-FFF2-40B4-BE49-F238E27FC236}">
                  <a16:creationId xmlns:a16="http://schemas.microsoft.com/office/drawing/2014/main" id="{B6336C3E-7301-4236-BA48-CE77FEFFEA9C}"/>
                </a:ext>
              </a:extLst>
            </p:cNvPr>
            <p:cNvSpPr/>
            <p:nvPr/>
          </p:nvSpPr>
          <p:spPr bwMode="auto">
            <a:xfrm>
              <a:off x="10195515" y="3974291"/>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8" name="Oval 297">
              <a:extLst>
                <a:ext uri="{FF2B5EF4-FFF2-40B4-BE49-F238E27FC236}">
                  <a16:creationId xmlns:a16="http://schemas.microsoft.com/office/drawing/2014/main" id="{51A7F7C0-A41A-4B38-9866-0388B8CC8A84}"/>
                </a:ext>
              </a:extLst>
            </p:cNvPr>
            <p:cNvSpPr/>
            <p:nvPr/>
          </p:nvSpPr>
          <p:spPr bwMode="auto">
            <a:xfrm>
              <a:off x="10358774" y="382292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Oval 298">
              <a:extLst>
                <a:ext uri="{FF2B5EF4-FFF2-40B4-BE49-F238E27FC236}">
                  <a16:creationId xmlns:a16="http://schemas.microsoft.com/office/drawing/2014/main" id="{01210E5D-E7D3-44F5-AF30-76DC922259BE}"/>
                </a:ext>
              </a:extLst>
            </p:cNvPr>
            <p:cNvSpPr/>
            <p:nvPr/>
          </p:nvSpPr>
          <p:spPr bwMode="auto">
            <a:xfrm>
              <a:off x="10439669" y="384601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0" name="Oval 299">
              <a:extLst>
                <a:ext uri="{FF2B5EF4-FFF2-40B4-BE49-F238E27FC236}">
                  <a16:creationId xmlns:a16="http://schemas.microsoft.com/office/drawing/2014/main" id="{CFA026BF-7D65-4EAE-AD0A-EB605DAE952F}"/>
                </a:ext>
              </a:extLst>
            </p:cNvPr>
            <p:cNvSpPr/>
            <p:nvPr/>
          </p:nvSpPr>
          <p:spPr bwMode="auto">
            <a:xfrm>
              <a:off x="10131273" y="392109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1" name="Oval 300">
              <a:extLst>
                <a:ext uri="{FF2B5EF4-FFF2-40B4-BE49-F238E27FC236}">
                  <a16:creationId xmlns:a16="http://schemas.microsoft.com/office/drawing/2014/main" id="{6501C57E-E6F3-477C-8903-16CB95162A99}"/>
                </a:ext>
              </a:extLst>
            </p:cNvPr>
            <p:cNvSpPr/>
            <p:nvPr/>
          </p:nvSpPr>
          <p:spPr bwMode="auto">
            <a:xfrm>
              <a:off x="10262652" y="397035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2" name="Oval 301">
              <a:extLst>
                <a:ext uri="{FF2B5EF4-FFF2-40B4-BE49-F238E27FC236}">
                  <a16:creationId xmlns:a16="http://schemas.microsoft.com/office/drawing/2014/main" id="{A68AF5B8-8FCF-47E6-91A3-55966710C796}"/>
                </a:ext>
              </a:extLst>
            </p:cNvPr>
            <p:cNvSpPr/>
            <p:nvPr/>
          </p:nvSpPr>
          <p:spPr bwMode="auto">
            <a:xfrm>
              <a:off x="10078028" y="399561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3" name="Oval 302">
              <a:extLst>
                <a:ext uri="{FF2B5EF4-FFF2-40B4-BE49-F238E27FC236}">
                  <a16:creationId xmlns:a16="http://schemas.microsoft.com/office/drawing/2014/main" id="{3CD45200-4C7B-4367-89B0-3D64D62AE20D}"/>
                </a:ext>
              </a:extLst>
            </p:cNvPr>
            <p:cNvSpPr/>
            <p:nvPr/>
          </p:nvSpPr>
          <p:spPr bwMode="auto">
            <a:xfrm>
              <a:off x="9969340" y="394172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5" name="Oval 304">
              <a:extLst>
                <a:ext uri="{FF2B5EF4-FFF2-40B4-BE49-F238E27FC236}">
                  <a16:creationId xmlns:a16="http://schemas.microsoft.com/office/drawing/2014/main" id="{973D982F-BC54-440C-A464-9B932C1A0602}"/>
                </a:ext>
              </a:extLst>
            </p:cNvPr>
            <p:cNvSpPr/>
            <p:nvPr/>
          </p:nvSpPr>
          <p:spPr bwMode="auto">
            <a:xfrm>
              <a:off x="9625651" y="392632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6" name="Oval 305">
              <a:extLst>
                <a:ext uri="{FF2B5EF4-FFF2-40B4-BE49-F238E27FC236}">
                  <a16:creationId xmlns:a16="http://schemas.microsoft.com/office/drawing/2014/main" id="{64D6578E-DCC0-4BDC-8091-420E31601C37}"/>
                </a:ext>
              </a:extLst>
            </p:cNvPr>
            <p:cNvSpPr/>
            <p:nvPr/>
          </p:nvSpPr>
          <p:spPr bwMode="auto">
            <a:xfrm>
              <a:off x="9716168" y="3943333"/>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7" name="Oval 306">
              <a:extLst>
                <a:ext uri="{FF2B5EF4-FFF2-40B4-BE49-F238E27FC236}">
                  <a16:creationId xmlns:a16="http://schemas.microsoft.com/office/drawing/2014/main" id="{63D56EFF-7668-4835-A318-8463B9A18333}"/>
                </a:ext>
              </a:extLst>
            </p:cNvPr>
            <p:cNvSpPr/>
            <p:nvPr/>
          </p:nvSpPr>
          <p:spPr bwMode="auto">
            <a:xfrm>
              <a:off x="9535407" y="3993218"/>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8" name="Oval 307">
              <a:extLst>
                <a:ext uri="{FF2B5EF4-FFF2-40B4-BE49-F238E27FC236}">
                  <a16:creationId xmlns:a16="http://schemas.microsoft.com/office/drawing/2014/main" id="{D6ABEDCB-3D4B-47C4-A3FF-83108A49D367}"/>
                </a:ext>
              </a:extLst>
            </p:cNvPr>
            <p:cNvSpPr/>
            <p:nvPr/>
          </p:nvSpPr>
          <p:spPr bwMode="auto">
            <a:xfrm>
              <a:off x="10691033" y="344776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9" name="Oval 308">
              <a:extLst>
                <a:ext uri="{FF2B5EF4-FFF2-40B4-BE49-F238E27FC236}">
                  <a16:creationId xmlns:a16="http://schemas.microsoft.com/office/drawing/2014/main" id="{A3547752-3404-48F6-9CF7-1B8D835FF44C}"/>
                </a:ext>
              </a:extLst>
            </p:cNvPr>
            <p:cNvSpPr/>
            <p:nvPr/>
          </p:nvSpPr>
          <p:spPr bwMode="auto">
            <a:xfrm>
              <a:off x="9602583" y="404166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0" name="Oval 309">
              <a:extLst>
                <a:ext uri="{FF2B5EF4-FFF2-40B4-BE49-F238E27FC236}">
                  <a16:creationId xmlns:a16="http://schemas.microsoft.com/office/drawing/2014/main" id="{1E1C4B83-A539-4B8E-8E12-2BACEDFFCBAA}"/>
                </a:ext>
              </a:extLst>
            </p:cNvPr>
            <p:cNvSpPr/>
            <p:nvPr/>
          </p:nvSpPr>
          <p:spPr bwMode="auto">
            <a:xfrm>
              <a:off x="9765975" y="389060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1" name="Oval 310">
              <a:extLst>
                <a:ext uri="{FF2B5EF4-FFF2-40B4-BE49-F238E27FC236}">
                  <a16:creationId xmlns:a16="http://schemas.microsoft.com/office/drawing/2014/main" id="{B98BEB85-27E4-4861-B761-5B8571EBAD39}"/>
                </a:ext>
              </a:extLst>
            </p:cNvPr>
            <p:cNvSpPr/>
            <p:nvPr/>
          </p:nvSpPr>
          <p:spPr bwMode="auto">
            <a:xfrm>
              <a:off x="9800713" y="397035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2" name="Oval 311">
              <a:extLst>
                <a:ext uri="{FF2B5EF4-FFF2-40B4-BE49-F238E27FC236}">
                  <a16:creationId xmlns:a16="http://schemas.microsoft.com/office/drawing/2014/main" id="{3ACD5C8F-7F2B-4D16-AF44-B79CEF9AED37}"/>
                </a:ext>
              </a:extLst>
            </p:cNvPr>
            <p:cNvSpPr/>
            <p:nvPr/>
          </p:nvSpPr>
          <p:spPr bwMode="auto">
            <a:xfrm>
              <a:off x="9521672" y="394063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3" name="Oval 312">
              <a:extLst>
                <a:ext uri="{FF2B5EF4-FFF2-40B4-BE49-F238E27FC236}">
                  <a16:creationId xmlns:a16="http://schemas.microsoft.com/office/drawing/2014/main" id="{97F5D952-D4E5-4C15-BF48-45D85DACB314}"/>
                </a:ext>
              </a:extLst>
            </p:cNvPr>
            <p:cNvSpPr/>
            <p:nvPr/>
          </p:nvSpPr>
          <p:spPr bwMode="auto">
            <a:xfrm>
              <a:off x="9853985" y="394177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4" name="Oval 313">
              <a:extLst>
                <a:ext uri="{FF2B5EF4-FFF2-40B4-BE49-F238E27FC236}">
                  <a16:creationId xmlns:a16="http://schemas.microsoft.com/office/drawing/2014/main" id="{6D41F760-FF39-4697-B212-B4FA54EDE83E}"/>
                </a:ext>
              </a:extLst>
            </p:cNvPr>
            <p:cNvSpPr/>
            <p:nvPr/>
          </p:nvSpPr>
          <p:spPr bwMode="auto">
            <a:xfrm>
              <a:off x="9658813" y="398588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5" name="Oval 314">
              <a:extLst>
                <a:ext uri="{FF2B5EF4-FFF2-40B4-BE49-F238E27FC236}">
                  <a16:creationId xmlns:a16="http://schemas.microsoft.com/office/drawing/2014/main" id="{B981F977-B5DB-4622-AA1E-C0990425EE23}"/>
                </a:ext>
              </a:extLst>
            </p:cNvPr>
            <p:cNvSpPr/>
            <p:nvPr/>
          </p:nvSpPr>
          <p:spPr bwMode="auto">
            <a:xfrm>
              <a:off x="9649959" y="410074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6" name="Oval 315">
              <a:extLst>
                <a:ext uri="{FF2B5EF4-FFF2-40B4-BE49-F238E27FC236}">
                  <a16:creationId xmlns:a16="http://schemas.microsoft.com/office/drawing/2014/main" id="{8621AFA4-4649-4CAB-80ED-6F9E58CF0114}"/>
                </a:ext>
              </a:extLst>
            </p:cNvPr>
            <p:cNvSpPr/>
            <p:nvPr/>
          </p:nvSpPr>
          <p:spPr bwMode="auto">
            <a:xfrm>
              <a:off x="10774478" y="351280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Oval 316">
              <a:extLst>
                <a:ext uri="{FF2B5EF4-FFF2-40B4-BE49-F238E27FC236}">
                  <a16:creationId xmlns:a16="http://schemas.microsoft.com/office/drawing/2014/main" id="{93643118-A456-4717-B3EC-EF1A330B39C4}"/>
                </a:ext>
              </a:extLst>
            </p:cNvPr>
            <p:cNvSpPr/>
            <p:nvPr/>
          </p:nvSpPr>
          <p:spPr bwMode="auto">
            <a:xfrm>
              <a:off x="9559714" y="416763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 name="Oval 317">
              <a:extLst>
                <a:ext uri="{FF2B5EF4-FFF2-40B4-BE49-F238E27FC236}">
                  <a16:creationId xmlns:a16="http://schemas.microsoft.com/office/drawing/2014/main" id="{6241B120-0BA9-47DD-BD13-02F3452AB5E6}"/>
                </a:ext>
              </a:extLst>
            </p:cNvPr>
            <p:cNvSpPr/>
            <p:nvPr/>
          </p:nvSpPr>
          <p:spPr bwMode="auto">
            <a:xfrm>
              <a:off x="9722973" y="401626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 name="Oval 318">
              <a:extLst>
                <a:ext uri="{FF2B5EF4-FFF2-40B4-BE49-F238E27FC236}">
                  <a16:creationId xmlns:a16="http://schemas.microsoft.com/office/drawing/2014/main" id="{D96E6A7B-4BF2-468B-BB86-E580BA393BF2}"/>
                </a:ext>
              </a:extLst>
            </p:cNvPr>
            <p:cNvSpPr/>
            <p:nvPr/>
          </p:nvSpPr>
          <p:spPr bwMode="auto">
            <a:xfrm>
              <a:off x="9897562" y="40482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0" name="Oval 319">
              <a:extLst>
                <a:ext uri="{FF2B5EF4-FFF2-40B4-BE49-F238E27FC236}">
                  <a16:creationId xmlns:a16="http://schemas.microsoft.com/office/drawing/2014/main" id="{CE7CFAB3-4898-4792-88DE-26B4150DB752}"/>
                </a:ext>
              </a:extLst>
            </p:cNvPr>
            <p:cNvSpPr/>
            <p:nvPr/>
          </p:nvSpPr>
          <p:spPr bwMode="auto">
            <a:xfrm>
              <a:off x="9513037" y="410850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1" name="Oval 320">
              <a:extLst>
                <a:ext uri="{FF2B5EF4-FFF2-40B4-BE49-F238E27FC236}">
                  <a16:creationId xmlns:a16="http://schemas.microsoft.com/office/drawing/2014/main" id="{721E3518-17A1-48C9-829D-3167755F5188}"/>
                </a:ext>
              </a:extLst>
            </p:cNvPr>
            <p:cNvSpPr/>
            <p:nvPr/>
          </p:nvSpPr>
          <p:spPr bwMode="auto">
            <a:xfrm>
              <a:off x="9683120" y="416030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2" name="Oval 321">
              <a:extLst>
                <a:ext uri="{FF2B5EF4-FFF2-40B4-BE49-F238E27FC236}">
                  <a16:creationId xmlns:a16="http://schemas.microsoft.com/office/drawing/2014/main" id="{C4C80738-9C1F-4881-8096-BF952D940C1D}"/>
                </a:ext>
              </a:extLst>
            </p:cNvPr>
            <p:cNvSpPr/>
            <p:nvPr/>
          </p:nvSpPr>
          <p:spPr bwMode="auto">
            <a:xfrm>
              <a:off x="10695281" y="371031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3" name="Oval 322">
              <a:extLst>
                <a:ext uri="{FF2B5EF4-FFF2-40B4-BE49-F238E27FC236}">
                  <a16:creationId xmlns:a16="http://schemas.microsoft.com/office/drawing/2014/main" id="{FDD9F94E-E4EE-4E00-829D-20C9A6764158}"/>
                </a:ext>
              </a:extLst>
            </p:cNvPr>
            <p:cNvSpPr/>
            <p:nvPr/>
          </p:nvSpPr>
          <p:spPr bwMode="auto">
            <a:xfrm>
              <a:off x="10619326" y="360572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31" name="Picture 30">
            <a:extLst>
              <a:ext uri="{FF2B5EF4-FFF2-40B4-BE49-F238E27FC236}">
                <a16:creationId xmlns:a16="http://schemas.microsoft.com/office/drawing/2014/main" id="{FB3FF8BA-672C-4BAF-9BD2-42FC09C00AEC}"/>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0786562" y="3414934"/>
            <a:ext cx="656300" cy="932873"/>
          </a:xfrm>
          <a:prstGeom prst="rect">
            <a:avLst/>
          </a:prstGeom>
        </p:spPr>
      </p:pic>
      <p:sp>
        <p:nvSpPr>
          <p:cNvPr id="327" name="Round Same Side Corner Rectangle 31">
            <a:extLst>
              <a:ext uri="{FF2B5EF4-FFF2-40B4-BE49-F238E27FC236}">
                <a16:creationId xmlns:a16="http://schemas.microsoft.com/office/drawing/2014/main" id="{E736D3FC-DDB2-4378-BB71-DA4B53BA4E5A}"/>
              </a:ext>
            </a:extLst>
          </p:cNvPr>
          <p:cNvSpPr/>
          <p:nvPr/>
        </p:nvSpPr>
        <p:spPr>
          <a:xfrm>
            <a:off x="1245326" y="5565585"/>
            <a:ext cx="10233887" cy="338554"/>
          </a:xfrm>
          <a:prstGeom prst="rect">
            <a:avLst/>
          </a:prstGeom>
          <a:solidFill>
            <a:schemeClr val="accent3"/>
          </a:solidFill>
          <a:ln>
            <a:no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Worldwide prevalence</a:t>
            </a:r>
            <a:r>
              <a:rPr kumimoji="0" lang="en-GB" sz="16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 	 </a:t>
            </a:r>
            <a:r>
              <a:rPr lang="en-US" sz="1600">
                <a:solidFill>
                  <a:srgbClr val="FFFFFF"/>
                </a:solidFill>
                <a:latin typeface="Calibri" panose="020F0502020204030204" pitchFamily="34" charset="0"/>
              </a:rPr>
              <a:t>       </a:t>
            </a: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25%</a:t>
            </a:r>
            <a:r>
              <a:rPr kumimoji="0" lang="en-US" altLang="en-US" sz="1600" b="1" i="0" u="none" strike="noStrike" kern="1200" cap="none" spc="0" normalizeH="0" baseline="30000" noProof="0">
                <a:ln>
                  <a:noFill/>
                </a:ln>
                <a:solidFill>
                  <a:srgbClr val="FFFFFF"/>
                </a:solidFill>
                <a:effectLst/>
                <a:uLnTx/>
                <a:uFillTx/>
                <a:latin typeface="Calibri" panose="020F0502020204030204" pitchFamily="34" charset="0"/>
                <a:ea typeface="+mn-ea"/>
                <a:cs typeface="+mn-cs"/>
              </a:rPr>
              <a:t>1</a:t>
            </a: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			 3%-5%</a:t>
            </a:r>
            <a:r>
              <a:rPr kumimoji="0" lang="en-US" altLang="en-US" sz="1600" b="1" i="0" u="none" strike="noStrike" kern="1200" cap="none" spc="0" normalizeH="0" baseline="30000" noProof="0">
                <a:ln>
                  <a:noFill/>
                </a:ln>
                <a:solidFill>
                  <a:srgbClr val="FFFFFF"/>
                </a:solidFill>
                <a:effectLst/>
                <a:uLnTx/>
                <a:uFillTx/>
                <a:latin typeface="Calibri" panose="020F0502020204030204" pitchFamily="34" charset="0"/>
                <a:ea typeface="+mn-ea"/>
                <a:cs typeface="+mn-cs"/>
              </a:rPr>
              <a:t>1</a:t>
            </a: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	    	                            1%-2% at risk*</a:t>
            </a:r>
          </a:p>
        </p:txBody>
      </p:sp>
      <p:sp>
        <p:nvSpPr>
          <p:cNvPr id="328" name="Text Box 15">
            <a:extLst>
              <a:ext uri="{FF2B5EF4-FFF2-40B4-BE49-F238E27FC236}">
                <a16:creationId xmlns:a16="http://schemas.microsoft.com/office/drawing/2014/main" id="{D9EC26FA-A41D-45EB-A5FB-F0CFC77A876B}"/>
              </a:ext>
            </a:extLst>
          </p:cNvPr>
          <p:cNvSpPr txBox="1">
            <a:spLocks noChangeArrowheads="1"/>
          </p:cNvSpPr>
          <p:nvPr/>
        </p:nvSpPr>
        <p:spPr bwMode="auto">
          <a:xfrm>
            <a:off x="436173" y="64011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Younossi. J Hepatol. 2019;70:351. 2. Kabbany. Am J Gastroenterol. 2017;112:581. </a:t>
            </a:r>
          </a:p>
        </p:txBody>
      </p:sp>
      <p:sp>
        <p:nvSpPr>
          <p:cNvPr id="329" name="TextBox 328">
            <a:extLst>
              <a:ext uri="{FF2B5EF4-FFF2-40B4-BE49-F238E27FC236}">
                <a16:creationId xmlns:a16="http://schemas.microsoft.com/office/drawing/2014/main" id="{3B59F49F-D8EA-4BD5-8A0A-ADD8D4FEDD39}"/>
              </a:ext>
            </a:extLst>
          </p:cNvPr>
          <p:cNvSpPr txBox="1"/>
          <p:nvPr/>
        </p:nvSpPr>
        <p:spPr bwMode="auto">
          <a:xfrm>
            <a:off x="1168928" y="5927542"/>
            <a:ext cx="84400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*Based on analysis of NHANES data estimating 1.74% prevalence of MASH with advanced fibrosis.</a:t>
            </a:r>
            <a:r>
              <a:rPr lang="en-US" sz="1400" b="0" baseline="30000">
                <a:solidFill>
                  <a:schemeClr val="bg1"/>
                </a:solidFill>
                <a:latin typeface="Calibri" panose="020F0502020204030204" pitchFamily="34" charset="0"/>
              </a:rPr>
              <a:t>2</a:t>
            </a:r>
            <a:r>
              <a:rPr lang="en-US" sz="1400" b="0">
                <a:solidFill>
                  <a:schemeClr val="bg1"/>
                </a:solidFill>
                <a:latin typeface="Calibri" panose="020F0502020204030204" pitchFamily="34" charset="0"/>
              </a:rPr>
              <a:t> </a:t>
            </a:r>
          </a:p>
        </p:txBody>
      </p:sp>
    </p:spTree>
    <p:extLst>
      <p:ext uri="{BB962C8B-B14F-4D97-AF65-F5344CB8AC3E}">
        <p14:creationId xmlns:p14="http://schemas.microsoft.com/office/powerpoint/2010/main" val="3115506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Straight Arrow Connector 58">
            <a:extLst>
              <a:ext uri="{FF2B5EF4-FFF2-40B4-BE49-F238E27FC236}">
                <a16:creationId xmlns:a16="http://schemas.microsoft.com/office/drawing/2014/main" id="{849497F9-B93D-E421-6106-D7B9AEA89A50}"/>
              </a:ext>
            </a:extLst>
          </p:cNvPr>
          <p:cNvCxnSpPr/>
          <p:nvPr/>
        </p:nvCxnSpPr>
        <p:spPr bwMode="auto">
          <a:xfrm>
            <a:off x="3709238" y="4511599"/>
            <a:ext cx="636425" cy="832309"/>
          </a:xfrm>
          <a:prstGeom prst="straightConnector1">
            <a:avLst/>
          </a:prstGeom>
          <a:noFill/>
          <a:ln w="28575" cap="flat" cmpd="sng" algn="ctr">
            <a:solidFill>
              <a:schemeClr val="bg1"/>
            </a:solidFill>
            <a:prstDash val="solid"/>
            <a:round/>
            <a:headEnd type="none" w="med" len="med"/>
            <a:tailEnd type="triangle"/>
          </a:ln>
          <a:effectLst/>
        </p:spPr>
      </p:cxnSp>
      <p:cxnSp>
        <p:nvCxnSpPr>
          <p:cNvPr id="9220" name="Straight Arrow Connector 9219">
            <a:extLst>
              <a:ext uri="{FF2B5EF4-FFF2-40B4-BE49-F238E27FC236}">
                <a16:creationId xmlns:a16="http://schemas.microsoft.com/office/drawing/2014/main" id="{2B8833D8-2371-4B56-ABC4-CD41EF2BCD8E}"/>
              </a:ext>
            </a:extLst>
          </p:cNvPr>
          <p:cNvCxnSpPr>
            <a:cxnSpLocks/>
          </p:cNvCxnSpPr>
          <p:nvPr/>
        </p:nvCxnSpPr>
        <p:spPr bwMode="auto">
          <a:xfrm flipH="1">
            <a:off x="7471189" y="4599517"/>
            <a:ext cx="724599" cy="744391"/>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F1A0B08D-90F2-DFE3-2717-6FA05F08EBA0}"/>
              </a:ext>
            </a:extLst>
          </p:cNvPr>
          <p:cNvCxnSpPr/>
          <p:nvPr/>
        </p:nvCxnSpPr>
        <p:spPr bwMode="auto">
          <a:xfrm>
            <a:off x="5813229" y="3931235"/>
            <a:ext cx="0" cy="537149"/>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E3088B8C-9A05-1D09-DA72-23DC0646B4A1}"/>
              </a:ext>
            </a:extLst>
          </p:cNvPr>
          <p:cNvCxnSpPr/>
          <p:nvPr/>
        </p:nvCxnSpPr>
        <p:spPr bwMode="auto">
          <a:xfrm>
            <a:off x="5814270" y="4806759"/>
            <a:ext cx="0" cy="537149"/>
          </a:xfrm>
          <a:prstGeom prst="straightConnector1">
            <a:avLst/>
          </a:prstGeom>
          <a:noFill/>
          <a:ln w="28575" cap="flat" cmpd="sng" algn="ctr">
            <a:solidFill>
              <a:schemeClr val="bg1"/>
            </a:solidFill>
            <a:prstDash val="solid"/>
            <a:round/>
            <a:headEnd type="none" w="med" len="med"/>
            <a:tailEnd type="triangle"/>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599" y="238125"/>
            <a:ext cx="11337985" cy="1103313"/>
          </a:xfrm>
        </p:spPr>
        <p:txBody>
          <a:bodyPr/>
          <a:lstStyle/>
          <a:p>
            <a:r>
              <a:rPr lang="en-US" altLang="en-US"/>
              <a:t>The Pathogenic Relationship Between Diabetes and MASH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191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a:solidFill>
                  <a:schemeClr val="bg2"/>
                </a:solidFill>
                <a:latin typeface="Calibri" panose="020F0502020204030204" pitchFamily="34" charset="0"/>
              </a:rPr>
              <a:t>Gastaldelli. </a:t>
            </a:r>
            <a:r>
              <a:rPr lang="sv-SE" altLang="en-US" sz="1200" b="0">
                <a:solidFill>
                  <a:schemeClr val="bg2"/>
                </a:solidFill>
                <a:latin typeface="Calibri" panose="020F0502020204030204" pitchFamily="34" charset="0"/>
              </a:rPr>
              <a:t>JHEP Rep. 2019;1:312.</a:t>
            </a:r>
            <a:endParaRPr lang="en-US" altLang="en-US" sz="1200" b="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7A1A44D9-D1BC-9AF2-D016-66865D342FBE}"/>
              </a:ext>
            </a:extLst>
          </p:cNvPr>
          <p:cNvSpPr txBox="1"/>
          <p:nvPr/>
        </p:nvSpPr>
        <p:spPr bwMode="auto">
          <a:xfrm>
            <a:off x="10415239" y="3568390"/>
            <a:ext cx="11569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a:solidFill>
                  <a:schemeClr val="bg1"/>
                </a:solidFill>
                <a:latin typeface="Calibri" panose="020F0502020204030204" pitchFamily="34" charset="0"/>
              </a:rPr>
              <a:t>Impaired</a:t>
            </a:r>
          </a:p>
          <a:p>
            <a:pPr algn="l">
              <a:lnSpc>
                <a:spcPct val="100000"/>
              </a:lnSpc>
              <a:spcBef>
                <a:spcPts val="0"/>
              </a:spcBef>
              <a:spcAft>
                <a:spcPct val="0"/>
              </a:spcAft>
              <a:buClrTx/>
              <a:buFontTx/>
              <a:buNone/>
            </a:pPr>
            <a:r>
              <a:rPr lang="en-US">
                <a:solidFill>
                  <a:schemeClr val="bg1"/>
                </a:solidFill>
                <a:latin typeface="Calibri" panose="020F0502020204030204" pitchFamily="34" charset="0"/>
              </a:rPr>
              <a:t>Activation</a:t>
            </a:r>
          </a:p>
        </p:txBody>
      </p:sp>
      <p:pic>
        <p:nvPicPr>
          <p:cNvPr id="3" name="Picture 2">
            <a:extLst>
              <a:ext uri="{FF2B5EF4-FFF2-40B4-BE49-F238E27FC236}">
                <a16:creationId xmlns:a16="http://schemas.microsoft.com/office/drawing/2014/main" id="{1C288B56-EB0B-77A8-8D81-B830837DA5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34426" y="5286381"/>
            <a:ext cx="894385" cy="800240"/>
          </a:xfrm>
          <a:prstGeom prst="rect">
            <a:avLst/>
          </a:prstGeom>
        </p:spPr>
      </p:pic>
      <p:pic>
        <p:nvPicPr>
          <p:cNvPr id="4" name="Picture 3">
            <a:extLst>
              <a:ext uri="{FF2B5EF4-FFF2-40B4-BE49-F238E27FC236}">
                <a16:creationId xmlns:a16="http://schemas.microsoft.com/office/drawing/2014/main" id="{2D7AC37F-6520-C0A5-A252-55F06800AA5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87995" y="5003261"/>
            <a:ext cx="1090986" cy="611215"/>
          </a:xfrm>
          <a:prstGeom prst="rect">
            <a:avLst/>
          </a:prstGeom>
        </p:spPr>
      </p:pic>
      <p:pic>
        <p:nvPicPr>
          <p:cNvPr id="10" name="Graphic 9">
            <a:extLst>
              <a:ext uri="{FF2B5EF4-FFF2-40B4-BE49-F238E27FC236}">
                <a16:creationId xmlns:a16="http://schemas.microsoft.com/office/drawing/2014/main" id="{1D126A56-6636-9FDC-A917-1E0E9E84201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283530">
            <a:off x="7855394" y="4900166"/>
            <a:ext cx="951585" cy="384911"/>
          </a:xfrm>
          <a:prstGeom prst="rect">
            <a:avLst/>
          </a:prstGeom>
        </p:spPr>
      </p:pic>
      <p:grpSp>
        <p:nvGrpSpPr>
          <p:cNvPr id="12" name="Group 11">
            <a:extLst>
              <a:ext uri="{FF2B5EF4-FFF2-40B4-BE49-F238E27FC236}">
                <a16:creationId xmlns:a16="http://schemas.microsoft.com/office/drawing/2014/main" id="{B5E86DEC-FB47-E173-5662-E6F7F9A78AD1}"/>
              </a:ext>
            </a:extLst>
          </p:cNvPr>
          <p:cNvGrpSpPr/>
          <p:nvPr/>
        </p:nvGrpSpPr>
        <p:grpSpPr>
          <a:xfrm>
            <a:off x="5335363" y="1864997"/>
            <a:ext cx="1022285" cy="912711"/>
            <a:chOff x="5664813" y="3197335"/>
            <a:chExt cx="1343260" cy="1199282"/>
          </a:xfrm>
        </p:grpSpPr>
        <p:grpSp>
          <p:nvGrpSpPr>
            <p:cNvPr id="14" name="Group 13">
              <a:extLst>
                <a:ext uri="{FF2B5EF4-FFF2-40B4-BE49-F238E27FC236}">
                  <a16:creationId xmlns:a16="http://schemas.microsoft.com/office/drawing/2014/main" id="{9E981766-6F24-FE74-BCC3-CB769DB08521}"/>
                </a:ext>
              </a:extLst>
            </p:cNvPr>
            <p:cNvGrpSpPr/>
            <p:nvPr/>
          </p:nvGrpSpPr>
          <p:grpSpPr>
            <a:xfrm>
              <a:off x="6071426" y="3197335"/>
              <a:ext cx="398141" cy="357599"/>
              <a:chOff x="6071426" y="3197335"/>
              <a:chExt cx="398141" cy="357599"/>
            </a:xfrm>
          </p:grpSpPr>
          <p:sp>
            <p:nvSpPr>
              <p:cNvPr id="39" name="Oval 16">
                <a:extLst>
                  <a:ext uri="{FF2B5EF4-FFF2-40B4-BE49-F238E27FC236}">
                    <a16:creationId xmlns:a16="http://schemas.microsoft.com/office/drawing/2014/main" id="{42F8B4BA-67BD-A42B-742E-DF216E260E97}"/>
                  </a:ext>
                </a:extLst>
              </p:cNvPr>
              <p:cNvSpPr/>
              <p:nvPr/>
            </p:nvSpPr>
            <p:spPr bwMode="auto">
              <a:xfrm>
                <a:off x="6071426" y="3197335"/>
                <a:ext cx="398141" cy="357599"/>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520" h="549529">
                    <a:moveTo>
                      <a:pt x="3908" y="373052"/>
                    </a:moveTo>
                    <a:cubicBezTo>
                      <a:pt x="-7669" y="281804"/>
                      <a:pt x="-7676" y="22004"/>
                      <a:pt x="213843" y="1761"/>
                    </a:cubicBezTo>
                    <a:cubicBezTo>
                      <a:pt x="435362" y="-18482"/>
                      <a:pt x="583269" y="138700"/>
                      <a:pt x="586520" y="323045"/>
                    </a:cubicBezTo>
                    <a:cubicBezTo>
                      <a:pt x="575997" y="513617"/>
                      <a:pt x="401841" y="543299"/>
                      <a:pt x="283307" y="549252"/>
                    </a:cubicBezTo>
                    <a:cubicBezTo>
                      <a:pt x="164773" y="555205"/>
                      <a:pt x="15485" y="464300"/>
                      <a:pt x="3908" y="373052"/>
                    </a:cubicBezTo>
                    <a:close/>
                  </a:path>
                </a:pathLst>
              </a:custGeom>
              <a:gradFill>
                <a:gsLst>
                  <a:gs pos="0">
                    <a:schemeClr val="accent3">
                      <a:lumMod val="20000"/>
                      <a:lumOff val="80000"/>
                    </a:schemeClr>
                  </a:gs>
                  <a:gs pos="100000">
                    <a:schemeClr val="accent3">
                      <a:lumMod val="60000"/>
                      <a:lumOff val="40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673633F7-CD1E-3AAE-2F6E-5C31F97CEEE6}"/>
                  </a:ext>
                </a:extLst>
              </p:cNvPr>
              <p:cNvSpPr/>
              <p:nvPr/>
            </p:nvSpPr>
            <p:spPr bwMode="auto">
              <a:xfrm rot="381358">
                <a:off x="6235814" y="3200660"/>
                <a:ext cx="91440" cy="27432"/>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15" name="Oval 16">
              <a:extLst>
                <a:ext uri="{FF2B5EF4-FFF2-40B4-BE49-F238E27FC236}">
                  <a16:creationId xmlns:a16="http://schemas.microsoft.com/office/drawing/2014/main" id="{CD473F86-8D86-2CB1-8DA8-F7E0D55576CE}"/>
                </a:ext>
              </a:extLst>
            </p:cNvPr>
            <p:cNvSpPr/>
            <p:nvPr/>
          </p:nvSpPr>
          <p:spPr bwMode="auto">
            <a:xfrm>
              <a:off x="6401945" y="3352258"/>
              <a:ext cx="420335" cy="342186"/>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40000"/>
                    <a:lumOff val="60000"/>
                  </a:schemeClr>
                </a:gs>
                <a:gs pos="100000">
                  <a:schemeClr val="accent3">
                    <a:lumMod val="75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6" name="Group 15">
              <a:extLst>
                <a:ext uri="{FF2B5EF4-FFF2-40B4-BE49-F238E27FC236}">
                  <a16:creationId xmlns:a16="http://schemas.microsoft.com/office/drawing/2014/main" id="{BB88A6A9-153D-5C05-A028-2E96272C3FE7}"/>
                </a:ext>
              </a:extLst>
            </p:cNvPr>
            <p:cNvGrpSpPr/>
            <p:nvPr/>
          </p:nvGrpSpPr>
          <p:grpSpPr>
            <a:xfrm>
              <a:off x="5664813" y="3312724"/>
              <a:ext cx="472195" cy="514448"/>
              <a:chOff x="5664813" y="3312724"/>
              <a:chExt cx="472195" cy="514448"/>
            </a:xfrm>
          </p:grpSpPr>
          <p:sp>
            <p:nvSpPr>
              <p:cNvPr id="37" name="Oval 16">
                <a:extLst>
                  <a:ext uri="{FF2B5EF4-FFF2-40B4-BE49-F238E27FC236}">
                    <a16:creationId xmlns:a16="http://schemas.microsoft.com/office/drawing/2014/main" id="{6E05418E-0646-F2BD-D04B-BA611650624B}"/>
                  </a:ext>
                </a:extLst>
              </p:cNvPr>
              <p:cNvSpPr/>
              <p:nvPr/>
            </p:nvSpPr>
            <p:spPr bwMode="auto">
              <a:xfrm rot="16200000">
                <a:off x="5643687" y="3333850"/>
                <a:ext cx="514448"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gradFill>
                <a:gsLst>
                  <a:gs pos="0">
                    <a:schemeClr val="accent3">
                      <a:lumMod val="20000"/>
                      <a:lumOff val="80000"/>
                    </a:schemeClr>
                  </a:gs>
                  <a:gs pos="100000">
                    <a:schemeClr val="accent3">
                      <a:lumMod val="60000"/>
                      <a:lumOff val="40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A6711091-9DFE-8555-3840-B776D65823DC}"/>
                  </a:ext>
                </a:extLst>
              </p:cNvPr>
              <p:cNvSpPr/>
              <p:nvPr/>
            </p:nvSpPr>
            <p:spPr bwMode="auto">
              <a:xfrm rot="17286924">
                <a:off x="5633534" y="3490518"/>
                <a:ext cx="146304" cy="27432"/>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7" name="Group 16">
              <a:extLst>
                <a:ext uri="{FF2B5EF4-FFF2-40B4-BE49-F238E27FC236}">
                  <a16:creationId xmlns:a16="http://schemas.microsoft.com/office/drawing/2014/main" id="{1F0A692E-E0AE-4DE3-0087-946ED195C2BA}"/>
                </a:ext>
              </a:extLst>
            </p:cNvPr>
            <p:cNvGrpSpPr/>
            <p:nvPr/>
          </p:nvGrpSpPr>
          <p:grpSpPr>
            <a:xfrm rot="15517081">
              <a:off x="5699033" y="3725578"/>
              <a:ext cx="394213" cy="441231"/>
              <a:chOff x="5664814" y="3542466"/>
              <a:chExt cx="472195" cy="514448"/>
            </a:xfrm>
          </p:grpSpPr>
          <p:sp>
            <p:nvSpPr>
              <p:cNvPr id="35" name="Oval 16">
                <a:extLst>
                  <a:ext uri="{FF2B5EF4-FFF2-40B4-BE49-F238E27FC236}">
                    <a16:creationId xmlns:a16="http://schemas.microsoft.com/office/drawing/2014/main" id="{60047D1C-9750-0BB5-8607-31A8A09B4424}"/>
                  </a:ext>
                </a:extLst>
              </p:cNvPr>
              <p:cNvSpPr/>
              <p:nvPr/>
            </p:nvSpPr>
            <p:spPr bwMode="auto">
              <a:xfrm rot="16200000">
                <a:off x="5643688" y="3563592"/>
                <a:ext cx="514448"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gradFill>
                <a:gsLst>
                  <a:gs pos="0">
                    <a:schemeClr val="accent3">
                      <a:lumMod val="20000"/>
                      <a:lumOff val="80000"/>
                    </a:schemeClr>
                  </a:gs>
                  <a:gs pos="100000">
                    <a:schemeClr val="accent3">
                      <a:lumMod val="60000"/>
                      <a:lumOff val="40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51BAD5FA-D619-F329-61B8-FEEB3FD65E10}"/>
                  </a:ext>
                </a:extLst>
              </p:cNvPr>
              <p:cNvSpPr/>
              <p:nvPr/>
            </p:nvSpPr>
            <p:spPr bwMode="auto">
              <a:xfrm rot="17286924">
                <a:off x="5633535" y="3720260"/>
                <a:ext cx="146304" cy="27432"/>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8" name="Group 17">
              <a:extLst>
                <a:ext uri="{FF2B5EF4-FFF2-40B4-BE49-F238E27FC236}">
                  <a16:creationId xmlns:a16="http://schemas.microsoft.com/office/drawing/2014/main" id="{5532A226-F8BB-8E3B-2A11-C0EFD42EA012}"/>
                </a:ext>
              </a:extLst>
            </p:cNvPr>
            <p:cNvGrpSpPr/>
            <p:nvPr/>
          </p:nvGrpSpPr>
          <p:grpSpPr>
            <a:xfrm rot="6085928">
              <a:off x="6549578" y="3674816"/>
              <a:ext cx="436607" cy="480383"/>
              <a:chOff x="5674623" y="3553316"/>
              <a:chExt cx="459698" cy="503273"/>
            </a:xfrm>
          </p:grpSpPr>
          <p:sp>
            <p:nvSpPr>
              <p:cNvPr id="33" name="Oval 16">
                <a:extLst>
                  <a:ext uri="{FF2B5EF4-FFF2-40B4-BE49-F238E27FC236}">
                    <a16:creationId xmlns:a16="http://schemas.microsoft.com/office/drawing/2014/main" id="{9B3B3B49-BE7F-9B0C-8BC7-3F068A356B25}"/>
                  </a:ext>
                </a:extLst>
              </p:cNvPr>
              <p:cNvSpPr/>
              <p:nvPr/>
            </p:nvSpPr>
            <p:spPr bwMode="auto">
              <a:xfrm rot="16200000">
                <a:off x="5652835" y="3575104"/>
                <a:ext cx="503273" cy="459698"/>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 name="connsiteX0" fmla="*/ 6260 w 527611"/>
                  <a:gd name="connsiteY0" fmla="*/ 195063 h 538240"/>
                  <a:gd name="connsiteX1" fmla="*/ 294679 w 527611"/>
                  <a:gd name="connsiteY1" fmla="*/ 2719 h 538240"/>
                  <a:gd name="connsiteX2" fmla="*/ 527611 w 527611"/>
                  <a:gd name="connsiteY2" fmla="*/ 281788 h 538240"/>
                  <a:gd name="connsiteX3" fmla="*/ 265664 w 527611"/>
                  <a:gd name="connsiteY3" fmla="*/ 536566 h 538240"/>
                  <a:gd name="connsiteX4" fmla="*/ 6260 w 527611"/>
                  <a:gd name="connsiteY4" fmla="*/ 195063 h 538240"/>
                  <a:gd name="connsiteX0" fmla="*/ 6457 w 576603"/>
                  <a:gd name="connsiteY0" fmla="*/ 193081 h 534824"/>
                  <a:gd name="connsiteX1" fmla="*/ 294876 w 576603"/>
                  <a:gd name="connsiteY1" fmla="*/ 737 h 534824"/>
                  <a:gd name="connsiteX2" fmla="*/ 576602 w 576603"/>
                  <a:gd name="connsiteY2" fmla="*/ 231064 h 534824"/>
                  <a:gd name="connsiteX3" fmla="*/ 265861 w 576603"/>
                  <a:gd name="connsiteY3" fmla="*/ 534584 h 534824"/>
                  <a:gd name="connsiteX4" fmla="*/ 6457 w 576603"/>
                  <a:gd name="connsiteY4" fmla="*/ 193081 h 534824"/>
                  <a:gd name="connsiteX0" fmla="*/ 7991 w 578136"/>
                  <a:gd name="connsiteY0" fmla="*/ 193080 h 534950"/>
                  <a:gd name="connsiteX1" fmla="*/ 296410 w 578136"/>
                  <a:gd name="connsiteY1" fmla="*/ 736 h 534950"/>
                  <a:gd name="connsiteX2" fmla="*/ 578136 w 578136"/>
                  <a:gd name="connsiteY2" fmla="*/ 231063 h 534950"/>
                  <a:gd name="connsiteX3" fmla="*/ 267395 w 578136"/>
                  <a:gd name="connsiteY3" fmla="*/ 534583 h 534950"/>
                  <a:gd name="connsiteX4" fmla="*/ 7991 w 578136"/>
                  <a:gd name="connsiteY4" fmla="*/ 193080 h 5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36" h="534950">
                    <a:moveTo>
                      <a:pt x="7991" y="193080"/>
                    </a:moveTo>
                    <a:cubicBezTo>
                      <a:pt x="53859" y="26512"/>
                      <a:pt x="201386" y="-5594"/>
                      <a:pt x="296410" y="736"/>
                    </a:cubicBezTo>
                    <a:cubicBezTo>
                      <a:pt x="391434" y="7066"/>
                      <a:pt x="574885" y="46718"/>
                      <a:pt x="578136" y="231063"/>
                    </a:cubicBezTo>
                    <a:cubicBezTo>
                      <a:pt x="567613" y="421635"/>
                      <a:pt x="412443" y="542520"/>
                      <a:pt x="267395" y="534583"/>
                    </a:cubicBezTo>
                    <a:cubicBezTo>
                      <a:pt x="122347" y="526646"/>
                      <a:pt x="-37877" y="359648"/>
                      <a:pt x="7991" y="193080"/>
                    </a:cubicBezTo>
                    <a:close/>
                  </a:path>
                </a:pathLst>
              </a:custGeom>
              <a:gradFill>
                <a:gsLst>
                  <a:gs pos="0">
                    <a:schemeClr val="accent3">
                      <a:lumMod val="40000"/>
                      <a:lumOff val="60000"/>
                    </a:schemeClr>
                  </a:gs>
                  <a:gs pos="100000">
                    <a:schemeClr val="accent3">
                      <a:lumMod val="75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FB6CF81B-69B7-C95F-A7B3-ABC9DD7379A7}"/>
                  </a:ext>
                </a:extLst>
              </p:cNvPr>
              <p:cNvSpPr/>
              <p:nvPr/>
            </p:nvSpPr>
            <p:spPr bwMode="auto">
              <a:xfrm rot="17286924">
                <a:off x="5633535" y="3720260"/>
                <a:ext cx="146304" cy="27432"/>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19" name="Oval 16">
              <a:extLst>
                <a:ext uri="{FF2B5EF4-FFF2-40B4-BE49-F238E27FC236}">
                  <a16:creationId xmlns:a16="http://schemas.microsoft.com/office/drawing/2014/main" id="{F24DFF15-3EC7-0FC8-CB9B-0BF0AEFBD9E6}"/>
                </a:ext>
              </a:extLst>
            </p:cNvPr>
            <p:cNvSpPr/>
            <p:nvPr/>
          </p:nvSpPr>
          <p:spPr bwMode="auto">
            <a:xfrm>
              <a:off x="5954639" y="4021963"/>
              <a:ext cx="472196" cy="374654"/>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40000"/>
                    <a:lumOff val="60000"/>
                  </a:schemeClr>
                </a:gs>
                <a:gs pos="100000">
                  <a:schemeClr val="accent3">
                    <a:lumMod val="75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20" name="Group 19">
              <a:extLst>
                <a:ext uri="{FF2B5EF4-FFF2-40B4-BE49-F238E27FC236}">
                  <a16:creationId xmlns:a16="http://schemas.microsoft.com/office/drawing/2014/main" id="{AB1C8AE6-B843-1814-8520-3E8AA8911440}"/>
                </a:ext>
              </a:extLst>
            </p:cNvPr>
            <p:cNvGrpSpPr/>
            <p:nvPr/>
          </p:nvGrpSpPr>
          <p:grpSpPr>
            <a:xfrm>
              <a:off x="6019188" y="3534388"/>
              <a:ext cx="596346" cy="560911"/>
              <a:chOff x="6019188" y="3534388"/>
              <a:chExt cx="596346" cy="560911"/>
            </a:xfrm>
          </p:grpSpPr>
          <p:sp>
            <p:nvSpPr>
              <p:cNvPr id="31" name="Oval 16">
                <a:extLst>
                  <a:ext uri="{FF2B5EF4-FFF2-40B4-BE49-F238E27FC236}">
                    <a16:creationId xmlns:a16="http://schemas.microsoft.com/office/drawing/2014/main" id="{6EDBEAEA-6886-F2F3-171A-F3165CB9E6EC}"/>
                  </a:ext>
                </a:extLst>
              </p:cNvPr>
              <p:cNvSpPr/>
              <p:nvPr/>
            </p:nvSpPr>
            <p:spPr bwMode="auto">
              <a:xfrm>
                <a:off x="6019188" y="3534388"/>
                <a:ext cx="596346" cy="560911"/>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346" h="560911">
                    <a:moveTo>
                      <a:pt x="13311" y="384017"/>
                    </a:moveTo>
                    <a:cubicBezTo>
                      <a:pt x="-22408" y="232018"/>
                      <a:pt x="12252" y="25652"/>
                      <a:pt x="135548" y="5410"/>
                    </a:cubicBezTo>
                    <a:cubicBezTo>
                      <a:pt x="258844" y="-14832"/>
                      <a:pt x="610210" y="6953"/>
                      <a:pt x="595923" y="334010"/>
                    </a:cubicBezTo>
                    <a:cubicBezTo>
                      <a:pt x="595923" y="506285"/>
                      <a:pt x="411244" y="554264"/>
                      <a:pt x="292710" y="560217"/>
                    </a:cubicBezTo>
                    <a:cubicBezTo>
                      <a:pt x="174176" y="566170"/>
                      <a:pt x="49030" y="536016"/>
                      <a:pt x="13311" y="384017"/>
                    </a:cubicBezTo>
                    <a:close/>
                  </a:path>
                </a:pathLst>
              </a:custGeom>
              <a:gradFill>
                <a:gsLst>
                  <a:gs pos="0">
                    <a:schemeClr val="accent3">
                      <a:lumMod val="20000"/>
                      <a:lumOff val="80000"/>
                    </a:schemeClr>
                  </a:gs>
                  <a:gs pos="100000">
                    <a:schemeClr val="accent3">
                      <a:lumMod val="60000"/>
                      <a:lumOff val="40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 name="Oval 31">
                <a:extLst>
                  <a:ext uri="{FF2B5EF4-FFF2-40B4-BE49-F238E27FC236}">
                    <a16:creationId xmlns:a16="http://schemas.microsoft.com/office/drawing/2014/main" id="{64B46E51-02C3-8E31-3F93-D99AA4D72DC5}"/>
                  </a:ext>
                </a:extLst>
              </p:cNvPr>
              <p:cNvSpPr/>
              <p:nvPr/>
            </p:nvSpPr>
            <p:spPr bwMode="auto">
              <a:xfrm rot="19058643">
                <a:off x="6039056" y="3561464"/>
                <a:ext cx="135182" cy="53393"/>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1" name="Group 20">
              <a:extLst>
                <a:ext uri="{FF2B5EF4-FFF2-40B4-BE49-F238E27FC236}">
                  <a16:creationId xmlns:a16="http://schemas.microsoft.com/office/drawing/2014/main" id="{818007D4-CC3E-C8FC-5A56-0E0D1E539917}"/>
                </a:ext>
              </a:extLst>
            </p:cNvPr>
            <p:cNvGrpSpPr/>
            <p:nvPr/>
          </p:nvGrpSpPr>
          <p:grpSpPr>
            <a:xfrm>
              <a:off x="6404446" y="4055323"/>
              <a:ext cx="316670" cy="272807"/>
              <a:chOff x="6404446" y="4055323"/>
              <a:chExt cx="316670" cy="272807"/>
            </a:xfrm>
          </p:grpSpPr>
          <p:sp>
            <p:nvSpPr>
              <p:cNvPr id="22" name="Oval 16">
                <a:extLst>
                  <a:ext uri="{FF2B5EF4-FFF2-40B4-BE49-F238E27FC236}">
                    <a16:creationId xmlns:a16="http://schemas.microsoft.com/office/drawing/2014/main" id="{B8393E2C-EB0B-0C9B-7015-F28C32806929}"/>
                  </a:ext>
                </a:extLst>
              </p:cNvPr>
              <p:cNvSpPr/>
              <p:nvPr/>
            </p:nvSpPr>
            <p:spPr bwMode="auto">
              <a:xfrm>
                <a:off x="6404446" y="4055323"/>
                <a:ext cx="316670" cy="272807"/>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20000"/>
                      <a:lumOff val="80000"/>
                    </a:schemeClr>
                  </a:gs>
                  <a:gs pos="100000">
                    <a:schemeClr val="accent3">
                      <a:lumMod val="60000"/>
                      <a:lumOff val="40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 name="Oval 29">
                <a:extLst>
                  <a:ext uri="{FF2B5EF4-FFF2-40B4-BE49-F238E27FC236}">
                    <a16:creationId xmlns:a16="http://schemas.microsoft.com/office/drawing/2014/main" id="{5A36B8B8-35BA-E6D7-CBE8-E448CD59CA57}"/>
                  </a:ext>
                </a:extLst>
              </p:cNvPr>
              <p:cNvSpPr/>
              <p:nvPr/>
            </p:nvSpPr>
            <p:spPr bwMode="auto">
              <a:xfrm rot="875201">
                <a:off x="6520323" y="4062711"/>
                <a:ext cx="139650" cy="26054"/>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sp>
        <p:nvSpPr>
          <p:cNvPr id="41" name="TextBox 40">
            <a:extLst>
              <a:ext uri="{FF2B5EF4-FFF2-40B4-BE49-F238E27FC236}">
                <a16:creationId xmlns:a16="http://schemas.microsoft.com/office/drawing/2014/main" id="{A9D3F17B-17CD-0EB2-E2B8-99C7395EE38C}"/>
              </a:ext>
            </a:extLst>
          </p:cNvPr>
          <p:cNvSpPr txBox="1"/>
          <p:nvPr/>
        </p:nvSpPr>
        <p:spPr bwMode="auto">
          <a:xfrm>
            <a:off x="4166855" y="1487251"/>
            <a:ext cx="334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Adipose Tissue Insulin Resistance</a:t>
            </a:r>
          </a:p>
        </p:txBody>
      </p:sp>
      <p:sp>
        <p:nvSpPr>
          <p:cNvPr id="42" name="TextBox 41">
            <a:extLst>
              <a:ext uri="{FF2B5EF4-FFF2-40B4-BE49-F238E27FC236}">
                <a16:creationId xmlns:a16="http://schemas.microsoft.com/office/drawing/2014/main" id="{4834AFAB-E948-99CB-1347-DDC9807B41D9}"/>
              </a:ext>
            </a:extLst>
          </p:cNvPr>
          <p:cNvSpPr txBox="1"/>
          <p:nvPr/>
        </p:nvSpPr>
        <p:spPr bwMode="auto">
          <a:xfrm>
            <a:off x="3750757" y="5362668"/>
            <a:ext cx="4107919" cy="923330"/>
          </a:xfrm>
          <a:prstGeom prst="rect">
            <a:avLst/>
          </a:prstGeom>
          <a:solidFill>
            <a:schemeClr val="accent3">
              <a:lumMod val="20000"/>
              <a:lumOff val="80000"/>
            </a:schemeClr>
          </a:solidFill>
          <a:ln>
            <a:noFill/>
          </a:ln>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Insulin resistance in liver and muscle</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Activation of proinflammatory pathways</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Impaired insulin secretion</a:t>
            </a:r>
          </a:p>
        </p:txBody>
      </p:sp>
      <p:sp>
        <p:nvSpPr>
          <p:cNvPr id="43" name="TextBox 42">
            <a:extLst>
              <a:ext uri="{FF2B5EF4-FFF2-40B4-BE49-F238E27FC236}">
                <a16:creationId xmlns:a16="http://schemas.microsoft.com/office/drawing/2014/main" id="{84E8FE3D-A776-B10E-34D6-8921E86F21E2}"/>
              </a:ext>
            </a:extLst>
          </p:cNvPr>
          <p:cNvSpPr txBox="1"/>
          <p:nvPr/>
        </p:nvSpPr>
        <p:spPr bwMode="auto">
          <a:xfrm>
            <a:off x="4650856" y="3427492"/>
            <a:ext cx="2325826" cy="646331"/>
          </a:xfrm>
          <a:prstGeom prst="rect">
            <a:avLst/>
          </a:prstGeom>
          <a:solidFill>
            <a:schemeClr val="tx1">
              <a:lumMod val="85000"/>
            </a:schemeClr>
          </a:solidFill>
          <a:ln>
            <a:noFill/>
          </a:ln>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 Anti-inflammatory adipokine secretion</a:t>
            </a:r>
          </a:p>
        </p:txBody>
      </p:sp>
      <p:sp>
        <p:nvSpPr>
          <p:cNvPr id="44" name="TextBox 43">
            <a:extLst>
              <a:ext uri="{FF2B5EF4-FFF2-40B4-BE49-F238E27FC236}">
                <a16:creationId xmlns:a16="http://schemas.microsoft.com/office/drawing/2014/main" id="{D57B3A32-93EB-AE91-DA2F-C11E5D7659AF}"/>
              </a:ext>
            </a:extLst>
          </p:cNvPr>
          <p:cNvSpPr txBox="1"/>
          <p:nvPr/>
        </p:nvSpPr>
        <p:spPr bwMode="auto">
          <a:xfrm>
            <a:off x="4668845" y="4511599"/>
            <a:ext cx="2325826" cy="369332"/>
          </a:xfrm>
          <a:prstGeom prst="rect">
            <a:avLst/>
          </a:prstGeom>
          <a:solidFill>
            <a:schemeClr val="tx1">
              <a:lumMod val="85000"/>
            </a:schemeClr>
          </a:solidFill>
          <a:ln>
            <a:noFill/>
          </a:ln>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 Adiponectin, IL-1</a:t>
            </a:r>
          </a:p>
        </p:txBody>
      </p:sp>
      <p:sp>
        <p:nvSpPr>
          <p:cNvPr id="45" name="TextBox 44">
            <a:extLst>
              <a:ext uri="{FF2B5EF4-FFF2-40B4-BE49-F238E27FC236}">
                <a16:creationId xmlns:a16="http://schemas.microsoft.com/office/drawing/2014/main" id="{F4F2ADA7-2C7F-1C92-8BAA-F52DC7B71B89}"/>
              </a:ext>
            </a:extLst>
          </p:cNvPr>
          <p:cNvSpPr txBox="1"/>
          <p:nvPr/>
        </p:nvSpPr>
        <p:spPr bwMode="auto">
          <a:xfrm>
            <a:off x="2998876" y="2760531"/>
            <a:ext cx="1420725" cy="646331"/>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 Lipolysis</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FFA</a:t>
            </a:r>
          </a:p>
        </p:txBody>
      </p:sp>
      <p:sp>
        <p:nvSpPr>
          <p:cNvPr id="46" name="TextBox 45">
            <a:extLst>
              <a:ext uri="{FF2B5EF4-FFF2-40B4-BE49-F238E27FC236}">
                <a16:creationId xmlns:a16="http://schemas.microsoft.com/office/drawing/2014/main" id="{16453716-84A7-E87C-B22D-878CB68AA3F1}"/>
              </a:ext>
            </a:extLst>
          </p:cNvPr>
          <p:cNvSpPr txBox="1"/>
          <p:nvPr/>
        </p:nvSpPr>
        <p:spPr bwMode="auto">
          <a:xfrm>
            <a:off x="3001435" y="4142267"/>
            <a:ext cx="1420725" cy="369332"/>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Lipotoxicity</a:t>
            </a:r>
          </a:p>
        </p:txBody>
      </p:sp>
      <p:sp>
        <p:nvSpPr>
          <p:cNvPr id="47" name="TextBox 46">
            <a:extLst>
              <a:ext uri="{FF2B5EF4-FFF2-40B4-BE49-F238E27FC236}">
                <a16:creationId xmlns:a16="http://schemas.microsoft.com/office/drawing/2014/main" id="{F078E39E-9F02-E60A-E032-F4703892D811}"/>
              </a:ext>
            </a:extLst>
          </p:cNvPr>
          <p:cNvSpPr txBox="1"/>
          <p:nvPr/>
        </p:nvSpPr>
        <p:spPr bwMode="auto">
          <a:xfrm>
            <a:off x="7091033" y="2829718"/>
            <a:ext cx="2842676" cy="646331"/>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 Secretion of proinflammatory cytokines</a:t>
            </a:r>
          </a:p>
        </p:txBody>
      </p:sp>
      <p:sp>
        <p:nvSpPr>
          <p:cNvPr id="48" name="TextBox 47">
            <a:extLst>
              <a:ext uri="{FF2B5EF4-FFF2-40B4-BE49-F238E27FC236}">
                <a16:creationId xmlns:a16="http://schemas.microsoft.com/office/drawing/2014/main" id="{CABF1F74-D4B8-9AB3-EFDE-4B38506B851C}"/>
              </a:ext>
            </a:extLst>
          </p:cNvPr>
          <p:cNvSpPr txBox="1"/>
          <p:nvPr/>
        </p:nvSpPr>
        <p:spPr bwMode="auto">
          <a:xfrm>
            <a:off x="7331783" y="3999333"/>
            <a:ext cx="2161289" cy="646331"/>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MCP-1, TNF-</a:t>
            </a:r>
            <a:r>
              <a:rPr lang="el-GR" b="0">
                <a:solidFill>
                  <a:schemeClr val="bg1"/>
                </a:solidFill>
                <a:latin typeface="Calibri" panose="020F0502020204030204" pitchFamily="34" charset="0"/>
              </a:rPr>
              <a:t>α</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TGF</a:t>
            </a:r>
            <a:r>
              <a:rPr lang="el-GR" b="0">
                <a:solidFill>
                  <a:schemeClr val="bg1"/>
                </a:solidFill>
                <a:latin typeface="Calibri" panose="020F0502020204030204" pitchFamily="34" charset="0"/>
              </a:rPr>
              <a:t>β</a:t>
            </a:r>
            <a:r>
              <a:rPr lang="en-US" b="0">
                <a:solidFill>
                  <a:schemeClr val="bg1"/>
                </a:solidFill>
                <a:latin typeface="Calibri" panose="020F0502020204030204" pitchFamily="34" charset="0"/>
              </a:rPr>
              <a:t>, IL-6, leptin</a:t>
            </a:r>
          </a:p>
        </p:txBody>
      </p:sp>
      <p:cxnSp>
        <p:nvCxnSpPr>
          <p:cNvPr id="50" name="Straight Arrow Connector 49">
            <a:extLst>
              <a:ext uri="{FF2B5EF4-FFF2-40B4-BE49-F238E27FC236}">
                <a16:creationId xmlns:a16="http://schemas.microsoft.com/office/drawing/2014/main" id="{49D5D199-A9E0-3776-7B4F-4A98B41FC3E0}"/>
              </a:ext>
            </a:extLst>
          </p:cNvPr>
          <p:cNvCxnSpPr>
            <a:cxnSpLocks/>
          </p:cNvCxnSpPr>
          <p:nvPr/>
        </p:nvCxnSpPr>
        <p:spPr bwMode="auto">
          <a:xfrm>
            <a:off x="5813769" y="2759602"/>
            <a:ext cx="0" cy="589159"/>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78A66044-F8D9-D7BA-A16D-FA721FC93C52}"/>
              </a:ext>
            </a:extLst>
          </p:cNvPr>
          <p:cNvCxnSpPr>
            <a:cxnSpLocks/>
            <a:stCxn id="35" idx="2"/>
          </p:cNvCxnSpPr>
          <p:nvPr/>
        </p:nvCxnSpPr>
        <p:spPr bwMode="auto">
          <a:xfrm flipH="1">
            <a:off x="4419601" y="2459610"/>
            <a:ext cx="925516" cy="299992"/>
          </a:xfrm>
          <a:prstGeom prst="straightConnector1">
            <a:avLst/>
          </a:prstGeom>
          <a:noFill/>
          <a:ln w="28575" cap="flat" cmpd="sng" algn="ctr">
            <a:solidFill>
              <a:schemeClr val="bg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D91FC710-3D30-BBDA-9F27-B733C7B7A6CD}"/>
              </a:ext>
            </a:extLst>
          </p:cNvPr>
          <p:cNvCxnSpPr>
            <a:cxnSpLocks/>
          </p:cNvCxnSpPr>
          <p:nvPr/>
        </p:nvCxnSpPr>
        <p:spPr bwMode="auto">
          <a:xfrm>
            <a:off x="3709238" y="3406862"/>
            <a:ext cx="0" cy="698244"/>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F32771A2-8AC0-A5CF-AFC4-C5E19B43664E}"/>
              </a:ext>
            </a:extLst>
          </p:cNvPr>
          <p:cNvCxnSpPr>
            <a:cxnSpLocks/>
          </p:cNvCxnSpPr>
          <p:nvPr/>
        </p:nvCxnSpPr>
        <p:spPr bwMode="auto">
          <a:xfrm>
            <a:off x="6380139" y="2403538"/>
            <a:ext cx="925516" cy="374170"/>
          </a:xfrm>
          <a:prstGeom prst="straightConnector1">
            <a:avLst/>
          </a:prstGeom>
          <a:noFill/>
          <a:ln w="28575" cap="flat" cmpd="sng" algn="ctr">
            <a:solidFill>
              <a:schemeClr val="bg1"/>
            </a:solidFill>
            <a:prstDash val="solid"/>
            <a:round/>
            <a:headEnd type="none" w="med" len="med"/>
            <a:tailEnd type="triangle"/>
          </a:ln>
          <a:effectLst/>
        </p:spPr>
      </p:cxnSp>
      <p:cxnSp>
        <p:nvCxnSpPr>
          <p:cNvPr id="9217" name="Straight Arrow Connector 9216">
            <a:extLst>
              <a:ext uri="{FF2B5EF4-FFF2-40B4-BE49-F238E27FC236}">
                <a16:creationId xmlns:a16="http://schemas.microsoft.com/office/drawing/2014/main" id="{9E6AED77-93C9-0D7D-F422-FE4DAFC3E970}"/>
              </a:ext>
            </a:extLst>
          </p:cNvPr>
          <p:cNvCxnSpPr/>
          <p:nvPr/>
        </p:nvCxnSpPr>
        <p:spPr bwMode="auto">
          <a:xfrm>
            <a:off x="8334426" y="3477191"/>
            <a:ext cx="0" cy="489148"/>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671214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Arrow Connector 38">
            <a:extLst>
              <a:ext uri="{FF2B5EF4-FFF2-40B4-BE49-F238E27FC236}">
                <a16:creationId xmlns:a16="http://schemas.microsoft.com/office/drawing/2014/main" id="{7975CD74-9215-BB50-5AAA-22A7067EC4E0}"/>
              </a:ext>
            </a:extLst>
          </p:cNvPr>
          <p:cNvCxnSpPr>
            <a:cxnSpLocks/>
          </p:cNvCxnSpPr>
          <p:nvPr/>
        </p:nvCxnSpPr>
        <p:spPr bwMode="auto">
          <a:xfrm>
            <a:off x="3604628" y="5117300"/>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E9606B20-DB25-84A4-2774-3790D17A70B3}"/>
              </a:ext>
            </a:extLst>
          </p:cNvPr>
          <p:cNvCxnSpPr>
            <a:cxnSpLocks/>
          </p:cNvCxnSpPr>
          <p:nvPr/>
        </p:nvCxnSpPr>
        <p:spPr bwMode="auto">
          <a:xfrm>
            <a:off x="6098458" y="5126558"/>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37EF70D7-EB7C-511B-B1C6-07D941317221}"/>
              </a:ext>
            </a:extLst>
          </p:cNvPr>
          <p:cNvCxnSpPr>
            <a:cxnSpLocks/>
          </p:cNvCxnSpPr>
          <p:nvPr/>
        </p:nvCxnSpPr>
        <p:spPr bwMode="auto">
          <a:xfrm>
            <a:off x="8648823" y="5117300"/>
            <a:ext cx="0" cy="202614"/>
          </a:xfrm>
          <a:prstGeom prst="straightConnector1">
            <a:avLst/>
          </a:prstGeom>
          <a:noFill/>
          <a:ln w="28575" cap="flat" cmpd="sng" algn="ctr">
            <a:solidFill>
              <a:schemeClr val="bg1"/>
            </a:solidFill>
            <a:prstDash val="solid"/>
            <a:round/>
            <a:headEnd type="none" w="med" len="med"/>
            <a:tailEnd type="triangle"/>
          </a:ln>
          <a:effectLst/>
        </p:spPr>
      </p:cxnSp>
      <p:sp>
        <p:nvSpPr>
          <p:cNvPr id="2" name="Title 1">
            <a:extLst>
              <a:ext uri="{FF2B5EF4-FFF2-40B4-BE49-F238E27FC236}">
                <a16:creationId xmlns:a16="http://schemas.microsoft.com/office/drawing/2014/main" id="{CAAE57FB-4DC9-0596-73B8-D69299D9E86F}"/>
              </a:ext>
            </a:extLst>
          </p:cNvPr>
          <p:cNvSpPr>
            <a:spLocks noGrp="1"/>
          </p:cNvSpPr>
          <p:nvPr>
            <p:ph type="title"/>
          </p:nvPr>
        </p:nvSpPr>
        <p:spPr/>
        <p:txBody>
          <a:bodyPr/>
          <a:lstStyle/>
          <a:p>
            <a:r>
              <a:rPr lang="en-US"/>
              <a:t>Screening for MASLD/MASH</a:t>
            </a:r>
            <a:br>
              <a:rPr lang="en-US"/>
            </a:br>
            <a:endParaRPr lang="en-US"/>
          </a:p>
        </p:txBody>
      </p:sp>
      <p:sp>
        <p:nvSpPr>
          <p:cNvPr id="5" name="TextBox 4">
            <a:extLst>
              <a:ext uri="{FF2B5EF4-FFF2-40B4-BE49-F238E27FC236}">
                <a16:creationId xmlns:a16="http://schemas.microsoft.com/office/drawing/2014/main" id="{A91F2395-DF6A-392A-1325-9C601B5CE51F}"/>
              </a:ext>
            </a:extLst>
          </p:cNvPr>
          <p:cNvSpPr txBox="1"/>
          <p:nvPr/>
        </p:nvSpPr>
        <p:spPr bwMode="auto">
          <a:xfrm>
            <a:off x="425557" y="6400800"/>
            <a:ext cx="87107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Kanwal. Gastroenterology. 2021;161(5):1657.</a:t>
            </a:r>
          </a:p>
        </p:txBody>
      </p:sp>
      <p:sp>
        <p:nvSpPr>
          <p:cNvPr id="3" name="Rectangle 2">
            <a:extLst>
              <a:ext uri="{FF2B5EF4-FFF2-40B4-BE49-F238E27FC236}">
                <a16:creationId xmlns:a16="http://schemas.microsoft.com/office/drawing/2014/main" id="{F136B325-8A39-86E2-0CB9-00214DC60C92}"/>
              </a:ext>
            </a:extLst>
          </p:cNvPr>
          <p:cNvSpPr/>
          <p:nvPr/>
        </p:nvSpPr>
        <p:spPr bwMode="auto">
          <a:xfrm>
            <a:off x="1420265" y="1004255"/>
            <a:ext cx="9351469" cy="339133"/>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Primary care, endocrinologists, gastroenterologists, and obesity specialists should screen for MASLD with advanced fibrosis</a:t>
            </a:r>
          </a:p>
        </p:txBody>
      </p:sp>
      <p:sp>
        <p:nvSpPr>
          <p:cNvPr id="4" name="Rectangle 3">
            <a:extLst>
              <a:ext uri="{FF2B5EF4-FFF2-40B4-BE49-F238E27FC236}">
                <a16:creationId xmlns:a16="http://schemas.microsoft.com/office/drawing/2014/main" id="{7FEF5049-4BA5-2C71-691A-424877B6205C}"/>
              </a:ext>
            </a:extLst>
          </p:cNvPr>
          <p:cNvSpPr/>
          <p:nvPr/>
        </p:nvSpPr>
        <p:spPr bwMode="auto">
          <a:xfrm>
            <a:off x="1931968" y="1408051"/>
            <a:ext cx="8328063" cy="33913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a:solidFill>
                  <a:schemeClr val="tx1"/>
                </a:solidFill>
                <a:latin typeface="Calibri" panose="020F0502020204030204" pitchFamily="34" charset="0"/>
              </a:rPr>
              <a:t>Step 1: Identify patients at risk</a:t>
            </a:r>
          </a:p>
        </p:txBody>
      </p:sp>
      <p:grpSp>
        <p:nvGrpSpPr>
          <p:cNvPr id="9" name="Group 8">
            <a:extLst>
              <a:ext uri="{FF2B5EF4-FFF2-40B4-BE49-F238E27FC236}">
                <a16:creationId xmlns:a16="http://schemas.microsoft.com/office/drawing/2014/main" id="{6D533624-429C-83C2-5DF3-6609FACA911C}"/>
              </a:ext>
            </a:extLst>
          </p:cNvPr>
          <p:cNvGrpSpPr/>
          <p:nvPr/>
        </p:nvGrpSpPr>
        <p:grpSpPr>
          <a:xfrm>
            <a:off x="1931968" y="1744226"/>
            <a:ext cx="8328063" cy="419489"/>
            <a:chOff x="2260535" y="2455431"/>
            <a:chExt cx="7676463" cy="397651"/>
          </a:xfrm>
        </p:grpSpPr>
        <p:sp>
          <p:nvSpPr>
            <p:cNvPr id="6" name="Rectangle 5">
              <a:extLst>
                <a:ext uri="{FF2B5EF4-FFF2-40B4-BE49-F238E27FC236}">
                  <a16:creationId xmlns:a16="http://schemas.microsoft.com/office/drawing/2014/main" id="{58D845DE-8A86-9D75-8113-56531237D3AB}"/>
                </a:ext>
              </a:extLst>
            </p:cNvPr>
            <p:cNvSpPr/>
            <p:nvPr/>
          </p:nvSpPr>
          <p:spPr bwMode="auto">
            <a:xfrm>
              <a:off x="2260535" y="2455433"/>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cs typeface="Calibri" panose="020F0502020204030204" pitchFamily="34" charset="0"/>
                </a:rPr>
                <a:t>≥</a:t>
              </a:r>
              <a:r>
                <a:rPr lang="en-US" sz="1400" b="0">
                  <a:solidFill>
                    <a:schemeClr val="bg1"/>
                  </a:solidFill>
                  <a:latin typeface="Calibri" panose="020F0502020204030204" pitchFamily="34" charset="0"/>
                </a:rPr>
                <a:t>2 metabolic risk factors</a:t>
              </a:r>
            </a:p>
          </p:txBody>
        </p:sp>
        <p:sp>
          <p:nvSpPr>
            <p:cNvPr id="7" name="Rectangle 6">
              <a:extLst>
                <a:ext uri="{FF2B5EF4-FFF2-40B4-BE49-F238E27FC236}">
                  <a16:creationId xmlns:a16="http://schemas.microsoft.com/office/drawing/2014/main" id="{69416364-F262-AE3E-C851-B4BF82303BD2}"/>
                </a:ext>
              </a:extLst>
            </p:cNvPr>
            <p:cNvSpPr/>
            <p:nvPr/>
          </p:nvSpPr>
          <p:spPr bwMode="auto">
            <a:xfrm>
              <a:off x="4819356" y="2455432"/>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Type 2 diabetes</a:t>
              </a:r>
            </a:p>
          </p:txBody>
        </p:sp>
        <p:sp>
          <p:nvSpPr>
            <p:cNvPr id="8" name="Rectangle 7">
              <a:extLst>
                <a:ext uri="{FF2B5EF4-FFF2-40B4-BE49-F238E27FC236}">
                  <a16:creationId xmlns:a16="http://schemas.microsoft.com/office/drawing/2014/main" id="{2C17C657-2BFD-4937-D507-B7AFCFBD471C}"/>
                </a:ext>
              </a:extLst>
            </p:cNvPr>
            <p:cNvSpPr/>
            <p:nvPr/>
          </p:nvSpPr>
          <p:spPr bwMode="auto">
            <a:xfrm>
              <a:off x="7378177" y="2455431"/>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Steatosis on any imaging modality or elevated aminotransferases</a:t>
              </a:r>
            </a:p>
          </p:txBody>
        </p:sp>
      </p:grpSp>
      <p:sp>
        <p:nvSpPr>
          <p:cNvPr id="10" name="Rectangle 9">
            <a:extLst>
              <a:ext uri="{FF2B5EF4-FFF2-40B4-BE49-F238E27FC236}">
                <a16:creationId xmlns:a16="http://schemas.microsoft.com/office/drawing/2014/main" id="{D92BD9C3-629D-81C4-AEC7-3F7E2125673D}"/>
              </a:ext>
            </a:extLst>
          </p:cNvPr>
          <p:cNvSpPr/>
          <p:nvPr/>
        </p:nvSpPr>
        <p:spPr bwMode="auto">
          <a:xfrm>
            <a:off x="1931968" y="2430961"/>
            <a:ext cx="8328063" cy="33913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a:solidFill>
                  <a:schemeClr val="tx1"/>
                </a:solidFill>
                <a:latin typeface="Calibri" panose="020F0502020204030204" pitchFamily="34" charset="0"/>
              </a:rPr>
              <a:t>Step 2: History and laboratory tests: </a:t>
            </a:r>
            <a:r>
              <a:rPr lang="en-US" sz="1400" b="0">
                <a:solidFill>
                  <a:schemeClr val="tx1"/>
                </a:solidFill>
                <a:latin typeface="Calibri" panose="020F0502020204030204" pitchFamily="34" charset="0"/>
              </a:rPr>
              <a:t>Excessive alcohol intake, CBC, liver function tests</a:t>
            </a:r>
          </a:p>
        </p:txBody>
      </p:sp>
      <p:sp>
        <p:nvSpPr>
          <p:cNvPr id="11" name="Rectangle 10">
            <a:extLst>
              <a:ext uri="{FF2B5EF4-FFF2-40B4-BE49-F238E27FC236}">
                <a16:creationId xmlns:a16="http://schemas.microsoft.com/office/drawing/2014/main" id="{7D6874AC-FF05-5511-98B1-DB9A28C9A7A9}"/>
              </a:ext>
            </a:extLst>
          </p:cNvPr>
          <p:cNvSpPr/>
          <p:nvPr/>
        </p:nvSpPr>
        <p:spPr bwMode="auto">
          <a:xfrm>
            <a:off x="1931968" y="2982701"/>
            <a:ext cx="8328063" cy="397649"/>
          </a:xfrm>
          <a:prstGeom prst="rect">
            <a:avLst/>
          </a:prstGeom>
          <a:solidFill>
            <a:schemeClr val="accent1"/>
          </a:solidFill>
          <a:ln w="0">
            <a:solidFill>
              <a:schemeClr val="bg1"/>
            </a:solidFill>
            <a:miter lim="800000"/>
            <a:headEnd/>
            <a:tailEnd/>
          </a:ln>
        </p:spPr>
        <p:txBody>
          <a:bodyPr rtlCol="0" anchor="ctr"/>
          <a:lstStyle/>
          <a:p>
            <a:pPr algn="ctr" eaLnBrk="1" hangingPunct="1">
              <a:lnSpc>
                <a:spcPct val="90000"/>
              </a:lnSpc>
              <a:spcBef>
                <a:spcPts val="0"/>
              </a:spcBef>
              <a:spcAft>
                <a:spcPts val="0"/>
              </a:spcAft>
              <a:buClr>
                <a:schemeClr val="folHlink"/>
              </a:buClr>
              <a:buNone/>
            </a:pPr>
            <a:r>
              <a:rPr lang="en-US" sz="1400">
                <a:solidFill>
                  <a:schemeClr val="tx1"/>
                </a:solidFill>
                <a:latin typeface="Calibri" panose="020F0502020204030204" pitchFamily="34" charset="0"/>
              </a:rPr>
              <a:t>Step 3: Noninvasive testing for fibrosis</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(FIB-4 is a calculated value based on age, AST, ALT, and platelet count)</a:t>
            </a:r>
            <a:endParaRPr lang="en-US" sz="1400" b="0">
              <a:solidFill>
                <a:schemeClr val="tx1"/>
              </a:solidFill>
              <a:latin typeface="Calibri" panose="020F0502020204030204" pitchFamily="34" charset="0"/>
            </a:endParaRPr>
          </a:p>
        </p:txBody>
      </p:sp>
      <p:grpSp>
        <p:nvGrpSpPr>
          <p:cNvPr id="12" name="Group 11">
            <a:extLst>
              <a:ext uri="{FF2B5EF4-FFF2-40B4-BE49-F238E27FC236}">
                <a16:creationId xmlns:a16="http://schemas.microsoft.com/office/drawing/2014/main" id="{9131F711-A4DC-D42D-3908-2C980887170E}"/>
              </a:ext>
            </a:extLst>
          </p:cNvPr>
          <p:cNvGrpSpPr/>
          <p:nvPr/>
        </p:nvGrpSpPr>
        <p:grpSpPr>
          <a:xfrm>
            <a:off x="1931968" y="3380348"/>
            <a:ext cx="8328063" cy="316033"/>
            <a:chOff x="2260535" y="2455431"/>
            <a:chExt cx="7676463" cy="397651"/>
          </a:xfrm>
        </p:grpSpPr>
        <p:sp>
          <p:nvSpPr>
            <p:cNvPr id="13" name="Rectangle 12">
              <a:extLst>
                <a:ext uri="{FF2B5EF4-FFF2-40B4-BE49-F238E27FC236}">
                  <a16:creationId xmlns:a16="http://schemas.microsoft.com/office/drawing/2014/main" id="{0B86FE1E-D6BE-4DC2-29B4-0DD198EFACE4}"/>
                </a:ext>
              </a:extLst>
            </p:cNvPr>
            <p:cNvSpPr/>
            <p:nvPr/>
          </p:nvSpPr>
          <p:spPr bwMode="auto">
            <a:xfrm>
              <a:off x="2260535" y="2455433"/>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FIB-4 &lt;1.3</a:t>
              </a:r>
            </a:p>
          </p:txBody>
        </p:sp>
        <p:sp>
          <p:nvSpPr>
            <p:cNvPr id="14" name="Rectangle 13">
              <a:extLst>
                <a:ext uri="{FF2B5EF4-FFF2-40B4-BE49-F238E27FC236}">
                  <a16:creationId xmlns:a16="http://schemas.microsoft.com/office/drawing/2014/main" id="{2EB8CCBB-3C49-0BEF-D597-F64252C0D8E9}"/>
                </a:ext>
              </a:extLst>
            </p:cNvPr>
            <p:cNvSpPr/>
            <p:nvPr/>
          </p:nvSpPr>
          <p:spPr bwMode="auto">
            <a:xfrm>
              <a:off x="4819356" y="2455432"/>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FIB-4 1.3 to 2.67</a:t>
              </a:r>
            </a:p>
          </p:txBody>
        </p:sp>
        <p:sp>
          <p:nvSpPr>
            <p:cNvPr id="15" name="Rectangle 14">
              <a:extLst>
                <a:ext uri="{FF2B5EF4-FFF2-40B4-BE49-F238E27FC236}">
                  <a16:creationId xmlns:a16="http://schemas.microsoft.com/office/drawing/2014/main" id="{0E18BA10-7510-359E-C39D-450B86579AC2}"/>
                </a:ext>
              </a:extLst>
            </p:cNvPr>
            <p:cNvSpPr/>
            <p:nvPr/>
          </p:nvSpPr>
          <p:spPr bwMode="auto">
            <a:xfrm>
              <a:off x="7378177" y="2455431"/>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FIB-4 &gt;2.67</a:t>
              </a:r>
            </a:p>
          </p:txBody>
        </p:sp>
      </p:grpSp>
      <p:sp>
        <p:nvSpPr>
          <p:cNvPr id="16" name="Rectangle 15">
            <a:extLst>
              <a:ext uri="{FF2B5EF4-FFF2-40B4-BE49-F238E27FC236}">
                <a16:creationId xmlns:a16="http://schemas.microsoft.com/office/drawing/2014/main" id="{A036D58C-E86D-6242-B63E-62D48F6B5A54}"/>
              </a:ext>
            </a:extLst>
          </p:cNvPr>
          <p:cNvSpPr/>
          <p:nvPr/>
        </p:nvSpPr>
        <p:spPr bwMode="auto">
          <a:xfrm>
            <a:off x="4254751" y="3908556"/>
            <a:ext cx="3682498" cy="339133"/>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a:solidFill>
                  <a:schemeClr val="bg1"/>
                </a:solidFill>
                <a:latin typeface="Calibri" panose="020F0502020204030204" pitchFamily="34" charset="0"/>
              </a:rPr>
              <a:t>INDETERMINATE RISK</a:t>
            </a:r>
            <a:endParaRPr lang="en-US" sz="1400" b="0">
              <a:solidFill>
                <a:schemeClr val="bg1"/>
              </a:solidFill>
              <a:latin typeface="Calibri" panose="020F0502020204030204" pitchFamily="34" charset="0"/>
            </a:endParaRPr>
          </a:p>
        </p:txBody>
      </p:sp>
      <p:grpSp>
        <p:nvGrpSpPr>
          <p:cNvPr id="42" name="Group 41">
            <a:extLst>
              <a:ext uri="{FF2B5EF4-FFF2-40B4-BE49-F238E27FC236}">
                <a16:creationId xmlns:a16="http://schemas.microsoft.com/office/drawing/2014/main" id="{56FFE664-C879-533B-613F-D9AF4E453880}"/>
              </a:ext>
            </a:extLst>
          </p:cNvPr>
          <p:cNvGrpSpPr/>
          <p:nvPr/>
        </p:nvGrpSpPr>
        <p:grpSpPr>
          <a:xfrm>
            <a:off x="2298255" y="4451250"/>
            <a:ext cx="7595490" cy="675310"/>
            <a:chOff x="1931968" y="4539738"/>
            <a:chExt cx="8328063" cy="675310"/>
          </a:xfrm>
        </p:grpSpPr>
        <p:sp>
          <p:nvSpPr>
            <p:cNvPr id="17" name="Rectangle 16">
              <a:extLst>
                <a:ext uri="{FF2B5EF4-FFF2-40B4-BE49-F238E27FC236}">
                  <a16:creationId xmlns:a16="http://schemas.microsoft.com/office/drawing/2014/main" id="{01FD0189-7A25-212F-76AA-0864D2571E53}"/>
                </a:ext>
              </a:extLst>
            </p:cNvPr>
            <p:cNvSpPr/>
            <p:nvPr/>
          </p:nvSpPr>
          <p:spPr bwMode="auto">
            <a:xfrm>
              <a:off x="1931968" y="4539738"/>
              <a:ext cx="8328063" cy="339133"/>
            </a:xfrm>
            <a:prstGeom prst="rect">
              <a:avLst/>
            </a:prstGeom>
            <a:solidFill>
              <a:schemeClr val="accent1"/>
            </a:solidFill>
            <a:ln w="0">
              <a:solidFill>
                <a:schemeClr val="bg1"/>
              </a:solidFill>
              <a:miter lim="800000"/>
              <a:headEnd/>
              <a:tailEnd/>
            </a:ln>
          </p:spPr>
          <p:txBody>
            <a:bodyPr rtlCol="0" anchor="ctr"/>
            <a:lstStyle/>
            <a:p>
              <a:pPr algn="ctr" eaLnBrk="1" hangingPunct="1">
                <a:lnSpc>
                  <a:spcPct val="90000"/>
                </a:lnSpc>
                <a:spcBef>
                  <a:spcPts val="0"/>
                </a:spcBef>
                <a:spcAft>
                  <a:spcPts val="0"/>
                </a:spcAft>
                <a:buClr>
                  <a:schemeClr val="folHlink"/>
                </a:buClr>
                <a:buNone/>
              </a:pPr>
              <a:r>
                <a:rPr lang="en-US" sz="1400">
                  <a:solidFill>
                    <a:schemeClr val="tx1"/>
                  </a:solidFill>
                  <a:latin typeface="Calibri" panose="020F0502020204030204" pitchFamily="34" charset="0"/>
                </a:rPr>
                <a:t>Step 4: Liver stiffness measurement</a:t>
              </a:r>
            </a:p>
          </p:txBody>
        </p:sp>
        <p:grpSp>
          <p:nvGrpSpPr>
            <p:cNvPr id="18" name="Group 17">
              <a:extLst>
                <a:ext uri="{FF2B5EF4-FFF2-40B4-BE49-F238E27FC236}">
                  <a16:creationId xmlns:a16="http://schemas.microsoft.com/office/drawing/2014/main" id="{5B2251FC-1450-B547-ADD2-F316AE14A32E}"/>
                </a:ext>
              </a:extLst>
            </p:cNvPr>
            <p:cNvGrpSpPr/>
            <p:nvPr/>
          </p:nvGrpSpPr>
          <p:grpSpPr>
            <a:xfrm>
              <a:off x="1931968" y="4875913"/>
              <a:ext cx="8328063" cy="339135"/>
              <a:chOff x="2260535" y="2455431"/>
              <a:chExt cx="7676463" cy="397651"/>
            </a:xfrm>
          </p:grpSpPr>
          <p:sp>
            <p:nvSpPr>
              <p:cNvPr id="19" name="Rectangle 18">
                <a:extLst>
                  <a:ext uri="{FF2B5EF4-FFF2-40B4-BE49-F238E27FC236}">
                    <a16:creationId xmlns:a16="http://schemas.microsoft.com/office/drawing/2014/main" id="{8C418D4E-1E06-49F9-2CBC-845D7EC8BBD3}"/>
                  </a:ext>
                </a:extLst>
              </p:cNvPr>
              <p:cNvSpPr/>
              <p:nvPr/>
            </p:nvSpPr>
            <p:spPr bwMode="auto">
              <a:xfrm>
                <a:off x="2260535" y="2455433"/>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LSM &lt;8 kPa</a:t>
                </a:r>
              </a:p>
            </p:txBody>
          </p:sp>
          <p:sp>
            <p:nvSpPr>
              <p:cNvPr id="20" name="Rectangle 19">
                <a:extLst>
                  <a:ext uri="{FF2B5EF4-FFF2-40B4-BE49-F238E27FC236}">
                    <a16:creationId xmlns:a16="http://schemas.microsoft.com/office/drawing/2014/main" id="{1ABE5ECA-07F2-26E8-F334-8DEB023C526C}"/>
                  </a:ext>
                </a:extLst>
              </p:cNvPr>
              <p:cNvSpPr/>
              <p:nvPr/>
            </p:nvSpPr>
            <p:spPr bwMode="auto">
              <a:xfrm>
                <a:off x="4819356" y="2455432"/>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LSM 8-12 kPa</a:t>
                </a:r>
              </a:p>
            </p:txBody>
          </p:sp>
          <p:sp>
            <p:nvSpPr>
              <p:cNvPr id="21" name="Rectangle 20">
                <a:extLst>
                  <a:ext uri="{FF2B5EF4-FFF2-40B4-BE49-F238E27FC236}">
                    <a16:creationId xmlns:a16="http://schemas.microsoft.com/office/drawing/2014/main" id="{E1D8E690-0CDB-4727-DF8A-FC8EFC819AB3}"/>
                  </a:ext>
                </a:extLst>
              </p:cNvPr>
              <p:cNvSpPr/>
              <p:nvPr/>
            </p:nvSpPr>
            <p:spPr bwMode="auto">
              <a:xfrm>
                <a:off x="7378177" y="2455431"/>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LSM &gt;12 kPa</a:t>
                </a:r>
              </a:p>
            </p:txBody>
          </p:sp>
        </p:grpSp>
      </p:grpSp>
      <p:sp>
        <p:nvSpPr>
          <p:cNvPr id="22" name="Rectangle 21">
            <a:extLst>
              <a:ext uri="{FF2B5EF4-FFF2-40B4-BE49-F238E27FC236}">
                <a16:creationId xmlns:a16="http://schemas.microsoft.com/office/drawing/2014/main" id="{E50CF8A9-53E6-2AC4-D331-65718C79A5B6}"/>
              </a:ext>
            </a:extLst>
          </p:cNvPr>
          <p:cNvSpPr/>
          <p:nvPr/>
        </p:nvSpPr>
        <p:spPr bwMode="auto">
          <a:xfrm>
            <a:off x="4582365" y="5320064"/>
            <a:ext cx="3027270" cy="866890"/>
          </a:xfrm>
          <a:prstGeom prst="rect">
            <a:avLst/>
          </a:prstGeom>
          <a:solidFill>
            <a:schemeClr val="accent5"/>
          </a:solidFill>
          <a:ln w="0">
            <a:solidFill>
              <a:schemeClr val="bg1"/>
            </a:solidFill>
            <a:miter lim="800000"/>
            <a:headEnd/>
            <a:tailEnd/>
          </a:ln>
        </p:spPr>
        <p:txBody>
          <a:bodyPr rtlCol="0" anchor="t"/>
          <a:lstStyle/>
          <a:p>
            <a:pPr algn="ctr" eaLnBrk="1" hangingPunct="1">
              <a:lnSpc>
                <a:spcPct val="90000"/>
              </a:lnSpc>
              <a:spcBef>
                <a:spcPts val="0"/>
              </a:spcBef>
              <a:spcAft>
                <a:spcPts val="0"/>
              </a:spcAft>
              <a:buClr>
                <a:schemeClr val="folHlink"/>
              </a:buClr>
              <a:buNone/>
            </a:pPr>
            <a:r>
              <a:rPr lang="en-US" sz="1400">
                <a:solidFill>
                  <a:schemeClr val="bg1"/>
                </a:solidFill>
                <a:latin typeface="Calibri" panose="020F0502020204030204" pitchFamily="34" charset="0"/>
              </a:rPr>
              <a:t>INDETERMINATE RISK</a:t>
            </a:r>
          </a:p>
          <a:p>
            <a:pPr algn="ctr" eaLnBrk="1" hangingPunct="1">
              <a:lnSpc>
                <a:spcPct val="90000"/>
              </a:lnSpc>
              <a:spcBef>
                <a:spcPts val="0"/>
              </a:spcBef>
              <a:spcAft>
                <a:spcPts val="0"/>
              </a:spcAft>
              <a:buClr>
                <a:schemeClr val="folHlink"/>
              </a:buClr>
              <a:buNone/>
            </a:pPr>
            <a:r>
              <a:rPr lang="en-US" sz="1400" b="0">
                <a:solidFill>
                  <a:schemeClr val="bg1"/>
                </a:solidFill>
                <a:latin typeface="Calibri" panose="020F0502020204030204" pitchFamily="34" charset="0"/>
              </a:rPr>
              <a:t>Refer to hepatologist for liver biopsy or MR elastography or monitoring with re-eval of risk in 2-3 yr</a:t>
            </a:r>
          </a:p>
        </p:txBody>
      </p:sp>
      <p:sp>
        <p:nvSpPr>
          <p:cNvPr id="24" name="Rectangle 23">
            <a:extLst>
              <a:ext uri="{FF2B5EF4-FFF2-40B4-BE49-F238E27FC236}">
                <a16:creationId xmlns:a16="http://schemas.microsoft.com/office/drawing/2014/main" id="{E025C47F-AF95-F457-642D-CC63870D8632}"/>
              </a:ext>
            </a:extLst>
          </p:cNvPr>
          <p:cNvSpPr/>
          <p:nvPr/>
        </p:nvSpPr>
        <p:spPr bwMode="auto">
          <a:xfrm>
            <a:off x="2038770" y="5319914"/>
            <a:ext cx="2475660" cy="866890"/>
          </a:xfrm>
          <a:prstGeom prst="rect">
            <a:avLst/>
          </a:prstGeom>
          <a:solidFill>
            <a:schemeClr val="accent4"/>
          </a:solidFill>
          <a:ln w="0">
            <a:solidFill>
              <a:schemeClr val="bg1"/>
            </a:solidFill>
            <a:miter lim="800000"/>
            <a:headEnd/>
            <a:tailEnd/>
          </a:ln>
        </p:spPr>
        <p:txBody>
          <a:bodyPr rtlCol="0" anchor="t"/>
          <a:lstStyle/>
          <a:p>
            <a:pPr algn="ctr" eaLnBrk="1" hangingPunct="1">
              <a:lnSpc>
                <a:spcPct val="90000"/>
              </a:lnSpc>
              <a:spcBef>
                <a:spcPts val="0"/>
              </a:spcBef>
              <a:spcAft>
                <a:spcPts val="0"/>
              </a:spcAft>
              <a:buClr>
                <a:schemeClr val="folHlink"/>
              </a:buClr>
              <a:buNone/>
            </a:pPr>
            <a:r>
              <a:rPr lang="en-US" sz="1400">
                <a:latin typeface="Calibri" panose="020F0502020204030204" pitchFamily="34" charset="0"/>
              </a:rPr>
              <a:t>LOW RISK</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Repeat NIT in 2-3 yr unless clinical circumstances change</a:t>
            </a:r>
          </a:p>
        </p:txBody>
      </p:sp>
      <p:sp>
        <p:nvSpPr>
          <p:cNvPr id="25" name="Rectangle 24">
            <a:extLst>
              <a:ext uri="{FF2B5EF4-FFF2-40B4-BE49-F238E27FC236}">
                <a16:creationId xmlns:a16="http://schemas.microsoft.com/office/drawing/2014/main" id="{257B1CCE-E661-3EAA-317A-9303382D9AD2}"/>
              </a:ext>
            </a:extLst>
          </p:cNvPr>
          <p:cNvSpPr/>
          <p:nvPr/>
        </p:nvSpPr>
        <p:spPr bwMode="auto">
          <a:xfrm>
            <a:off x="7677570" y="5320064"/>
            <a:ext cx="2475659" cy="866890"/>
          </a:xfrm>
          <a:prstGeom prst="rect">
            <a:avLst/>
          </a:prstGeom>
          <a:solidFill>
            <a:schemeClr val="accent3"/>
          </a:solidFill>
          <a:ln w="0">
            <a:solidFill>
              <a:schemeClr val="bg1"/>
            </a:solidFill>
            <a:miter lim="800000"/>
            <a:headEnd/>
            <a:tailEnd/>
          </a:ln>
        </p:spPr>
        <p:txBody>
          <a:bodyPr rtlCol="0" anchor="t"/>
          <a:lstStyle/>
          <a:p>
            <a:pPr algn="ctr" eaLnBrk="1" hangingPunct="1">
              <a:lnSpc>
                <a:spcPct val="90000"/>
              </a:lnSpc>
              <a:spcBef>
                <a:spcPts val="0"/>
              </a:spcBef>
              <a:spcAft>
                <a:spcPts val="0"/>
              </a:spcAft>
              <a:buClr>
                <a:schemeClr val="folHlink"/>
              </a:buClr>
              <a:buNone/>
            </a:pPr>
            <a:r>
              <a:rPr lang="en-US" sz="1400">
                <a:latin typeface="Calibri" panose="020F0502020204030204" pitchFamily="34" charset="0"/>
              </a:rPr>
              <a:t>HIGH RISK</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Refer to hepatologist </a:t>
            </a:r>
          </a:p>
        </p:txBody>
      </p:sp>
      <p:sp>
        <p:nvSpPr>
          <p:cNvPr id="26" name="Freeform: Shape 25">
            <a:extLst>
              <a:ext uri="{FF2B5EF4-FFF2-40B4-BE49-F238E27FC236}">
                <a16:creationId xmlns:a16="http://schemas.microsoft.com/office/drawing/2014/main" id="{C3FCA573-26DA-226A-CA8D-51AF293A351E}"/>
              </a:ext>
            </a:extLst>
          </p:cNvPr>
          <p:cNvSpPr/>
          <p:nvPr/>
        </p:nvSpPr>
        <p:spPr bwMode="auto">
          <a:xfrm>
            <a:off x="3200400" y="2163564"/>
            <a:ext cx="5715000" cy="96013"/>
          </a:xfrm>
          <a:custGeom>
            <a:avLst/>
            <a:gdLst>
              <a:gd name="connsiteX0" fmla="*/ 0 w 5715000"/>
              <a:gd name="connsiteY0" fmla="*/ 0 h 66368"/>
              <a:gd name="connsiteX1" fmla="*/ 0 w 5715000"/>
              <a:gd name="connsiteY1" fmla="*/ 66368 h 66368"/>
              <a:gd name="connsiteX2" fmla="*/ 5715000 w 5715000"/>
              <a:gd name="connsiteY2" fmla="*/ 66368 h 66368"/>
              <a:gd name="connsiteX3" fmla="*/ 5715000 w 5715000"/>
              <a:gd name="connsiteY3" fmla="*/ 0 h 66368"/>
            </a:gdLst>
            <a:ahLst/>
            <a:cxnLst>
              <a:cxn ang="0">
                <a:pos x="connsiteX0" y="connsiteY0"/>
              </a:cxn>
              <a:cxn ang="0">
                <a:pos x="connsiteX1" y="connsiteY1"/>
              </a:cxn>
              <a:cxn ang="0">
                <a:pos x="connsiteX2" y="connsiteY2"/>
              </a:cxn>
              <a:cxn ang="0">
                <a:pos x="connsiteX3" y="connsiteY3"/>
              </a:cxn>
            </a:cxnLst>
            <a:rect l="l" t="t" r="r" b="b"/>
            <a:pathLst>
              <a:path w="5715000" h="66368">
                <a:moveTo>
                  <a:pt x="0" y="0"/>
                </a:moveTo>
                <a:lnTo>
                  <a:pt x="0" y="66368"/>
                </a:lnTo>
                <a:lnTo>
                  <a:pt x="5715000" y="66368"/>
                </a:lnTo>
                <a:lnTo>
                  <a:pt x="5715000" y="0"/>
                </a:lnTo>
              </a:path>
            </a:pathLst>
          </a:custGeom>
          <a:noFill/>
          <a:ln w="28575">
            <a:solidFill>
              <a:schemeClr val="bg1"/>
            </a:solidFill>
            <a:miter lim="800000"/>
            <a:headEnd/>
            <a:tailEnd/>
          </a:ln>
        </p:spPr>
        <p:txBody>
          <a:bodyPr rtlCol="0" anchor="ctr"/>
          <a:lstStyle/>
          <a:p>
            <a:pPr algn="ctr"/>
            <a:endParaRPr lang="en-US"/>
          </a:p>
        </p:txBody>
      </p:sp>
      <p:cxnSp>
        <p:nvCxnSpPr>
          <p:cNvPr id="28" name="Straight Arrow Connector 27">
            <a:extLst>
              <a:ext uri="{FF2B5EF4-FFF2-40B4-BE49-F238E27FC236}">
                <a16:creationId xmlns:a16="http://schemas.microsoft.com/office/drawing/2014/main" id="{A51AFEE6-340D-5527-8093-44AF3B72987D}"/>
              </a:ext>
            </a:extLst>
          </p:cNvPr>
          <p:cNvCxnSpPr>
            <a:cxnSpLocks/>
            <a:stCxn id="7" idx="2"/>
            <a:endCxn id="10" idx="0"/>
          </p:cNvCxnSpPr>
          <p:nvPr/>
        </p:nvCxnSpPr>
        <p:spPr bwMode="auto">
          <a:xfrm>
            <a:off x="6096000" y="2163714"/>
            <a:ext cx="0" cy="267247"/>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A306C085-9F8D-866B-4621-E7D418DF0279}"/>
              </a:ext>
            </a:extLst>
          </p:cNvPr>
          <p:cNvCxnSpPr>
            <a:cxnSpLocks/>
            <a:stCxn id="10" idx="2"/>
            <a:endCxn id="11" idx="0"/>
          </p:cNvCxnSpPr>
          <p:nvPr/>
        </p:nvCxnSpPr>
        <p:spPr bwMode="auto">
          <a:xfrm>
            <a:off x="6096000" y="2770094"/>
            <a:ext cx="0" cy="212607"/>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42648F1A-C5CA-A199-7805-F2F1C107446F}"/>
              </a:ext>
            </a:extLst>
          </p:cNvPr>
          <p:cNvCxnSpPr>
            <a:cxnSpLocks/>
          </p:cNvCxnSpPr>
          <p:nvPr/>
        </p:nvCxnSpPr>
        <p:spPr bwMode="auto">
          <a:xfrm>
            <a:off x="6095999" y="3705297"/>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A05FC9D6-4D01-A1C0-0942-2794246150FA}"/>
              </a:ext>
            </a:extLst>
          </p:cNvPr>
          <p:cNvCxnSpPr>
            <a:cxnSpLocks/>
          </p:cNvCxnSpPr>
          <p:nvPr/>
        </p:nvCxnSpPr>
        <p:spPr bwMode="auto">
          <a:xfrm>
            <a:off x="6096000" y="4247690"/>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CEDE669C-F6C4-62FE-63F0-F5FA7AB5087F}"/>
              </a:ext>
            </a:extLst>
          </p:cNvPr>
          <p:cNvCxnSpPr>
            <a:cxnSpLocks/>
          </p:cNvCxnSpPr>
          <p:nvPr/>
        </p:nvCxnSpPr>
        <p:spPr bwMode="auto">
          <a:xfrm>
            <a:off x="10032713" y="3696379"/>
            <a:ext cx="0" cy="1623535"/>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167CF2D4-698C-E5B3-8F92-67AB30E7DA1D}"/>
              </a:ext>
            </a:extLst>
          </p:cNvPr>
          <p:cNvCxnSpPr>
            <a:cxnSpLocks/>
          </p:cNvCxnSpPr>
          <p:nvPr/>
        </p:nvCxnSpPr>
        <p:spPr bwMode="auto">
          <a:xfrm>
            <a:off x="2184113" y="3696379"/>
            <a:ext cx="0" cy="1623535"/>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880811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5AC57-F4B8-3EBD-29B9-8DBFE1F583A3}"/>
              </a:ext>
            </a:extLst>
          </p:cNvPr>
          <p:cNvSpPr>
            <a:spLocks noGrp="1"/>
          </p:cNvSpPr>
          <p:nvPr>
            <p:ph type="title"/>
          </p:nvPr>
        </p:nvSpPr>
        <p:spPr/>
        <p:txBody>
          <a:bodyPr/>
          <a:lstStyle/>
          <a:p>
            <a:r>
              <a:rPr lang="en-US"/>
              <a:t>MASLD/MASH Management by Fibrosis Stage</a:t>
            </a:r>
          </a:p>
        </p:txBody>
      </p:sp>
      <p:sp>
        <p:nvSpPr>
          <p:cNvPr id="5" name="TextBox 4">
            <a:extLst>
              <a:ext uri="{FF2B5EF4-FFF2-40B4-BE49-F238E27FC236}">
                <a16:creationId xmlns:a16="http://schemas.microsoft.com/office/drawing/2014/main" id="{37BB5598-F243-D38E-2F79-D9858D51B15D}"/>
              </a:ext>
            </a:extLst>
          </p:cNvPr>
          <p:cNvSpPr txBox="1"/>
          <p:nvPr/>
        </p:nvSpPr>
        <p:spPr bwMode="auto">
          <a:xfrm>
            <a:off x="433026" y="6393923"/>
            <a:ext cx="9363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Kanwal. Gastroenterology. 2021;161(5):1657.</a:t>
            </a:r>
          </a:p>
        </p:txBody>
      </p:sp>
      <p:graphicFrame>
        <p:nvGraphicFramePr>
          <p:cNvPr id="8" name="Table 7">
            <a:extLst>
              <a:ext uri="{FF2B5EF4-FFF2-40B4-BE49-F238E27FC236}">
                <a16:creationId xmlns:a16="http://schemas.microsoft.com/office/drawing/2014/main" id="{DE28C75E-291D-0CA1-1ABF-6AF65C5117BE}"/>
              </a:ext>
            </a:extLst>
          </p:cNvPr>
          <p:cNvGraphicFramePr>
            <a:graphicFrameLocks noGrp="1"/>
          </p:cNvGraphicFramePr>
          <p:nvPr/>
        </p:nvGraphicFramePr>
        <p:xfrm>
          <a:off x="717549" y="1600201"/>
          <a:ext cx="10764652" cy="3755136"/>
        </p:xfrm>
        <a:graphic>
          <a:graphicData uri="http://schemas.openxmlformats.org/drawingml/2006/table">
            <a:tbl>
              <a:tblPr firstRow="1" bandRow="1">
                <a:tableStyleId>{93296810-A885-4BE3-A3E7-6D5BEEA58F35}</a:tableStyleId>
              </a:tblPr>
              <a:tblGrid>
                <a:gridCol w="2497599">
                  <a:extLst>
                    <a:ext uri="{9D8B030D-6E8A-4147-A177-3AD203B41FA5}">
                      <a16:colId xmlns:a16="http://schemas.microsoft.com/office/drawing/2014/main" val="284801201"/>
                    </a:ext>
                  </a:extLst>
                </a:gridCol>
                <a:gridCol w="2884727">
                  <a:extLst>
                    <a:ext uri="{9D8B030D-6E8A-4147-A177-3AD203B41FA5}">
                      <a16:colId xmlns:a16="http://schemas.microsoft.com/office/drawing/2014/main" val="2812738374"/>
                    </a:ext>
                  </a:extLst>
                </a:gridCol>
                <a:gridCol w="2691163">
                  <a:extLst>
                    <a:ext uri="{9D8B030D-6E8A-4147-A177-3AD203B41FA5}">
                      <a16:colId xmlns:a16="http://schemas.microsoft.com/office/drawing/2014/main" val="4139861858"/>
                    </a:ext>
                  </a:extLst>
                </a:gridCol>
                <a:gridCol w="2691163">
                  <a:extLst>
                    <a:ext uri="{9D8B030D-6E8A-4147-A177-3AD203B41FA5}">
                      <a16:colId xmlns:a16="http://schemas.microsoft.com/office/drawing/2014/main" val="1232243426"/>
                    </a:ext>
                  </a:extLst>
                </a:gridCol>
              </a:tblGrid>
              <a:tr h="612492">
                <a:tc>
                  <a:txBody>
                    <a:bodyPr/>
                    <a:lstStyle/>
                    <a:p>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eaLnBrk="1" hangingPunct="1">
                        <a:lnSpc>
                          <a:spcPct val="90000"/>
                        </a:lnSpc>
                        <a:spcBef>
                          <a:spcPts val="0"/>
                        </a:spcBef>
                        <a:spcAft>
                          <a:spcPts val="0"/>
                        </a:spcAft>
                        <a:buClr>
                          <a:schemeClr val="folHlink"/>
                        </a:buClr>
                        <a:buNone/>
                      </a:pPr>
                      <a:r>
                        <a:rPr lang="en-US" sz="1400">
                          <a:latin typeface="Calibri" panose="020F0502020204030204" pitchFamily="34" charset="0"/>
                        </a:rPr>
                        <a:t>LOW RISK</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FIB-4 &lt;1.3 or </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LSM &lt;8 kPa or</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liver biopsy F0-F1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eaLnBrk="1" hangingPunct="1">
                        <a:lnSpc>
                          <a:spcPct val="90000"/>
                        </a:lnSpc>
                        <a:spcBef>
                          <a:spcPts val="0"/>
                        </a:spcBef>
                        <a:spcAft>
                          <a:spcPts val="0"/>
                        </a:spcAft>
                        <a:buClr>
                          <a:schemeClr val="folHlink"/>
                        </a:buClr>
                        <a:buNone/>
                      </a:pPr>
                      <a:r>
                        <a:rPr lang="en-US" sz="1400">
                          <a:solidFill>
                            <a:schemeClr val="bg1"/>
                          </a:solidFill>
                          <a:latin typeface="Calibri" panose="020F0502020204030204" pitchFamily="34" charset="0"/>
                        </a:rPr>
                        <a:t>INDETERMINATE RISK</a:t>
                      </a:r>
                    </a:p>
                    <a:p>
                      <a:pPr algn="ctr" eaLnBrk="1" hangingPunct="1">
                        <a:lnSpc>
                          <a:spcPct val="90000"/>
                        </a:lnSpc>
                        <a:spcBef>
                          <a:spcPts val="0"/>
                        </a:spcBef>
                        <a:spcAft>
                          <a:spcPts val="0"/>
                        </a:spcAft>
                        <a:buClr>
                          <a:schemeClr val="folHlink"/>
                        </a:buClr>
                        <a:buNone/>
                      </a:pPr>
                      <a:r>
                        <a:rPr lang="en-US" sz="1400" b="0">
                          <a:solidFill>
                            <a:schemeClr val="bg1"/>
                          </a:solidFill>
                          <a:latin typeface="Calibri" panose="020F0502020204030204" pitchFamily="34" charset="0"/>
                        </a:rPr>
                        <a:t>FIB-4 1.3-2.67 and/or </a:t>
                      </a:r>
                    </a:p>
                    <a:p>
                      <a:pPr algn="ctr" eaLnBrk="1" hangingPunct="1">
                        <a:lnSpc>
                          <a:spcPct val="90000"/>
                        </a:lnSpc>
                        <a:spcBef>
                          <a:spcPts val="0"/>
                        </a:spcBef>
                        <a:spcAft>
                          <a:spcPts val="0"/>
                        </a:spcAft>
                        <a:buClr>
                          <a:schemeClr val="folHlink"/>
                        </a:buClr>
                        <a:buNone/>
                      </a:pPr>
                      <a:r>
                        <a:rPr lang="en-US" sz="1400" b="0">
                          <a:solidFill>
                            <a:schemeClr val="bg1"/>
                          </a:solidFill>
                          <a:latin typeface="Calibri" panose="020F0502020204030204" pitchFamily="34" charset="0"/>
                        </a:rPr>
                        <a:t>LSM 8-12 kPa and</a:t>
                      </a:r>
                    </a:p>
                    <a:p>
                      <a:pPr algn="ctr" eaLnBrk="1" hangingPunct="1">
                        <a:lnSpc>
                          <a:spcPct val="90000"/>
                        </a:lnSpc>
                        <a:spcBef>
                          <a:spcPts val="0"/>
                        </a:spcBef>
                        <a:spcAft>
                          <a:spcPts val="0"/>
                        </a:spcAft>
                        <a:buClr>
                          <a:schemeClr val="folHlink"/>
                        </a:buClr>
                        <a:buNone/>
                      </a:pPr>
                      <a:r>
                        <a:rPr lang="en-US" sz="1400" b="0">
                          <a:solidFill>
                            <a:schemeClr val="bg1"/>
                          </a:solidFill>
                          <a:latin typeface="Calibri" panose="020F0502020204030204" pitchFamily="34" charset="0"/>
                        </a:rPr>
                        <a:t>liver biopsy not available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algn="ctr" eaLnBrk="1" hangingPunct="1">
                        <a:lnSpc>
                          <a:spcPct val="90000"/>
                        </a:lnSpc>
                        <a:spcBef>
                          <a:spcPts val="0"/>
                        </a:spcBef>
                        <a:spcAft>
                          <a:spcPts val="0"/>
                        </a:spcAft>
                        <a:buClr>
                          <a:schemeClr val="folHlink"/>
                        </a:buClr>
                        <a:buNone/>
                      </a:pPr>
                      <a:r>
                        <a:rPr lang="en-US" sz="1400">
                          <a:latin typeface="Calibri" panose="020F0502020204030204" pitchFamily="34" charset="0"/>
                        </a:rPr>
                        <a:t>HIGH RISK</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FIB-4 &gt;2.67 or </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LSM &gt;12 kPa or</a:t>
                      </a:r>
                    </a:p>
                    <a:p>
                      <a:pPr algn="ctr" eaLnBrk="1" hangingPunct="1">
                        <a:lnSpc>
                          <a:spcPct val="90000"/>
                        </a:lnSpc>
                        <a:spcBef>
                          <a:spcPts val="0"/>
                        </a:spcBef>
                        <a:spcAft>
                          <a:spcPts val="0"/>
                        </a:spcAft>
                        <a:buClr>
                          <a:schemeClr val="folHlink"/>
                        </a:buClr>
                        <a:buNone/>
                      </a:pPr>
                      <a:r>
                        <a:rPr lang="en-US" sz="1400" b="0">
                          <a:latin typeface="Calibri" panose="020F0502020204030204" pitchFamily="34" charset="0"/>
                        </a:rPr>
                        <a:t>liver biopsy F2-F4</a:t>
                      </a:r>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73997115"/>
                  </a:ext>
                </a:extLst>
              </a:tr>
              <a:tr h="370214">
                <a:tc>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a:solidFill>
                            <a:schemeClr val="bg1"/>
                          </a:solidFill>
                        </a:rPr>
                        <a:t>Management by PCP, dietitian, endocrinologist, cardiologist, others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8000"/>
                      </a:schemeClr>
                    </a:solidFill>
                  </a:tcPr>
                </a:tc>
                <a:tc gridSpan="2">
                  <a:txBody>
                    <a:bodyPr/>
                    <a:lstStyle/>
                    <a:p>
                      <a:pPr algn="ctr"/>
                      <a:r>
                        <a:rPr lang="en-US" sz="1400">
                          <a:solidFill>
                            <a:schemeClr val="bg1"/>
                          </a:solidFill>
                        </a:rPr>
                        <a:t>Management by hepatologist with multidisciplinary team </a:t>
                      </a:r>
                      <a:br>
                        <a:rPr lang="en-US" sz="1400">
                          <a:solidFill>
                            <a:schemeClr val="bg1"/>
                          </a:solidFill>
                        </a:rPr>
                      </a:br>
                      <a:r>
                        <a:rPr lang="en-US" sz="1400">
                          <a:solidFill>
                            <a:schemeClr val="bg1"/>
                          </a:solidFill>
                        </a:rPr>
                        <a:t>(PCP, dietitian, endocrinologist, cardiologist, others)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hMerge="1">
                  <a:txBody>
                    <a:bodyPr/>
                    <a:lstStyle/>
                    <a:p>
                      <a:pPr algn="ctr"/>
                      <a:endParaRPr lang="en-US" sz="16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59002058"/>
                  </a:ext>
                </a:extLst>
              </a:tr>
              <a:tr h="217196">
                <a:tc>
                  <a:txBody>
                    <a:bodyPr/>
                    <a:lstStyle/>
                    <a:p>
                      <a:pPr algn="l"/>
                      <a:r>
                        <a:rPr lang="en-US" sz="1400">
                          <a:solidFill>
                            <a:schemeClr val="bg1"/>
                          </a:solidFill>
                        </a:rPr>
                        <a:t>Lifestyle intervention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6000"/>
                      </a:schemeClr>
                    </a:solidFill>
                  </a:tcPr>
                </a:tc>
                <a:tc>
                  <a:txBody>
                    <a:bodyPr/>
                    <a:lstStyle/>
                    <a:p>
                      <a:pPr algn="ctr"/>
                      <a:r>
                        <a:rPr lang="en-US" sz="140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alpha val="55000"/>
                      </a:schemeClr>
                    </a:solidFill>
                  </a:tcPr>
                </a:tc>
                <a:extLst>
                  <a:ext uri="{0D108BD9-81ED-4DB2-BD59-A6C34878D82A}">
                    <a16:rowId xmlns:a16="http://schemas.microsoft.com/office/drawing/2014/main" val="892929047"/>
                  </a:ext>
                </a:extLst>
              </a:tr>
              <a:tr h="673307">
                <a:tc>
                  <a:txBody>
                    <a:bodyPr/>
                    <a:lstStyle/>
                    <a:p>
                      <a:pPr algn="l"/>
                      <a:r>
                        <a:rPr lang="en-US" sz="1400">
                          <a:solidFill>
                            <a:schemeClr val="bg1"/>
                          </a:solidFill>
                        </a:rPr>
                        <a:t>Weight loss recommended for overweight or obesity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Yes </a:t>
                      </a:r>
                    </a:p>
                    <a:p>
                      <a:pPr algn="ctr"/>
                      <a:r>
                        <a:rPr lang="en-US" sz="1400">
                          <a:solidFill>
                            <a:schemeClr val="bg1"/>
                          </a:solidFill>
                        </a:rPr>
                        <a:t>May benefit from structured weight loss programs, anti-obesity medications, bariatric surgery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8000"/>
                      </a:schemeClr>
                    </a:solidFill>
                  </a:tcPr>
                </a:tc>
                <a:tc>
                  <a:txBody>
                    <a:bodyPr/>
                    <a:lstStyle/>
                    <a:p>
                      <a:pPr algn="ctr"/>
                      <a:r>
                        <a:rPr lang="en-US" sz="1400">
                          <a:solidFill>
                            <a:schemeClr val="bg1"/>
                          </a:solidFill>
                        </a:rPr>
                        <a:t>Yes </a:t>
                      </a:r>
                    </a:p>
                    <a:p>
                      <a:pPr algn="ctr"/>
                      <a:r>
                        <a:rPr lang="en-US" sz="1400">
                          <a:solidFill>
                            <a:schemeClr val="bg1"/>
                          </a:solidFill>
                        </a:rPr>
                        <a:t>Greater need for structured weight loss programs, anti-obesity medications, bariatric surgery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400">
                          <a:solidFill>
                            <a:schemeClr val="bg1"/>
                          </a:solidFill>
                        </a:rPr>
                        <a:t>Yes </a:t>
                      </a:r>
                    </a:p>
                    <a:p>
                      <a:pPr algn="ctr"/>
                      <a:r>
                        <a:rPr lang="en-US" sz="1400">
                          <a:solidFill>
                            <a:schemeClr val="bg1"/>
                          </a:solidFill>
                        </a:rPr>
                        <a:t>Strong need for structured weight loss programs, anti-obesity medications, bariatric surgery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081732544"/>
                  </a:ext>
                </a:extLst>
              </a:tr>
              <a:tr h="217196">
                <a:tc>
                  <a:txBody>
                    <a:bodyPr/>
                    <a:lstStyle/>
                    <a:p>
                      <a:pPr algn="l"/>
                      <a:r>
                        <a:rPr lang="en-US" sz="1400">
                          <a:solidFill>
                            <a:schemeClr val="bg1"/>
                          </a:solidFill>
                        </a:rPr>
                        <a:t>Pharmacotherapy for MASH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Not recommended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6000"/>
                      </a:schemeClr>
                    </a:solidFill>
                  </a:tcPr>
                </a:tc>
                <a:tc>
                  <a:txBody>
                    <a:bodyPr/>
                    <a:lstStyle/>
                    <a:p>
                      <a:pPr algn="ctr"/>
                      <a:r>
                        <a:rPr lang="en-US" sz="140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alpha val="55000"/>
                      </a:schemeClr>
                    </a:solidFill>
                  </a:tcPr>
                </a:tc>
                <a:extLst>
                  <a:ext uri="{0D108BD9-81ED-4DB2-BD59-A6C34878D82A}">
                    <a16:rowId xmlns:a16="http://schemas.microsoft.com/office/drawing/2014/main" val="1797096026"/>
                  </a:ext>
                </a:extLst>
              </a:tr>
              <a:tr h="217196">
                <a:tc>
                  <a:txBody>
                    <a:bodyPr/>
                    <a:lstStyle/>
                    <a:p>
                      <a:pPr algn="l"/>
                      <a:r>
                        <a:rPr lang="en-US" sz="1400">
                          <a:solidFill>
                            <a:schemeClr val="bg1"/>
                          </a:solidFill>
                        </a:rPr>
                        <a:t>CVD risk reduction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8000"/>
                      </a:schemeClr>
                    </a:solidFill>
                  </a:tcPr>
                </a:tc>
                <a:tc>
                  <a:txBody>
                    <a:bodyPr/>
                    <a:lstStyle/>
                    <a:p>
                      <a:pPr algn="ctr"/>
                      <a:r>
                        <a:rPr lang="en-US" sz="140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40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26817399"/>
                  </a:ext>
                </a:extLst>
              </a:tr>
              <a:tr h="369233">
                <a:tc>
                  <a:txBody>
                    <a:bodyPr/>
                    <a:lstStyle/>
                    <a:p>
                      <a:pPr algn="l"/>
                      <a:r>
                        <a:rPr lang="en-US" sz="1400">
                          <a:solidFill>
                            <a:schemeClr val="bg1"/>
                          </a:solidFill>
                        </a:rPr>
                        <a:t>Diabetes care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Standard of care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6000"/>
                      </a:schemeClr>
                    </a:solidFill>
                  </a:tcPr>
                </a:tc>
                <a:tc>
                  <a:txBody>
                    <a:bodyPr/>
                    <a:lstStyle/>
                    <a:p>
                      <a:pPr algn="ctr"/>
                      <a:r>
                        <a:rPr lang="en-US" sz="1400">
                          <a:solidFill>
                            <a:schemeClr val="bg1"/>
                          </a:solidFill>
                        </a:rPr>
                        <a:t>Prefer medications with efficacy in MASH (pioglitazone, GLP-1 RA)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rPr>
                        <a:t>Prefer medications with efficacy in MASH (pioglitazone, GLP-1 RA)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alpha val="55000"/>
                      </a:schemeClr>
                    </a:solidFill>
                  </a:tcPr>
                </a:tc>
                <a:extLst>
                  <a:ext uri="{0D108BD9-81ED-4DB2-BD59-A6C34878D82A}">
                    <a16:rowId xmlns:a16="http://schemas.microsoft.com/office/drawing/2014/main" val="2368979568"/>
                  </a:ext>
                </a:extLst>
              </a:tr>
            </a:tbl>
          </a:graphicData>
        </a:graphic>
      </p:graphicFrame>
    </p:spTree>
    <p:extLst>
      <p:ext uri="{BB962C8B-B14F-4D97-AF65-F5344CB8AC3E}">
        <p14:creationId xmlns:p14="http://schemas.microsoft.com/office/powerpoint/2010/main" val="449761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324D3-F744-DD6F-16A7-BBEA292CF2D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62029A3-7ACC-1498-6587-1FBAA79190FE}"/>
              </a:ext>
            </a:extLst>
          </p:cNvPr>
          <p:cNvPicPr>
            <a:picLocks noChangeAspect="1"/>
          </p:cNvPicPr>
          <p:nvPr/>
        </p:nvPicPr>
        <p:blipFill>
          <a:blip r:embed="rId3"/>
          <a:srcRect t="-1" b="701"/>
          <a:stretch>
            <a:fillRect/>
          </a:stretch>
        </p:blipFill>
        <p:spPr>
          <a:xfrm>
            <a:off x="1073780" y="1619015"/>
            <a:ext cx="9750656" cy="4433833"/>
          </a:xfrm>
          <a:prstGeom prst="rect">
            <a:avLst/>
          </a:prstGeom>
        </p:spPr>
      </p:pic>
      <p:sp>
        <p:nvSpPr>
          <p:cNvPr id="7" name="TextBox 6">
            <a:extLst>
              <a:ext uri="{FF2B5EF4-FFF2-40B4-BE49-F238E27FC236}">
                <a16:creationId xmlns:a16="http://schemas.microsoft.com/office/drawing/2014/main" id="{646E791A-E19A-4444-6651-F99BD4B040D0}"/>
              </a:ext>
            </a:extLst>
          </p:cNvPr>
          <p:cNvSpPr txBox="1"/>
          <p:nvPr/>
        </p:nvSpPr>
        <p:spPr bwMode="auto">
          <a:xfrm>
            <a:off x="398658" y="6245402"/>
            <a:ext cx="63395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defRPr/>
            </a:pPr>
            <a:r>
              <a:rPr lang="en-US" sz="1200" b="0" dirty="0">
                <a:solidFill>
                  <a:schemeClr val="bg2"/>
                </a:solidFill>
                <a:latin typeface="Calibri"/>
                <a:ea typeface="Calibri"/>
                <a:cs typeface="Calibri"/>
              </a:rPr>
              <a:t>Cusi</a:t>
            </a:r>
            <a:r>
              <a:rPr kumimoji="0" lang="en-US" sz="1200" b="0" i="0" u="none" strike="noStrike" kern="1200" cap="none" spc="0" normalizeH="0" baseline="0" noProof="0" dirty="0">
                <a:ln>
                  <a:noFill/>
                </a:ln>
                <a:solidFill>
                  <a:schemeClr val="bg2"/>
                </a:solidFill>
                <a:effectLst/>
                <a:uLnTx/>
                <a:uFillTx/>
                <a:latin typeface="Calibri"/>
                <a:ea typeface="Calibri"/>
                <a:cs typeface="Calibri"/>
              </a:rPr>
              <a:t>.</a:t>
            </a:r>
            <a:r>
              <a:rPr lang="en-US" sz="1200" b="0" dirty="0">
                <a:solidFill>
                  <a:schemeClr val="bg2"/>
                </a:solidFill>
                <a:latin typeface="Calibri"/>
                <a:ea typeface="Calibri"/>
                <a:cs typeface="Calibri"/>
              </a:rPr>
              <a:t> </a:t>
            </a:r>
            <a:r>
              <a:rPr kumimoji="0" lang="en-US" sz="1200" b="0" i="0" u="none" strike="noStrike" kern="1200" cap="none" spc="0" normalizeH="0" baseline="0" noProof="0" dirty="0">
                <a:ln>
                  <a:noFill/>
                </a:ln>
                <a:solidFill>
                  <a:schemeClr val="bg2"/>
                </a:solidFill>
                <a:effectLst/>
                <a:uLnTx/>
                <a:uFillTx/>
                <a:latin typeface="Calibri"/>
                <a:ea typeface="Calibri"/>
                <a:cs typeface="Calibri"/>
              </a:rPr>
              <a:t>Diabetes Care 2025</a:t>
            </a:r>
            <a:r>
              <a:rPr lang="en-US" sz="1200" b="0" dirty="0">
                <a:solidFill>
                  <a:schemeClr val="bg2"/>
                </a:solidFill>
                <a:latin typeface="Calibri"/>
                <a:ea typeface="Calibri"/>
                <a:cs typeface="Calibri"/>
              </a:rPr>
              <a:t>; 8:1–26</a:t>
            </a:r>
            <a:r>
              <a:rPr kumimoji="0" lang="en-US" sz="1200" b="0" i="0" u="none" strike="noStrike" kern="1200" cap="none" spc="0" normalizeH="0" baseline="0" noProof="0" dirty="0">
                <a:ln>
                  <a:noFill/>
                </a:ln>
                <a:solidFill>
                  <a:schemeClr val="bg2"/>
                </a:solidFill>
                <a:effectLst/>
                <a:uLnTx/>
                <a:uFillTx/>
                <a:latin typeface="Calibri"/>
                <a:ea typeface="Calibri"/>
                <a:cs typeface="Calibri"/>
              </a:rPr>
              <a:t>.</a:t>
            </a:r>
          </a:p>
          <a:p>
            <a:pPr>
              <a:defRPr/>
            </a:pPr>
            <a:r>
              <a:rPr lang="en-US" sz="1200" b="0" dirty="0">
                <a:solidFill>
                  <a:schemeClr val="bg2"/>
                </a:solidFill>
                <a:latin typeface="Calibri"/>
                <a:ea typeface="Calibri"/>
                <a:cs typeface="Calibri"/>
              </a:rPr>
              <a:t>Copyright © 2025 American Diabetes Association. All rights reserved.</a:t>
            </a:r>
            <a:endParaRPr lang="en-US" dirty="0"/>
          </a:p>
        </p:txBody>
      </p:sp>
      <p:sp>
        <p:nvSpPr>
          <p:cNvPr id="2" name="Title 1">
            <a:extLst>
              <a:ext uri="{FF2B5EF4-FFF2-40B4-BE49-F238E27FC236}">
                <a16:creationId xmlns:a16="http://schemas.microsoft.com/office/drawing/2014/main" id="{85A427F5-43FD-538F-6B53-2BB4A33FA91A}"/>
              </a:ext>
            </a:extLst>
          </p:cNvPr>
          <p:cNvSpPr>
            <a:spLocks noGrp="1"/>
          </p:cNvSpPr>
          <p:nvPr>
            <p:ph type="title"/>
          </p:nvPr>
        </p:nvSpPr>
        <p:spPr>
          <a:xfrm>
            <a:off x="609759" y="238127"/>
            <a:ext cx="10872444" cy="1103313"/>
          </a:xfrm>
        </p:spPr>
        <p:txBody>
          <a:bodyPr/>
          <a:lstStyle/>
          <a:p>
            <a:r>
              <a:rPr lang="en-US"/>
              <a:t>ADA 2025 MASLD Treatment Algorithm for Individuals With Prediabetes or Diabetes</a:t>
            </a:r>
          </a:p>
        </p:txBody>
      </p:sp>
    </p:spTree>
    <p:extLst>
      <p:ext uri="{BB962C8B-B14F-4D97-AF65-F5344CB8AC3E}">
        <p14:creationId xmlns:p14="http://schemas.microsoft.com/office/powerpoint/2010/main" val="989707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3011F5-F91D-C910-5D7A-553C3FCB88D8}"/>
              </a:ext>
            </a:extLst>
          </p:cNvPr>
          <p:cNvSpPr>
            <a:spLocks noGrp="1"/>
          </p:cNvSpPr>
          <p:nvPr>
            <p:ph type="title"/>
          </p:nvPr>
        </p:nvSpPr>
        <p:spPr/>
        <p:txBody>
          <a:bodyPr/>
          <a:lstStyle/>
          <a:p>
            <a:r>
              <a:rPr lang="en-US"/>
              <a:t>Emerging MASH Therapies</a:t>
            </a:r>
          </a:p>
        </p:txBody>
      </p:sp>
    </p:spTree>
    <p:extLst>
      <p:ext uri="{BB962C8B-B14F-4D97-AF65-F5344CB8AC3E}">
        <p14:creationId xmlns:p14="http://schemas.microsoft.com/office/powerpoint/2010/main" val="1262843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atin typeface="Calibri"/>
                <a:ea typeface="Calibri"/>
                <a:cs typeface="Calibri"/>
              </a:rPr>
              <a:t>Role of GLP-1 in MASH Pathogenesis</a:t>
            </a:r>
            <a:endParaRPr 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Yabut.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Endocr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Rev.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bnac018.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2145076F-9CAF-D493-85DA-5C15149139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48389" y="1315843"/>
            <a:ext cx="1090987" cy="838563"/>
          </a:xfrm>
          <a:prstGeom prst="rect">
            <a:avLst/>
          </a:prstGeom>
        </p:spPr>
      </p:pic>
      <p:pic>
        <p:nvPicPr>
          <p:cNvPr id="9" name="Picture 8">
            <a:extLst>
              <a:ext uri="{FF2B5EF4-FFF2-40B4-BE49-F238E27FC236}">
                <a16:creationId xmlns:a16="http://schemas.microsoft.com/office/drawing/2014/main" id="{CB1CEB93-81C2-4416-970A-B9571850AB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16977" y="1342386"/>
            <a:ext cx="997539" cy="892535"/>
          </a:xfrm>
          <a:prstGeom prst="rect">
            <a:avLst/>
          </a:prstGeom>
        </p:spPr>
      </p:pic>
      <p:pic>
        <p:nvPicPr>
          <p:cNvPr id="11" name="Picture 10">
            <a:extLst>
              <a:ext uri="{FF2B5EF4-FFF2-40B4-BE49-F238E27FC236}">
                <a16:creationId xmlns:a16="http://schemas.microsoft.com/office/drawing/2014/main" id="{E6C956CE-501F-5834-21CD-939A9E3EF4F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32410" y="5329934"/>
            <a:ext cx="1090986" cy="611215"/>
          </a:xfrm>
          <a:prstGeom prst="rect">
            <a:avLst/>
          </a:prstGeom>
        </p:spPr>
      </p:pic>
      <p:pic>
        <p:nvPicPr>
          <p:cNvPr id="13" name="Picture 12">
            <a:extLst>
              <a:ext uri="{FF2B5EF4-FFF2-40B4-BE49-F238E27FC236}">
                <a16:creationId xmlns:a16="http://schemas.microsoft.com/office/drawing/2014/main" id="{2B3CA654-746F-6E09-75D0-58B919A4FD4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45997" y="5083305"/>
            <a:ext cx="997539" cy="1165095"/>
          </a:xfrm>
          <a:prstGeom prst="rect">
            <a:avLst/>
          </a:prstGeom>
        </p:spPr>
      </p:pic>
      <p:grpSp>
        <p:nvGrpSpPr>
          <p:cNvPr id="9245" name="Group 9244">
            <a:extLst>
              <a:ext uri="{FF2B5EF4-FFF2-40B4-BE49-F238E27FC236}">
                <a16:creationId xmlns:a16="http://schemas.microsoft.com/office/drawing/2014/main" id="{02B9C664-C79F-1E4F-26A9-1EFF626365DC}"/>
              </a:ext>
            </a:extLst>
          </p:cNvPr>
          <p:cNvGrpSpPr/>
          <p:nvPr/>
        </p:nvGrpSpPr>
        <p:grpSpPr>
          <a:xfrm>
            <a:off x="2554204" y="1722575"/>
            <a:ext cx="1494255" cy="1494255"/>
            <a:chOff x="2554204" y="1722575"/>
            <a:chExt cx="1494255" cy="1494255"/>
          </a:xfrm>
        </p:grpSpPr>
        <p:grpSp>
          <p:nvGrpSpPr>
            <p:cNvPr id="9237" name="Group 9236">
              <a:extLst>
                <a:ext uri="{FF2B5EF4-FFF2-40B4-BE49-F238E27FC236}">
                  <a16:creationId xmlns:a16="http://schemas.microsoft.com/office/drawing/2014/main" id="{D68B0D28-1AB4-55E9-206C-44E1E86CE442}"/>
                </a:ext>
              </a:extLst>
            </p:cNvPr>
            <p:cNvGrpSpPr/>
            <p:nvPr/>
          </p:nvGrpSpPr>
          <p:grpSpPr>
            <a:xfrm>
              <a:off x="2684094" y="1964216"/>
              <a:ext cx="518356" cy="653901"/>
              <a:chOff x="2684094" y="1964216"/>
              <a:chExt cx="518356" cy="653901"/>
            </a:xfrm>
          </p:grpSpPr>
          <p:sp>
            <p:nvSpPr>
              <p:cNvPr id="9222" name="Freeform: Shape 9221">
                <a:extLst>
                  <a:ext uri="{FF2B5EF4-FFF2-40B4-BE49-F238E27FC236}">
                    <a16:creationId xmlns:a16="http://schemas.microsoft.com/office/drawing/2014/main" id="{107BF030-9AF0-075A-213D-E419287F7380}"/>
                  </a:ext>
                </a:extLst>
              </p:cNvPr>
              <p:cNvSpPr/>
              <p:nvPr/>
            </p:nvSpPr>
            <p:spPr bwMode="auto">
              <a:xfrm>
                <a:off x="2684094" y="2013071"/>
                <a:ext cx="375495" cy="212092"/>
              </a:xfrm>
              <a:custGeom>
                <a:avLst/>
                <a:gdLst>
                  <a:gd name="connsiteX0" fmla="*/ 0 w 375495"/>
                  <a:gd name="connsiteY0" fmla="*/ 10430 h 212092"/>
                  <a:gd name="connsiteX1" fmla="*/ 180794 w 375495"/>
                  <a:gd name="connsiteY1" fmla="*/ 170363 h 212092"/>
                  <a:gd name="connsiteX2" fmla="*/ 316390 w 375495"/>
                  <a:gd name="connsiteY2" fmla="*/ 205131 h 212092"/>
                  <a:gd name="connsiteX3" fmla="*/ 354635 w 375495"/>
                  <a:gd name="connsiteY3" fmla="*/ 59105 h 212092"/>
                  <a:gd name="connsiteX4" fmla="*/ 375495 w 375495"/>
                  <a:gd name="connsiteY4" fmla="*/ 0 h 212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495" h="212092">
                    <a:moveTo>
                      <a:pt x="0" y="10430"/>
                    </a:moveTo>
                    <a:cubicBezTo>
                      <a:pt x="64031" y="74171"/>
                      <a:pt x="128062" y="137913"/>
                      <a:pt x="180794" y="170363"/>
                    </a:cubicBezTo>
                    <a:cubicBezTo>
                      <a:pt x="233526" y="202813"/>
                      <a:pt x="287417" y="223674"/>
                      <a:pt x="316390" y="205131"/>
                    </a:cubicBezTo>
                    <a:cubicBezTo>
                      <a:pt x="345364" y="186588"/>
                      <a:pt x="344784" y="93293"/>
                      <a:pt x="354635" y="59105"/>
                    </a:cubicBezTo>
                    <a:cubicBezTo>
                      <a:pt x="364486" y="24917"/>
                      <a:pt x="369990" y="12458"/>
                      <a:pt x="375495" y="0"/>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3" name="Freeform: Shape 9222">
                <a:extLst>
                  <a:ext uri="{FF2B5EF4-FFF2-40B4-BE49-F238E27FC236}">
                    <a16:creationId xmlns:a16="http://schemas.microsoft.com/office/drawing/2014/main" id="{767F2E6F-153F-1CD2-27C4-C5F51EA83E0D}"/>
                  </a:ext>
                </a:extLst>
              </p:cNvPr>
              <p:cNvSpPr/>
              <p:nvPr/>
            </p:nvSpPr>
            <p:spPr bwMode="auto">
              <a:xfrm>
                <a:off x="3037523" y="2085840"/>
                <a:ext cx="131445" cy="68715"/>
              </a:xfrm>
              <a:custGeom>
                <a:avLst/>
                <a:gdLst>
                  <a:gd name="connsiteX0" fmla="*/ 0 w 131445"/>
                  <a:gd name="connsiteY0" fmla="*/ 68715 h 68715"/>
                  <a:gd name="connsiteX1" fmla="*/ 62865 w 131445"/>
                  <a:gd name="connsiteY1" fmla="*/ 2993 h 68715"/>
                  <a:gd name="connsiteX2" fmla="*/ 131445 w 131445"/>
                  <a:gd name="connsiteY2" fmla="*/ 17280 h 68715"/>
                </a:gdLst>
                <a:ahLst/>
                <a:cxnLst>
                  <a:cxn ang="0">
                    <a:pos x="connsiteX0" y="connsiteY0"/>
                  </a:cxn>
                  <a:cxn ang="0">
                    <a:pos x="connsiteX1" y="connsiteY1"/>
                  </a:cxn>
                  <a:cxn ang="0">
                    <a:pos x="connsiteX2" y="connsiteY2"/>
                  </a:cxn>
                </a:cxnLst>
                <a:rect l="l" t="t" r="r" b="b"/>
                <a:pathLst>
                  <a:path w="131445" h="68715">
                    <a:moveTo>
                      <a:pt x="0" y="68715"/>
                    </a:moveTo>
                    <a:cubicBezTo>
                      <a:pt x="20479" y="40140"/>
                      <a:pt x="40958" y="11565"/>
                      <a:pt x="62865" y="2993"/>
                    </a:cubicBezTo>
                    <a:cubicBezTo>
                      <a:pt x="84773" y="-5580"/>
                      <a:pt x="108109" y="5850"/>
                      <a:pt x="131445" y="17280"/>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4" name="Freeform: Shape 9223">
                <a:extLst>
                  <a:ext uri="{FF2B5EF4-FFF2-40B4-BE49-F238E27FC236}">
                    <a16:creationId xmlns:a16="http://schemas.microsoft.com/office/drawing/2014/main" id="{36C12AE9-29B7-FD0C-4B50-3A75941874C3}"/>
                  </a:ext>
                </a:extLst>
              </p:cNvPr>
              <p:cNvSpPr/>
              <p:nvPr/>
            </p:nvSpPr>
            <p:spPr bwMode="auto">
              <a:xfrm>
                <a:off x="2786063" y="2203133"/>
                <a:ext cx="125894" cy="380047"/>
              </a:xfrm>
              <a:custGeom>
                <a:avLst/>
                <a:gdLst>
                  <a:gd name="connsiteX0" fmla="*/ 120015 w 125894"/>
                  <a:gd name="connsiteY0" fmla="*/ 0 h 380047"/>
                  <a:gd name="connsiteX1" fmla="*/ 122872 w 125894"/>
                  <a:gd name="connsiteY1" fmla="*/ 68580 h 380047"/>
                  <a:gd name="connsiteX2" fmla="*/ 82867 w 125894"/>
                  <a:gd name="connsiteY2" fmla="*/ 171450 h 380047"/>
                  <a:gd name="connsiteX3" fmla="*/ 51435 w 125894"/>
                  <a:gd name="connsiteY3" fmla="*/ 225742 h 380047"/>
                  <a:gd name="connsiteX4" fmla="*/ 51435 w 125894"/>
                  <a:gd name="connsiteY4" fmla="*/ 225742 h 380047"/>
                  <a:gd name="connsiteX5" fmla="*/ 48577 w 125894"/>
                  <a:gd name="connsiteY5" fmla="*/ 320040 h 380047"/>
                  <a:gd name="connsiteX6" fmla="*/ 0 w 125894"/>
                  <a:gd name="connsiteY6" fmla="*/ 380047 h 380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94" h="380047">
                    <a:moveTo>
                      <a:pt x="120015" y="0"/>
                    </a:moveTo>
                    <a:cubicBezTo>
                      <a:pt x="124539" y="20002"/>
                      <a:pt x="129063" y="40005"/>
                      <a:pt x="122872" y="68580"/>
                    </a:cubicBezTo>
                    <a:cubicBezTo>
                      <a:pt x="116681" y="97155"/>
                      <a:pt x="94773" y="145256"/>
                      <a:pt x="82867" y="171450"/>
                    </a:cubicBezTo>
                    <a:cubicBezTo>
                      <a:pt x="70961" y="197644"/>
                      <a:pt x="51435" y="225742"/>
                      <a:pt x="51435" y="225742"/>
                    </a:cubicBezTo>
                    <a:lnTo>
                      <a:pt x="51435" y="225742"/>
                    </a:lnTo>
                    <a:cubicBezTo>
                      <a:pt x="50959" y="241458"/>
                      <a:pt x="57149" y="294323"/>
                      <a:pt x="48577" y="320040"/>
                    </a:cubicBezTo>
                    <a:cubicBezTo>
                      <a:pt x="40004" y="345758"/>
                      <a:pt x="20002" y="362902"/>
                      <a:pt x="0" y="380047"/>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6" name="Freeform: Shape 9225">
                <a:extLst>
                  <a:ext uri="{FF2B5EF4-FFF2-40B4-BE49-F238E27FC236}">
                    <a16:creationId xmlns:a16="http://schemas.microsoft.com/office/drawing/2014/main" id="{87DA2AC7-1332-CFA2-BF63-863100523733}"/>
                  </a:ext>
                </a:extLst>
              </p:cNvPr>
              <p:cNvSpPr/>
              <p:nvPr/>
            </p:nvSpPr>
            <p:spPr bwMode="auto">
              <a:xfrm>
                <a:off x="3000375" y="2217420"/>
                <a:ext cx="114300" cy="75179"/>
              </a:xfrm>
              <a:custGeom>
                <a:avLst/>
                <a:gdLst>
                  <a:gd name="connsiteX0" fmla="*/ 0 w 114300"/>
                  <a:gd name="connsiteY0" fmla="*/ 0 h 75179"/>
                  <a:gd name="connsiteX1" fmla="*/ 60008 w 114300"/>
                  <a:gd name="connsiteY1" fmla="*/ 68580 h 75179"/>
                  <a:gd name="connsiteX2" fmla="*/ 114300 w 114300"/>
                  <a:gd name="connsiteY2" fmla="*/ 68580 h 75179"/>
                </a:gdLst>
                <a:ahLst/>
                <a:cxnLst>
                  <a:cxn ang="0">
                    <a:pos x="connsiteX0" y="connsiteY0"/>
                  </a:cxn>
                  <a:cxn ang="0">
                    <a:pos x="connsiteX1" y="connsiteY1"/>
                  </a:cxn>
                  <a:cxn ang="0">
                    <a:pos x="connsiteX2" y="connsiteY2"/>
                  </a:cxn>
                </a:cxnLst>
                <a:rect l="l" t="t" r="r" b="b"/>
                <a:pathLst>
                  <a:path w="114300" h="75179">
                    <a:moveTo>
                      <a:pt x="0" y="0"/>
                    </a:moveTo>
                    <a:cubicBezTo>
                      <a:pt x="20479" y="28575"/>
                      <a:pt x="40958" y="57150"/>
                      <a:pt x="60008" y="68580"/>
                    </a:cubicBezTo>
                    <a:cubicBezTo>
                      <a:pt x="79058" y="80010"/>
                      <a:pt x="96679" y="74295"/>
                      <a:pt x="114300" y="68580"/>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7" name="Freeform: Shape 9226">
                <a:extLst>
                  <a:ext uri="{FF2B5EF4-FFF2-40B4-BE49-F238E27FC236}">
                    <a16:creationId xmlns:a16="http://schemas.microsoft.com/office/drawing/2014/main" id="{52B6000F-9281-1751-440E-979565CBB4FC}"/>
                  </a:ext>
                </a:extLst>
              </p:cNvPr>
              <p:cNvSpPr/>
              <p:nvPr/>
            </p:nvSpPr>
            <p:spPr bwMode="auto">
              <a:xfrm>
                <a:off x="2891790" y="2343150"/>
                <a:ext cx="214313" cy="88583"/>
              </a:xfrm>
              <a:custGeom>
                <a:avLst/>
                <a:gdLst>
                  <a:gd name="connsiteX0" fmla="*/ 0 w 214313"/>
                  <a:gd name="connsiteY0" fmla="*/ 0 h 88583"/>
                  <a:gd name="connsiteX1" fmla="*/ 134303 w 214313"/>
                  <a:gd name="connsiteY1" fmla="*/ 17145 h 88583"/>
                  <a:gd name="connsiteX2" fmla="*/ 214313 w 214313"/>
                  <a:gd name="connsiteY2" fmla="*/ 88583 h 88583"/>
                </a:gdLst>
                <a:ahLst/>
                <a:cxnLst>
                  <a:cxn ang="0">
                    <a:pos x="connsiteX0" y="connsiteY0"/>
                  </a:cxn>
                  <a:cxn ang="0">
                    <a:pos x="connsiteX1" y="connsiteY1"/>
                  </a:cxn>
                  <a:cxn ang="0">
                    <a:pos x="connsiteX2" y="connsiteY2"/>
                  </a:cxn>
                </a:cxnLst>
                <a:rect l="l" t="t" r="r" b="b"/>
                <a:pathLst>
                  <a:path w="214313" h="88583">
                    <a:moveTo>
                      <a:pt x="0" y="0"/>
                    </a:moveTo>
                    <a:cubicBezTo>
                      <a:pt x="49292" y="1190"/>
                      <a:pt x="98584" y="2381"/>
                      <a:pt x="134303" y="17145"/>
                    </a:cubicBezTo>
                    <a:cubicBezTo>
                      <a:pt x="170022" y="31909"/>
                      <a:pt x="192167" y="60246"/>
                      <a:pt x="214313" y="88583"/>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8" name="Freeform: Shape 9227">
                <a:extLst>
                  <a:ext uri="{FF2B5EF4-FFF2-40B4-BE49-F238E27FC236}">
                    <a16:creationId xmlns:a16="http://schemas.microsoft.com/office/drawing/2014/main" id="{D855822E-2E97-DF3C-4E50-E1CC2AA5AEAB}"/>
                  </a:ext>
                </a:extLst>
              </p:cNvPr>
              <p:cNvSpPr/>
              <p:nvPr/>
            </p:nvSpPr>
            <p:spPr bwMode="auto">
              <a:xfrm>
                <a:off x="2854643" y="2391728"/>
                <a:ext cx="125745" cy="174307"/>
              </a:xfrm>
              <a:custGeom>
                <a:avLst/>
                <a:gdLst>
                  <a:gd name="connsiteX0" fmla="*/ 0 w 125745"/>
                  <a:gd name="connsiteY0" fmla="*/ 0 h 174307"/>
                  <a:gd name="connsiteX1" fmla="*/ 51435 w 125745"/>
                  <a:gd name="connsiteY1" fmla="*/ 45720 h 174307"/>
                  <a:gd name="connsiteX2" fmla="*/ 120015 w 125745"/>
                  <a:gd name="connsiteY2" fmla="*/ 94297 h 174307"/>
                  <a:gd name="connsiteX3" fmla="*/ 117157 w 125745"/>
                  <a:gd name="connsiteY3" fmla="*/ 174307 h 174307"/>
                </a:gdLst>
                <a:ahLst/>
                <a:cxnLst>
                  <a:cxn ang="0">
                    <a:pos x="connsiteX0" y="connsiteY0"/>
                  </a:cxn>
                  <a:cxn ang="0">
                    <a:pos x="connsiteX1" y="connsiteY1"/>
                  </a:cxn>
                  <a:cxn ang="0">
                    <a:pos x="connsiteX2" y="connsiteY2"/>
                  </a:cxn>
                  <a:cxn ang="0">
                    <a:pos x="connsiteX3" y="connsiteY3"/>
                  </a:cxn>
                </a:cxnLst>
                <a:rect l="l" t="t" r="r" b="b"/>
                <a:pathLst>
                  <a:path w="125745" h="174307">
                    <a:moveTo>
                      <a:pt x="0" y="0"/>
                    </a:moveTo>
                    <a:cubicBezTo>
                      <a:pt x="15716" y="15002"/>
                      <a:pt x="31433" y="30004"/>
                      <a:pt x="51435" y="45720"/>
                    </a:cubicBezTo>
                    <a:cubicBezTo>
                      <a:pt x="71437" y="61436"/>
                      <a:pt x="109061" y="72866"/>
                      <a:pt x="120015" y="94297"/>
                    </a:cubicBezTo>
                    <a:cubicBezTo>
                      <a:pt x="130969" y="115728"/>
                      <a:pt x="124063" y="145017"/>
                      <a:pt x="117157" y="174307"/>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30" name="Freeform: Shape 9229">
                <a:extLst>
                  <a:ext uri="{FF2B5EF4-FFF2-40B4-BE49-F238E27FC236}">
                    <a16:creationId xmlns:a16="http://schemas.microsoft.com/office/drawing/2014/main" id="{EFF3BF41-4D63-B9A6-1F35-7058F9F9E151}"/>
                  </a:ext>
                </a:extLst>
              </p:cNvPr>
              <p:cNvSpPr/>
              <p:nvPr/>
            </p:nvSpPr>
            <p:spPr bwMode="auto">
              <a:xfrm rot="3958789">
                <a:off x="2762599" y="2557127"/>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1" name="Freeform: Shape 9230">
                <a:extLst>
                  <a:ext uri="{FF2B5EF4-FFF2-40B4-BE49-F238E27FC236}">
                    <a16:creationId xmlns:a16="http://schemas.microsoft.com/office/drawing/2014/main" id="{33699984-C215-16AF-9123-9181D4D047E8}"/>
                  </a:ext>
                </a:extLst>
              </p:cNvPr>
              <p:cNvSpPr/>
              <p:nvPr/>
            </p:nvSpPr>
            <p:spPr bwMode="auto">
              <a:xfrm rot="3958789">
                <a:off x="2936259" y="2537483"/>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2" name="Freeform: Shape 9231">
                <a:extLst>
                  <a:ext uri="{FF2B5EF4-FFF2-40B4-BE49-F238E27FC236}">
                    <a16:creationId xmlns:a16="http://schemas.microsoft.com/office/drawing/2014/main" id="{AB80CFCA-4D7A-B57D-6684-37F16BD7848C}"/>
                  </a:ext>
                </a:extLst>
              </p:cNvPr>
              <p:cNvSpPr/>
              <p:nvPr/>
            </p:nvSpPr>
            <p:spPr bwMode="auto">
              <a:xfrm rot="786632">
                <a:off x="3064061" y="2401962"/>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3" name="Freeform: Shape 9232">
                <a:extLst>
                  <a:ext uri="{FF2B5EF4-FFF2-40B4-BE49-F238E27FC236}">
                    <a16:creationId xmlns:a16="http://schemas.microsoft.com/office/drawing/2014/main" id="{A435579E-8185-176A-A509-804AD58ED8C9}"/>
                  </a:ext>
                </a:extLst>
              </p:cNvPr>
              <p:cNvSpPr/>
              <p:nvPr/>
            </p:nvSpPr>
            <p:spPr bwMode="auto">
              <a:xfrm rot="18058166">
                <a:off x="3098459" y="2251926"/>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4" name="Freeform: Shape 9233">
                <a:extLst>
                  <a:ext uri="{FF2B5EF4-FFF2-40B4-BE49-F238E27FC236}">
                    <a16:creationId xmlns:a16="http://schemas.microsoft.com/office/drawing/2014/main" id="{0BC3EAC0-7704-E149-67DF-D3637187F8CA}"/>
                  </a:ext>
                </a:extLst>
              </p:cNvPr>
              <p:cNvSpPr/>
              <p:nvPr/>
            </p:nvSpPr>
            <p:spPr bwMode="auto">
              <a:xfrm rot="14340079">
                <a:off x="3029624" y="1968105"/>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5" name="Freeform: Shape 9234">
                <a:extLst>
                  <a:ext uri="{FF2B5EF4-FFF2-40B4-BE49-F238E27FC236}">
                    <a16:creationId xmlns:a16="http://schemas.microsoft.com/office/drawing/2014/main" id="{0225548F-B7FA-B3BD-32BD-74B5CF2797F9}"/>
                  </a:ext>
                </a:extLst>
              </p:cNvPr>
              <p:cNvSpPr/>
              <p:nvPr/>
            </p:nvSpPr>
            <p:spPr bwMode="auto">
              <a:xfrm rot="18776710">
                <a:off x="3141459" y="2077654"/>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7" name="Rectangle: Rounded Corners 9216">
                <a:extLst>
                  <a:ext uri="{FF2B5EF4-FFF2-40B4-BE49-F238E27FC236}">
                    <a16:creationId xmlns:a16="http://schemas.microsoft.com/office/drawing/2014/main" id="{2B05B6C0-3D96-8B2B-B882-81CABF1ADA1C}"/>
                  </a:ext>
                </a:extLst>
              </p:cNvPr>
              <p:cNvSpPr/>
              <p:nvPr/>
            </p:nvSpPr>
            <p:spPr bwMode="auto">
              <a:xfrm rot="13287343">
                <a:off x="2718015" y="2094766"/>
                <a:ext cx="210935" cy="89902"/>
              </a:xfrm>
              <a:prstGeom prst="round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9" name="Rectangle: Rounded Corners 56">
                <a:extLst>
                  <a:ext uri="{FF2B5EF4-FFF2-40B4-BE49-F238E27FC236}">
                    <a16:creationId xmlns:a16="http://schemas.microsoft.com/office/drawing/2014/main" id="{A06997D4-FB37-704E-6C63-07B25B30F40E}"/>
                  </a:ext>
                </a:extLst>
              </p:cNvPr>
              <p:cNvSpPr/>
              <p:nvPr/>
            </p:nvSpPr>
            <p:spPr bwMode="auto">
              <a:xfrm rot="12648328">
                <a:off x="2685763" y="1991231"/>
                <a:ext cx="45719" cy="90810"/>
              </a:xfrm>
              <a:custGeom>
                <a:avLst/>
                <a:gdLst>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53187"/>
                  <a:gd name="connsiteY0" fmla="*/ 14984 h 89902"/>
                  <a:gd name="connsiteX1" fmla="*/ 14984 w 253187"/>
                  <a:gd name="connsiteY1" fmla="*/ 0 h 89902"/>
                  <a:gd name="connsiteX2" fmla="*/ 231087 w 253187"/>
                  <a:gd name="connsiteY2" fmla="*/ 0 h 89902"/>
                  <a:gd name="connsiteX3" fmla="*/ 246071 w 253187"/>
                  <a:gd name="connsiteY3" fmla="*/ 74918 h 89902"/>
                  <a:gd name="connsiteX4" fmla="*/ 231087 w 253187"/>
                  <a:gd name="connsiteY4" fmla="*/ 89902 h 89902"/>
                  <a:gd name="connsiteX5" fmla="*/ 14984 w 253187"/>
                  <a:gd name="connsiteY5" fmla="*/ 89902 h 89902"/>
                  <a:gd name="connsiteX6" fmla="*/ 0 w 253187"/>
                  <a:gd name="connsiteY6" fmla="*/ 74918 h 89902"/>
                  <a:gd name="connsiteX7" fmla="*/ 0 w 253187"/>
                  <a:gd name="connsiteY7" fmla="*/ 14984 h 89902"/>
                  <a:gd name="connsiteX0" fmla="*/ 0 w 258099"/>
                  <a:gd name="connsiteY0" fmla="*/ 14984 h 89902"/>
                  <a:gd name="connsiteX1" fmla="*/ 14984 w 258099"/>
                  <a:gd name="connsiteY1" fmla="*/ 0 h 89902"/>
                  <a:gd name="connsiteX2" fmla="*/ 231087 w 258099"/>
                  <a:gd name="connsiteY2" fmla="*/ 0 h 89902"/>
                  <a:gd name="connsiteX3" fmla="*/ 231087 w 258099"/>
                  <a:gd name="connsiteY3" fmla="*/ 89902 h 89902"/>
                  <a:gd name="connsiteX4" fmla="*/ 14984 w 258099"/>
                  <a:gd name="connsiteY4" fmla="*/ 89902 h 89902"/>
                  <a:gd name="connsiteX5" fmla="*/ 0 w 258099"/>
                  <a:gd name="connsiteY5" fmla="*/ 74918 h 89902"/>
                  <a:gd name="connsiteX6" fmla="*/ 0 w 258099"/>
                  <a:gd name="connsiteY6" fmla="*/ 14984 h 89902"/>
                  <a:gd name="connsiteX0" fmla="*/ 0 w 237370"/>
                  <a:gd name="connsiteY0" fmla="*/ 14984 h 89902"/>
                  <a:gd name="connsiteX1" fmla="*/ 14984 w 237370"/>
                  <a:gd name="connsiteY1" fmla="*/ 0 h 89902"/>
                  <a:gd name="connsiteX2" fmla="*/ 231087 w 237370"/>
                  <a:gd name="connsiteY2" fmla="*/ 0 h 89902"/>
                  <a:gd name="connsiteX3" fmla="*/ 102091 w 237370"/>
                  <a:gd name="connsiteY3" fmla="*/ 87573 h 89902"/>
                  <a:gd name="connsiteX4" fmla="*/ 14984 w 237370"/>
                  <a:gd name="connsiteY4" fmla="*/ 89902 h 89902"/>
                  <a:gd name="connsiteX5" fmla="*/ 0 w 237370"/>
                  <a:gd name="connsiteY5" fmla="*/ 74918 h 89902"/>
                  <a:gd name="connsiteX6" fmla="*/ 0 w 237370"/>
                  <a:gd name="connsiteY6" fmla="*/ 14984 h 89902"/>
                  <a:gd name="connsiteX0" fmla="*/ 0 w 141367"/>
                  <a:gd name="connsiteY0" fmla="*/ 26222 h 101140"/>
                  <a:gd name="connsiteX1" fmla="*/ 14984 w 141367"/>
                  <a:gd name="connsiteY1" fmla="*/ 11238 h 101140"/>
                  <a:gd name="connsiteX2" fmla="*/ 122493 w 141367"/>
                  <a:gd name="connsiteY2" fmla="*/ 0 h 101140"/>
                  <a:gd name="connsiteX3" fmla="*/ 102091 w 141367"/>
                  <a:gd name="connsiteY3" fmla="*/ 98811 h 101140"/>
                  <a:gd name="connsiteX4" fmla="*/ 14984 w 141367"/>
                  <a:gd name="connsiteY4" fmla="*/ 101140 h 101140"/>
                  <a:gd name="connsiteX5" fmla="*/ 0 w 141367"/>
                  <a:gd name="connsiteY5" fmla="*/ 86156 h 101140"/>
                  <a:gd name="connsiteX6" fmla="*/ 0 w 141367"/>
                  <a:gd name="connsiteY6" fmla="*/ 26222 h 101140"/>
                  <a:gd name="connsiteX0" fmla="*/ 0 w 134001"/>
                  <a:gd name="connsiteY0" fmla="*/ 26222 h 101140"/>
                  <a:gd name="connsiteX1" fmla="*/ 14984 w 134001"/>
                  <a:gd name="connsiteY1" fmla="*/ 11238 h 101140"/>
                  <a:gd name="connsiteX2" fmla="*/ 122493 w 134001"/>
                  <a:gd name="connsiteY2" fmla="*/ 0 h 101140"/>
                  <a:gd name="connsiteX3" fmla="*/ 102091 w 134001"/>
                  <a:gd name="connsiteY3" fmla="*/ 98811 h 101140"/>
                  <a:gd name="connsiteX4" fmla="*/ 14984 w 134001"/>
                  <a:gd name="connsiteY4" fmla="*/ 101140 h 101140"/>
                  <a:gd name="connsiteX5" fmla="*/ 0 w 134001"/>
                  <a:gd name="connsiteY5" fmla="*/ 86156 h 101140"/>
                  <a:gd name="connsiteX6" fmla="*/ 0 w 134001"/>
                  <a:gd name="connsiteY6" fmla="*/ 26222 h 101140"/>
                  <a:gd name="connsiteX0" fmla="*/ 0 w 142486"/>
                  <a:gd name="connsiteY0" fmla="*/ 15892 h 90810"/>
                  <a:gd name="connsiteX1" fmla="*/ 14984 w 142486"/>
                  <a:gd name="connsiteY1" fmla="*/ 908 h 90810"/>
                  <a:gd name="connsiteX2" fmla="*/ 134114 w 142486"/>
                  <a:gd name="connsiteY2" fmla="*/ 0 h 90810"/>
                  <a:gd name="connsiteX3" fmla="*/ 102091 w 142486"/>
                  <a:gd name="connsiteY3" fmla="*/ 88481 h 90810"/>
                  <a:gd name="connsiteX4" fmla="*/ 14984 w 142486"/>
                  <a:gd name="connsiteY4" fmla="*/ 90810 h 90810"/>
                  <a:gd name="connsiteX5" fmla="*/ 0 w 142486"/>
                  <a:gd name="connsiteY5" fmla="*/ 75826 h 90810"/>
                  <a:gd name="connsiteX6" fmla="*/ 0 w 142486"/>
                  <a:gd name="connsiteY6" fmla="*/ 15892 h 90810"/>
                  <a:gd name="connsiteX0" fmla="*/ 0 w 140283"/>
                  <a:gd name="connsiteY0" fmla="*/ 15892 h 90810"/>
                  <a:gd name="connsiteX1" fmla="*/ 14984 w 140283"/>
                  <a:gd name="connsiteY1" fmla="*/ 908 h 90810"/>
                  <a:gd name="connsiteX2" fmla="*/ 134114 w 140283"/>
                  <a:gd name="connsiteY2" fmla="*/ 0 h 90810"/>
                  <a:gd name="connsiteX3" fmla="*/ 88663 w 140283"/>
                  <a:gd name="connsiteY3" fmla="*/ 84865 h 90810"/>
                  <a:gd name="connsiteX4" fmla="*/ 14984 w 140283"/>
                  <a:gd name="connsiteY4" fmla="*/ 90810 h 90810"/>
                  <a:gd name="connsiteX5" fmla="*/ 0 w 140283"/>
                  <a:gd name="connsiteY5" fmla="*/ 75826 h 90810"/>
                  <a:gd name="connsiteX6" fmla="*/ 0 w 140283"/>
                  <a:gd name="connsiteY6" fmla="*/ 15892 h 90810"/>
                  <a:gd name="connsiteX0" fmla="*/ 0 w 137958"/>
                  <a:gd name="connsiteY0" fmla="*/ 15892 h 90810"/>
                  <a:gd name="connsiteX1" fmla="*/ 14984 w 137958"/>
                  <a:gd name="connsiteY1" fmla="*/ 908 h 90810"/>
                  <a:gd name="connsiteX2" fmla="*/ 134114 w 137958"/>
                  <a:gd name="connsiteY2" fmla="*/ 0 h 90810"/>
                  <a:gd name="connsiteX3" fmla="*/ 88663 w 137958"/>
                  <a:gd name="connsiteY3" fmla="*/ 84865 h 90810"/>
                  <a:gd name="connsiteX4" fmla="*/ 14984 w 137958"/>
                  <a:gd name="connsiteY4" fmla="*/ 90810 h 90810"/>
                  <a:gd name="connsiteX5" fmla="*/ 0 w 137958"/>
                  <a:gd name="connsiteY5" fmla="*/ 75826 h 90810"/>
                  <a:gd name="connsiteX6" fmla="*/ 0 w 137958"/>
                  <a:gd name="connsiteY6" fmla="*/ 15892 h 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58" h="90810">
                    <a:moveTo>
                      <a:pt x="0" y="15892"/>
                    </a:moveTo>
                    <a:cubicBezTo>
                      <a:pt x="0" y="7617"/>
                      <a:pt x="6709" y="908"/>
                      <a:pt x="14984" y="908"/>
                    </a:cubicBezTo>
                    <a:lnTo>
                      <a:pt x="134114" y="0"/>
                    </a:lnTo>
                    <a:cubicBezTo>
                      <a:pt x="153345" y="10464"/>
                      <a:pt x="94465" y="61745"/>
                      <a:pt x="88663" y="84865"/>
                    </a:cubicBezTo>
                    <a:lnTo>
                      <a:pt x="14984" y="90810"/>
                    </a:lnTo>
                    <a:cubicBezTo>
                      <a:pt x="6709" y="90810"/>
                      <a:pt x="0" y="84101"/>
                      <a:pt x="0" y="75826"/>
                    </a:cubicBezTo>
                    <a:lnTo>
                      <a:pt x="0" y="15892"/>
                    </a:lnTo>
                    <a:close/>
                  </a:path>
                </a:pathLst>
              </a:cu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238" name="Freeform: Shape 9237">
              <a:extLst>
                <a:ext uri="{FF2B5EF4-FFF2-40B4-BE49-F238E27FC236}">
                  <a16:creationId xmlns:a16="http://schemas.microsoft.com/office/drawing/2014/main" id="{7C20F2A1-9D45-4416-8FD6-46FD51E03C0D}"/>
                </a:ext>
              </a:extLst>
            </p:cNvPr>
            <p:cNvSpPr/>
            <p:nvPr/>
          </p:nvSpPr>
          <p:spPr bwMode="auto">
            <a:xfrm>
              <a:off x="3223920" y="1745791"/>
              <a:ext cx="642938" cy="680098"/>
            </a:xfrm>
            <a:custGeom>
              <a:avLst/>
              <a:gdLst>
                <a:gd name="connsiteX0" fmla="*/ 642938 w 642938"/>
                <a:gd name="connsiteY0" fmla="*/ 237172 h 680085"/>
                <a:gd name="connsiteX1" fmla="*/ 548641 w 642938"/>
                <a:gd name="connsiteY1" fmla="*/ 285750 h 680085"/>
                <a:gd name="connsiteX2" fmla="*/ 580073 w 642938"/>
                <a:gd name="connsiteY2" fmla="*/ 385762 h 680085"/>
                <a:gd name="connsiteX3" fmla="*/ 525781 w 642938"/>
                <a:gd name="connsiteY3" fmla="*/ 500062 h 680085"/>
                <a:gd name="connsiteX4" fmla="*/ 551498 w 642938"/>
                <a:gd name="connsiteY4" fmla="*/ 562927 h 680085"/>
                <a:gd name="connsiteX5" fmla="*/ 548641 w 642938"/>
                <a:gd name="connsiteY5" fmla="*/ 622935 h 680085"/>
                <a:gd name="connsiteX6" fmla="*/ 540068 w 642938"/>
                <a:gd name="connsiteY6" fmla="*/ 548640 h 680085"/>
                <a:gd name="connsiteX7" fmla="*/ 500063 w 642938"/>
                <a:gd name="connsiteY7" fmla="*/ 522922 h 680085"/>
                <a:gd name="connsiteX8" fmla="*/ 500063 w 642938"/>
                <a:gd name="connsiteY8" fmla="*/ 597217 h 680085"/>
                <a:gd name="connsiteX9" fmla="*/ 494348 w 642938"/>
                <a:gd name="connsiteY9" fmla="*/ 680085 h 680085"/>
                <a:gd name="connsiteX10" fmla="*/ 468631 w 642938"/>
                <a:gd name="connsiteY10" fmla="*/ 597217 h 680085"/>
                <a:gd name="connsiteX11" fmla="*/ 471488 w 642938"/>
                <a:gd name="connsiteY11" fmla="*/ 477202 h 680085"/>
                <a:gd name="connsiteX12" fmla="*/ 537211 w 642938"/>
                <a:gd name="connsiteY12" fmla="*/ 402907 h 680085"/>
                <a:gd name="connsiteX13" fmla="*/ 411481 w 642938"/>
                <a:gd name="connsiteY13" fmla="*/ 451485 h 680085"/>
                <a:gd name="connsiteX14" fmla="*/ 380048 w 642938"/>
                <a:gd name="connsiteY14" fmla="*/ 482917 h 680085"/>
                <a:gd name="connsiteX15" fmla="*/ 425768 w 642938"/>
                <a:gd name="connsiteY15" fmla="*/ 411480 h 680085"/>
                <a:gd name="connsiteX16" fmla="*/ 514351 w 642938"/>
                <a:gd name="connsiteY16" fmla="*/ 380047 h 680085"/>
                <a:gd name="connsiteX17" fmla="*/ 488633 w 642938"/>
                <a:gd name="connsiteY17" fmla="*/ 305752 h 680085"/>
                <a:gd name="connsiteX18" fmla="*/ 351473 w 642938"/>
                <a:gd name="connsiteY18" fmla="*/ 194310 h 680085"/>
                <a:gd name="connsiteX19" fmla="*/ 231458 w 642938"/>
                <a:gd name="connsiteY19" fmla="*/ 271462 h 680085"/>
                <a:gd name="connsiteX20" fmla="*/ 165736 w 642938"/>
                <a:gd name="connsiteY20" fmla="*/ 354330 h 680085"/>
                <a:gd name="connsiteX21" fmla="*/ 131446 w 642938"/>
                <a:gd name="connsiteY21" fmla="*/ 374332 h 680085"/>
                <a:gd name="connsiteX22" fmla="*/ 94298 w 642938"/>
                <a:gd name="connsiteY22" fmla="*/ 451485 h 680085"/>
                <a:gd name="connsiteX23" fmla="*/ 105728 w 642938"/>
                <a:gd name="connsiteY23" fmla="*/ 360045 h 680085"/>
                <a:gd name="connsiteX24" fmla="*/ 1 w 642938"/>
                <a:gd name="connsiteY24" fmla="*/ 368617 h 680085"/>
                <a:gd name="connsiteX25" fmla="*/ 108586 w 642938"/>
                <a:gd name="connsiteY25" fmla="*/ 334327 h 680085"/>
                <a:gd name="connsiteX26" fmla="*/ 174308 w 642938"/>
                <a:gd name="connsiteY26" fmla="*/ 285750 h 680085"/>
                <a:gd name="connsiteX27" fmla="*/ 85726 w 642938"/>
                <a:gd name="connsiteY27" fmla="*/ 262890 h 680085"/>
                <a:gd name="connsiteX28" fmla="*/ 191453 w 642938"/>
                <a:gd name="connsiteY28" fmla="*/ 257175 h 680085"/>
                <a:gd name="connsiteX29" fmla="*/ 260033 w 642938"/>
                <a:gd name="connsiteY29" fmla="*/ 182880 h 680085"/>
                <a:gd name="connsiteX30" fmla="*/ 360046 w 642938"/>
                <a:gd name="connsiteY30" fmla="*/ 151447 h 680085"/>
                <a:gd name="connsiteX31" fmla="*/ 342901 w 642938"/>
                <a:gd name="connsiteY31" fmla="*/ 125730 h 680085"/>
                <a:gd name="connsiteX32" fmla="*/ 342901 w 642938"/>
                <a:gd name="connsiteY32" fmla="*/ 125730 h 680085"/>
                <a:gd name="connsiteX33" fmla="*/ 245746 w 642938"/>
                <a:gd name="connsiteY33" fmla="*/ 100012 h 680085"/>
                <a:gd name="connsiteX34" fmla="*/ 134303 w 642938"/>
                <a:gd name="connsiteY34" fmla="*/ 125730 h 680085"/>
                <a:gd name="connsiteX35" fmla="*/ 231458 w 642938"/>
                <a:gd name="connsiteY35" fmla="*/ 77152 h 680085"/>
                <a:gd name="connsiteX36" fmla="*/ 211456 w 642938"/>
                <a:gd name="connsiteY36" fmla="*/ 48577 h 680085"/>
                <a:gd name="connsiteX37" fmla="*/ 282893 w 642938"/>
                <a:gd name="connsiteY37" fmla="*/ 85725 h 680085"/>
                <a:gd name="connsiteX38" fmla="*/ 365761 w 642938"/>
                <a:gd name="connsiteY38" fmla="*/ 68580 h 680085"/>
                <a:gd name="connsiteX39" fmla="*/ 308611 w 642938"/>
                <a:gd name="connsiteY39" fmla="*/ 0 h 680085"/>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40068 w 642938"/>
                <a:gd name="connsiteY6" fmla="*/ 548640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8611 w 642938"/>
                <a:gd name="connsiteY39" fmla="*/ 0 h 680098"/>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8611 w 642938"/>
                <a:gd name="connsiteY39" fmla="*/ 0 h 680098"/>
                <a:gd name="connsiteX0" fmla="*/ 642938 w 642938"/>
                <a:gd name="connsiteY0" fmla="*/ 211455 h 654381"/>
                <a:gd name="connsiteX1" fmla="*/ 548641 w 642938"/>
                <a:gd name="connsiteY1" fmla="*/ 260033 h 654381"/>
                <a:gd name="connsiteX2" fmla="*/ 580073 w 642938"/>
                <a:gd name="connsiteY2" fmla="*/ 360045 h 654381"/>
                <a:gd name="connsiteX3" fmla="*/ 525781 w 642938"/>
                <a:gd name="connsiteY3" fmla="*/ 474345 h 654381"/>
                <a:gd name="connsiteX4" fmla="*/ 551498 w 642938"/>
                <a:gd name="connsiteY4" fmla="*/ 537210 h 654381"/>
                <a:gd name="connsiteX5" fmla="*/ 548641 w 642938"/>
                <a:gd name="connsiteY5" fmla="*/ 597218 h 654381"/>
                <a:gd name="connsiteX6" fmla="*/ 525781 w 642938"/>
                <a:gd name="connsiteY6" fmla="*/ 531495 h 654381"/>
                <a:gd name="connsiteX7" fmla="*/ 500063 w 642938"/>
                <a:gd name="connsiteY7" fmla="*/ 497205 h 654381"/>
                <a:gd name="connsiteX8" fmla="*/ 488633 w 642938"/>
                <a:gd name="connsiteY8" fmla="*/ 565785 h 654381"/>
                <a:gd name="connsiteX9" fmla="*/ 494348 w 642938"/>
                <a:gd name="connsiteY9" fmla="*/ 654368 h 654381"/>
                <a:gd name="connsiteX10" fmla="*/ 468631 w 642938"/>
                <a:gd name="connsiteY10" fmla="*/ 571500 h 654381"/>
                <a:gd name="connsiteX11" fmla="*/ 471488 w 642938"/>
                <a:gd name="connsiteY11" fmla="*/ 451485 h 654381"/>
                <a:gd name="connsiteX12" fmla="*/ 537211 w 642938"/>
                <a:gd name="connsiteY12" fmla="*/ 377190 h 654381"/>
                <a:gd name="connsiteX13" fmla="*/ 411481 w 642938"/>
                <a:gd name="connsiteY13" fmla="*/ 425768 h 654381"/>
                <a:gd name="connsiteX14" fmla="*/ 380048 w 642938"/>
                <a:gd name="connsiteY14" fmla="*/ 457200 h 654381"/>
                <a:gd name="connsiteX15" fmla="*/ 425768 w 642938"/>
                <a:gd name="connsiteY15" fmla="*/ 385763 h 654381"/>
                <a:gd name="connsiteX16" fmla="*/ 514351 w 642938"/>
                <a:gd name="connsiteY16" fmla="*/ 354330 h 654381"/>
                <a:gd name="connsiteX17" fmla="*/ 488633 w 642938"/>
                <a:gd name="connsiteY17" fmla="*/ 280035 h 654381"/>
                <a:gd name="connsiteX18" fmla="*/ 351473 w 642938"/>
                <a:gd name="connsiteY18" fmla="*/ 168593 h 654381"/>
                <a:gd name="connsiteX19" fmla="*/ 231458 w 642938"/>
                <a:gd name="connsiteY19" fmla="*/ 245745 h 654381"/>
                <a:gd name="connsiteX20" fmla="*/ 165736 w 642938"/>
                <a:gd name="connsiteY20" fmla="*/ 328613 h 654381"/>
                <a:gd name="connsiteX21" fmla="*/ 131446 w 642938"/>
                <a:gd name="connsiteY21" fmla="*/ 348615 h 654381"/>
                <a:gd name="connsiteX22" fmla="*/ 94298 w 642938"/>
                <a:gd name="connsiteY22" fmla="*/ 425768 h 654381"/>
                <a:gd name="connsiteX23" fmla="*/ 105728 w 642938"/>
                <a:gd name="connsiteY23" fmla="*/ 334328 h 654381"/>
                <a:gd name="connsiteX24" fmla="*/ 1 w 642938"/>
                <a:gd name="connsiteY24" fmla="*/ 342900 h 654381"/>
                <a:gd name="connsiteX25" fmla="*/ 108586 w 642938"/>
                <a:gd name="connsiteY25" fmla="*/ 308610 h 654381"/>
                <a:gd name="connsiteX26" fmla="*/ 174308 w 642938"/>
                <a:gd name="connsiteY26" fmla="*/ 260033 h 654381"/>
                <a:gd name="connsiteX27" fmla="*/ 85726 w 642938"/>
                <a:gd name="connsiteY27" fmla="*/ 237173 h 654381"/>
                <a:gd name="connsiteX28" fmla="*/ 191453 w 642938"/>
                <a:gd name="connsiteY28" fmla="*/ 231458 h 654381"/>
                <a:gd name="connsiteX29" fmla="*/ 260033 w 642938"/>
                <a:gd name="connsiteY29" fmla="*/ 157163 h 654381"/>
                <a:gd name="connsiteX30" fmla="*/ 360046 w 642938"/>
                <a:gd name="connsiteY30" fmla="*/ 125730 h 654381"/>
                <a:gd name="connsiteX31" fmla="*/ 342901 w 642938"/>
                <a:gd name="connsiteY31" fmla="*/ 100013 h 654381"/>
                <a:gd name="connsiteX32" fmla="*/ 342901 w 642938"/>
                <a:gd name="connsiteY32" fmla="*/ 100013 h 654381"/>
                <a:gd name="connsiteX33" fmla="*/ 245746 w 642938"/>
                <a:gd name="connsiteY33" fmla="*/ 74295 h 654381"/>
                <a:gd name="connsiteX34" fmla="*/ 134303 w 642938"/>
                <a:gd name="connsiteY34" fmla="*/ 100013 h 654381"/>
                <a:gd name="connsiteX35" fmla="*/ 231458 w 642938"/>
                <a:gd name="connsiteY35" fmla="*/ 51435 h 654381"/>
                <a:gd name="connsiteX36" fmla="*/ 211456 w 642938"/>
                <a:gd name="connsiteY36" fmla="*/ 22860 h 654381"/>
                <a:gd name="connsiteX37" fmla="*/ 282893 w 642938"/>
                <a:gd name="connsiteY37" fmla="*/ 60008 h 654381"/>
                <a:gd name="connsiteX38" fmla="*/ 365761 w 642938"/>
                <a:gd name="connsiteY38" fmla="*/ 42863 h 654381"/>
                <a:gd name="connsiteX39" fmla="*/ 265748 w 642938"/>
                <a:gd name="connsiteY39" fmla="*/ 0 h 654381"/>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0038 w 642938"/>
                <a:gd name="connsiteY39" fmla="*/ 0 h 680098"/>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0038 w 642938"/>
                <a:gd name="connsiteY39" fmla="*/ 0 h 680098"/>
                <a:gd name="connsiteX40" fmla="*/ 642938 w 642938"/>
                <a:gd name="connsiteY40" fmla="*/ 237172 h 680098"/>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0038 w 642938"/>
                <a:gd name="connsiteY39" fmla="*/ 0 h 680098"/>
                <a:gd name="connsiteX40" fmla="*/ 642938 w 642938"/>
                <a:gd name="connsiteY40" fmla="*/ 237172 h 68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42938" h="680098">
                  <a:moveTo>
                    <a:pt x="642938" y="237172"/>
                  </a:moveTo>
                  <a:cubicBezTo>
                    <a:pt x="601028" y="249078"/>
                    <a:pt x="559118" y="260985"/>
                    <a:pt x="548641" y="285750"/>
                  </a:cubicBezTo>
                  <a:cubicBezTo>
                    <a:pt x="538163" y="310515"/>
                    <a:pt x="583883" y="350043"/>
                    <a:pt x="580073" y="385762"/>
                  </a:cubicBezTo>
                  <a:cubicBezTo>
                    <a:pt x="576263" y="421481"/>
                    <a:pt x="530544" y="470534"/>
                    <a:pt x="525781" y="500062"/>
                  </a:cubicBezTo>
                  <a:cubicBezTo>
                    <a:pt x="521018" y="529590"/>
                    <a:pt x="547688" y="542448"/>
                    <a:pt x="551498" y="562927"/>
                  </a:cubicBezTo>
                  <a:cubicBezTo>
                    <a:pt x="555308" y="583406"/>
                    <a:pt x="552927" y="623887"/>
                    <a:pt x="548641" y="622935"/>
                  </a:cubicBezTo>
                  <a:cubicBezTo>
                    <a:pt x="544355" y="621983"/>
                    <a:pt x="533877" y="573881"/>
                    <a:pt x="525781" y="557212"/>
                  </a:cubicBezTo>
                  <a:cubicBezTo>
                    <a:pt x="517685" y="540543"/>
                    <a:pt x="506254" y="517207"/>
                    <a:pt x="500063" y="522922"/>
                  </a:cubicBezTo>
                  <a:cubicBezTo>
                    <a:pt x="493872" y="528637"/>
                    <a:pt x="489585" y="565308"/>
                    <a:pt x="488633" y="591502"/>
                  </a:cubicBezTo>
                  <a:cubicBezTo>
                    <a:pt x="487681" y="617696"/>
                    <a:pt x="497682" y="679133"/>
                    <a:pt x="494348" y="680085"/>
                  </a:cubicBezTo>
                  <a:cubicBezTo>
                    <a:pt x="491014" y="681038"/>
                    <a:pt x="472441" y="631031"/>
                    <a:pt x="468631" y="597217"/>
                  </a:cubicBezTo>
                  <a:cubicBezTo>
                    <a:pt x="464821" y="563403"/>
                    <a:pt x="460058" y="509587"/>
                    <a:pt x="471488" y="477202"/>
                  </a:cubicBezTo>
                  <a:cubicBezTo>
                    <a:pt x="482918" y="444817"/>
                    <a:pt x="547212" y="407193"/>
                    <a:pt x="537211" y="402907"/>
                  </a:cubicBezTo>
                  <a:cubicBezTo>
                    <a:pt x="527210" y="398621"/>
                    <a:pt x="437675" y="438150"/>
                    <a:pt x="411481" y="451485"/>
                  </a:cubicBezTo>
                  <a:cubicBezTo>
                    <a:pt x="385287" y="464820"/>
                    <a:pt x="377667" y="489584"/>
                    <a:pt x="380048" y="482917"/>
                  </a:cubicBezTo>
                  <a:cubicBezTo>
                    <a:pt x="382429" y="476250"/>
                    <a:pt x="403384" y="428625"/>
                    <a:pt x="425768" y="411480"/>
                  </a:cubicBezTo>
                  <a:cubicBezTo>
                    <a:pt x="448152" y="394335"/>
                    <a:pt x="503874" y="397668"/>
                    <a:pt x="514351" y="380047"/>
                  </a:cubicBezTo>
                  <a:cubicBezTo>
                    <a:pt x="524828" y="362426"/>
                    <a:pt x="515779" y="336708"/>
                    <a:pt x="488633" y="305752"/>
                  </a:cubicBezTo>
                  <a:cubicBezTo>
                    <a:pt x="461487" y="274796"/>
                    <a:pt x="394336" y="200025"/>
                    <a:pt x="351473" y="194310"/>
                  </a:cubicBezTo>
                  <a:cubicBezTo>
                    <a:pt x="308610" y="188595"/>
                    <a:pt x="262414" y="244792"/>
                    <a:pt x="231458" y="271462"/>
                  </a:cubicBezTo>
                  <a:cubicBezTo>
                    <a:pt x="200502" y="298132"/>
                    <a:pt x="182405" y="337185"/>
                    <a:pt x="165736" y="354330"/>
                  </a:cubicBezTo>
                  <a:cubicBezTo>
                    <a:pt x="149067" y="371475"/>
                    <a:pt x="143352" y="358140"/>
                    <a:pt x="131446" y="374332"/>
                  </a:cubicBezTo>
                  <a:cubicBezTo>
                    <a:pt x="119540" y="390524"/>
                    <a:pt x="98584" y="453866"/>
                    <a:pt x="94298" y="451485"/>
                  </a:cubicBezTo>
                  <a:cubicBezTo>
                    <a:pt x="90012" y="449104"/>
                    <a:pt x="121444" y="373856"/>
                    <a:pt x="105728" y="360045"/>
                  </a:cubicBezTo>
                  <a:cubicBezTo>
                    <a:pt x="90012" y="346234"/>
                    <a:pt x="-475" y="372903"/>
                    <a:pt x="1" y="368617"/>
                  </a:cubicBezTo>
                  <a:cubicBezTo>
                    <a:pt x="477" y="364331"/>
                    <a:pt x="79535" y="348138"/>
                    <a:pt x="108586" y="334327"/>
                  </a:cubicBezTo>
                  <a:cubicBezTo>
                    <a:pt x="137637" y="320516"/>
                    <a:pt x="178118" y="297656"/>
                    <a:pt x="174308" y="285750"/>
                  </a:cubicBezTo>
                  <a:cubicBezTo>
                    <a:pt x="170498" y="273844"/>
                    <a:pt x="82869" y="267652"/>
                    <a:pt x="85726" y="262890"/>
                  </a:cubicBezTo>
                  <a:cubicBezTo>
                    <a:pt x="88583" y="258128"/>
                    <a:pt x="162402" y="270510"/>
                    <a:pt x="191453" y="257175"/>
                  </a:cubicBezTo>
                  <a:cubicBezTo>
                    <a:pt x="220504" y="243840"/>
                    <a:pt x="231934" y="200501"/>
                    <a:pt x="260033" y="182880"/>
                  </a:cubicBezTo>
                  <a:cubicBezTo>
                    <a:pt x="288132" y="165259"/>
                    <a:pt x="346235" y="160972"/>
                    <a:pt x="360046" y="151447"/>
                  </a:cubicBezTo>
                  <a:cubicBezTo>
                    <a:pt x="373857" y="141922"/>
                    <a:pt x="342901" y="125730"/>
                    <a:pt x="342901" y="125730"/>
                  </a:cubicBezTo>
                  <a:lnTo>
                    <a:pt x="342901" y="125730"/>
                  </a:lnTo>
                  <a:cubicBezTo>
                    <a:pt x="326709" y="121444"/>
                    <a:pt x="280512" y="100012"/>
                    <a:pt x="245746" y="100012"/>
                  </a:cubicBezTo>
                  <a:cubicBezTo>
                    <a:pt x="210980" y="100012"/>
                    <a:pt x="136684" y="129540"/>
                    <a:pt x="134303" y="125730"/>
                  </a:cubicBezTo>
                  <a:cubicBezTo>
                    <a:pt x="131922" y="121920"/>
                    <a:pt x="218599" y="90011"/>
                    <a:pt x="231458" y="77152"/>
                  </a:cubicBezTo>
                  <a:cubicBezTo>
                    <a:pt x="244317" y="64293"/>
                    <a:pt x="202883" y="47148"/>
                    <a:pt x="211456" y="48577"/>
                  </a:cubicBezTo>
                  <a:cubicBezTo>
                    <a:pt x="220028" y="50006"/>
                    <a:pt x="257176" y="82391"/>
                    <a:pt x="282893" y="85725"/>
                  </a:cubicBezTo>
                  <a:cubicBezTo>
                    <a:pt x="308610" y="89059"/>
                    <a:pt x="361475" y="82867"/>
                    <a:pt x="365761" y="68580"/>
                  </a:cubicBezTo>
                  <a:cubicBezTo>
                    <a:pt x="370047" y="54292"/>
                    <a:pt x="330756" y="27146"/>
                    <a:pt x="300038" y="0"/>
                  </a:cubicBezTo>
                  <a:cubicBezTo>
                    <a:pt x="414338" y="79057"/>
                    <a:pt x="537211" y="89535"/>
                    <a:pt x="642938" y="237172"/>
                  </a:cubicBezTo>
                  <a:close/>
                </a:path>
              </a:pathLst>
            </a:custGeom>
            <a:solidFill>
              <a:schemeClr val="accent5">
                <a:lumMod val="60000"/>
                <a:lumOff val="40000"/>
              </a:schemeClr>
            </a:solidFill>
            <a:ln w="0">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1" name="Freeform: Shape 9240">
              <a:extLst>
                <a:ext uri="{FF2B5EF4-FFF2-40B4-BE49-F238E27FC236}">
                  <a16:creationId xmlns:a16="http://schemas.microsoft.com/office/drawing/2014/main" id="{1F542B6B-D4BE-AE8A-2E1E-61C7A69B028B}"/>
                </a:ext>
              </a:extLst>
            </p:cNvPr>
            <p:cNvSpPr/>
            <p:nvPr/>
          </p:nvSpPr>
          <p:spPr bwMode="auto">
            <a:xfrm>
              <a:off x="2790043" y="2194523"/>
              <a:ext cx="1245530" cy="967492"/>
            </a:xfrm>
            <a:custGeom>
              <a:avLst/>
              <a:gdLst>
                <a:gd name="connsiteX0" fmla="*/ 1244033 w 1245530"/>
                <a:gd name="connsiteY0" fmla="*/ 435269 h 967492"/>
                <a:gd name="connsiteX1" fmla="*/ 1242872 w 1245530"/>
                <a:gd name="connsiteY1" fmla="*/ 439087 h 967492"/>
                <a:gd name="connsiteX2" fmla="*/ 1228687 w 1245530"/>
                <a:gd name="connsiteY2" fmla="*/ 443085 h 967492"/>
                <a:gd name="connsiteX3" fmla="*/ 1227602 w 1245530"/>
                <a:gd name="connsiteY3" fmla="*/ 440091 h 967492"/>
                <a:gd name="connsiteX4" fmla="*/ 1244033 w 1245530"/>
                <a:gd name="connsiteY4" fmla="*/ 435269 h 967492"/>
                <a:gd name="connsiteX5" fmla="*/ 781140 w 1245530"/>
                <a:gd name="connsiteY5" fmla="*/ 59 h 967492"/>
                <a:gd name="connsiteX6" fmla="*/ 810407 w 1245530"/>
                <a:gd name="connsiteY6" fmla="*/ 14324 h 967492"/>
                <a:gd name="connsiteX7" fmla="*/ 784690 w 1245530"/>
                <a:gd name="connsiteY7" fmla="*/ 28611 h 967492"/>
                <a:gd name="connsiteX8" fmla="*/ 750400 w 1245530"/>
                <a:gd name="connsiteY8" fmla="*/ 122909 h 967492"/>
                <a:gd name="connsiteX9" fmla="*/ 727540 w 1245530"/>
                <a:gd name="connsiteY9" fmla="*/ 208634 h 967492"/>
                <a:gd name="connsiteX10" fmla="*/ 824695 w 1245530"/>
                <a:gd name="connsiteY10" fmla="*/ 151484 h 967492"/>
                <a:gd name="connsiteX11" fmla="*/ 790405 w 1245530"/>
                <a:gd name="connsiteY11" fmla="*/ 88619 h 967492"/>
                <a:gd name="connsiteX12" fmla="*/ 856127 w 1245530"/>
                <a:gd name="connsiteY12" fmla="*/ 48614 h 967492"/>
                <a:gd name="connsiteX13" fmla="*/ 810407 w 1245530"/>
                <a:gd name="connsiteY13" fmla="*/ 91476 h 967492"/>
                <a:gd name="connsiteX14" fmla="*/ 853270 w 1245530"/>
                <a:gd name="connsiteY14" fmla="*/ 160056 h 967492"/>
                <a:gd name="connsiteX15" fmla="*/ 747542 w 1245530"/>
                <a:gd name="connsiteY15" fmla="*/ 242924 h 967492"/>
                <a:gd name="connsiteX16" fmla="*/ 690392 w 1245530"/>
                <a:gd name="connsiteY16" fmla="*/ 302931 h 967492"/>
                <a:gd name="connsiteX17" fmla="*/ 747542 w 1245530"/>
                <a:gd name="connsiteY17" fmla="*/ 454379 h 967492"/>
                <a:gd name="connsiteX18" fmla="*/ 913277 w 1245530"/>
                <a:gd name="connsiteY18" fmla="*/ 502956 h 967492"/>
                <a:gd name="connsiteX19" fmla="*/ 1219030 w 1245530"/>
                <a:gd name="connsiteY19" fmla="*/ 445806 h 967492"/>
                <a:gd name="connsiteX20" fmla="*/ 1228687 w 1245530"/>
                <a:gd name="connsiteY20" fmla="*/ 443085 h 967492"/>
                <a:gd name="connsiteX21" fmla="*/ 1231956 w 1245530"/>
                <a:gd name="connsiteY21" fmla="*/ 452102 h 967492"/>
                <a:gd name="connsiteX22" fmla="*/ 1201885 w 1245530"/>
                <a:gd name="connsiteY22" fmla="*/ 505814 h 967492"/>
                <a:gd name="connsiteX23" fmla="*/ 818980 w 1245530"/>
                <a:gd name="connsiteY23" fmla="*/ 545819 h 967492"/>
                <a:gd name="connsiteX24" fmla="*/ 656102 w 1245530"/>
                <a:gd name="connsiteY24" fmla="*/ 628686 h 967492"/>
                <a:gd name="connsiteX25" fmla="*/ 693250 w 1245530"/>
                <a:gd name="connsiteY25" fmla="*/ 748701 h 967492"/>
                <a:gd name="connsiteX26" fmla="*/ 741827 w 1245530"/>
                <a:gd name="connsiteY26" fmla="*/ 851571 h 967492"/>
                <a:gd name="connsiteX27" fmla="*/ 876130 w 1245530"/>
                <a:gd name="connsiteY27" fmla="*/ 840141 h 967492"/>
                <a:gd name="connsiteX28" fmla="*/ 784690 w 1245530"/>
                <a:gd name="connsiteY28" fmla="*/ 871574 h 967492"/>
                <a:gd name="connsiteX29" fmla="*/ 821837 w 1245530"/>
                <a:gd name="connsiteY29" fmla="*/ 928724 h 967492"/>
                <a:gd name="connsiteX30" fmla="*/ 804692 w 1245530"/>
                <a:gd name="connsiteY30" fmla="*/ 945869 h 967492"/>
                <a:gd name="connsiteX31" fmla="*/ 767545 w 1245530"/>
                <a:gd name="connsiteY31" fmla="*/ 894434 h 967492"/>
                <a:gd name="connsiteX32" fmla="*/ 684677 w 1245530"/>
                <a:gd name="connsiteY32" fmla="*/ 834426 h 967492"/>
                <a:gd name="connsiteX33" fmla="*/ 641815 w 1245530"/>
                <a:gd name="connsiteY33" fmla="*/ 742986 h 967492"/>
                <a:gd name="connsiteX34" fmla="*/ 624670 w 1245530"/>
                <a:gd name="connsiteY34" fmla="*/ 825854 h 967492"/>
                <a:gd name="connsiteX35" fmla="*/ 627528 w 1245530"/>
                <a:gd name="connsiteY35" fmla="*/ 903006 h 967492"/>
                <a:gd name="connsiteX36" fmla="*/ 616097 w 1245530"/>
                <a:gd name="connsiteY36" fmla="*/ 931581 h 967492"/>
                <a:gd name="connsiteX37" fmla="*/ 601809 w 1245530"/>
                <a:gd name="connsiteY37" fmla="*/ 825854 h 967492"/>
                <a:gd name="connsiteX38" fmla="*/ 618955 w 1245530"/>
                <a:gd name="connsiteY38" fmla="*/ 754416 h 967492"/>
                <a:gd name="connsiteX39" fmla="*/ 624670 w 1245530"/>
                <a:gd name="connsiteY39" fmla="*/ 694409 h 967492"/>
                <a:gd name="connsiteX40" fmla="*/ 615896 w 1245530"/>
                <a:gd name="connsiteY40" fmla="*/ 672241 h 967492"/>
                <a:gd name="connsiteX41" fmla="*/ 608851 w 1245530"/>
                <a:gd name="connsiteY41" fmla="*/ 657465 h 967492"/>
                <a:gd name="connsiteX42" fmla="*/ 560715 w 1245530"/>
                <a:gd name="connsiteY42" fmla="*/ 647200 h 967492"/>
                <a:gd name="connsiteX43" fmla="*/ 515495 w 1245530"/>
                <a:gd name="connsiteY43" fmla="*/ 654481 h 967492"/>
                <a:gd name="connsiteX44" fmla="*/ 492145 w 1245530"/>
                <a:gd name="connsiteY44" fmla="*/ 756682 h 967492"/>
                <a:gd name="connsiteX45" fmla="*/ 387580 w 1245530"/>
                <a:gd name="connsiteY45" fmla="*/ 827946 h 967492"/>
                <a:gd name="connsiteX46" fmla="*/ 378048 w 1245530"/>
                <a:gd name="connsiteY46" fmla="*/ 895195 h 967492"/>
                <a:gd name="connsiteX47" fmla="*/ 345290 w 1245530"/>
                <a:gd name="connsiteY47" fmla="*/ 945555 h 967492"/>
                <a:gd name="connsiteX48" fmla="*/ 358732 w 1245530"/>
                <a:gd name="connsiteY48" fmla="*/ 877280 h 967492"/>
                <a:gd name="connsiteX49" fmla="*/ 353840 w 1245530"/>
                <a:gd name="connsiteY49" fmla="*/ 834698 h 967492"/>
                <a:gd name="connsiteX50" fmla="*/ 309355 w 1245530"/>
                <a:gd name="connsiteY50" fmla="*/ 888129 h 967492"/>
                <a:gd name="connsiteX51" fmla="*/ 269574 w 1245530"/>
                <a:gd name="connsiteY51" fmla="*/ 967483 h 967492"/>
                <a:gd name="connsiteX52" fmla="*/ 289204 w 1245530"/>
                <a:gd name="connsiteY52" fmla="*/ 882966 h 967492"/>
                <a:gd name="connsiteX53" fmla="*/ 352251 w 1245530"/>
                <a:gd name="connsiteY53" fmla="*/ 780806 h 967492"/>
                <a:gd name="connsiteX54" fmla="*/ 446490 w 1245530"/>
                <a:gd name="connsiteY54" fmla="*/ 749846 h 967492"/>
                <a:gd name="connsiteX55" fmla="*/ 313432 w 1245530"/>
                <a:gd name="connsiteY55" fmla="*/ 728315 h 967492"/>
                <a:gd name="connsiteX56" fmla="*/ 270431 w 1245530"/>
                <a:gd name="connsiteY56" fmla="*/ 739582 h 967492"/>
                <a:gd name="connsiteX57" fmla="*/ 345959 w 1245530"/>
                <a:gd name="connsiteY57" fmla="*/ 700993 h 967492"/>
                <a:gd name="connsiteX58" fmla="*/ 438295 w 1245530"/>
                <a:gd name="connsiteY58" fmla="*/ 718573 h 967492"/>
                <a:gd name="connsiteX59" fmla="*/ 453597 w 1245530"/>
                <a:gd name="connsiteY59" fmla="*/ 641456 h 967492"/>
                <a:gd name="connsiteX60" fmla="*/ 391447 w 1245530"/>
                <a:gd name="connsiteY60" fmla="*/ 476019 h 967492"/>
                <a:gd name="connsiteX61" fmla="*/ 248899 w 1245530"/>
                <a:gd name="connsiteY61" fmla="*/ 482039 h 967492"/>
                <a:gd name="connsiteX62" fmla="*/ 150335 w 1245530"/>
                <a:gd name="connsiteY62" fmla="*/ 520399 h 967492"/>
                <a:gd name="connsiteX63" fmla="*/ 110638 w 1245530"/>
                <a:gd name="connsiteY63" fmla="*/ 520357 h 967492"/>
                <a:gd name="connsiteX64" fmla="*/ 39624 w 1245530"/>
                <a:gd name="connsiteY64" fmla="*/ 568208 h 967492"/>
                <a:gd name="connsiteX65" fmla="*/ 95648 w 1245530"/>
                <a:gd name="connsiteY65" fmla="*/ 495042 h 967492"/>
                <a:gd name="connsiteX66" fmla="*/ 53 w 1245530"/>
                <a:gd name="connsiteY66" fmla="*/ 449073 h 967492"/>
                <a:gd name="connsiteX67" fmla="*/ 111097 w 1245530"/>
                <a:gd name="connsiteY67" fmla="*/ 474284 h 967492"/>
                <a:gd name="connsiteX68" fmla="*/ 192352 w 1245530"/>
                <a:gd name="connsiteY68" fmla="*/ 465525 h 967492"/>
                <a:gd name="connsiteX69" fmla="*/ 127424 w 1245530"/>
                <a:gd name="connsiteY69" fmla="*/ 401076 h 967492"/>
                <a:gd name="connsiteX70" fmla="*/ 221577 w 1245530"/>
                <a:gd name="connsiteY70" fmla="*/ 449512 h 967492"/>
                <a:gd name="connsiteX71" fmla="*/ 318281 w 1245530"/>
                <a:gd name="connsiteY71" fmla="*/ 419995 h 967492"/>
                <a:gd name="connsiteX72" fmla="*/ 420484 w 1245530"/>
                <a:gd name="connsiteY72" fmla="*/ 443345 h 967492"/>
                <a:gd name="connsiteX73" fmla="*/ 418665 w 1245530"/>
                <a:gd name="connsiteY73" fmla="*/ 412490 h 967492"/>
                <a:gd name="connsiteX74" fmla="*/ 347778 w 1245530"/>
                <a:gd name="connsiteY74" fmla="*/ 341247 h 967492"/>
                <a:gd name="connsiteX75" fmla="*/ 238593 w 1245530"/>
                <a:gd name="connsiteY75" fmla="*/ 307194 h 967492"/>
                <a:gd name="connsiteX76" fmla="*/ 346983 w 1245530"/>
                <a:gd name="connsiteY76" fmla="*/ 314301 h 967492"/>
                <a:gd name="connsiteX77" fmla="*/ 344141 w 1245530"/>
                <a:gd name="connsiteY77" fmla="*/ 242389 h 967492"/>
                <a:gd name="connsiteX78" fmla="*/ 387057 w 1245530"/>
                <a:gd name="connsiteY78" fmla="*/ 347665 h 967492"/>
                <a:gd name="connsiteX79" fmla="*/ 467247 w 1245530"/>
                <a:gd name="connsiteY79" fmla="*/ 374695 h 967492"/>
                <a:gd name="connsiteX80" fmla="*/ 468856 w 1245530"/>
                <a:gd name="connsiteY80" fmla="*/ 367471 h 967492"/>
                <a:gd name="connsiteX81" fmla="*/ 457863 w 1245530"/>
                <a:gd name="connsiteY81" fmla="*/ 351508 h 967492"/>
                <a:gd name="connsiteX82" fmla="*/ 424644 w 1245530"/>
                <a:gd name="connsiteY82" fmla="*/ 288643 h 967492"/>
                <a:gd name="connsiteX83" fmla="*/ 433217 w 1245530"/>
                <a:gd name="connsiteY83" fmla="*/ 157199 h 967492"/>
                <a:gd name="connsiteX84" fmla="*/ 427502 w 1245530"/>
                <a:gd name="connsiteY84" fmla="*/ 85761 h 967492"/>
                <a:gd name="connsiteX85" fmla="*/ 464650 w 1245530"/>
                <a:gd name="connsiteY85" fmla="*/ 151484 h 967492"/>
                <a:gd name="connsiteX86" fmla="*/ 524657 w 1245530"/>
                <a:gd name="connsiteY86" fmla="*/ 108621 h 967492"/>
                <a:gd name="connsiteX87" fmla="*/ 487510 w 1245530"/>
                <a:gd name="connsiteY87" fmla="*/ 171486 h 967492"/>
                <a:gd name="connsiteX88" fmla="*/ 458935 w 1245530"/>
                <a:gd name="connsiteY88" fmla="*/ 208634 h 967492"/>
                <a:gd name="connsiteX89" fmla="*/ 476080 w 1245530"/>
                <a:gd name="connsiteY89" fmla="*/ 300074 h 967492"/>
                <a:gd name="connsiteX90" fmla="*/ 596095 w 1245530"/>
                <a:gd name="connsiteY90" fmla="*/ 325791 h 967492"/>
                <a:gd name="connsiteX91" fmla="*/ 693250 w 1245530"/>
                <a:gd name="connsiteY91" fmla="*/ 234352 h 967492"/>
                <a:gd name="connsiteX92" fmla="*/ 667533 w 1245530"/>
                <a:gd name="connsiteY92" fmla="*/ 174344 h 967492"/>
                <a:gd name="connsiteX93" fmla="*/ 584665 w 1245530"/>
                <a:gd name="connsiteY93" fmla="*/ 102906 h 967492"/>
                <a:gd name="connsiteX94" fmla="*/ 567520 w 1245530"/>
                <a:gd name="connsiteY94" fmla="*/ 48614 h 967492"/>
                <a:gd name="connsiteX95" fmla="*/ 618954 w 1245530"/>
                <a:gd name="connsiteY95" fmla="*/ 108622 h 967492"/>
                <a:gd name="connsiteX96" fmla="*/ 698965 w 1245530"/>
                <a:gd name="connsiteY96" fmla="*/ 160056 h 967492"/>
                <a:gd name="connsiteX97" fmla="*/ 741827 w 1245530"/>
                <a:gd name="connsiteY97" fmla="*/ 71474 h 967492"/>
                <a:gd name="connsiteX98" fmla="*/ 770402 w 1245530"/>
                <a:gd name="connsiteY98" fmla="*/ 2894 h 967492"/>
                <a:gd name="connsiteX99" fmla="*/ 781140 w 1245530"/>
                <a:gd name="connsiteY99" fmla="*/ 59 h 96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245530" h="967492">
                  <a:moveTo>
                    <a:pt x="1244033" y="435269"/>
                  </a:moveTo>
                  <a:cubicBezTo>
                    <a:pt x="1246057" y="435954"/>
                    <a:pt x="1246354" y="437279"/>
                    <a:pt x="1242872" y="439087"/>
                  </a:cubicBezTo>
                  <a:lnTo>
                    <a:pt x="1228687" y="443085"/>
                  </a:lnTo>
                  <a:lnTo>
                    <a:pt x="1227602" y="440091"/>
                  </a:lnTo>
                  <a:cubicBezTo>
                    <a:pt x="1229031" y="435091"/>
                    <a:pt x="1239984" y="433900"/>
                    <a:pt x="1244033" y="435269"/>
                  </a:cubicBezTo>
                  <a:close/>
                  <a:moveTo>
                    <a:pt x="781140" y="59"/>
                  </a:moveTo>
                  <a:cubicBezTo>
                    <a:pt x="793441" y="930"/>
                    <a:pt x="808621" y="11110"/>
                    <a:pt x="810407" y="14324"/>
                  </a:cubicBezTo>
                  <a:cubicBezTo>
                    <a:pt x="812788" y="18610"/>
                    <a:pt x="794691" y="10513"/>
                    <a:pt x="784690" y="28611"/>
                  </a:cubicBezTo>
                  <a:cubicBezTo>
                    <a:pt x="774689" y="46708"/>
                    <a:pt x="759925" y="92905"/>
                    <a:pt x="750400" y="122909"/>
                  </a:cubicBezTo>
                  <a:cubicBezTo>
                    <a:pt x="740875" y="152913"/>
                    <a:pt x="715158" y="203872"/>
                    <a:pt x="727540" y="208634"/>
                  </a:cubicBezTo>
                  <a:cubicBezTo>
                    <a:pt x="739922" y="213396"/>
                    <a:pt x="814218" y="171486"/>
                    <a:pt x="824695" y="151484"/>
                  </a:cubicBezTo>
                  <a:cubicBezTo>
                    <a:pt x="835173" y="131481"/>
                    <a:pt x="785166" y="105764"/>
                    <a:pt x="790405" y="88619"/>
                  </a:cubicBezTo>
                  <a:cubicBezTo>
                    <a:pt x="795644" y="71474"/>
                    <a:pt x="852793" y="48138"/>
                    <a:pt x="856127" y="48614"/>
                  </a:cubicBezTo>
                  <a:cubicBezTo>
                    <a:pt x="859461" y="49090"/>
                    <a:pt x="810883" y="72902"/>
                    <a:pt x="810407" y="91476"/>
                  </a:cubicBezTo>
                  <a:cubicBezTo>
                    <a:pt x="809931" y="110050"/>
                    <a:pt x="863747" y="134815"/>
                    <a:pt x="853270" y="160056"/>
                  </a:cubicBezTo>
                  <a:cubicBezTo>
                    <a:pt x="842793" y="185297"/>
                    <a:pt x="774688" y="219111"/>
                    <a:pt x="747542" y="242924"/>
                  </a:cubicBezTo>
                  <a:cubicBezTo>
                    <a:pt x="720396" y="266737"/>
                    <a:pt x="690392" y="267689"/>
                    <a:pt x="690392" y="302931"/>
                  </a:cubicBezTo>
                  <a:cubicBezTo>
                    <a:pt x="690392" y="338173"/>
                    <a:pt x="710395" y="421042"/>
                    <a:pt x="747542" y="454379"/>
                  </a:cubicBezTo>
                  <a:cubicBezTo>
                    <a:pt x="784689" y="487716"/>
                    <a:pt x="834696" y="504385"/>
                    <a:pt x="913277" y="502956"/>
                  </a:cubicBezTo>
                  <a:cubicBezTo>
                    <a:pt x="991858" y="501527"/>
                    <a:pt x="1166643" y="456283"/>
                    <a:pt x="1219030" y="445806"/>
                  </a:cubicBezTo>
                  <a:lnTo>
                    <a:pt x="1228687" y="443085"/>
                  </a:lnTo>
                  <a:lnTo>
                    <a:pt x="1231956" y="452102"/>
                  </a:lnTo>
                  <a:cubicBezTo>
                    <a:pt x="1240283" y="467863"/>
                    <a:pt x="1252963" y="492598"/>
                    <a:pt x="1201885" y="505814"/>
                  </a:cubicBezTo>
                  <a:cubicBezTo>
                    <a:pt x="1133781" y="523435"/>
                    <a:pt x="909944" y="525340"/>
                    <a:pt x="818980" y="545819"/>
                  </a:cubicBezTo>
                  <a:cubicBezTo>
                    <a:pt x="728016" y="566298"/>
                    <a:pt x="677057" y="594872"/>
                    <a:pt x="656102" y="628686"/>
                  </a:cubicBezTo>
                  <a:cubicBezTo>
                    <a:pt x="635147" y="662500"/>
                    <a:pt x="678963" y="711554"/>
                    <a:pt x="693250" y="748701"/>
                  </a:cubicBezTo>
                  <a:cubicBezTo>
                    <a:pt x="707537" y="785848"/>
                    <a:pt x="711347" y="836331"/>
                    <a:pt x="741827" y="851571"/>
                  </a:cubicBezTo>
                  <a:cubicBezTo>
                    <a:pt x="772307" y="866811"/>
                    <a:pt x="868986" y="836807"/>
                    <a:pt x="876130" y="840141"/>
                  </a:cubicBezTo>
                  <a:cubicBezTo>
                    <a:pt x="883274" y="843475"/>
                    <a:pt x="793739" y="856810"/>
                    <a:pt x="784690" y="871574"/>
                  </a:cubicBezTo>
                  <a:cubicBezTo>
                    <a:pt x="775641" y="886338"/>
                    <a:pt x="818503" y="916341"/>
                    <a:pt x="821837" y="928724"/>
                  </a:cubicBezTo>
                  <a:cubicBezTo>
                    <a:pt x="825171" y="941107"/>
                    <a:pt x="813741" y="951584"/>
                    <a:pt x="804692" y="945869"/>
                  </a:cubicBezTo>
                  <a:cubicBezTo>
                    <a:pt x="795643" y="940154"/>
                    <a:pt x="787547" y="913008"/>
                    <a:pt x="767545" y="894434"/>
                  </a:cubicBezTo>
                  <a:cubicBezTo>
                    <a:pt x="747543" y="875860"/>
                    <a:pt x="705632" y="859667"/>
                    <a:pt x="684677" y="834426"/>
                  </a:cubicBezTo>
                  <a:cubicBezTo>
                    <a:pt x="663722" y="809185"/>
                    <a:pt x="651816" y="744415"/>
                    <a:pt x="641815" y="742986"/>
                  </a:cubicBezTo>
                  <a:cubicBezTo>
                    <a:pt x="631814" y="741557"/>
                    <a:pt x="627051" y="799184"/>
                    <a:pt x="624670" y="825854"/>
                  </a:cubicBezTo>
                  <a:cubicBezTo>
                    <a:pt x="622289" y="852524"/>
                    <a:pt x="628957" y="885385"/>
                    <a:pt x="627528" y="903006"/>
                  </a:cubicBezTo>
                  <a:cubicBezTo>
                    <a:pt x="626099" y="920627"/>
                    <a:pt x="620383" y="944440"/>
                    <a:pt x="616097" y="931581"/>
                  </a:cubicBezTo>
                  <a:cubicBezTo>
                    <a:pt x="611811" y="918722"/>
                    <a:pt x="601333" y="855381"/>
                    <a:pt x="601809" y="825854"/>
                  </a:cubicBezTo>
                  <a:cubicBezTo>
                    <a:pt x="602285" y="796327"/>
                    <a:pt x="615145" y="776324"/>
                    <a:pt x="618955" y="754416"/>
                  </a:cubicBezTo>
                  <a:cubicBezTo>
                    <a:pt x="622765" y="732509"/>
                    <a:pt x="627051" y="712030"/>
                    <a:pt x="624670" y="694409"/>
                  </a:cubicBezTo>
                  <a:cubicBezTo>
                    <a:pt x="622884" y="681193"/>
                    <a:pt x="623777" y="687265"/>
                    <a:pt x="615896" y="672241"/>
                  </a:cubicBezTo>
                  <a:lnTo>
                    <a:pt x="608851" y="657465"/>
                  </a:lnTo>
                  <a:lnTo>
                    <a:pt x="560715" y="647200"/>
                  </a:lnTo>
                  <a:cubicBezTo>
                    <a:pt x="542201" y="645132"/>
                    <a:pt x="526268" y="646436"/>
                    <a:pt x="515495" y="654481"/>
                  </a:cubicBezTo>
                  <a:cubicBezTo>
                    <a:pt x="493949" y="670570"/>
                    <a:pt x="513464" y="727771"/>
                    <a:pt x="492145" y="756682"/>
                  </a:cubicBezTo>
                  <a:cubicBezTo>
                    <a:pt x="470825" y="785593"/>
                    <a:pt x="406597" y="804860"/>
                    <a:pt x="387580" y="827946"/>
                  </a:cubicBezTo>
                  <a:cubicBezTo>
                    <a:pt x="368564" y="851031"/>
                    <a:pt x="385096" y="875593"/>
                    <a:pt x="378048" y="895195"/>
                  </a:cubicBezTo>
                  <a:cubicBezTo>
                    <a:pt x="370999" y="914797"/>
                    <a:pt x="348510" y="948540"/>
                    <a:pt x="345290" y="945555"/>
                  </a:cubicBezTo>
                  <a:cubicBezTo>
                    <a:pt x="342071" y="942569"/>
                    <a:pt x="357307" y="895756"/>
                    <a:pt x="358732" y="877280"/>
                  </a:cubicBezTo>
                  <a:cubicBezTo>
                    <a:pt x="360158" y="858804"/>
                    <a:pt x="362069" y="832889"/>
                    <a:pt x="353840" y="834698"/>
                  </a:cubicBezTo>
                  <a:cubicBezTo>
                    <a:pt x="345611" y="836506"/>
                    <a:pt x="323399" y="865998"/>
                    <a:pt x="309355" y="888129"/>
                  </a:cubicBezTo>
                  <a:cubicBezTo>
                    <a:pt x="295311" y="910261"/>
                    <a:pt x="272933" y="968345"/>
                    <a:pt x="269574" y="967483"/>
                  </a:cubicBezTo>
                  <a:cubicBezTo>
                    <a:pt x="266215" y="966623"/>
                    <a:pt x="275424" y="914079"/>
                    <a:pt x="289204" y="882966"/>
                  </a:cubicBezTo>
                  <a:cubicBezTo>
                    <a:pt x="302984" y="851853"/>
                    <a:pt x="326037" y="802992"/>
                    <a:pt x="352251" y="780806"/>
                  </a:cubicBezTo>
                  <a:cubicBezTo>
                    <a:pt x="378466" y="758619"/>
                    <a:pt x="452959" y="758595"/>
                    <a:pt x="446490" y="749846"/>
                  </a:cubicBezTo>
                  <a:cubicBezTo>
                    <a:pt x="440020" y="741098"/>
                    <a:pt x="342775" y="730026"/>
                    <a:pt x="313432" y="728315"/>
                  </a:cubicBezTo>
                  <a:cubicBezTo>
                    <a:pt x="284089" y="726604"/>
                    <a:pt x="265010" y="744136"/>
                    <a:pt x="270431" y="739582"/>
                  </a:cubicBezTo>
                  <a:cubicBezTo>
                    <a:pt x="275852" y="735029"/>
                    <a:pt x="317981" y="704494"/>
                    <a:pt x="345959" y="700993"/>
                  </a:cubicBezTo>
                  <a:cubicBezTo>
                    <a:pt x="373936" y="697491"/>
                    <a:pt x="420356" y="728496"/>
                    <a:pt x="438295" y="718573"/>
                  </a:cubicBezTo>
                  <a:cubicBezTo>
                    <a:pt x="456234" y="708651"/>
                    <a:pt x="461404" y="681882"/>
                    <a:pt x="453597" y="641456"/>
                  </a:cubicBezTo>
                  <a:cubicBezTo>
                    <a:pt x="445789" y="601031"/>
                    <a:pt x="425564" y="502588"/>
                    <a:pt x="391447" y="476019"/>
                  </a:cubicBezTo>
                  <a:cubicBezTo>
                    <a:pt x="357330" y="449449"/>
                    <a:pt x="289085" y="474642"/>
                    <a:pt x="248899" y="482039"/>
                  </a:cubicBezTo>
                  <a:cubicBezTo>
                    <a:pt x="208714" y="489436"/>
                    <a:pt x="173379" y="514013"/>
                    <a:pt x="150335" y="520399"/>
                  </a:cubicBezTo>
                  <a:cubicBezTo>
                    <a:pt x="127291" y="526785"/>
                    <a:pt x="129089" y="512389"/>
                    <a:pt x="110638" y="520357"/>
                  </a:cubicBezTo>
                  <a:cubicBezTo>
                    <a:pt x="92186" y="528325"/>
                    <a:pt x="42122" y="572427"/>
                    <a:pt x="39624" y="568208"/>
                  </a:cubicBezTo>
                  <a:cubicBezTo>
                    <a:pt x="37126" y="563989"/>
                    <a:pt x="102244" y="514897"/>
                    <a:pt x="95648" y="495042"/>
                  </a:cubicBezTo>
                  <a:cubicBezTo>
                    <a:pt x="89053" y="475186"/>
                    <a:pt x="-2522" y="452532"/>
                    <a:pt x="53" y="449073"/>
                  </a:cubicBezTo>
                  <a:cubicBezTo>
                    <a:pt x="2627" y="445613"/>
                    <a:pt x="79048" y="471541"/>
                    <a:pt x="111097" y="474284"/>
                  </a:cubicBezTo>
                  <a:cubicBezTo>
                    <a:pt x="143147" y="477026"/>
                    <a:pt x="189632" y="477726"/>
                    <a:pt x="192352" y="465525"/>
                  </a:cubicBezTo>
                  <a:cubicBezTo>
                    <a:pt x="195073" y="453324"/>
                    <a:pt x="122553" y="403745"/>
                    <a:pt x="127424" y="401076"/>
                  </a:cubicBezTo>
                  <a:cubicBezTo>
                    <a:pt x="132294" y="398408"/>
                    <a:pt x="189767" y="446359"/>
                    <a:pt x="221577" y="449512"/>
                  </a:cubicBezTo>
                  <a:cubicBezTo>
                    <a:pt x="253386" y="452665"/>
                    <a:pt x="285130" y="421022"/>
                    <a:pt x="318281" y="419995"/>
                  </a:cubicBezTo>
                  <a:cubicBezTo>
                    <a:pt x="351432" y="418967"/>
                    <a:pt x="403754" y="444596"/>
                    <a:pt x="420484" y="443345"/>
                  </a:cubicBezTo>
                  <a:cubicBezTo>
                    <a:pt x="437215" y="442094"/>
                    <a:pt x="418665" y="412490"/>
                    <a:pt x="418665" y="412490"/>
                  </a:cubicBezTo>
                  <a:cubicBezTo>
                    <a:pt x="406851" y="400617"/>
                    <a:pt x="377790" y="358796"/>
                    <a:pt x="347778" y="341247"/>
                  </a:cubicBezTo>
                  <a:cubicBezTo>
                    <a:pt x="317766" y="323698"/>
                    <a:pt x="238725" y="311685"/>
                    <a:pt x="238593" y="307194"/>
                  </a:cubicBezTo>
                  <a:cubicBezTo>
                    <a:pt x="238461" y="302703"/>
                    <a:pt x="329392" y="325101"/>
                    <a:pt x="346983" y="314301"/>
                  </a:cubicBezTo>
                  <a:cubicBezTo>
                    <a:pt x="364575" y="303501"/>
                    <a:pt x="337462" y="236828"/>
                    <a:pt x="344141" y="242389"/>
                  </a:cubicBezTo>
                  <a:cubicBezTo>
                    <a:pt x="350820" y="247950"/>
                    <a:pt x="366539" y="325614"/>
                    <a:pt x="387057" y="347665"/>
                  </a:cubicBezTo>
                  <a:cubicBezTo>
                    <a:pt x="407575" y="369716"/>
                    <a:pt x="456336" y="384865"/>
                    <a:pt x="467247" y="374695"/>
                  </a:cubicBezTo>
                  <a:lnTo>
                    <a:pt x="468856" y="367471"/>
                  </a:lnTo>
                  <a:lnTo>
                    <a:pt x="457863" y="351508"/>
                  </a:lnTo>
                  <a:cubicBezTo>
                    <a:pt x="443099" y="330315"/>
                    <a:pt x="430597" y="311027"/>
                    <a:pt x="424644" y="288643"/>
                  </a:cubicBezTo>
                  <a:cubicBezTo>
                    <a:pt x="412738" y="243875"/>
                    <a:pt x="432741" y="191013"/>
                    <a:pt x="433217" y="157199"/>
                  </a:cubicBezTo>
                  <a:cubicBezTo>
                    <a:pt x="433693" y="123385"/>
                    <a:pt x="422263" y="86713"/>
                    <a:pt x="427502" y="85761"/>
                  </a:cubicBezTo>
                  <a:cubicBezTo>
                    <a:pt x="432741" y="84809"/>
                    <a:pt x="448458" y="147674"/>
                    <a:pt x="464650" y="151484"/>
                  </a:cubicBezTo>
                  <a:cubicBezTo>
                    <a:pt x="480842" y="155294"/>
                    <a:pt x="520847" y="105287"/>
                    <a:pt x="524657" y="108621"/>
                  </a:cubicBezTo>
                  <a:cubicBezTo>
                    <a:pt x="528467" y="111955"/>
                    <a:pt x="498464" y="154817"/>
                    <a:pt x="487510" y="171486"/>
                  </a:cubicBezTo>
                  <a:cubicBezTo>
                    <a:pt x="476556" y="188155"/>
                    <a:pt x="460840" y="187203"/>
                    <a:pt x="458935" y="208634"/>
                  </a:cubicBezTo>
                  <a:cubicBezTo>
                    <a:pt x="457030" y="230065"/>
                    <a:pt x="453220" y="280548"/>
                    <a:pt x="476080" y="300074"/>
                  </a:cubicBezTo>
                  <a:cubicBezTo>
                    <a:pt x="498940" y="319600"/>
                    <a:pt x="559900" y="336745"/>
                    <a:pt x="596095" y="325791"/>
                  </a:cubicBezTo>
                  <a:cubicBezTo>
                    <a:pt x="632290" y="314837"/>
                    <a:pt x="681344" y="259593"/>
                    <a:pt x="693250" y="234352"/>
                  </a:cubicBezTo>
                  <a:cubicBezTo>
                    <a:pt x="705156" y="209111"/>
                    <a:pt x="685631" y="196252"/>
                    <a:pt x="667533" y="174344"/>
                  </a:cubicBezTo>
                  <a:cubicBezTo>
                    <a:pt x="649436" y="152436"/>
                    <a:pt x="601334" y="123861"/>
                    <a:pt x="584665" y="102906"/>
                  </a:cubicBezTo>
                  <a:cubicBezTo>
                    <a:pt x="567996" y="81951"/>
                    <a:pt x="561805" y="47661"/>
                    <a:pt x="567520" y="48614"/>
                  </a:cubicBezTo>
                  <a:cubicBezTo>
                    <a:pt x="573235" y="49567"/>
                    <a:pt x="597047" y="90048"/>
                    <a:pt x="618954" y="108622"/>
                  </a:cubicBezTo>
                  <a:cubicBezTo>
                    <a:pt x="640862" y="127196"/>
                    <a:pt x="678486" y="166247"/>
                    <a:pt x="698965" y="160056"/>
                  </a:cubicBezTo>
                  <a:cubicBezTo>
                    <a:pt x="719444" y="153865"/>
                    <a:pt x="729921" y="97668"/>
                    <a:pt x="741827" y="71474"/>
                  </a:cubicBezTo>
                  <a:cubicBezTo>
                    <a:pt x="753733" y="45280"/>
                    <a:pt x="758972" y="12419"/>
                    <a:pt x="770402" y="2894"/>
                  </a:cubicBezTo>
                  <a:cubicBezTo>
                    <a:pt x="773260" y="513"/>
                    <a:pt x="777040" y="-231"/>
                    <a:pt x="781140" y="59"/>
                  </a:cubicBezTo>
                  <a:close/>
                </a:path>
              </a:pathLst>
            </a:custGeom>
            <a:solidFill>
              <a:schemeClr val="accent5">
                <a:lumMod val="60000"/>
                <a:lumOff val="40000"/>
              </a:schemeClr>
            </a:solidFill>
            <a:ln w="0">
              <a:solidFill>
                <a:schemeClr val="accent5">
                  <a:lumMod val="75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Rounded Corners 55">
              <a:extLst>
                <a:ext uri="{FF2B5EF4-FFF2-40B4-BE49-F238E27FC236}">
                  <a16:creationId xmlns:a16="http://schemas.microsoft.com/office/drawing/2014/main" id="{CA15D3A0-0A3E-35F4-5A0C-E13063ABB5B1}"/>
                </a:ext>
              </a:extLst>
            </p:cNvPr>
            <p:cNvSpPr/>
            <p:nvPr/>
          </p:nvSpPr>
          <p:spPr bwMode="auto">
            <a:xfrm rot="21316371">
              <a:off x="3678520" y="2671437"/>
              <a:ext cx="210935" cy="89902"/>
            </a:xfrm>
            <a:prstGeom prst="round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Rounded Corners 56">
              <a:extLst>
                <a:ext uri="{FF2B5EF4-FFF2-40B4-BE49-F238E27FC236}">
                  <a16:creationId xmlns:a16="http://schemas.microsoft.com/office/drawing/2014/main" id="{4446F37B-4BA0-6374-4CF8-F14A561ACFAF}"/>
                </a:ext>
              </a:extLst>
            </p:cNvPr>
            <p:cNvSpPr/>
            <p:nvPr/>
          </p:nvSpPr>
          <p:spPr bwMode="auto">
            <a:xfrm rot="20695779">
              <a:off x="3901068" y="2640747"/>
              <a:ext cx="137958" cy="90810"/>
            </a:xfrm>
            <a:custGeom>
              <a:avLst/>
              <a:gdLst>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53187"/>
                <a:gd name="connsiteY0" fmla="*/ 14984 h 89902"/>
                <a:gd name="connsiteX1" fmla="*/ 14984 w 253187"/>
                <a:gd name="connsiteY1" fmla="*/ 0 h 89902"/>
                <a:gd name="connsiteX2" fmla="*/ 231087 w 253187"/>
                <a:gd name="connsiteY2" fmla="*/ 0 h 89902"/>
                <a:gd name="connsiteX3" fmla="*/ 246071 w 253187"/>
                <a:gd name="connsiteY3" fmla="*/ 74918 h 89902"/>
                <a:gd name="connsiteX4" fmla="*/ 231087 w 253187"/>
                <a:gd name="connsiteY4" fmla="*/ 89902 h 89902"/>
                <a:gd name="connsiteX5" fmla="*/ 14984 w 253187"/>
                <a:gd name="connsiteY5" fmla="*/ 89902 h 89902"/>
                <a:gd name="connsiteX6" fmla="*/ 0 w 253187"/>
                <a:gd name="connsiteY6" fmla="*/ 74918 h 89902"/>
                <a:gd name="connsiteX7" fmla="*/ 0 w 253187"/>
                <a:gd name="connsiteY7" fmla="*/ 14984 h 89902"/>
                <a:gd name="connsiteX0" fmla="*/ 0 w 258099"/>
                <a:gd name="connsiteY0" fmla="*/ 14984 h 89902"/>
                <a:gd name="connsiteX1" fmla="*/ 14984 w 258099"/>
                <a:gd name="connsiteY1" fmla="*/ 0 h 89902"/>
                <a:gd name="connsiteX2" fmla="*/ 231087 w 258099"/>
                <a:gd name="connsiteY2" fmla="*/ 0 h 89902"/>
                <a:gd name="connsiteX3" fmla="*/ 231087 w 258099"/>
                <a:gd name="connsiteY3" fmla="*/ 89902 h 89902"/>
                <a:gd name="connsiteX4" fmla="*/ 14984 w 258099"/>
                <a:gd name="connsiteY4" fmla="*/ 89902 h 89902"/>
                <a:gd name="connsiteX5" fmla="*/ 0 w 258099"/>
                <a:gd name="connsiteY5" fmla="*/ 74918 h 89902"/>
                <a:gd name="connsiteX6" fmla="*/ 0 w 258099"/>
                <a:gd name="connsiteY6" fmla="*/ 14984 h 89902"/>
                <a:gd name="connsiteX0" fmla="*/ 0 w 237370"/>
                <a:gd name="connsiteY0" fmla="*/ 14984 h 89902"/>
                <a:gd name="connsiteX1" fmla="*/ 14984 w 237370"/>
                <a:gd name="connsiteY1" fmla="*/ 0 h 89902"/>
                <a:gd name="connsiteX2" fmla="*/ 231087 w 237370"/>
                <a:gd name="connsiteY2" fmla="*/ 0 h 89902"/>
                <a:gd name="connsiteX3" fmla="*/ 102091 w 237370"/>
                <a:gd name="connsiteY3" fmla="*/ 87573 h 89902"/>
                <a:gd name="connsiteX4" fmla="*/ 14984 w 237370"/>
                <a:gd name="connsiteY4" fmla="*/ 89902 h 89902"/>
                <a:gd name="connsiteX5" fmla="*/ 0 w 237370"/>
                <a:gd name="connsiteY5" fmla="*/ 74918 h 89902"/>
                <a:gd name="connsiteX6" fmla="*/ 0 w 237370"/>
                <a:gd name="connsiteY6" fmla="*/ 14984 h 89902"/>
                <a:gd name="connsiteX0" fmla="*/ 0 w 141367"/>
                <a:gd name="connsiteY0" fmla="*/ 26222 h 101140"/>
                <a:gd name="connsiteX1" fmla="*/ 14984 w 141367"/>
                <a:gd name="connsiteY1" fmla="*/ 11238 h 101140"/>
                <a:gd name="connsiteX2" fmla="*/ 122493 w 141367"/>
                <a:gd name="connsiteY2" fmla="*/ 0 h 101140"/>
                <a:gd name="connsiteX3" fmla="*/ 102091 w 141367"/>
                <a:gd name="connsiteY3" fmla="*/ 98811 h 101140"/>
                <a:gd name="connsiteX4" fmla="*/ 14984 w 141367"/>
                <a:gd name="connsiteY4" fmla="*/ 101140 h 101140"/>
                <a:gd name="connsiteX5" fmla="*/ 0 w 141367"/>
                <a:gd name="connsiteY5" fmla="*/ 86156 h 101140"/>
                <a:gd name="connsiteX6" fmla="*/ 0 w 141367"/>
                <a:gd name="connsiteY6" fmla="*/ 26222 h 101140"/>
                <a:gd name="connsiteX0" fmla="*/ 0 w 134001"/>
                <a:gd name="connsiteY0" fmla="*/ 26222 h 101140"/>
                <a:gd name="connsiteX1" fmla="*/ 14984 w 134001"/>
                <a:gd name="connsiteY1" fmla="*/ 11238 h 101140"/>
                <a:gd name="connsiteX2" fmla="*/ 122493 w 134001"/>
                <a:gd name="connsiteY2" fmla="*/ 0 h 101140"/>
                <a:gd name="connsiteX3" fmla="*/ 102091 w 134001"/>
                <a:gd name="connsiteY3" fmla="*/ 98811 h 101140"/>
                <a:gd name="connsiteX4" fmla="*/ 14984 w 134001"/>
                <a:gd name="connsiteY4" fmla="*/ 101140 h 101140"/>
                <a:gd name="connsiteX5" fmla="*/ 0 w 134001"/>
                <a:gd name="connsiteY5" fmla="*/ 86156 h 101140"/>
                <a:gd name="connsiteX6" fmla="*/ 0 w 134001"/>
                <a:gd name="connsiteY6" fmla="*/ 26222 h 101140"/>
                <a:gd name="connsiteX0" fmla="*/ 0 w 142486"/>
                <a:gd name="connsiteY0" fmla="*/ 15892 h 90810"/>
                <a:gd name="connsiteX1" fmla="*/ 14984 w 142486"/>
                <a:gd name="connsiteY1" fmla="*/ 908 h 90810"/>
                <a:gd name="connsiteX2" fmla="*/ 134114 w 142486"/>
                <a:gd name="connsiteY2" fmla="*/ 0 h 90810"/>
                <a:gd name="connsiteX3" fmla="*/ 102091 w 142486"/>
                <a:gd name="connsiteY3" fmla="*/ 88481 h 90810"/>
                <a:gd name="connsiteX4" fmla="*/ 14984 w 142486"/>
                <a:gd name="connsiteY4" fmla="*/ 90810 h 90810"/>
                <a:gd name="connsiteX5" fmla="*/ 0 w 142486"/>
                <a:gd name="connsiteY5" fmla="*/ 75826 h 90810"/>
                <a:gd name="connsiteX6" fmla="*/ 0 w 142486"/>
                <a:gd name="connsiteY6" fmla="*/ 15892 h 90810"/>
                <a:gd name="connsiteX0" fmla="*/ 0 w 140283"/>
                <a:gd name="connsiteY0" fmla="*/ 15892 h 90810"/>
                <a:gd name="connsiteX1" fmla="*/ 14984 w 140283"/>
                <a:gd name="connsiteY1" fmla="*/ 908 h 90810"/>
                <a:gd name="connsiteX2" fmla="*/ 134114 w 140283"/>
                <a:gd name="connsiteY2" fmla="*/ 0 h 90810"/>
                <a:gd name="connsiteX3" fmla="*/ 88663 w 140283"/>
                <a:gd name="connsiteY3" fmla="*/ 84865 h 90810"/>
                <a:gd name="connsiteX4" fmla="*/ 14984 w 140283"/>
                <a:gd name="connsiteY4" fmla="*/ 90810 h 90810"/>
                <a:gd name="connsiteX5" fmla="*/ 0 w 140283"/>
                <a:gd name="connsiteY5" fmla="*/ 75826 h 90810"/>
                <a:gd name="connsiteX6" fmla="*/ 0 w 140283"/>
                <a:gd name="connsiteY6" fmla="*/ 15892 h 90810"/>
                <a:gd name="connsiteX0" fmla="*/ 0 w 137958"/>
                <a:gd name="connsiteY0" fmla="*/ 15892 h 90810"/>
                <a:gd name="connsiteX1" fmla="*/ 14984 w 137958"/>
                <a:gd name="connsiteY1" fmla="*/ 908 h 90810"/>
                <a:gd name="connsiteX2" fmla="*/ 134114 w 137958"/>
                <a:gd name="connsiteY2" fmla="*/ 0 h 90810"/>
                <a:gd name="connsiteX3" fmla="*/ 88663 w 137958"/>
                <a:gd name="connsiteY3" fmla="*/ 84865 h 90810"/>
                <a:gd name="connsiteX4" fmla="*/ 14984 w 137958"/>
                <a:gd name="connsiteY4" fmla="*/ 90810 h 90810"/>
                <a:gd name="connsiteX5" fmla="*/ 0 w 137958"/>
                <a:gd name="connsiteY5" fmla="*/ 75826 h 90810"/>
                <a:gd name="connsiteX6" fmla="*/ 0 w 137958"/>
                <a:gd name="connsiteY6" fmla="*/ 15892 h 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58" h="90810">
                  <a:moveTo>
                    <a:pt x="0" y="15892"/>
                  </a:moveTo>
                  <a:cubicBezTo>
                    <a:pt x="0" y="7617"/>
                    <a:pt x="6709" y="908"/>
                    <a:pt x="14984" y="908"/>
                  </a:cubicBezTo>
                  <a:lnTo>
                    <a:pt x="134114" y="0"/>
                  </a:lnTo>
                  <a:cubicBezTo>
                    <a:pt x="153345" y="10464"/>
                    <a:pt x="94465" y="61745"/>
                    <a:pt x="88663" y="84865"/>
                  </a:cubicBezTo>
                  <a:lnTo>
                    <a:pt x="14984" y="90810"/>
                  </a:lnTo>
                  <a:cubicBezTo>
                    <a:pt x="6709" y="90810"/>
                    <a:pt x="0" y="84101"/>
                    <a:pt x="0" y="75826"/>
                  </a:cubicBezTo>
                  <a:lnTo>
                    <a:pt x="0" y="15892"/>
                  </a:lnTo>
                  <a:close/>
                </a:path>
              </a:pathLst>
            </a:cu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2" name="Oval 9241">
              <a:extLst>
                <a:ext uri="{FF2B5EF4-FFF2-40B4-BE49-F238E27FC236}">
                  <a16:creationId xmlns:a16="http://schemas.microsoft.com/office/drawing/2014/main" id="{3407FE4C-997F-225F-9B71-7CBD47FD49E9}"/>
                </a:ext>
              </a:extLst>
            </p:cNvPr>
            <p:cNvSpPr/>
            <p:nvPr/>
          </p:nvSpPr>
          <p:spPr bwMode="auto">
            <a:xfrm>
              <a:off x="3288845" y="2621612"/>
              <a:ext cx="148266" cy="148266"/>
            </a:xfrm>
            <a:prstGeom prst="ellipse">
              <a:avLst/>
            </a:prstGeom>
            <a:solidFill>
              <a:schemeClr val="accent5"/>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3" name="Oval 9242">
              <a:extLst>
                <a:ext uri="{FF2B5EF4-FFF2-40B4-BE49-F238E27FC236}">
                  <a16:creationId xmlns:a16="http://schemas.microsoft.com/office/drawing/2014/main" id="{2FB87197-0A69-BC4C-F0B5-993B71248B94}"/>
                </a:ext>
              </a:extLst>
            </p:cNvPr>
            <p:cNvSpPr/>
            <p:nvPr/>
          </p:nvSpPr>
          <p:spPr bwMode="auto">
            <a:xfrm>
              <a:off x="3681777" y="1828123"/>
              <a:ext cx="122113" cy="115778"/>
            </a:xfrm>
            <a:custGeom>
              <a:avLst/>
              <a:gdLst>
                <a:gd name="connsiteX0" fmla="*/ 0 w 148266"/>
                <a:gd name="connsiteY0" fmla="*/ 74133 h 148266"/>
                <a:gd name="connsiteX1" fmla="*/ 74133 w 148266"/>
                <a:gd name="connsiteY1" fmla="*/ 0 h 148266"/>
                <a:gd name="connsiteX2" fmla="*/ 148266 w 148266"/>
                <a:gd name="connsiteY2" fmla="*/ 74133 h 148266"/>
                <a:gd name="connsiteX3" fmla="*/ 74133 w 148266"/>
                <a:gd name="connsiteY3" fmla="*/ 148266 h 148266"/>
                <a:gd name="connsiteX4" fmla="*/ 0 w 148266"/>
                <a:gd name="connsiteY4" fmla="*/ 74133 h 148266"/>
                <a:gd name="connsiteX0" fmla="*/ 669 w 148935"/>
                <a:gd name="connsiteY0" fmla="*/ 78010 h 152143"/>
                <a:gd name="connsiteX1" fmla="*/ 40245 w 148935"/>
                <a:gd name="connsiteY1" fmla="*/ 17520 h 152143"/>
                <a:gd name="connsiteX2" fmla="*/ 74802 w 148935"/>
                <a:gd name="connsiteY2" fmla="*/ 3877 h 152143"/>
                <a:gd name="connsiteX3" fmla="*/ 148935 w 148935"/>
                <a:gd name="connsiteY3" fmla="*/ 78010 h 152143"/>
                <a:gd name="connsiteX4" fmla="*/ 74802 w 148935"/>
                <a:gd name="connsiteY4" fmla="*/ 152143 h 152143"/>
                <a:gd name="connsiteX5" fmla="*/ 669 w 148935"/>
                <a:gd name="connsiteY5" fmla="*/ 78010 h 152143"/>
                <a:gd name="connsiteX0" fmla="*/ 669 w 81807"/>
                <a:gd name="connsiteY0" fmla="*/ 83416 h 157549"/>
                <a:gd name="connsiteX1" fmla="*/ 40245 w 81807"/>
                <a:gd name="connsiteY1" fmla="*/ 22926 h 157549"/>
                <a:gd name="connsiteX2" fmla="*/ 74802 w 81807"/>
                <a:gd name="connsiteY2" fmla="*/ 9283 h 157549"/>
                <a:gd name="connsiteX3" fmla="*/ 74802 w 81807"/>
                <a:gd name="connsiteY3" fmla="*/ 157549 h 157549"/>
                <a:gd name="connsiteX4" fmla="*/ 669 w 81807"/>
                <a:gd name="connsiteY4" fmla="*/ 83416 h 157549"/>
                <a:gd name="connsiteX0" fmla="*/ 669 w 81244"/>
                <a:gd name="connsiteY0" fmla="*/ 78801 h 152993"/>
                <a:gd name="connsiteX1" fmla="*/ 40245 w 81244"/>
                <a:gd name="connsiteY1" fmla="*/ 18311 h 152993"/>
                <a:gd name="connsiteX2" fmla="*/ 74802 w 81244"/>
                <a:gd name="connsiteY2" fmla="*/ 4668 h 152993"/>
                <a:gd name="connsiteX3" fmla="*/ 77394 w 81244"/>
                <a:gd name="connsiteY3" fmla="*/ 89749 h 152993"/>
                <a:gd name="connsiteX4" fmla="*/ 74802 w 81244"/>
                <a:gd name="connsiteY4" fmla="*/ 152934 h 152993"/>
                <a:gd name="connsiteX5" fmla="*/ 669 w 81244"/>
                <a:gd name="connsiteY5" fmla="*/ 78801 h 152993"/>
                <a:gd name="connsiteX0" fmla="*/ 669 w 128829"/>
                <a:gd name="connsiteY0" fmla="*/ 81297 h 157692"/>
                <a:gd name="connsiteX1" fmla="*/ 40245 w 128829"/>
                <a:gd name="connsiteY1" fmla="*/ 20807 h 157692"/>
                <a:gd name="connsiteX2" fmla="*/ 74802 w 128829"/>
                <a:gd name="connsiteY2" fmla="*/ 7164 h 157692"/>
                <a:gd name="connsiteX3" fmla="*/ 128829 w 128829"/>
                <a:gd name="connsiteY3" fmla="*/ 126535 h 157692"/>
                <a:gd name="connsiteX4" fmla="*/ 74802 w 128829"/>
                <a:gd name="connsiteY4" fmla="*/ 155430 h 157692"/>
                <a:gd name="connsiteX5" fmla="*/ 669 w 128829"/>
                <a:gd name="connsiteY5" fmla="*/ 81297 h 157692"/>
                <a:gd name="connsiteX0" fmla="*/ 868 w 129609"/>
                <a:gd name="connsiteY0" fmla="*/ 61323 h 137512"/>
                <a:gd name="connsiteX1" fmla="*/ 40444 w 129609"/>
                <a:gd name="connsiteY1" fmla="*/ 833 h 137512"/>
                <a:gd name="connsiteX2" fmla="*/ 129028 w 129609"/>
                <a:gd name="connsiteY2" fmla="*/ 106561 h 137512"/>
                <a:gd name="connsiteX3" fmla="*/ 75001 w 129609"/>
                <a:gd name="connsiteY3" fmla="*/ 135456 h 137512"/>
                <a:gd name="connsiteX4" fmla="*/ 868 w 129609"/>
                <a:gd name="connsiteY4" fmla="*/ 61323 h 137512"/>
                <a:gd name="connsiteX0" fmla="*/ 2556 w 131297"/>
                <a:gd name="connsiteY0" fmla="*/ 41715 h 117904"/>
                <a:gd name="connsiteX1" fmla="*/ 27845 w 131297"/>
                <a:gd name="connsiteY1" fmla="*/ 1227 h 117904"/>
                <a:gd name="connsiteX2" fmla="*/ 130716 w 131297"/>
                <a:gd name="connsiteY2" fmla="*/ 86953 h 117904"/>
                <a:gd name="connsiteX3" fmla="*/ 76689 w 131297"/>
                <a:gd name="connsiteY3" fmla="*/ 115848 h 117904"/>
                <a:gd name="connsiteX4" fmla="*/ 2556 w 131297"/>
                <a:gd name="connsiteY4" fmla="*/ 41715 h 117904"/>
                <a:gd name="connsiteX0" fmla="*/ 4826 w 122113"/>
                <a:gd name="connsiteY0" fmla="*/ 69741 h 115778"/>
                <a:gd name="connsiteX1" fmla="*/ 18685 w 122113"/>
                <a:gd name="connsiteY1" fmla="*/ 678 h 115778"/>
                <a:gd name="connsiteX2" fmla="*/ 121556 w 122113"/>
                <a:gd name="connsiteY2" fmla="*/ 86404 h 115778"/>
                <a:gd name="connsiteX3" fmla="*/ 67529 w 122113"/>
                <a:gd name="connsiteY3" fmla="*/ 115299 h 115778"/>
                <a:gd name="connsiteX4" fmla="*/ 4826 w 122113"/>
                <a:gd name="connsiteY4" fmla="*/ 69741 h 115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3" h="115778">
                  <a:moveTo>
                    <a:pt x="4826" y="69741"/>
                  </a:moveTo>
                  <a:cubicBezTo>
                    <a:pt x="-3315" y="50638"/>
                    <a:pt x="-2675" y="-6862"/>
                    <a:pt x="18685" y="678"/>
                  </a:cubicBezTo>
                  <a:cubicBezTo>
                    <a:pt x="40045" y="8218"/>
                    <a:pt x="115797" y="63967"/>
                    <a:pt x="121556" y="86404"/>
                  </a:cubicBezTo>
                  <a:cubicBezTo>
                    <a:pt x="127316" y="108841"/>
                    <a:pt x="86984" y="118076"/>
                    <a:pt x="67529" y="115299"/>
                  </a:cubicBezTo>
                  <a:cubicBezTo>
                    <a:pt x="48074" y="112522"/>
                    <a:pt x="12967" y="88844"/>
                    <a:pt x="4826" y="69741"/>
                  </a:cubicBezTo>
                  <a:close/>
                </a:path>
              </a:pathLst>
            </a:custGeom>
            <a:solidFill>
              <a:schemeClr val="accent5"/>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4" name="Oval 9243">
              <a:extLst>
                <a:ext uri="{FF2B5EF4-FFF2-40B4-BE49-F238E27FC236}">
                  <a16:creationId xmlns:a16="http://schemas.microsoft.com/office/drawing/2014/main" id="{7D4A1171-64DA-D4D5-05EF-E3E6583BC5C4}"/>
                </a:ext>
              </a:extLst>
            </p:cNvPr>
            <p:cNvSpPr/>
            <p:nvPr/>
          </p:nvSpPr>
          <p:spPr bwMode="auto">
            <a:xfrm>
              <a:off x="2554204" y="1722575"/>
              <a:ext cx="1494255" cy="1494255"/>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47" name="Group 9246">
            <a:extLst>
              <a:ext uri="{FF2B5EF4-FFF2-40B4-BE49-F238E27FC236}">
                <a16:creationId xmlns:a16="http://schemas.microsoft.com/office/drawing/2014/main" id="{8031C9E6-015E-F1D5-1309-E5FF66F57340}"/>
              </a:ext>
            </a:extLst>
          </p:cNvPr>
          <p:cNvGrpSpPr/>
          <p:nvPr/>
        </p:nvGrpSpPr>
        <p:grpSpPr>
          <a:xfrm>
            <a:off x="2378865" y="2844027"/>
            <a:ext cx="873879" cy="871949"/>
            <a:chOff x="2378865" y="2844027"/>
            <a:chExt cx="873879" cy="871949"/>
          </a:xfrm>
        </p:grpSpPr>
        <p:sp>
          <p:nvSpPr>
            <p:cNvPr id="9246" name="Oval 9245">
              <a:extLst>
                <a:ext uri="{FF2B5EF4-FFF2-40B4-BE49-F238E27FC236}">
                  <a16:creationId xmlns:a16="http://schemas.microsoft.com/office/drawing/2014/main" id="{7FFAF3CE-E2A8-0AB9-D8A6-6CE3B8DA6AF6}"/>
                </a:ext>
              </a:extLst>
            </p:cNvPr>
            <p:cNvSpPr/>
            <p:nvPr/>
          </p:nvSpPr>
          <p:spPr bwMode="auto">
            <a:xfrm>
              <a:off x="2381393" y="2844625"/>
              <a:ext cx="871351" cy="871351"/>
            </a:xfrm>
            <a:prstGeom prst="ellipse">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2" name="Group 51">
              <a:extLst>
                <a:ext uri="{FF2B5EF4-FFF2-40B4-BE49-F238E27FC236}">
                  <a16:creationId xmlns:a16="http://schemas.microsoft.com/office/drawing/2014/main" id="{D35F52FB-478A-E6F6-2141-E888D279C80E}"/>
                </a:ext>
              </a:extLst>
            </p:cNvPr>
            <p:cNvGrpSpPr/>
            <p:nvPr/>
          </p:nvGrpSpPr>
          <p:grpSpPr>
            <a:xfrm>
              <a:off x="2378865" y="2844027"/>
              <a:ext cx="871949" cy="871949"/>
              <a:chOff x="2378865" y="2844027"/>
              <a:chExt cx="871949" cy="871949"/>
            </a:xfrm>
          </p:grpSpPr>
          <p:sp>
            <p:nvSpPr>
              <p:cNvPr id="35" name="Freeform: Shape 34">
                <a:extLst>
                  <a:ext uri="{FF2B5EF4-FFF2-40B4-BE49-F238E27FC236}">
                    <a16:creationId xmlns:a16="http://schemas.microsoft.com/office/drawing/2014/main" id="{38DAF4D6-73A7-F5E6-34A5-75F170C19B32}"/>
                  </a:ext>
                </a:extLst>
              </p:cNvPr>
              <p:cNvSpPr/>
              <p:nvPr/>
            </p:nvSpPr>
            <p:spPr bwMode="auto">
              <a:xfrm>
                <a:off x="2786015" y="3524707"/>
                <a:ext cx="286803" cy="170109"/>
              </a:xfrm>
              <a:custGeom>
                <a:avLst/>
                <a:gdLst>
                  <a:gd name="connsiteX0" fmla="*/ 286802 w 286802"/>
                  <a:gd name="connsiteY0" fmla="*/ 117957 h 170109"/>
                  <a:gd name="connsiteX1" fmla="*/ 147730 w 286802"/>
                  <a:gd name="connsiteY1" fmla="*/ 17129 h 170109"/>
                  <a:gd name="connsiteX2" fmla="*/ 29518 w 286802"/>
                  <a:gd name="connsiteY2" fmla="*/ 3222 h 170109"/>
                  <a:gd name="connsiteX3" fmla="*/ 5181 w 286802"/>
                  <a:gd name="connsiteY3" fmla="*/ 51897 h 170109"/>
                  <a:gd name="connsiteX4" fmla="*/ 109485 w 286802"/>
                  <a:gd name="connsiteY4" fmla="*/ 107526 h 170109"/>
                  <a:gd name="connsiteX5" fmla="*/ 182498 w 286802"/>
                  <a:gd name="connsiteY5" fmla="*/ 124910 h 170109"/>
                  <a:gd name="connsiteX6" fmla="*/ 199882 w 286802"/>
                  <a:gd name="connsiteY6" fmla="*/ 170109 h 170109"/>
                  <a:gd name="connsiteX0" fmla="*/ 286802 w 286802"/>
                  <a:gd name="connsiteY0" fmla="*/ 117957 h 170109"/>
                  <a:gd name="connsiteX1" fmla="*/ 147730 w 286802"/>
                  <a:gd name="connsiteY1" fmla="*/ 17129 h 170109"/>
                  <a:gd name="connsiteX2" fmla="*/ 29518 w 286802"/>
                  <a:gd name="connsiteY2" fmla="*/ 3222 h 170109"/>
                  <a:gd name="connsiteX3" fmla="*/ 5181 w 286802"/>
                  <a:gd name="connsiteY3" fmla="*/ 51897 h 170109"/>
                  <a:gd name="connsiteX4" fmla="*/ 109485 w 286802"/>
                  <a:gd name="connsiteY4" fmla="*/ 107526 h 170109"/>
                  <a:gd name="connsiteX5" fmla="*/ 199882 w 286802"/>
                  <a:gd name="connsiteY5" fmla="*/ 170109 h 170109"/>
                  <a:gd name="connsiteX0" fmla="*/ 286802 w 286802"/>
                  <a:gd name="connsiteY0" fmla="*/ 117957 h 170109"/>
                  <a:gd name="connsiteX1" fmla="*/ 147730 w 286802"/>
                  <a:gd name="connsiteY1" fmla="*/ 17129 h 170109"/>
                  <a:gd name="connsiteX2" fmla="*/ 29518 w 286802"/>
                  <a:gd name="connsiteY2" fmla="*/ 3222 h 170109"/>
                  <a:gd name="connsiteX3" fmla="*/ 5181 w 286802"/>
                  <a:gd name="connsiteY3" fmla="*/ 51897 h 170109"/>
                  <a:gd name="connsiteX4" fmla="*/ 109485 w 286802"/>
                  <a:gd name="connsiteY4" fmla="*/ 107526 h 170109"/>
                  <a:gd name="connsiteX5" fmla="*/ 199882 w 286802"/>
                  <a:gd name="connsiteY5" fmla="*/ 170109 h 170109"/>
                  <a:gd name="connsiteX0" fmla="*/ 288306 w 288306"/>
                  <a:gd name="connsiteY0" fmla="*/ 117957 h 170109"/>
                  <a:gd name="connsiteX1" fmla="*/ 149234 w 288306"/>
                  <a:gd name="connsiteY1" fmla="*/ 17129 h 170109"/>
                  <a:gd name="connsiteX2" fmla="*/ 31022 w 288306"/>
                  <a:gd name="connsiteY2" fmla="*/ 3222 h 170109"/>
                  <a:gd name="connsiteX3" fmla="*/ 6685 w 288306"/>
                  <a:gd name="connsiteY3" fmla="*/ 51897 h 170109"/>
                  <a:gd name="connsiteX4" fmla="*/ 110989 w 288306"/>
                  <a:gd name="connsiteY4" fmla="*/ 107526 h 170109"/>
                  <a:gd name="connsiteX5" fmla="*/ 201386 w 288306"/>
                  <a:gd name="connsiteY5" fmla="*/ 170109 h 170109"/>
                  <a:gd name="connsiteX0" fmla="*/ 286803 w 286803"/>
                  <a:gd name="connsiteY0" fmla="*/ 117957 h 170109"/>
                  <a:gd name="connsiteX1" fmla="*/ 147731 w 286803"/>
                  <a:gd name="connsiteY1" fmla="*/ 17129 h 170109"/>
                  <a:gd name="connsiteX2" fmla="*/ 29519 w 286803"/>
                  <a:gd name="connsiteY2" fmla="*/ 3222 h 170109"/>
                  <a:gd name="connsiteX3" fmla="*/ 5182 w 286803"/>
                  <a:gd name="connsiteY3" fmla="*/ 51897 h 170109"/>
                  <a:gd name="connsiteX4" fmla="*/ 109486 w 286803"/>
                  <a:gd name="connsiteY4" fmla="*/ 107526 h 170109"/>
                  <a:gd name="connsiteX5" fmla="*/ 199883 w 286803"/>
                  <a:gd name="connsiteY5" fmla="*/ 170109 h 170109"/>
                  <a:gd name="connsiteX0" fmla="*/ 286803 w 286803"/>
                  <a:gd name="connsiteY0" fmla="*/ 117957 h 170109"/>
                  <a:gd name="connsiteX1" fmla="*/ 147731 w 286803"/>
                  <a:gd name="connsiteY1" fmla="*/ 17129 h 170109"/>
                  <a:gd name="connsiteX2" fmla="*/ 29519 w 286803"/>
                  <a:gd name="connsiteY2" fmla="*/ 3222 h 170109"/>
                  <a:gd name="connsiteX3" fmla="*/ 5182 w 286803"/>
                  <a:gd name="connsiteY3" fmla="*/ 51897 h 170109"/>
                  <a:gd name="connsiteX4" fmla="*/ 109486 w 286803"/>
                  <a:gd name="connsiteY4" fmla="*/ 107526 h 170109"/>
                  <a:gd name="connsiteX5" fmla="*/ 199883 w 286803"/>
                  <a:gd name="connsiteY5" fmla="*/ 170109 h 17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803" h="170109">
                    <a:moveTo>
                      <a:pt x="286803" y="117957"/>
                    </a:moveTo>
                    <a:cubicBezTo>
                      <a:pt x="238707" y="77104"/>
                      <a:pt x="190612" y="36251"/>
                      <a:pt x="147731" y="17129"/>
                    </a:cubicBezTo>
                    <a:cubicBezTo>
                      <a:pt x="104850" y="-1993"/>
                      <a:pt x="53277" y="-2573"/>
                      <a:pt x="29519" y="3222"/>
                    </a:cubicBezTo>
                    <a:cubicBezTo>
                      <a:pt x="5761" y="9017"/>
                      <a:pt x="-8146" y="34513"/>
                      <a:pt x="5182" y="51897"/>
                    </a:cubicBezTo>
                    <a:cubicBezTo>
                      <a:pt x="18510" y="69281"/>
                      <a:pt x="63129" y="80871"/>
                      <a:pt x="109486" y="107526"/>
                    </a:cubicBezTo>
                    <a:cubicBezTo>
                      <a:pt x="155843" y="134181"/>
                      <a:pt x="181050" y="157071"/>
                      <a:pt x="199883" y="170109"/>
                    </a:cubicBezTo>
                  </a:path>
                </a:pathLst>
              </a:custGeom>
              <a:solidFill>
                <a:schemeClr val="accent5">
                  <a:lumMod val="40000"/>
                  <a:lumOff val="60000"/>
                </a:schemeClr>
              </a:solidFill>
              <a:ln w="0">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4" name="Group 43">
                <a:extLst>
                  <a:ext uri="{FF2B5EF4-FFF2-40B4-BE49-F238E27FC236}">
                    <a16:creationId xmlns:a16="http://schemas.microsoft.com/office/drawing/2014/main" id="{DBD1830E-C3C3-E08F-F82E-CE2956F84C06}"/>
                  </a:ext>
                </a:extLst>
              </p:cNvPr>
              <p:cNvGrpSpPr/>
              <p:nvPr/>
            </p:nvGrpSpPr>
            <p:grpSpPr>
              <a:xfrm>
                <a:off x="2521462" y="2891337"/>
                <a:ext cx="438794" cy="622568"/>
                <a:chOff x="1837099" y="2951135"/>
                <a:chExt cx="438794" cy="622568"/>
              </a:xfrm>
            </p:grpSpPr>
            <p:grpSp>
              <p:nvGrpSpPr>
                <p:cNvPr id="34" name="Group 33">
                  <a:extLst>
                    <a:ext uri="{FF2B5EF4-FFF2-40B4-BE49-F238E27FC236}">
                      <a16:creationId xmlns:a16="http://schemas.microsoft.com/office/drawing/2014/main" id="{46A98B68-A588-C220-6330-51AF36387CD1}"/>
                    </a:ext>
                  </a:extLst>
                </p:cNvPr>
                <p:cNvGrpSpPr/>
                <p:nvPr/>
              </p:nvGrpSpPr>
              <p:grpSpPr>
                <a:xfrm>
                  <a:off x="1837099" y="2951135"/>
                  <a:ext cx="438794" cy="522594"/>
                  <a:chOff x="2063382" y="2937161"/>
                  <a:chExt cx="438794" cy="522594"/>
                </a:xfrm>
              </p:grpSpPr>
              <p:sp>
                <p:nvSpPr>
                  <p:cNvPr id="33" name="Freeform: Shape 32">
                    <a:extLst>
                      <a:ext uri="{FF2B5EF4-FFF2-40B4-BE49-F238E27FC236}">
                        <a16:creationId xmlns:a16="http://schemas.microsoft.com/office/drawing/2014/main" id="{C566453B-D932-9629-0C87-F6EC3522DD12}"/>
                      </a:ext>
                    </a:extLst>
                  </p:cNvPr>
                  <p:cNvSpPr/>
                  <p:nvPr/>
                </p:nvSpPr>
                <p:spPr bwMode="auto">
                  <a:xfrm>
                    <a:off x="2178463" y="3328173"/>
                    <a:ext cx="155521" cy="126672"/>
                  </a:xfrm>
                  <a:custGeom>
                    <a:avLst/>
                    <a:gdLst>
                      <a:gd name="connsiteX0" fmla="*/ 82349 w 155521"/>
                      <a:gd name="connsiteY0" fmla="*/ 0 h 126672"/>
                      <a:gd name="connsiteX1" fmla="*/ 140579 w 155521"/>
                      <a:gd name="connsiteY1" fmla="*/ 24120 h 126672"/>
                      <a:gd name="connsiteX2" fmla="*/ 155521 w 155521"/>
                      <a:gd name="connsiteY2" fmla="*/ 46282 h 126672"/>
                      <a:gd name="connsiteX3" fmla="*/ 111159 w 155521"/>
                      <a:gd name="connsiteY3" fmla="*/ 78637 h 126672"/>
                      <a:gd name="connsiteX4" fmla="*/ 65798 w 155521"/>
                      <a:gd name="connsiteY4" fmla="*/ 106913 h 126672"/>
                      <a:gd name="connsiteX5" fmla="*/ 29944 w 155521"/>
                      <a:gd name="connsiteY5" fmla="*/ 122912 h 126672"/>
                      <a:gd name="connsiteX6" fmla="*/ 14744 w 155521"/>
                      <a:gd name="connsiteY6" fmla="*/ 126672 h 126672"/>
                      <a:gd name="connsiteX7" fmla="*/ 6471 w 155521"/>
                      <a:gd name="connsiteY7" fmla="*/ 114403 h 126672"/>
                      <a:gd name="connsiteX8" fmla="*/ 0 w 155521"/>
                      <a:gd name="connsiteY8" fmla="*/ 82349 h 126672"/>
                      <a:gd name="connsiteX9" fmla="*/ 82349 w 155521"/>
                      <a:gd name="connsiteY9" fmla="*/ 0 h 126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521" h="126672">
                        <a:moveTo>
                          <a:pt x="82349" y="0"/>
                        </a:moveTo>
                        <a:cubicBezTo>
                          <a:pt x="105089" y="0"/>
                          <a:pt x="125676" y="9217"/>
                          <a:pt x="140579" y="24120"/>
                        </a:cubicBezTo>
                        <a:lnTo>
                          <a:pt x="155521" y="46282"/>
                        </a:lnTo>
                        <a:lnTo>
                          <a:pt x="111159" y="78637"/>
                        </a:lnTo>
                        <a:cubicBezTo>
                          <a:pt x="94192" y="90253"/>
                          <a:pt x="78546" y="100104"/>
                          <a:pt x="65798" y="106913"/>
                        </a:cubicBezTo>
                        <a:cubicBezTo>
                          <a:pt x="53050" y="113722"/>
                          <a:pt x="41098" y="119010"/>
                          <a:pt x="29944" y="122912"/>
                        </a:cubicBezTo>
                        <a:lnTo>
                          <a:pt x="14744" y="126672"/>
                        </a:lnTo>
                        <a:lnTo>
                          <a:pt x="6471" y="114403"/>
                        </a:lnTo>
                        <a:cubicBezTo>
                          <a:pt x="2304" y="104551"/>
                          <a:pt x="0" y="93719"/>
                          <a:pt x="0" y="82349"/>
                        </a:cubicBezTo>
                        <a:cubicBezTo>
                          <a:pt x="0" y="36869"/>
                          <a:pt x="36869" y="0"/>
                          <a:pt x="82349" y="0"/>
                        </a:cubicBezTo>
                        <a:close/>
                      </a:path>
                    </a:pathLst>
                  </a:custGeom>
                  <a:solidFill>
                    <a:schemeClr val="accent5">
                      <a:lumMod val="20000"/>
                      <a:lumOff val="80000"/>
                    </a:schemeClr>
                  </a:solidFill>
                  <a:ln w="0">
                    <a:solidFill>
                      <a:schemeClr val="accent5">
                        <a:lumMod val="75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Freeform: Shape 31">
                    <a:extLst>
                      <a:ext uri="{FF2B5EF4-FFF2-40B4-BE49-F238E27FC236}">
                        <a16:creationId xmlns:a16="http://schemas.microsoft.com/office/drawing/2014/main" id="{9A9BD077-9D6A-A200-AE3F-CFCAFDD79CEB}"/>
                      </a:ext>
                    </a:extLst>
                  </p:cNvPr>
                  <p:cNvSpPr/>
                  <p:nvPr/>
                </p:nvSpPr>
                <p:spPr bwMode="auto">
                  <a:xfrm>
                    <a:off x="2063382" y="2937161"/>
                    <a:ext cx="438794" cy="522594"/>
                  </a:xfrm>
                  <a:custGeom>
                    <a:avLst/>
                    <a:gdLst>
                      <a:gd name="connsiteX0" fmla="*/ 97424 w 445736"/>
                      <a:gd name="connsiteY0" fmla="*/ 859 h 522711"/>
                      <a:gd name="connsiteX1" fmla="*/ 184344 w 445736"/>
                      <a:gd name="connsiteY1" fmla="*/ 119071 h 522711"/>
                      <a:gd name="connsiteX2" fmla="*/ 264310 w 445736"/>
                      <a:gd name="connsiteY2" fmla="*/ 153839 h 522711"/>
                      <a:gd name="connsiteX3" fmla="*/ 403382 w 445736"/>
                      <a:gd name="connsiteY3" fmla="*/ 174700 h 522711"/>
                      <a:gd name="connsiteX4" fmla="*/ 445104 w 445736"/>
                      <a:gd name="connsiteY4" fmla="*/ 240759 h 522711"/>
                      <a:gd name="connsiteX5" fmla="*/ 379045 w 445736"/>
                      <a:gd name="connsiteY5" fmla="*/ 352017 h 522711"/>
                      <a:gd name="connsiteX6" fmla="*/ 286475 w 445736"/>
                      <a:gd name="connsiteY6" fmla="*/ 430897 h 522711"/>
                      <a:gd name="connsiteX7" fmla="*/ 277543 w 445736"/>
                      <a:gd name="connsiteY7" fmla="*/ 437412 h 522711"/>
                      <a:gd name="connsiteX8" fmla="*/ 262601 w 445736"/>
                      <a:gd name="connsiteY8" fmla="*/ 415250 h 522711"/>
                      <a:gd name="connsiteX9" fmla="*/ 204371 w 445736"/>
                      <a:gd name="connsiteY9" fmla="*/ 391130 h 522711"/>
                      <a:gd name="connsiteX10" fmla="*/ 122022 w 445736"/>
                      <a:gd name="connsiteY10" fmla="*/ 473479 h 522711"/>
                      <a:gd name="connsiteX11" fmla="*/ 128493 w 445736"/>
                      <a:gd name="connsiteY11" fmla="*/ 505533 h 522711"/>
                      <a:gd name="connsiteX12" fmla="*/ 136766 w 445736"/>
                      <a:gd name="connsiteY12" fmla="*/ 517802 h 522711"/>
                      <a:gd name="connsiteX13" fmla="*/ 120892 w 445736"/>
                      <a:gd name="connsiteY13" fmla="*/ 521729 h 522711"/>
                      <a:gd name="connsiteX14" fmla="*/ 73086 w 445736"/>
                      <a:gd name="connsiteY14" fmla="*/ 515427 h 522711"/>
                      <a:gd name="connsiteX15" fmla="*/ 34841 w 445736"/>
                      <a:gd name="connsiteY15" fmla="*/ 421553 h 522711"/>
                      <a:gd name="connsiteX16" fmla="*/ 69609 w 445736"/>
                      <a:gd name="connsiteY16" fmla="*/ 240759 h 522711"/>
                      <a:gd name="connsiteX17" fmla="*/ 62655 w 445736"/>
                      <a:gd name="connsiteY17" fmla="*/ 150362 h 522711"/>
                      <a:gd name="connsiteX18" fmla="*/ 73 w 445736"/>
                      <a:gd name="connsiteY18" fmla="*/ 46058 h 522711"/>
                      <a:gd name="connsiteX19" fmla="*/ 97424 w 445736"/>
                      <a:gd name="connsiteY19" fmla="*/ 859 h 522711"/>
                      <a:gd name="connsiteX0" fmla="*/ 90482 w 438794"/>
                      <a:gd name="connsiteY0" fmla="*/ 742 h 522594"/>
                      <a:gd name="connsiteX1" fmla="*/ 177402 w 438794"/>
                      <a:gd name="connsiteY1" fmla="*/ 118954 h 522594"/>
                      <a:gd name="connsiteX2" fmla="*/ 257368 w 438794"/>
                      <a:gd name="connsiteY2" fmla="*/ 153722 h 522594"/>
                      <a:gd name="connsiteX3" fmla="*/ 396440 w 438794"/>
                      <a:gd name="connsiteY3" fmla="*/ 174583 h 522594"/>
                      <a:gd name="connsiteX4" fmla="*/ 438162 w 438794"/>
                      <a:gd name="connsiteY4" fmla="*/ 240642 h 522594"/>
                      <a:gd name="connsiteX5" fmla="*/ 372103 w 438794"/>
                      <a:gd name="connsiteY5" fmla="*/ 351900 h 522594"/>
                      <a:gd name="connsiteX6" fmla="*/ 279533 w 438794"/>
                      <a:gd name="connsiteY6" fmla="*/ 430780 h 522594"/>
                      <a:gd name="connsiteX7" fmla="*/ 270601 w 438794"/>
                      <a:gd name="connsiteY7" fmla="*/ 437295 h 522594"/>
                      <a:gd name="connsiteX8" fmla="*/ 255659 w 438794"/>
                      <a:gd name="connsiteY8" fmla="*/ 415133 h 522594"/>
                      <a:gd name="connsiteX9" fmla="*/ 197429 w 438794"/>
                      <a:gd name="connsiteY9" fmla="*/ 391013 h 522594"/>
                      <a:gd name="connsiteX10" fmla="*/ 115080 w 438794"/>
                      <a:gd name="connsiteY10" fmla="*/ 473362 h 522594"/>
                      <a:gd name="connsiteX11" fmla="*/ 121551 w 438794"/>
                      <a:gd name="connsiteY11" fmla="*/ 505416 h 522594"/>
                      <a:gd name="connsiteX12" fmla="*/ 129824 w 438794"/>
                      <a:gd name="connsiteY12" fmla="*/ 517685 h 522594"/>
                      <a:gd name="connsiteX13" fmla="*/ 113950 w 438794"/>
                      <a:gd name="connsiteY13" fmla="*/ 521612 h 522594"/>
                      <a:gd name="connsiteX14" fmla="*/ 66144 w 438794"/>
                      <a:gd name="connsiteY14" fmla="*/ 515310 h 522594"/>
                      <a:gd name="connsiteX15" fmla="*/ 27899 w 438794"/>
                      <a:gd name="connsiteY15" fmla="*/ 421436 h 522594"/>
                      <a:gd name="connsiteX16" fmla="*/ 62667 w 438794"/>
                      <a:gd name="connsiteY16" fmla="*/ 240642 h 522594"/>
                      <a:gd name="connsiteX17" fmla="*/ 55713 w 438794"/>
                      <a:gd name="connsiteY17" fmla="*/ 150245 h 522594"/>
                      <a:gd name="connsiteX18" fmla="*/ 84 w 438794"/>
                      <a:gd name="connsiteY18" fmla="*/ 56371 h 522594"/>
                      <a:gd name="connsiteX19" fmla="*/ 90482 w 438794"/>
                      <a:gd name="connsiteY19" fmla="*/ 742 h 52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8794" h="522594">
                        <a:moveTo>
                          <a:pt x="90482" y="742"/>
                        </a:moveTo>
                        <a:cubicBezTo>
                          <a:pt x="90482" y="742"/>
                          <a:pt x="149588" y="93457"/>
                          <a:pt x="177402" y="118954"/>
                        </a:cubicBezTo>
                        <a:cubicBezTo>
                          <a:pt x="205216" y="144451"/>
                          <a:pt x="220862" y="144451"/>
                          <a:pt x="257368" y="153722"/>
                        </a:cubicBezTo>
                        <a:cubicBezTo>
                          <a:pt x="293874" y="162994"/>
                          <a:pt x="366308" y="160096"/>
                          <a:pt x="396440" y="174583"/>
                        </a:cubicBezTo>
                        <a:cubicBezTo>
                          <a:pt x="426572" y="189070"/>
                          <a:pt x="442218" y="211089"/>
                          <a:pt x="438162" y="240642"/>
                        </a:cubicBezTo>
                        <a:cubicBezTo>
                          <a:pt x="434106" y="270195"/>
                          <a:pt x="414984" y="309019"/>
                          <a:pt x="372103" y="351900"/>
                        </a:cubicBezTo>
                        <a:cubicBezTo>
                          <a:pt x="350663" y="373340"/>
                          <a:pt x="315605" y="403038"/>
                          <a:pt x="279533" y="430780"/>
                        </a:cubicBezTo>
                        <a:lnTo>
                          <a:pt x="270601" y="437295"/>
                        </a:lnTo>
                        <a:lnTo>
                          <a:pt x="255659" y="415133"/>
                        </a:lnTo>
                        <a:cubicBezTo>
                          <a:pt x="240756" y="400230"/>
                          <a:pt x="220169" y="391013"/>
                          <a:pt x="197429" y="391013"/>
                        </a:cubicBezTo>
                        <a:cubicBezTo>
                          <a:pt x="151949" y="391013"/>
                          <a:pt x="115080" y="427882"/>
                          <a:pt x="115080" y="473362"/>
                        </a:cubicBezTo>
                        <a:cubicBezTo>
                          <a:pt x="115080" y="484732"/>
                          <a:pt x="117384" y="495564"/>
                          <a:pt x="121551" y="505416"/>
                        </a:cubicBezTo>
                        <a:lnTo>
                          <a:pt x="129824" y="517685"/>
                        </a:lnTo>
                        <a:lnTo>
                          <a:pt x="113950" y="521612"/>
                        </a:lnTo>
                        <a:cubicBezTo>
                          <a:pt x="94828" y="524147"/>
                          <a:pt x="78892" y="521684"/>
                          <a:pt x="66144" y="515310"/>
                        </a:cubicBezTo>
                        <a:cubicBezTo>
                          <a:pt x="40648" y="502562"/>
                          <a:pt x="28479" y="467214"/>
                          <a:pt x="27899" y="421436"/>
                        </a:cubicBezTo>
                        <a:cubicBezTo>
                          <a:pt x="27320" y="375658"/>
                          <a:pt x="58031" y="285841"/>
                          <a:pt x="62667" y="240642"/>
                        </a:cubicBezTo>
                        <a:cubicBezTo>
                          <a:pt x="67303" y="195444"/>
                          <a:pt x="67302" y="182695"/>
                          <a:pt x="55713" y="150245"/>
                        </a:cubicBezTo>
                        <a:cubicBezTo>
                          <a:pt x="44124" y="117795"/>
                          <a:pt x="-2234" y="49997"/>
                          <a:pt x="84" y="56371"/>
                        </a:cubicBezTo>
                        <a:cubicBezTo>
                          <a:pt x="2402" y="62745"/>
                          <a:pt x="70201" y="-7950"/>
                          <a:pt x="90482" y="742"/>
                        </a:cubicBezTo>
                        <a:close/>
                      </a:path>
                    </a:pathLst>
                  </a:custGeom>
                  <a:solidFill>
                    <a:schemeClr val="accent5">
                      <a:lumMod val="40000"/>
                      <a:lumOff val="60000"/>
                    </a:schemeClr>
                  </a:solidFill>
                  <a:ln w="0">
                    <a:solidFill>
                      <a:schemeClr val="accent5">
                        <a:lumMod val="75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5A794557-5215-75FD-78EF-C4EF9240DD01}"/>
                      </a:ext>
                    </a:extLst>
                  </p:cNvPr>
                  <p:cNvSpPr/>
                  <p:nvPr/>
                </p:nvSpPr>
                <p:spPr bwMode="auto">
                  <a:xfrm>
                    <a:off x="2178227" y="3138558"/>
                    <a:ext cx="152796" cy="152796"/>
                  </a:xfrm>
                  <a:prstGeom prst="ellipse">
                    <a:avLst/>
                  </a:prstGeom>
                  <a:solidFill>
                    <a:schemeClr val="accent5">
                      <a:lumMod val="20000"/>
                      <a:lumOff val="80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6" name="Oval 35">
                  <a:extLst>
                    <a:ext uri="{FF2B5EF4-FFF2-40B4-BE49-F238E27FC236}">
                      <a16:creationId xmlns:a16="http://schemas.microsoft.com/office/drawing/2014/main" id="{FF88C8ED-9DF4-FA6B-26A5-C7FEE8DF2F1B}"/>
                    </a:ext>
                  </a:extLst>
                </p:cNvPr>
                <p:cNvSpPr/>
                <p:nvPr/>
              </p:nvSpPr>
              <p:spPr bwMode="auto">
                <a:xfrm>
                  <a:off x="1998648" y="3166347"/>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515A85FA-EFE1-63AA-AF41-3B2DAE2B5FE8}"/>
                    </a:ext>
                  </a:extLst>
                </p:cNvPr>
                <p:cNvSpPr/>
                <p:nvPr/>
              </p:nvSpPr>
              <p:spPr bwMode="auto">
                <a:xfrm>
                  <a:off x="1975563" y="3228285"/>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Oval 37">
                  <a:extLst>
                    <a:ext uri="{FF2B5EF4-FFF2-40B4-BE49-F238E27FC236}">
                      <a16:creationId xmlns:a16="http://schemas.microsoft.com/office/drawing/2014/main" id="{AFDD2CC5-AFA9-5826-99D3-666ECC0AFE0D}"/>
                    </a:ext>
                  </a:extLst>
                </p:cNvPr>
                <p:cNvSpPr/>
                <p:nvPr/>
              </p:nvSpPr>
              <p:spPr bwMode="auto">
                <a:xfrm>
                  <a:off x="2033479" y="3211945"/>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1484F9F8-8736-1847-6CAF-DFFD31F50E3C}"/>
                    </a:ext>
                  </a:extLst>
                </p:cNvPr>
                <p:cNvSpPr/>
                <p:nvPr/>
              </p:nvSpPr>
              <p:spPr bwMode="auto">
                <a:xfrm>
                  <a:off x="1971459" y="3378294"/>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6C08555E-DE25-CB2A-F8BD-BD8C96B8D86C}"/>
                    </a:ext>
                  </a:extLst>
                </p:cNvPr>
                <p:cNvSpPr/>
                <p:nvPr/>
              </p:nvSpPr>
              <p:spPr bwMode="auto">
                <a:xfrm>
                  <a:off x="2047275" y="3378294"/>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Oval 40">
                  <a:extLst>
                    <a:ext uri="{FF2B5EF4-FFF2-40B4-BE49-F238E27FC236}">
                      <a16:creationId xmlns:a16="http://schemas.microsoft.com/office/drawing/2014/main" id="{DAEAA993-F9AF-0B92-C0CA-FBF496FE0A2A}"/>
                    </a:ext>
                  </a:extLst>
                </p:cNvPr>
                <p:cNvSpPr/>
                <p:nvPr/>
              </p:nvSpPr>
              <p:spPr bwMode="auto">
                <a:xfrm>
                  <a:off x="2020086" y="3464949"/>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C83D0503-0115-F002-20C4-E82CCDEF800D}"/>
                    </a:ext>
                  </a:extLst>
                </p:cNvPr>
                <p:cNvSpPr/>
                <p:nvPr/>
              </p:nvSpPr>
              <p:spPr bwMode="auto">
                <a:xfrm>
                  <a:off x="2067589" y="3519326"/>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DA1D5C36-D1EB-25AE-36FB-875E50F8B6EE}"/>
                    </a:ext>
                  </a:extLst>
                </p:cNvPr>
                <p:cNvSpPr/>
                <p:nvPr/>
              </p:nvSpPr>
              <p:spPr bwMode="auto">
                <a:xfrm>
                  <a:off x="2094777" y="3429000"/>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0" name="Group 49">
                <a:extLst>
                  <a:ext uri="{FF2B5EF4-FFF2-40B4-BE49-F238E27FC236}">
                    <a16:creationId xmlns:a16="http://schemas.microsoft.com/office/drawing/2014/main" id="{AAFE6033-2258-BAE9-C17E-CDE707527328}"/>
                  </a:ext>
                </a:extLst>
              </p:cNvPr>
              <p:cNvGrpSpPr/>
              <p:nvPr/>
            </p:nvGrpSpPr>
            <p:grpSpPr>
              <a:xfrm>
                <a:off x="2770704" y="3021771"/>
                <a:ext cx="156767" cy="178555"/>
                <a:chOff x="2192054" y="3726912"/>
                <a:chExt cx="391235" cy="340951"/>
              </a:xfrm>
            </p:grpSpPr>
            <p:grpSp>
              <p:nvGrpSpPr>
                <p:cNvPr id="48" name="Group 47">
                  <a:extLst>
                    <a:ext uri="{FF2B5EF4-FFF2-40B4-BE49-F238E27FC236}">
                      <a16:creationId xmlns:a16="http://schemas.microsoft.com/office/drawing/2014/main" id="{2EB224A4-B927-D2F6-DD0C-261AF89B614D}"/>
                    </a:ext>
                  </a:extLst>
                </p:cNvPr>
                <p:cNvGrpSpPr/>
                <p:nvPr/>
              </p:nvGrpSpPr>
              <p:grpSpPr>
                <a:xfrm>
                  <a:off x="2192054" y="3726912"/>
                  <a:ext cx="375900" cy="272493"/>
                  <a:chOff x="2192054" y="3726912"/>
                  <a:chExt cx="375900" cy="272493"/>
                </a:xfrm>
              </p:grpSpPr>
              <p:sp>
                <p:nvSpPr>
                  <p:cNvPr id="46" name="Freeform: Shape 45">
                    <a:extLst>
                      <a:ext uri="{FF2B5EF4-FFF2-40B4-BE49-F238E27FC236}">
                        <a16:creationId xmlns:a16="http://schemas.microsoft.com/office/drawing/2014/main" id="{2036948C-FD5F-B370-744F-DD746F1447A0}"/>
                      </a:ext>
                    </a:extLst>
                  </p:cNvPr>
                  <p:cNvSpPr/>
                  <p:nvPr/>
                </p:nvSpPr>
                <p:spPr bwMode="auto">
                  <a:xfrm>
                    <a:off x="2192054" y="3726912"/>
                    <a:ext cx="193036" cy="225882"/>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8691" h="574487">
                        <a:moveTo>
                          <a:pt x="176242" y="10371"/>
                        </a:moveTo>
                        <a:cubicBezTo>
                          <a:pt x="129015" y="1389"/>
                          <a:pt x="81789" y="-7593"/>
                          <a:pt x="58031" y="10371"/>
                        </a:cubicBezTo>
                        <a:cubicBezTo>
                          <a:pt x="34273" y="28335"/>
                          <a:pt x="42965" y="39344"/>
                          <a:pt x="33693" y="118152"/>
                        </a:cubicBezTo>
                        <a:cubicBezTo>
                          <a:pt x="24421" y="196960"/>
                          <a:pt x="-9187" y="417157"/>
                          <a:pt x="2402" y="483216"/>
                        </a:cubicBezTo>
                        <a:cubicBezTo>
                          <a:pt x="13991" y="549275"/>
                          <a:pt x="76573" y="559707"/>
                          <a:pt x="103229" y="514508"/>
                        </a:cubicBezTo>
                        <a:cubicBezTo>
                          <a:pt x="129884" y="469310"/>
                          <a:pt x="147848" y="276346"/>
                          <a:pt x="162335" y="212025"/>
                        </a:cubicBezTo>
                        <a:cubicBezTo>
                          <a:pt x="176822" y="147704"/>
                          <a:pt x="178560" y="144228"/>
                          <a:pt x="190149" y="128582"/>
                        </a:cubicBezTo>
                        <a:cubicBezTo>
                          <a:pt x="201738" y="112936"/>
                          <a:pt x="231871" y="118152"/>
                          <a:pt x="231871" y="118152"/>
                        </a:cubicBezTo>
                        <a:lnTo>
                          <a:pt x="231871" y="118152"/>
                        </a:lnTo>
                        <a:cubicBezTo>
                          <a:pt x="239404" y="128582"/>
                          <a:pt x="274751" y="111777"/>
                          <a:pt x="277069" y="180734"/>
                        </a:cubicBezTo>
                        <a:cubicBezTo>
                          <a:pt x="279387" y="249691"/>
                          <a:pt x="231291" y="472786"/>
                          <a:pt x="245778" y="531892"/>
                        </a:cubicBezTo>
                        <a:cubicBezTo>
                          <a:pt x="260265" y="590998"/>
                          <a:pt x="333857" y="585202"/>
                          <a:pt x="363989" y="535368"/>
                        </a:cubicBezTo>
                        <a:cubicBezTo>
                          <a:pt x="394121" y="485534"/>
                          <a:pt x="405711" y="303001"/>
                          <a:pt x="426572" y="232886"/>
                        </a:cubicBezTo>
                        <a:cubicBezTo>
                          <a:pt x="447433" y="162771"/>
                          <a:pt x="467134" y="129741"/>
                          <a:pt x="489154" y="114675"/>
                        </a:cubicBezTo>
                        <a:cubicBezTo>
                          <a:pt x="511174" y="99609"/>
                          <a:pt x="534932" y="121049"/>
                          <a:pt x="558691" y="142489"/>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E5179C5F-76A4-5745-C3D6-88A323BCD17F}"/>
                      </a:ext>
                    </a:extLst>
                  </p:cNvPr>
                  <p:cNvSpPr/>
                  <p:nvPr/>
                </p:nvSpPr>
                <p:spPr bwMode="auto">
                  <a:xfrm>
                    <a:off x="2374918" y="3777601"/>
                    <a:ext cx="193036" cy="221804"/>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 name="connsiteX0" fmla="*/ 58031 w 558691"/>
                      <a:gd name="connsiteY0" fmla="*/ -1 h 564115"/>
                      <a:gd name="connsiteX1" fmla="*/ 33693 w 558691"/>
                      <a:gd name="connsiteY1" fmla="*/ 107780 h 564115"/>
                      <a:gd name="connsiteX2" fmla="*/ 2402 w 558691"/>
                      <a:gd name="connsiteY2" fmla="*/ 472844 h 564115"/>
                      <a:gd name="connsiteX3" fmla="*/ 103229 w 558691"/>
                      <a:gd name="connsiteY3" fmla="*/ 504136 h 564115"/>
                      <a:gd name="connsiteX4" fmla="*/ 162335 w 558691"/>
                      <a:gd name="connsiteY4" fmla="*/ 201653 h 564115"/>
                      <a:gd name="connsiteX5" fmla="*/ 190149 w 558691"/>
                      <a:gd name="connsiteY5" fmla="*/ 118210 h 564115"/>
                      <a:gd name="connsiteX6" fmla="*/ 231871 w 558691"/>
                      <a:gd name="connsiteY6" fmla="*/ 107780 h 564115"/>
                      <a:gd name="connsiteX7" fmla="*/ 231871 w 558691"/>
                      <a:gd name="connsiteY7" fmla="*/ 107780 h 564115"/>
                      <a:gd name="connsiteX8" fmla="*/ 277069 w 558691"/>
                      <a:gd name="connsiteY8" fmla="*/ 170362 h 564115"/>
                      <a:gd name="connsiteX9" fmla="*/ 245778 w 558691"/>
                      <a:gd name="connsiteY9" fmla="*/ 521520 h 564115"/>
                      <a:gd name="connsiteX10" fmla="*/ 363989 w 558691"/>
                      <a:gd name="connsiteY10" fmla="*/ 524996 h 564115"/>
                      <a:gd name="connsiteX11" fmla="*/ 426572 w 558691"/>
                      <a:gd name="connsiteY11" fmla="*/ 222514 h 564115"/>
                      <a:gd name="connsiteX12" fmla="*/ 489154 w 558691"/>
                      <a:gd name="connsiteY12" fmla="*/ 104303 h 564115"/>
                      <a:gd name="connsiteX13" fmla="*/ 558691 w 558691"/>
                      <a:gd name="connsiteY13" fmla="*/ 132117 h 564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8691" h="564115">
                        <a:moveTo>
                          <a:pt x="58031" y="-1"/>
                        </a:moveTo>
                        <a:cubicBezTo>
                          <a:pt x="34273" y="17963"/>
                          <a:pt x="42965" y="28972"/>
                          <a:pt x="33693" y="107780"/>
                        </a:cubicBezTo>
                        <a:cubicBezTo>
                          <a:pt x="24421" y="186588"/>
                          <a:pt x="-9187" y="406785"/>
                          <a:pt x="2402" y="472844"/>
                        </a:cubicBezTo>
                        <a:cubicBezTo>
                          <a:pt x="13991" y="538903"/>
                          <a:pt x="76573" y="549335"/>
                          <a:pt x="103229" y="504136"/>
                        </a:cubicBezTo>
                        <a:cubicBezTo>
                          <a:pt x="129884" y="458938"/>
                          <a:pt x="147848" y="265974"/>
                          <a:pt x="162335" y="201653"/>
                        </a:cubicBezTo>
                        <a:cubicBezTo>
                          <a:pt x="176822" y="137332"/>
                          <a:pt x="178560" y="133856"/>
                          <a:pt x="190149" y="118210"/>
                        </a:cubicBezTo>
                        <a:cubicBezTo>
                          <a:pt x="201738" y="102564"/>
                          <a:pt x="231871" y="107780"/>
                          <a:pt x="231871" y="107780"/>
                        </a:cubicBezTo>
                        <a:lnTo>
                          <a:pt x="231871" y="107780"/>
                        </a:lnTo>
                        <a:cubicBezTo>
                          <a:pt x="239404" y="118210"/>
                          <a:pt x="274751" y="101405"/>
                          <a:pt x="277069" y="170362"/>
                        </a:cubicBezTo>
                        <a:cubicBezTo>
                          <a:pt x="279387" y="239319"/>
                          <a:pt x="231291" y="462414"/>
                          <a:pt x="245778" y="521520"/>
                        </a:cubicBezTo>
                        <a:cubicBezTo>
                          <a:pt x="260265" y="580626"/>
                          <a:pt x="333857" y="574830"/>
                          <a:pt x="363989" y="524996"/>
                        </a:cubicBezTo>
                        <a:cubicBezTo>
                          <a:pt x="394121" y="475162"/>
                          <a:pt x="405711" y="292629"/>
                          <a:pt x="426572" y="222514"/>
                        </a:cubicBezTo>
                        <a:cubicBezTo>
                          <a:pt x="447433" y="152399"/>
                          <a:pt x="467134" y="119369"/>
                          <a:pt x="489154" y="104303"/>
                        </a:cubicBezTo>
                        <a:cubicBezTo>
                          <a:pt x="511174" y="89237"/>
                          <a:pt x="534932" y="110677"/>
                          <a:pt x="558691" y="132117"/>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9" name="Freeform: Shape 48">
                  <a:extLst>
                    <a:ext uri="{FF2B5EF4-FFF2-40B4-BE49-F238E27FC236}">
                      <a16:creationId xmlns:a16="http://schemas.microsoft.com/office/drawing/2014/main" id="{256671AB-42CF-70BF-57A7-E2E03991BDC2}"/>
                    </a:ext>
                  </a:extLst>
                </p:cNvPr>
                <p:cNvSpPr/>
                <p:nvPr/>
              </p:nvSpPr>
              <p:spPr bwMode="auto">
                <a:xfrm>
                  <a:off x="2489393" y="3821010"/>
                  <a:ext cx="93896" cy="246853"/>
                </a:xfrm>
                <a:custGeom>
                  <a:avLst/>
                  <a:gdLst>
                    <a:gd name="connsiteX0" fmla="*/ 73013 w 93896"/>
                    <a:gd name="connsiteY0" fmla="*/ 0 h 246853"/>
                    <a:gd name="connsiteX1" fmla="*/ 93874 w 93896"/>
                    <a:gd name="connsiteY1" fmla="*/ 66059 h 246853"/>
                    <a:gd name="connsiteX2" fmla="*/ 69536 w 93896"/>
                    <a:gd name="connsiteY2" fmla="*/ 205131 h 246853"/>
                    <a:gd name="connsiteX3" fmla="*/ 0 w 93896"/>
                    <a:gd name="connsiteY3" fmla="*/ 246853 h 246853"/>
                  </a:gdLst>
                  <a:ahLst/>
                  <a:cxnLst>
                    <a:cxn ang="0">
                      <a:pos x="connsiteX0" y="connsiteY0"/>
                    </a:cxn>
                    <a:cxn ang="0">
                      <a:pos x="connsiteX1" y="connsiteY1"/>
                    </a:cxn>
                    <a:cxn ang="0">
                      <a:pos x="connsiteX2" y="connsiteY2"/>
                    </a:cxn>
                    <a:cxn ang="0">
                      <a:pos x="connsiteX3" y="connsiteY3"/>
                    </a:cxn>
                  </a:cxnLst>
                  <a:rect l="l" t="t" r="r" b="b"/>
                  <a:pathLst>
                    <a:path w="93896" h="246853">
                      <a:moveTo>
                        <a:pt x="73013" y="0"/>
                      </a:moveTo>
                      <a:cubicBezTo>
                        <a:pt x="83733" y="15935"/>
                        <a:pt x="94453" y="31871"/>
                        <a:pt x="93874" y="66059"/>
                      </a:cubicBezTo>
                      <a:cubicBezTo>
                        <a:pt x="93295" y="100247"/>
                        <a:pt x="85182" y="174999"/>
                        <a:pt x="69536" y="205131"/>
                      </a:cubicBezTo>
                      <a:cubicBezTo>
                        <a:pt x="53890" y="235263"/>
                        <a:pt x="26945" y="241058"/>
                        <a:pt x="0" y="246853"/>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1" name="Oval 50">
                <a:extLst>
                  <a:ext uri="{FF2B5EF4-FFF2-40B4-BE49-F238E27FC236}">
                    <a16:creationId xmlns:a16="http://schemas.microsoft.com/office/drawing/2014/main" id="{032D57FB-A25D-65CA-782C-B9521EAA29EE}"/>
                  </a:ext>
                </a:extLst>
              </p:cNvPr>
              <p:cNvSpPr/>
              <p:nvPr/>
            </p:nvSpPr>
            <p:spPr bwMode="auto">
              <a:xfrm>
                <a:off x="2378865" y="2844027"/>
                <a:ext cx="871949" cy="871949"/>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300" name="Group 9299">
            <a:extLst>
              <a:ext uri="{FF2B5EF4-FFF2-40B4-BE49-F238E27FC236}">
                <a16:creationId xmlns:a16="http://schemas.microsoft.com/office/drawing/2014/main" id="{CB716F32-CC40-10D2-31D9-11969F3F3553}"/>
              </a:ext>
            </a:extLst>
          </p:cNvPr>
          <p:cNvGrpSpPr/>
          <p:nvPr/>
        </p:nvGrpSpPr>
        <p:grpSpPr>
          <a:xfrm>
            <a:off x="5438550" y="3172436"/>
            <a:ext cx="1160708" cy="704891"/>
            <a:chOff x="5451614" y="3169170"/>
            <a:chExt cx="1160708" cy="704891"/>
          </a:xfrm>
        </p:grpSpPr>
        <p:grpSp>
          <p:nvGrpSpPr>
            <p:cNvPr id="9260" name="Group 9259">
              <a:extLst>
                <a:ext uri="{FF2B5EF4-FFF2-40B4-BE49-F238E27FC236}">
                  <a16:creationId xmlns:a16="http://schemas.microsoft.com/office/drawing/2014/main" id="{B186DF38-0446-9C7E-BEA7-9513585305C9}"/>
                </a:ext>
              </a:extLst>
            </p:cNvPr>
            <p:cNvGrpSpPr/>
            <p:nvPr/>
          </p:nvGrpSpPr>
          <p:grpSpPr>
            <a:xfrm>
              <a:off x="5481637" y="3169170"/>
              <a:ext cx="1130685" cy="211968"/>
              <a:chOff x="5481637" y="3169170"/>
              <a:chExt cx="1130685" cy="211968"/>
            </a:xfrm>
          </p:grpSpPr>
          <p:grpSp>
            <p:nvGrpSpPr>
              <p:cNvPr id="9253" name="Group 9252">
                <a:extLst>
                  <a:ext uri="{FF2B5EF4-FFF2-40B4-BE49-F238E27FC236}">
                    <a16:creationId xmlns:a16="http://schemas.microsoft.com/office/drawing/2014/main" id="{508BE160-06E9-0B6E-A891-46DCFFAB8D1D}"/>
                  </a:ext>
                </a:extLst>
              </p:cNvPr>
              <p:cNvGrpSpPr/>
              <p:nvPr/>
            </p:nvGrpSpPr>
            <p:grpSpPr>
              <a:xfrm>
                <a:off x="5481637" y="3169170"/>
                <a:ext cx="571280" cy="117030"/>
                <a:chOff x="5468572" y="3158990"/>
                <a:chExt cx="620973" cy="127210"/>
              </a:xfrm>
            </p:grpSpPr>
            <p:sp>
              <p:nvSpPr>
                <p:cNvPr id="9248" name="Oval 9247">
                  <a:extLst>
                    <a:ext uri="{FF2B5EF4-FFF2-40B4-BE49-F238E27FC236}">
                      <a16:creationId xmlns:a16="http://schemas.microsoft.com/office/drawing/2014/main" id="{B49D01F4-081B-F88E-8E05-CD3E47FF9789}"/>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9" name="Oval 9248">
                  <a:extLst>
                    <a:ext uri="{FF2B5EF4-FFF2-40B4-BE49-F238E27FC236}">
                      <a16:creationId xmlns:a16="http://schemas.microsoft.com/office/drawing/2014/main" id="{CA854DC0-B534-8B4B-6E8F-8A75B25933C4}"/>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0" name="Oval 9249">
                  <a:extLst>
                    <a:ext uri="{FF2B5EF4-FFF2-40B4-BE49-F238E27FC236}">
                      <a16:creationId xmlns:a16="http://schemas.microsoft.com/office/drawing/2014/main" id="{88FCAA10-FD8F-3B1F-E34E-B64BDB581E6D}"/>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1" name="Oval 9250">
                  <a:extLst>
                    <a:ext uri="{FF2B5EF4-FFF2-40B4-BE49-F238E27FC236}">
                      <a16:creationId xmlns:a16="http://schemas.microsoft.com/office/drawing/2014/main" id="{3ECFB963-7917-846E-DDDE-E7E902FAD9A6}"/>
                    </a:ext>
                  </a:extLst>
                </p:cNvPr>
                <p:cNvSpPr/>
                <p:nvPr/>
              </p:nvSpPr>
              <p:spPr bwMode="auto">
                <a:xfrm>
                  <a:off x="583889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2" name="Oval 9251">
                  <a:extLst>
                    <a:ext uri="{FF2B5EF4-FFF2-40B4-BE49-F238E27FC236}">
                      <a16:creationId xmlns:a16="http://schemas.microsoft.com/office/drawing/2014/main" id="{C0DDA5DE-F7EE-DF9C-645D-727ACEE8924E}"/>
                    </a:ext>
                  </a:extLst>
                </p:cNvPr>
                <p:cNvSpPr/>
                <p:nvPr/>
              </p:nvSpPr>
              <p:spPr bwMode="auto">
                <a:xfrm>
                  <a:off x="596233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54" name="Group 9253">
                <a:extLst>
                  <a:ext uri="{FF2B5EF4-FFF2-40B4-BE49-F238E27FC236}">
                    <a16:creationId xmlns:a16="http://schemas.microsoft.com/office/drawing/2014/main" id="{419B26DB-493B-F1A2-141B-FD51600ABFC8}"/>
                  </a:ext>
                </a:extLst>
              </p:cNvPr>
              <p:cNvGrpSpPr/>
              <p:nvPr/>
            </p:nvGrpSpPr>
            <p:grpSpPr>
              <a:xfrm>
                <a:off x="6052918" y="3171169"/>
                <a:ext cx="559404" cy="209969"/>
                <a:chOff x="5468572" y="3158990"/>
                <a:chExt cx="608064" cy="228232"/>
              </a:xfrm>
            </p:grpSpPr>
            <p:sp>
              <p:nvSpPr>
                <p:cNvPr id="9255" name="Oval 9254">
                  <a:extLst>
                    <a:ext uri="{FF2B5EF4-FFF2-40B4-BE49-F238E27FC236}">
                      <a16:creationId xmlns:a16="http://schemas.microsoft.com/office/drawing/2014/main" id="{4A5F90E4-523F-70C1-1B0B-9A2678A1737A}"/>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6" name="Oval 9255">
                  <a:extLst>
                    <a:ext uri="{FF2B5EF4-FFF2-40B4-BE49-F238E27FC236}">
                      <a16:creationId xmlns:a16="http://schemas.microsoft.com/office/drawing/2014/main" id="{C87D74A2-B4A9-2B8E-4EA9-20BBFF1631F0}"/>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7" name="Oval 9256">
                  <a:extLst>
                    <a:ext uri="{FF2B5EF4-FFF2-40B4-BE49-F238E27FC236}">
                      <a16:creationId xmlns:a16="http://schemas.microsoft.com/office/drawing/2014/main" id="{094AFCE7-774E-0F1E-CA1A-F4629726A2EC}"/>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8" name="Oval 9257">
                  <a:extLst>
                    <a:ext uri="{FF2B5EF4-FFF2-40B4-BE49-F238E27FC236}">
                      <a16:creationId xmlns:a16="http://schemas.microsoft.com/office/drawing/2014/main" id="{9CCBC9A5-9FF2-5E76-55D1-57BFA80CCFBB}"/>
                    </a:ext>
                  </a:extLst>
                </p:cNvPr>
                <p:cNvSpPr/>
                <p:nvPr/>
              </p:nvSpPr>
              <p:spPr bwMode="auto">
                <a:xfrm>
                  <a:off x="5838895" y="3187391"/>
                  <a:ext cx="127210" cy="12721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9" name="Oval 9258">
                  <a:extLst>
                    <a:ext uri="{FF2B5EF4-FFF2-40B4-BE49-F238E27FC236}">
                      <a16:creationId xmlns:a16="http://schemas.microsoft.com/office/drawing/2014/main" id="{2329458A-234E-846B-3D65-D6D8D143BD59}"/>
                    </a:ext>
                  </a:extLst>
                </p:cNvPr>
                <p:cNvSpPr/>
                <p:nvPr/>
              </p:nvSpPr>
              <p:spPr bwMode="auto">
                <a:xfrm>
                  <a:off x="5949426" y="3260012"/>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261" name="Group 9260">
              <a:extLst>
                <a:ext uri="{FF2B5EF4-FFF2-40B4-BE49-F238E27FC236}">
                  <a16:creationId xmlns:a16="http://schemas.microsoft.com/office/drawing/2014/main" id="{2C593F6F-4E61-9621-7FF3-A307F9088D6E}"/>
                </a:ext>
              </a:extLst>
            </p:cNvPr>
            <p:cNvGrpSpPr/>
            <p:nvPr/>
          </p:nvGrpSpPr>
          <p:grpSpPr>
            <a:xfrm flipV="1">
              <a:off x="5597983" y="3380546"/>
              <a:ext cx="1010592" cy="211968"/>
              <a:chOff x="5595196" y="3169170"/>
              <a:chExt cx="1010592" cy="211968"/>
            </a:xfrm>
          </p:grpSpPr>
          <p:grpSp>
            <p:nvGrpSpPr>
              <p:cNvPr id="9262" name="Group 9261">
                <a:extLst>
                  <a:ext uri="{FF2B5EF4-FFF2-40B4-BE49-F238E27FC236}">
                    <a16:creationId xmlns:a16="http://schemas.microsoft.com/office/drawing/2014/main" id="{F7A5A3E4-D343-61F2-DE25-E8D8F9343EBB}"/>
                  </a:ext>
                </a:extLst>
              </p:cNvPr>
              <p:cNvGrpSpPr/>
              <p:nvPr/>
            </p:nvGrpSpPr>
            <p:grpSpPr>
              <a:xfrm>
                <a:off x="5595196" y="3169170"/>
                <a:ext cx="457717" cy="117030"/>
                <a:chOff x="5592013" y="3158990"/>
                <a:chExt cx="497532" cy="127210"/>
              </a:xfrm>
            </p:grpSpPr>
            <p:sp>
              <p:nvSpPr>
                <p:cNvPr id="9270" name="Oval 9269">
                  <a:extLst>
                    <a:ext uri="{FF2B5EF4-FFF2-40B4-BE49-F238E27FC236}">
                      <a16:creationId xmlns:a16="http://schemas.microsoft.com/office/drawing/2014/main" id="{F8639433-B156-3859-F4F4-58AF10F615AE}"/>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1" name="Oval 9270">
                  <a:extLst>
                    <a:ext uri="{FF2B5EF4-FFF2-40B4-BE49-F238E27FC236}">
                      <a16:creationId xmlns:a16="http://schemas.microsoft.com/office/drawing/2014/main" id="{B751229C-24BA-1354-60CE-144B719F0B59}"/>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2" name="Oval 9271">
                  <a:extLst>
                    <a:ext uri="{FF2B5EF4-FFF2-40B4-BE49-F238E27FC236}">
                      <a16:creationId xmlns:a16="http://schemas.microsoft.com/office/drawing/2014/main" id="{7C6A2100-77A8-FFBF-A08C-3BD62EBE1029}"/>
                    </a:ext>
                  </a:extLst>
                </p:cNvPr>
                <p:cNvSpPr/>
                <p:nvPr/>
              </p:nvSpPr>
              <p:spPr bwMode="auto">
                <a:xfrm>
                  <a:off x="583889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3" name="Oval 9272">
                  <a:extLst>
                    <a:ext uri="{FF2B5EF4-FFF2-40B4-BE49-F238E27FC236}">
                      <a16:creationId xmlns:a16="http://schemas.microsoft.com/office/drawing/2014/main" id="{1CC4E27A-4415-DCF9-CB3F-A41A6BEA6B67}"/>
                    </a:ext>
                  </a:extLst>
                </p:cNvPr>
                <p:cNvSpPr/>
                <p:nvPr/>
              </p:nvSpPr>
              <p:spPr bwMode="auto">
                <a:xfrm>
                  <a:off x="596233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63" name="Group 9262">
                <a:extLst>
                  <a:ext uri="{FF2B5EF4-FFF2-40B4-BE49-F238E27FC236}">
                    <a16:creationId xmlns:a16="http://schemas.microsoft.com/office/drawing/2014/main" id="{8A476894-B473-AF80-369D-81CEC40C2732}"/>
                  </a:ext>
                </a:extLst>
              </p:cNvPr>
              <p:cNvGrpSpPr/>
              <p:nvPr/>
            </p:nvGrpSpPr>
            <p:grpSpPr>
              <a:xfrm>
                <a:off x="6052916" y="3171169"/>
                <a:ext cx="552872" cy="209969"/>
                <a:chOff x="5468572" y="3158990"/>
                <a:chExt cx="600964" cy="228232"/>
              </a:xfrm>
            </p:grpSpPr>
            <p:sp>
              <p:nvSpPr>
                <p:cNvPr id="9264" name="Oval 9263">
                  <a:extLst>
                    <a:ext uri="{FF2B5EF4-FFF2-40B4-BE49-F238E27FC236}">
                      <a16:creationId xmlns:a16="http://schemas.microsoft.com/office/drawing/2014/main" id="{124C974E-6F7D-862B-E05A-7C869814A085}"/>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5" name="Oval 9264">
                  <a:extLst>
                    <a:ext uri="{FF2B5EF4-FFF2-40B4-BE49-F238E27FC236}">
                      <a16:creationId xmlns:a16="http://schemas.microsoft.com/office/drawing/2014/main" id="{233131D0-BDC0-FB97-C440-395F51DD7AF9}"/>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6" name="Oval 9265">
                  <a:extLst>
                    <a:ext uri="{FF2B5EF4-FFF2-40B4-BE49-F238E27FC236}">
                      <a16:creationId xmlns:a16="http://schemas.microsoft.com/office/drawing/2014/main" id="{D713FDB0-2CBE-741B-8CC9-20263B6A4348}"/>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7" name="Oval 9266">
                  <a:extLst>
                    <a:ext uri="{FF2B5EF4-FFF2-40B4-BE49-F238E27FC236}">
                      <a16:creationId xmlns:a16="http://schemas.microsoft.com/office/drawing/2014/main" id="{6C02629B-D47D-A844-97BF-B795409CFA87}"/>
                    </a:ext>
                  </a:extLst>
                </p:cNvPr>
                <p:cNvSpPr/>
                <p:nvPr/>
              </p:nvSpPr>
              <p:spPr bwMode="auto">
                <a:xfrm>
                  <a:off x="5838895" y="3187391"/>
                  <a:ext cx="127210" cy="12721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8" name="Oval 9267">
                  <a:extLst>
                    <a:ext uri="{FF2B5EF4-FFF2-40B4-BE49-F238E27FC236}">
                      <a16:creationId xmlns:a16="http://schemas.microsoft.com/office/drawing/2014/main" id="{6B621EE9-666A-6F5F-87BE-3B9DA8120FA4}"/>
                    </a:ext>
                  </a:extLst>
                </p:cNvPr>
                <p:cNvSpPr/>
                <p:nvPr/>
              </p:nvSpPr>
              <p:spPr bwMode="auto">
                <a:xfrm>
                  <a:off x="5942326" y="3260012"/>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286" name="Group 9285">
              <a:extLst>
                <a:ext uri="{FF2B5EF4-FFF2-40B4-BE49-F238E27FC236}">
                  <a16:creationId xmlns:a16="http://schemas.microsoft.com/office/drawing/2014/main" id="{34863A42-E9C1-69FB-34E3-B796F9418FB2}"/>
                </a:ext>
              </a:extLst>
            </p:cNvPr>
            <p:cNvGrpSpPr/>
            <p:nvPr/>
          </p:nvGrpSpPr>
          <p:grpSpPr>
            <a:xfrm rot="10800000">
              <a:off x="5451614" y="3633280"/>
              <a:ext cx="1090966" cy="240781"/>
              <a:chOff x="5481637" y="3169170"/>
              <a:chExt cx="1090966" cy="240781"/>
            </a:xfrm>
          </p:grpSpPr>
          <p:grpSp>
            <p:nvGrpSpPr>
              <p:cNvPr id="9287" name="Group 9286">
                <a:extLst>
                  <a:ext uri="{FF2B5EF4-FFF2-40B4-BE49-F238E27FC236}">
                    <a16:creationId xmlns:a16="http://schemas.microsoft.com/office/drawing/2014/main" id="{3D36245F-304A-3CDD-93FB-7BA8E69B1B9F}"/>
                  </a:ext>
                </a:extLst>
              </p:cNvPr>
              <p:cNvGrpSpPr/>
              <p:nvPr/>
            </p:nvGrpSpPr>
            <p:grpSpPr>
              <a:xfrm>
                <a:off x="5481637" y="3169170"/>
                <a:ext cx="571280" cy="117030"/>
                <a:chOff x="5468572" y="3158990"/>
                <a:chExt cx="620973" cy="127210"/>
              </a:xfrm>
            </p:grpSpPr>
            <p:sp>
              <p:nvSpPr>
                <p:cNvPr id="9294" name="Oval 9293">
                  <a:extLst>
                    <a:ext uri="{FF2B5EF4-FFF2-40B4-BE49-F238E27FC236}">
                      <a16:creationId xmlns:a16="http://schemas.microsoft.com/office/drawing/2014/main" id="{75AB82BE-243B-A372-3F9D-52455523FC1D}"/>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5" name="Oval 9294">
                  <a:extLst>
                    <a:ext uri="{FF2B5EF4-FFF2-40B4-BE49-F238E27FC236}">
                      <a16:creationId xmlns:a16="http://schemas.microsoft.com/office/drawing/2014/main" id="{F88EEB25-E81D-07A5-9E77-D090B4BA387B}"/>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6" name="Oval 9295">
                  <a:extLst>
                    <a:ext uri="{FF2B5EF4-FFF2-40B4-BE49-F238E27FC236}">
                      <a16:creationId xmlns:a16="http://schemas.microsoft.com/office/drawing/2014/main" id="{9EDD6322-0A7D-D9CB-E611-7E2DFD15D580}"/>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7" name="Oval 9296">
                  <a:extLst>
                    <a:ext uri="{FF2B5EF4-FFF2-40B4-BE49-F238E27FC236}">
                      <a16:creationId xmlns:a16="http://schemas.microsoft.com/office/drawing/2014/main" id="{6AC11536-3EE3-3C7C-399C-5B38C510AD24}"/>
                    </a:ext>
                  </a:extLst>
                </p:cNvPr>
                <p:cNvSpPr/>
                <p:nvPr/>
              </p:nvSpPr>
              <p:spPr bwMode="auto">
                <a:xfrm>
                  <a:off x="583889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8" name="Oval 9297">
                  <a:extLst>
                    <a:ext uri="{FF2B5EF4-FFF2-40B4-BE49-F238E27FC236}">
                      <a16:creationId xmlns:a16="http://schemas.microsoft.com/office/drawing/2014/main" id="{C62515F8-7F39-A073-DF7A-1C120399AF82}"/>
                    </a:ext>
                  </a:extLst>
                </p:cNvPr>
                <p:cNvSpPr/>
                <p:nvPr/>
              </p:nvSpPr>
              <p:spPr bwMode="auto">
                <a:xfrm>
                  <a:off x="596233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88" name="Group 9287">
                <a:extLst>
                  <a:ext uri="{FF2B5EF4-FFF2-40B4-BE49-F238E27FC236}">
                    <a16:creationId xmlns:a16="http://schemas.microsoft.com/office/drawing/2014/main" id="{4FCA090E-1D91-7476-9077-EEF4538D5258}"/>
                  </a:ext>
                </a:extLst>
              </p:cNvPr>
              <p:cNvGrpSpPr/>
              <p:nvPr/>
            </p:nvGrpSpPr>
            <p:grpSpPr>
              <a:xfrm>
                <a:off x="6052907" y="3171164"/>
                <a:ext cx="519696" cy="238787"/>
                <a:chOff x="5468572" y="3158990"/>
                <a:chExt cx="564903" cy="259557"/>
              </a:xfrm>
            </p:grpSpPr>
            <p:sp>
              <p:nvSpPr>
                <p:cNvPr id="9289" name="Oval 9288">
                  <a:extLst>
                    <a:ext uri="{FF2B5EF4-FFF2-40B4-BE49-F238E27FC236}">
                      <a16:creationId xmlns:a16="http://schemas.microsoft.com/office/drawing/2014/main" id="{0438BEF2-F6AE-6D45-BD9D-17B36B776C37}"/>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0" name="Oval 9289">
                  <a:extLst>
                    <a:ext uri="{FF2B5EF4-FFF2-40B4-BE49-F238E27FC236}">
                      <a16:creationId xmlns:a16="http://schemas.microsoft.com/office/drawing/2014/main" id="{FC52FFBA-5188-FE4D-42F2-C6B32A213121}"/>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1" name="Oval 9290">
                  <a:extLst>
                    <a:ext uri="{FF2B5EF4-FFF2-40B4-BE49-F238E27FC236}">
                      <a16:creationId xmlns:a16="http://schemas.microsoft.com/office/drawing/2014/main" id="{28749443-198B-456F-47D0-AB09FE822D52}"/>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2" name="Oval 9291">
                  <a:extLst>
                    <a:ext uri="{FF2B5EF4-FFF2-40B4-BE49-F238E27FC236}">
                      <a16:creationId xmlns:a16="http://schemas.microsoft.com/office/drawing/2014/main" id="{6E13FA00-29BF-F4AE-D547-BEBFFBF15B8B}"/>
                    </a:ext>
                  </a:extLst>
                </p:cNvPr>
                <p:cNvSpPr/>
                <p:nvPr/>
              </p:nvSpPr>
              <p:spPr bwMode="auto">
                <a:xfrm>
                  <a:off x="5838895" y="3187391"/>
                  <a:ext cx="127210" cy="12721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3" name="Oval 9292">
                  <a:extLst>
                    <a:ext uri="{FF2B5EF4-FFF2-40B4-BE49-F238E27FC236}">
                      <a16:creationId xmlns:a16="http://schemas.microsoft.com/office/drawing/2014/main" id="{DFBE01AF-355B-C215-D4C8-0FAA21BA79C0}"/>
                    </a:ext>
                  </a:extLst>
                </p:cNvPr>
                <p:cNvSpPr/>
                <p:nvPr/>
              </p:nvSpPr>
              <p:spPr bwMode="auto">
                <a:xfrm>
                  <a:off x="5906265" y="3291337"/>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9299" name="Oval 9298">
              <a:extLst>
                <a:ext uri="{FF2B5EF4-FFF2-40B4-BE49-F238E27FC236}">
                  <a16:creationId xmlns:a16="http://schemas.microsoft.com/office/drawing/2014/main" id="{F9D460EE-A901-E72E-50FF-44792C1533C6}"/>
                </a:ext>
              </a:extLst>
            </p:cNvPr>
            <p:cNvSpPr/>
            <p:nvPr/>
          </p:nvSpPr>
          <p:spPr bwMode="auto">
            <a:xfrm rot="10800000">
              <a:off x="5490680" y="3522796"/>
              <a:ext cx="117030" cy="11703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86" name="Group 9385">
            <a:extLst>
              <a:ext uri="{FF2B5EF4-FFF2-40B4-BE49-F238E27FC236}">
                <a16:creationId xmlns:a16="http://schemas.microsoft.com/office/drawing/2014/main" id="{E4B2B31C-6CFC-66C2-89F4-D004A119852D}"/>
              </a:ext>
            </a:extLst>
          </p:cNvPr>
          <p:cNvGrpSpPr/>
          <p:nvPr/>
        </p:nvGrpSpPr>
        <p:grpSpPr>
          <a:xfrm>
            <a:off x="8938667" y="3289466"/>
            <a:ext cx="1337567" cy="1337567"/>
            <a:chOff x="8717625" y="3289466"/>
            <a:chExt cx="1337567" cy="1337567"/>
          </a:xfrm>
        </p:grpSpPr>
        <p:grpSp>
          <p:nvGrpSpPr>
            <p:cNvPr id="9308" name="Group 9307">
              <a:extLst>
                <a:ext uri="{FF2B5EF4-FFF2-40B4-BE49-F238E27FC236}">
                  <a16:creationId xmlns:a16="http://schemas.microsoft.com/office/drawing/2014/main" id="{0A1AA690-E6CD-50EB-E660-379E65D0BF01}"/>
                </a:ext>
              </a:extLst>
            </p:cNvPr>
            <p:cNvGrpSpPr/>
            <p:nvPr/>
          </p:nvGrpSpPr>
          <p:grpSpPr>
            <a:xfrm>
              <a:off x="8817628" y="3395123"/>
              <a:ext cx="1041904" cy="1039850"/>
              <a:chOff x="8817628" y="3395123"/>
              <a:chExt cx="1041904" cy="1039850"/>
            </a:xfrm>
          </p:grpSpPr>
          <p:grpSp>
            <p:nvGrpSpPr>
              <p:cNvPr id="9307" name="Group 9306">
                <a:extLst>
                  <a:ext uri="{FF2B5EF4-FFF2-40B4-BE49-F238E27FC236}">
                    <a16:creationId xmlns:a16="http://schemas.microsoft.com/office/drawing/2014/main" id="{879392CD-2336-29D6-7A40-E58DB725E0E0}"/>
                  </a:ext>
                </a:extLst>
              </p:cNvPr>
              <p:cNvGrpSpPr/>
              <p:nvPr/>
            </p:nvGrpSpPr>
            <p:grpSpPr>
              <a:xfrm>
                <a:off x="9283944" y="3395123"/>
                <a:ext cx="575588" cy="639676"/>
                <a:chOff x="10283776" y="3369202"/>
                <a:chExt cx="630728" cy="700956"/>
              </a:xfrm>
            </p:grpSpPr>
            <p:grpSp>
              <p:nvGrpSpPr>
                <p:cNvPr id="9304" name="Group 9303">
                  <a:extLst>
                    <a:ext uri="{FF2B5EF4-FFF2-40B4-BE49-F238E27FC236}">
                      <a16:creationId xmlns:a16="http://schemas.microsoft.com/office/drawing/2014/main" id="{491732CE-67FD-7376-9540-9D7302036E62}"/>
                    </a:ext>
                  </a:extLst>
                </p:cNvPr>
                <p:cNvGrpSpPr/>
                <p:nvPr/>
              </p:nvGrpSpPr>
              <p:grpSpPr>
                <a:xfrm>
                  <a:off x="10283776" y="3369202"/>
                  <a:ext cx="630728" cy="700956"/>
                  <a:chOff x="10283776" y="3369202"/>
                  <a:chExt cx="630728" cy="700956"/>
                </a:xfrm>
              </p:grpSpPr>
              <p:sp>
                <p:nvSpPr>
                  <p:cNvPr id="9301" name="Oval 9300">
                    <a:extLst>
                      <a:ext uri="{FF2B5EF4-FFF2-40B4-BE49-F238E27FC236}">
                        <a16:creationId xmlns:a16="http://schemas.microsoft.com/office/drawing/2014/main" id="{1FE5F8C7-D47A-940A-84B1-1F75EB7BDB94}"/>
                      </a:ext>
                    </a:extLst>
                  </p:cNvPr>
                  <p:cNvSpPr/>
                  <p:nvPr/>
                </p:nvSpPr>
                <p:spPr bwMode="auto">
                  <a:xfrm rot="1133764">
                    <a:off x="10283776" y="3369202"/>
                    <a:ext cx="630728" cy="700956"/>
                  </a:xfrm>
                  <a:prstGeom prst="ellipse">
                    <a:avLst/>
                  </a:prstGeom>
                  <a:solidFill>
                    <a:schemeClr val="accent5">
                      <a:lumMod val="40000"/>
                      <a:lumOff val="60000"/>
                    </a:schemeClr>
                  </a:solid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2" name="Freeform: Shape 9301">
                    <a:extLst>
                      <a:ext uri="{FF2B5EF4-FFF2-40B4-BE49-F238E27FC236}">
                        <a16:creationId xmlns:a16="http://schemas.microsoft.com/office/drawing/2014/main" id="{5978804B-5A98-E47D-1C52-B4C19574706F}"/>
                      </a:ext>
                    </a:extLst>
                  </p:cNvPr>
                  <p:cNvSpPr/>
                  <p:nvPr/>
                </p:nvSpPr>
                <p:spPr bwMode="auto">
                  <a:xfrm>
                    <a:off x="10285992" y="3389753"/>
                    <a:ext cx="233988" cy="421794"/>
                  </a:xfrm>
                  <a:custGeom>
                    <a:avLst/>
                    <a:gdLst>
                      <a:gd name="connsiteX0" fmla="*/ 0 w 249382"/>
                      <a:gd name="connsiteY0" fmla="*/ 406400 h 406400"/>
                      <a:gd name="connsiteX1" fmla="*/ 40024 w 249382"/>
                      <a:gd name="connsiteY1" fmla="*/ 274012 h 406400"/>
                      <a:gd name="connsiteX2" fmla="*/ 101600 w 249382"/>
                      <a:gd name="connsiteY2" fmla="*/ 135467 h 406400"/>
                      <a:gd name="connsiteX3" fmla="*/ 249382 w 249382"/>
                      <a:gd name="connsiteY3" fmla="*/ 0 h 406400"/>
                      <a:gd name="connsiteX0" fmla="*/ 0 w 233988"/>
                      <a:gd name="connsiteY0" fmla="*/ 421794 h 421794"/>
                      <a:gd name="connsiteX1" fmla="*/ 24630 w 233988"/>
                      <a:gd name="connsiteY1" fmla="*/ 274012 h 421794"/>
                      <a:gd name="connsiteX2" fmla="*/ 86206 w 233988"/>
                      <a:gd name="connsiteY2" fmla="*/ 135467 h 421794"/>
                      <a:gd name="connsiteX3" fmla="*/ 233988 w 233988"/>
                      <a:gd name="connsiteY3" fmla="*/ 0 h 421794"/>
                    </a:gdLst>
                    <a:ahLst/>
                    <a:cxnLst>
                      <a:cxn ang="0">
                        <a:pos x="connsiteX0" y="connsiteY0"/>
                      </a:cxn>
                      <a:cxn ang="0">
                        <a:pos x="connsiteX1" y="connsiteY1"/>
                      </a:cxn>
                      <a:cxn ang="0">
                        <a:pos x="connsiteX2" y="connsiteY2"/>
                      </a:cxn>
                      <a:cxn ang="0">
                        <a:pos x="connsiteX3" y="connsiteY3"/>
                      </a:cxn>
                    </a:cxnLst>
                    <a:rect l="l" t="t" r="r" b="b"/>
                    <a:pathLst>
                      <a:path w="233988" h="421794">
                        <a:moveTo>
                          <a:pt x="0" y="421794"/>
                        </a:moveTo>
                        <a:cubicBezTo>
                          <a:pt x="11545" y="378177"/>
                          <a:pt x="10262" y="321733"/>
                          <a:pt x="24630" y="274012"/>
                        </a:cubicBezTo>
                        <a:cubicBezTo>
                          <a:pt x="38998" y="226291"/>
                          <a:pt x="51313" y="181136"/>
                          <a:pt x="86206" y="135467"/>
                        </a:cubicBezTo>
                        <a:cubicBezTo>
                          <a:pt x="121099" y="89798"/>
                          <a:pt x="177543" y="44899"/>
                          <a:pt x="233988" y="0"/>
                        </a:cubicBez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03" name="Freeform: Shape 9302">
                    <a:extLst>
                      <a:ext uri="{FF2B5EF4-FFF2-40B4-BE49-F238E27FC236}">
                        <a16:creationId xmlns:a16="http://schemas.microsoft.com/office/drawing/2014/main" id="{E3E63912-FD15-659D-8B83-1B0CD1759599}"/>
                      </a:ext>
                    </a:extLst>
                  </p:cNvPr>
                  <p:cNvSpPr/>
                  <p:nvPr/>
                </p:nvSpPr>
                <p:spPr bwMode="auto">
                  <a:xfrm>
                    <a:off x="10302841" y="3372281"/>
                    <a:ext cx="270711" cy="483081"/>
                  </a:xfrm>
                  <a:custGeom>
                    <a:avLst/>
                    <a:gdLst>
                      <a:gd name="connsiteX0" fmla="*/ 0 w 249382"/>
                      <a:gd name="connsiteY0" fmla="*/ 406400 h 406400"/>
                      <a:gd name="connsiteX1" fmla="*/ 40024 w 249382"/>
                      <a:gd name="connsiteY1" fmla="*/ 274012 h 406400"/>
                      <a:gd name="connsiteX2" fmla="*/ 101600 w 249382"/>
                      <a:gd name="connsiteY2" fmla="*/ 135467 h 406400"/>
                      <a:gd name="connsiteX3" fmla="*/ 249382 w 249382"/>
                      <a:gd name="connsiteY3" fmla="*/ 0 h 406400"/>
                      <a:gd name="connsiteX0" fmla="*/ 0 w 233988"/>
                      <a:gd name="connsiteY0" fmla="*/ 421794 h 421794"/>
                      <a:gd name="connsiteX1" fmla="*/ 24630 w 233988"/>
                      <a:gd name="connsiteY1" fmla="*/ 274012 h 421794"/>
                      <a:gd name="connsiteX2" fmla="*/ 86206 w 233988"/>
                      <a:gd name="connsiteY2" fmla="*/ 135467 h 421794"/>
                      <a:gd name="connsiteX3" fmla="*/ 233988 w 233988"/>
                      <a:gd name="connsiteY3" fmla="*/ 0 h 421794"/>
                    </a:gdLst>
                    <a:ahLst/>
                    <a:cxnLst>
                      <a:cxn ang="0">
                        <a:pos x="connsiteX0" y="connsiteY0"/>
                      </a:cxn>
                      <a:cxn ang="0">
                        <a:pos x="connsiteX1" y="connsiteY1"/>
                      </a:cxn>
                      <a:cxn ang="0">
                        <a:pos x="connsiteX2" y="connsiteY2"/>
                      </a:cxn>
                      <a:cxn ang="0">
                        <a:pos x="connsiteX3" y="connsiteY3"/>
                      </a:cxn>
                    </a:cxnLst>
                    <a:rect l="l" t="t" r="r" b="b"/>
                    <a:pathLst>
                      <a:path w="233988" h="421794">
                        <a:moveTo>
                          <a:pt x="0" y="421794"/>
                        </a:moveTo>
                        <a:cubicBezTo>
                          <a:pt x="11545" y="378177"/>
                          <a:pt x="10262" y="321733"/>
                          <a:pt x="24630" y="274012"/>
                        </a:cubicBezTo>
                        <a:cubicBezTo>
                          <a:pt x="38998" y="226291"/>
                          <a:pt x="51313" y="181136"/>
                          <a:pt x="86206" y="135467"/>
                        </a:cubicBezTo>
                        <a:cubicBezTo>
                          <a:pt x="121099" y="89798"/>
                          <a:pt x="177543" y="44899"/>
                          <a:pt x="233988" y="0"/>
                        </a:cubicBez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305" name="Oval 9304">
                  <a:extLst>
                    <a:ext uri="{FF2B5EF4-FFF2-40B4-BE49-F238E27FC236}">
                      <a16:creationId xmlns:a16="http://schemas.microsoft.com/office/drawing/2014/main" id="{4EEBD92E-2289-CAD8-EEB3-6086857E318E}"/>
                    </a:ext>
                  </a:extLst>
                </p:cNvPr>
                <p:cNvSpPr/>
                <p:nvPr/>
              </p:nvSpPr>
              <p:spPr bwMode="auto">
                <a:xfrm rot="18685918">
                  <a:off x="10311766" y="3502067"/>
                  <a:ext cx="134103" cy="45719"/>
                </a:xfrm>
                <a:prstGeom prst="ellipse">
                  <a:avLst/>
                </a:prstGeom>
                <a:solidFill>
                  <a:schemeClr val="tx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6" name="Oval 9305">
                  <a:extLst>
                    <a:ext uri="{FF2B5EF4-FFF2-40B4-BE49-F238E27FC236}">
                      <a16:creationId xmlns:a16="http://schemas.microsoft.com/office/drawing/2014/main" id="{464F4696-C48C-75AA-B74E-027AD0419491}"/>
                    </a:ext>
                  </a:extLst>
                </p:cNvPr>
                <p:cNvSpPr/>
                <p:nvPr/>
              </p:nvSpPr>
              <p:spPr bwMode="auto">
                <a:xfrm rot="16948597">
                  <a:off x="10255290" y="3643333"/>
                  <a:ext cx="123042" cy="45719"/>
                </a:xfrm>
                <a:prstGeom prst="ellipse">
                  <a:avLst/>
                </a:prstGeom>
                <a:solidFill>
                  <a:schemeClr val="accent5">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 name="Group 25">
                <a:extLst>
                  <a:ext uri="{FF2B5EF4-FFF2-40B4-BE49-F238E27FC236}">
                    <a16:creationId xmlns:a16="http://schemas.microsoft.com/office/drawing/2014/main" id="{8A7C3C81-C9EC-A714-7D0C-D9997D45A651}"/>
                  </a:ext>
                </a:extLst>
              </p:cNvPr>
              <p:cNvGrpSpPr/>
              <p:nvPr/>
            </p:nvGrpSpPr>
            <p:grpSpPr>
              <a:xfrm>
                <a:off x="8817628" y="3491770"/>
                <a:ext cx="765518" cy="676145"/>
                <a:chOff x="8817628" y="3491770"/>
                <a:chExt cx="765518" cy="676145"/>
              </a:xfrm>
            </p:grpSpPr>
            <p:grpSp>
              <p:nvGrpSpPr>
                <p:cNvPr id="6" name="Group 5">
                  <a:extLst>
                    <a:ext uri="{FF2B5EF4-FFF2-40B4-BE49-F238E27FC236}">
                      <a16:creationId xmlns:a16="http://schemas.microsoft.com/office/drawing/2014/main" id="{E9972F13-DA20-1CEA-C289-448142B00EAE}"/>
                    </a:ext>
                  </a:extLst>
                </p:cNvPr>
                <p:cNvGrpSpPr/>
                <p:nvPr/>
              </p:nvGrpSpPr>
              <p:grpSpPr>
                <a:xfrm rot="18771665">
                  <a:off x="9353391" y="3586858"/>
                  <a:ext cx="324843" cy="134667"/>
                  <a:chOff x="9089083" y="4834922"/>
                  <a:chExt cx="350631" cy="145358"/>
                </a:xfrm>
              </p:grpSpPr>
              <p:sp>
                <p:nvSpPr>
                  <p:cNvPr id="2" name="Freeform: Shape 1">
                    <a:extLst>
                      <a:ext uri="{FF2B5EF4-FFF2-40B4-BE49-F238E27FC236}">
                        <a16:creationId xmlns:a16="http://schemas.microsoft.com/office/drawing/2014/main" id="{A09ADC67-1D47-5A67-2839-D603AB522E7E}"/>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Oval 2">
                    <a:extLst>
                      <a:ext uri="{FF2B5EF4-FFF2-40B4-BE49-F238E27FC236}">
                        <a16:creationId xmlns:a16="http://schemas.microsoft.com/office/drawing/2014/main" id="{BB50F4F1-2E0C-6510-01C6-E6C87DB69C2C}"/>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 name="Group 7">
                  <a:extLst>
                    <a:ext uri="{FF2B5EF4-FFF2-40B4-BE49-F238E27FC236}">
                      <a16:creationId xmlns:a16="http://schemas.microsoft.com/office/drawing/2014/main" id="{A8393678-9829-3B3F-5472-D1B82A66AC02}"/>
                    </a:ext>
                  </a:extLst>
                </p:cNvPr>
                <p:cNvGrpSpPr/>
                <p:nvPr/>
              </p:nvGrpSpPr>
              <p:grpSpPr>
                <a:xfrm rot="18771665">
                  <a:off x="8722540" y="3906363"/>
                  <a:ext cx="324843" cy="134667"/>
                  <a:chOff x="9089083" y="4834922"/>
                  <a:chExt cx="350631" cy="145358"/>
                </a:xfrm>
              </p:grpSpPr>
              <p:sp>
                <p:nvSpPr>
                  <p:cNvPr id="10" name="Freeform: Shape 9">
                    <a:extLst>
                      <a:ext uri="{FF2B5EF4-FFF2-40B4-BE49-F238E27FC236}">
                        <a16:creationId xmlns:a16="http://schemas.microsoft.com/office/drawing/2014/main" id="{C44D848C-D56B-1AF2-88D6-1D74FAE65386}"/>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2ACC3895-A5FF-6C08-016A-AF25586FDB4A}"/>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 name="Group 13">
                  <a:extLst>
                    <a:ext uri="{FF2B5EF4-FFF2-40B4-BE49-F238E27FC236}">
                      <a16:creationId xmlns:a16="http://schemas.microsoft.com/office/drawing/2014/main" id="{155A0C8C-1FE4-5824-667E-9084D54427A3}"/>
                    </a:ext>
                  </a:extLst>
                </p:cNvPr>
                <p:cNvGrpSpPr/>
                <p:nvPr/>
              </p:nvGrpSpPr>
              <p:grpSpPr>
                <a:xfrm rot="475726">
                  <a:off x="8898731" y="4033248"/>
                  <a:ext cx="324843" cy="134667"/>
                  <a:chOff x="9089083" y="4834922"/>
                  <a:chExt cx="350631" cy="145358"/>
                </a:xfrm>
              </p:grpSpPr>
              <p:sp>
                <p:nvSpPr>
                  <p:cNvPr id="16" name="Freeform: Shape 15">
                    <a:extLst>
                      <a:ext uri="{FF2B5EF4-FFF2-40B4-BE49-F238E27FC236}">
                        <a16:creationId xmlns:a16="http://schemas.microsoft.com/office/drawing/2014/main" id="{BE88682C-01E2-7885-8D54-F72C288B7086}"/>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Oval 16">
                    <a:extLst>
                      <a:ext uri="{FF2B5EF4-FFF2-40B4-BE49-F238E27FC236}">
                        <a16:creationId xmlns:a16="http://schemas.microsoft.com/office/drawing/2014/main" id="{F66BC319-635F-8070-F2D8-0AF5AC8294DF}"/>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797E5A11-7EFE-EFFC-6C0D-A3C8B9987189}"/>
                    </a:ext>
                  </a:extLst>
                </p:cNvPr>
                <p:cNvGrpSpPr/>
                <p:nvPr/>
              </p:nvGrpSpPr>
              <p:grpSpPr>
                <a:xfrm rot="11626810">
                  <a:off x="9004310" y="3955728"/>
                  <a:ext cx="324843" cy="134667"/>
                  <a:chOff x="9089083" y="4834922"/>
                  <a:chExt cx="350631" cy="145358"/>
                </a:xfrm>
              </p:grpSpPr>
              <p:sp>
                <p:nvSpPr>
                  <p:cNvPr id="19" name="Freeform: Shape 18">
                    <a:extLst>
                      <a:ext uri="{FF2B5EF4-FFF2-40B4-BE49-F238E27FC236}">
                        <a16:creationId xmlns:a16="http://schemas.microsoft.com/office/drawing/2014/main" id="{66929DB9-4E3B-45E3-A68D-104E24D40F0B}"/>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0E2D0D32-8900-28EE-C87B-5DE684F4AE71}"/>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5" name="Group 24">
                <a:extLst>
                  <a:ext uri="{FF2B5EF4-FFF2-40B4-BE49-F238E27FC236}">
                    <a16:creationId xmlns:a16="http://schemas.microsoft.com/office/drawing/2014/main" id="{67118DF4-7524-A900-9B67-DF2D2D554187}"/>
                  </a:ext>
                </a:extLst>
              </p:cNvPr>
              <p:cNvGrpSpPr/>
              <p:nvPr/>
            </p:nvGrpSpPr>
            <p:grpSpPr>
              <a:xfrm>
                <a:off x="9354672" y="3742057"/>
                <a:ext cx="424972" cy="692916"/>
                <a:chOff x="9354672" y="3742057"/>
                <a:chExt cx="424972" cy="692916"/>
              </a:xfrm>
            </p:grpSpPr>
            <p:sp>
              <p:nvSpPr>
                <p:cNvPr id="21" name="Freeform: Shape 20">
                  <a:extLst>
                    <a:ext uri="{FF2B5EF4-FFF2-40B4-BE49-F238E27FC236}">
                      <a16:creationId xmlns:a16="http://schemas.microsoft.com/office/drawing/2014/main" id="{16B6D387-D19C-D4CB-BD55-E0F139AAD1B5}"/>
                    </a:ext>
                  </a:extLst>
                </p:cNvPr>
                <p:cNvSpPr/>
                <p:nvPr/>
              </p:nvSpPr>
              <p:spPr bwMode="auto">
                <a:xfrm rot="964864">
                  <a:off x="9600799" y="3742057"/>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Freeform: Shape 21">
                  <a:extLst>
                    <a:ext uri="{FF2B5EF4-FFF2-40B4-BE49-F238E27FC236}">
                      <a16:creationId xmlns:a16="http://schemas.microsoft.com/office/drawing/2014/main" id="{5D54AE35-1911-84B1-EEAA-FD3EFB5078C3}"/>
                    </a:ext>
                  </a:extLst>
                </p:cNvPr>
                <p:cNvSpPr/>
                <p:nvPr/>
              </p:nvSpPr>
              <p:spPr bwMode="auto">
                <a:xfrm rot="964864">
                  <a:off x="9652532" y="4172504"/>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Freeform: Shape 22">
                  <a:extLst>
                    <a:ext uri="{FF2B5EF4-FFF2-40B4-BE49-F238E27FC236}">
                      <a16:creationId xmlns:a16="http://schemas.microsoft.com/office/drawing/2014/main" id="{3C70FFB3-2710-690A-A247-F430BDA7BEF9}"/>
                    </a:ext>
                  </a:extLst>
                </p:cNvPr>
                <p:cNvSpPr/>
                <p:nvPr/>
              </p:nvSpPr>
              <p:spPr bwMode="auto">
                <a:xfrm rot="964864">
                  <a:off x="9522314" y="4295064"/>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Freeform: Shape 23">
                  <a:extLst>
                    <a:ext uri="{FF2B5EF4-FFF2-40B4-BE49-F238E27FC236}">
                      <a16:creationId xmlns:a16="http://schemas.microsoft.com/office/drawing/2014/main" id="{B9BBC665-040C-086A-E6AF-4C670F9C9DC8}"/>
                    </a:ext>
                  </a:extLst>
                </p:cNvPr>
                <p:cNvSpPr/>
                <p:nvPr/>
              </p:nvSpPr>
              <p:spPr bwMode="auto">
                <a:xfrm rot="964864">
                  <a:off x="9354672" y="4309225"/>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9356" name="Oval 9355">
              <a:extLst>
                <a:ext uri="{FF2B5EF4-FFF2-40B4-BE49-F238E27FC236}">
                  <a16:creationId xmlns:a16="http://schemas.microsoft.com/office/drawing/2014/main" id="{4F00A0D0-E3DD-32D4-2A6F-B662D2E08D3E}"/>
                </a:ext>
              </a:extLst>
            </p:cNvPr>
            <p:cNvSpPr/>
            <p:nvPr/>
          </p:nvSpPr>
          <p:spPr bwMode="auto">
            <a:xfrm>
              <a:off x="8882607" y="3551129"/>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7" name="Oval 9356">
              <a:extLst>
                <a:ext uri="{FF2B5EF4-FFF2-40B4-BE49-F238E27FC236}">
                  <a16:creationId xmlns:a16="http://schemas.microsoft.com/office/drawing/2014/main" id="{30A62C3C-6D02-591C-F105-B6EEF5BF3609}"/>
                </a:ext>
              </a:extLst>
            </p:cNvPr>
            <p:cNvSpPr/>
            <p:nvPr/>
          </p:nvSpPr>
          <p:spPr bwMode="auto">
            <a:xfrm>
              <a:off x="9016284" y="3426789"/>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8" name="Oval 9357">
              <a:extLst>
                <a:ext uri="{FF2B5EF4-FFF2-40B4-BE49-F238E27FC236}">
                  <a16:creationId xmlns:a16="http://schemas.microsoft.com/office/drawing/2014/main" id="{5F57D955-95D9-B982-6BE1-3C69A651B1B0}"/>
                </a:ext>
              </a:extLst>
            </p:cNvPr>
            <p:cNvSpPr/>
            <p:nvPr/>
          </p:nvSpPr>
          <p:spPr bwMode="auto">
            <a:xfrm>
              <a:off x="9162448" y="3545523"/>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82" name="Oval 9381">
              <a:extLst>
                <a:ext uri="{FF2B5EF4-FFF2-40B4-BE49-F238E27FC236}">
                  <a16:creationId xmlns:a16="http://schemas.microsoft.com/office/drawing/2014/main" id="{D0717915-BD48-6079-BA08-3706221C5F48}"/>
                </a:ext>
              </a:extLst>
            </p:cNvPr>
            <p:cNvSpPr/>
            <p:nvPr/>
          </p:nvSpPr>
          <p:spPr bwMode="auto">
            <a:xfrm>
              <a:off x="8717625" y="3289466"/>
              <a:ext cx="1337567" cy="1337567"/>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387" name="TextBox 9386">
            <a:extLst>
              <a:ext uri="{FF2B5EF4-FFF2-40B4-BE49-F238E27FC236}">
                <a16:creationId xmlns:a16="http://schemas.microsoft.com/office/drawing/2014/main" id="{E3C36CE8-5161-9465-7EB6-CFED8986D547}"/>
              </a:ext>
            </a:extLst>
          </p:cNvPr>
          <p:cNvSpPr txBox="1"/>
          <p:nvPr/>
        </p:nvSpPr>
        <p:spPr bwMode="auto">
          <a:xfrm>
            <a:off x="3063688" y="1325028"/>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CNS</a:t>
            </a:r>
          </a:p>
        </p:txBody>
      </p:sp>
      <p:sp>
        <p:nvSpPr>
          <p:cNvPr id="9388" name="TextBox 9387">
            <a:extLst>
              <a:ext uri="{FF2B5EF4-FFF2-40B4-BE49-F238E27FC236}">
                <a16:creationId xmlns:a16="http://schemas.microsoft.com/office/drawing/2014/main" id="{BF0E2621-BFC8-5841-53E5-9EB48013B2C8}"/>
              </a:ext>
            </a:extLst>
          </p:cNvPr>
          <p:cNvSpPr txBox="1"/>
          <p:nvPr/>
        </p:nvSpPr>
        <p:spPr bwMode="auto">
          <a:xfrm>
            <a:off x="1526734" y="1794463"/>
            <a:ext cx="124442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Hypothalamic or hindbrain GLP-1 R+ neurons</a:t>
            </a:r>
          </a:p>
        </p:txBody>
      </p:sp>
      <p:sp>
        <p:nvSpPr>
          <p:cNvPr id="9389" name="TextBox 9388">
            <a:extLst>
              <a:ext uri="{FF2B5EF4-FFF2-40B4-BE49-F238E27FC236}">
                <a16:creationId xmlns:a16="http://schemas.microsoft.com/office/drawing/2014/main" id="{245C3C54-556A-49E5-588F-3EF17C29B043}"/>
              </a:ext>
            </a:extLst>
          </p:cNvPr>
          <p:cNvSpPr txBox="1"/>
          <p:nvPr/>
        </p:nvSpPr>
        <p:spPr bwMode="auto">
          <a:xfrm>
            <a:off x="8044397" y="1298002"/>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Pancreas</a:t>
            </a:r>
          </a:p>
        </p:txBody>
      </p:sp>
      <p:sp>
        <p:nvSpPr>
          <p:cNvPr id="9390" name="TextBox 9389">
            <a:extLst>
              <a:ext uri="{FF2B5EF4-FFF2-40B4-BE49-F238E27FC236}">
                <a16:creationId xmlns:a16="http://schemas.microsoft.com/office/drawing/2014/main" id="{7392AB4D-6751-CF1D-8ED5-AE1F39E85C49}"/>
              </a:ext>
            </a:extLst>
          </p:cNvPr>
          <p:cNvSpPr txBox="1"/>
          <p:nvPr/>
        </p:nvSpPr>
        <p:spPr bwMode="auto">
          <a:xfrm>
            <a:off x="9182053" y="1668769"/>
            <a:ext cx="1337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GLP-1 R+ </a:t>
            </a:r>
            <a:r>
              <a:rPr kumimoji="0" lang="el-GR"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β</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-cell</a:t>
            </a:r>
          </a:p>
        </p:txBody>
      </p:sp>
      <p:sp>
        <p:nvSpPr>
          <p:cNvPr id="9391" name="TextBox 9390">
            <a:extLst>
              <a:ext uri="{FF2B5EF4-FFF2-40B4-BE49-F238E27FC236}">
                <a16:creationId xmlns:a16="http://schemas.microsoft.com/office/drawing/2014/main" id="{6B0249C3-250B-A678-B6DC-089B30657C12}"/>
              </a:ext>
            </a:extLst>
          </p:cNvPr>
          <p:cNvSpPr txBox="1"/>
          <p:nvPr/>
        </p:nvSpPr>
        <p:spPr bwMode="auto">
          <a:xfrm>
            <a:off x="9510370" y="3011409"/>
            <a:ext cx="12444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Adipocyte</a:t>
            </a:r>
          </a:p>
        </p:txBody>
      </p:sp>
      <p:sp>
        <p:nvSpPr>
          <p:cNvPr id="9392" name="TextBox 9391">
            <a:extLst>
              <a:ext uri="{FF2B5EF4-FFF2-40B4-BE49-F238E27FC236}">
                <a16:creationId xmlns:a16="http://schemas.microsoft.com/office/drawing/2014/main" id="{AD7B4BAB-9954-DB67-A9FF-692D1A9D2E87}"/>
              </a:ext>
            </a:extLst>
          </p:cNvPr>
          <p:cNvSpPr txBox="1"/>
          <p:nvPr/>
        </p:nvSpPr>
        <p:spPr bwMode="auto">
          <a:xfrm>
            <a:off x="8405404" y="3258769"/>
            <a:ext cx="726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Insulin</a:t>
            </a:r>
          </a:p>
        </p:txBody>
      </p:sp>
      <p:sp>
        <p:nvSpPr>
          <p:cNvPr id="9393" name="TextBox 9392">
            <a:extLst>
              <a:ext uri="{FF2B5EF4-FFF2-40B4-BE49-F238E27FC236}">
                <a16:creationId xmlns:a16="http://schemas.microsoft.com/office/drawing/2014/main" id="{0074CE00-B45C-137D-DFA1-34884D4FDE33}"/>
              </a:ext>
            </a:extLst>
          </p:cNvPr>
          <p:cNvSpPr txBox="1"/>
          <p:nvPr/>
        </p:nvSpPr>
        <p:spPr bwMode="auto">
          <a:xfrm>
            <a:off x="10110370" y="4290551"/>
            <a:ext cx="9017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Glucose</a:t>
            </a:r>
          </a:p>
        </p:txBody>
      </p:sp>
      <p:sp>
        <p:nvSpPr>
          <p:cNvPr id="9394" name="TextBox 9393">
            <a:extLst>
              <a:ext uri="{FF2B5EF4-FFF2-40B4-BE49-F238E27FC236}">
                <a16:creationId xmlns:a16="http://schemas.microsoft.com/office/drawing/2014/main" id="{B28A41D6-7878-68E8-BAAD-6199392291F0}"/>
              </a:ext>
            </a:extLst>
          </p:cNvPr>
          <p:cNvSpPr txBox="1"/>
          <p:nvPr/>
        </p:nvSpPr>
        <p:spPr bwMode="auto">
          <a:xfrm>
            <a:off x="8333761" y="3910450"/>
            <a:ext cx="6519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Fatty acids</a:t>
            </a:r>
          </a:p>
        </p:txBody>
      </p:sp>
      <p:cxnSp>
        <p:nvCxnSpPr>
          <p:cNvPr id="9397" name="Straight Arrow Connector 9396">
            <a:extLst>
              <a:ext uri="{FF2B5EF4-FFF2-40B4-BE49-F238E27FC236}">
                <a16:creationId xmlns:a16="http://schemas.microsoft.com/office/drawing/2014/main" id="{61DD213C-93A9-7B99-DA4D-9981F083946A}"/>
              </a:ext>
            </a:extLst>
          </p:cNvPr>
          <p:cNvCxnSpPr/>
          <p:nvPr/>
        </p:nvCxnSpPr>
        <p:spPr bwMode="auto">
          <a:xfrm flipV="1">
            <a:off x="9756250" y="3922602"/>
            <a:ext cx="0" cy="304775"/>
          </a:xfrm>
          <a:prstGeom prst="straightConnector1">
            <a:avLst/>
          </a:prstGeom>
          <a:noFill/>
          <a:ln w="28575" cap="flat" cmpd="sng" algn="ctr">
            <a:solidFill>
              <a:schemeClr val="bg1"/>
            </a:solidFill>
            <a:prstDash val="solid"/>
            <a:round/>
            <a:headEnd type="none" w="med" len="med"/>
            <a:tailEnd type="triangle"/>
          </a:ln>
          <a:effectLst/>
        </p:spPr>
      </p:cxnSp>
      <p:cxnSp>
        <p:nvCxnSpPr>
          <p:cNvPr id="9399" name="Straight Arrow Connector 9398">
            <a:extLst>
              <a:ext uri="{FF2B5EF4-FFF2-40B4-BE49-F238E27FC236}">
                <a16:creationId xmlns:a16="http://schemas.microsoft.com/office/drawing/2014/main" id="{CBC79529-55DF-0F51-1ADA-E422677D1C81}"/>
              </a:ext>
            </a:extLst>
          </p:cNvPr>
          <p:cNvCxnSpPr/>
          <p:nvPr/>
        </p:nvCxnSpPr>
        <p:spPr bwMode="auto">
          <a:xfrm flipV="1">
            <a:off x="9402205" y="3839536"/>
            <a:ext cx="271894" cy="83821"/>
          </a:xfrm>
          <a:prstGeom prst="straightConnector1">
            <a:avLst/>
          </a:prstGeom>
          <a:noFill/>
          <a:ln w="28575" cap="flat" cmpd="sng" algn="ctr">
            <a:solidFill>
              <a:schemeClr val="bg1"/>
            </a:solidFill>
            <a:prstDash val="solid"/>
            <a:round/>
            <a:headEnd type="none" w="med" len="med"/>
            <a:tailEnd type="triangle"/>
          </a:ln>
          <a:effectLst/>
        </p:spPr>
      </p:cxnSp>
      <p:cxnSp>
        <p:nvCxnSpPr>
          <p:cNvPr id="9401" name="Straight Connector 9400">
            <a:extLst>
              <a:ext uri="{FF2B5EF4-FFF2-40B4-BE49-F238E27FC236}">
                <a16:creationId xmlns:a16="http://schemas.microsoft.com/office/drawing/2014/main" id="{6D730867-3570-C6D8-858D-6D6292023BA4}"/>
              </a:ext>
            </a:extLst>
          </p:cNvPr>
          <p:cNvCxnSpPr/>
          <p:nvPr/>
        </p:nvCxnSpPr>
        <p:spPr bwMode="auto">
          <a:xfrm flipV="1">
            <a:off x="8805817" y="4016270"/>
            <a:ext cx="178814" cy="51137"/>
          </a:xfrm>
          <a:prstGeom prst="line">
            <a:avLst/>
          </a:prstGeom>
          <a:noFill/>
          <a:ln w="28575" cap="flat" cmpd="sng" algn="ctr">
            <a:solidFill>
              <a:schemeClr val="bg1"/>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EC7542B1-1C23-01CC-C00D-BD68EEA13D9B}"/>
              </a:ext>
            </a:extLst>
          </p:cNvPr>
          <p:cNvCxnSpPr>
            <a:cxnSpLocks/>
          </p:cNvCxnSpPr>
          <p:nvPr/>
        </p:nvCxnSpPr>
        <p:spPr bwMode="auto">
          <a:xfrm>
            <a:off x="9988063" y="4290551"/>
            <a:ext cx="189405" cy="120273"/>
          </a:xfrm>
          <a:prstGeom prst="line">
            <a:avLst/>
          </a:prstGeom>
          <a:noFill/>
          <a:ln w="28575" cap="flat" cmpd="sng" algn="ctr">
            <a:solidFill>
              <a:schemeClr val="bg1"/>
            </a:solidFill>
            <a:prstDash val="solid"/>
            <a:round/>
            <a:headEnd type="none" w="med" len="med"/>
            <a:tailEnd type="none" w="med" len="med"/>
          </a:ln>
          <a:effectLst/>
        </p:spPr>
      </p:cxnSp>
      <p:sp>
        <p:nvSpPr>
          <p:cNvPr id="9408" name="Rectangle 9407">
            <a:extLst>
              <a:ext uri="{FF2B5EF4-FFF2-40B4-BE49-F238E27FC236}">
                <a16:creationId xmlns:a16="http://schemas.microsoft.com/office/drawing/2014/main" id="{C7D97DEF-D044-FEB1-7D5D-AAC253ECBC21}"/>
              </a:ext>
            </a:extLst>
          </p:cNvPr>
          <p:cNvSpPr/>
          <p:nvPr/>
        </p:nvSpPr>
        <p:spPr bwMode="auto">
          <a:xfrm>
            <a:off x="5295153" y="3071050"/>
            <a:ext cx="1428826" cy="1086309"/>
          </a:xfrm>
          <a:prstGeom prst="rect">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09" name="TextBox 9408">
            <a:extLst>
              <a:ext uri="{FF2B5EF4-FFF2-40B4-BE49-F238E27FC236}">
                <a16:creationId xmlns:a16="http://schemas.microsoft.com/office/drawing/2014/main" id="{24CAB7BA-7D74-9BD7-61C8-47D9FFE6117F}"/>
              </a:ext>
            </a:extLst>
          </p:cNvPr>
          <p:cNvSpPr txBox="1"/>
          <p:nvPr/>
        </p:nvSpPr>
        <p:spPr bwMode="auto">
          <a:xfrm>
            <a:off x="5478441" y="3841665"/>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GLP-1 RA</a:t>
            </a:r>
          </a:p>
        </p:txBody>
      </p:sp>
      <p:grpSp>
        <p:nvGrpSpPr>
          <p:cNvPr id="9414" name="Group 9413">
            <a:extLst>
              <a:ext uri="{FF2B5EF4-FFF2-40B4-BE49-F238E27FC236}">
                <a16:creationId xmlns:a16="http://schemas.microsoft.com/office/drawing/2014/main" id="{7C5309A4-41B9-70AF-B8EA-8EBDD462B475}"/>
              </a:ext>
            </a:extLst>
          </p:cNvPr>
          <p:cNvGrpSpPr/>
          <p:nvPr/>
        </p:nvGrpSpPr>
        <p:grpSpPr>
          <a:xfrm>
            <a:off x="4885047" y="1601693"/>
            <a:ext cx="2220977" cy="1469357"/>
            <a:chOff x="4885047" y="1601693"/>
            <a:chExt cx="2220977" cy="1469357"/>
          </a:xfrm>
        </p:grpSpPr>
        <p:sp>
          <p:nvSpPr>
            <p:cNvPr id="9412" name="Freeform: Shape 9411">
              <a:extLst>
                <a:ext uri="{FF2B5EF4-FFF2-40B4-BE49-F238E27FC236}">
                  <a16:creationId xmlns:a16="http://schemas.microsoft.com/office/drawing/2014/main" id="{DA67D475-3A35-B089-0A70-EEE08C7DC2D0}"/>
                </a:ext>
              </a:extLst>
            </p:cNvPr>
            <p:cNvSpPr/>
            <p:nvPr/>
          </p:nvSpPr>
          <p:spPr bwMode="auto">
            <a:xfrm>
              <a:off x="6352988" y="1601693"/>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13" name="Freeform: Shape 9412">
              <a:extLst>
                <a:ext uri="{FF2B5EF4-FFF2-40B4-BE49-F238E27FC236}">
                  <a16:creationId xmlns:a16="http://schemas.microsoft.com/office/drawing/2014/main" id="{4D8F1D96-08CC-037C-7CB3-A9EFC51C2005}"/>
                </a:ext>
              </a:extLst>
            </p:cNvPr>
            <p:cNvSpPr/>
            <p:nvPr/>
          </p:nvSpPr>
          <p:spPr bwMode="auto">
            <a:xfrm flipH="1">
              <a:off x="4885047" y="1605207"/>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421" name="Group 9420">
            <a:extLst>
              <a:ext uri="{FF2B5EF4-FFF2-40B4-BE49-F238E27FC236}">
                <a16:creationId xmlns:a16="http://schemas.microsoft.com/office/drawing/2014/main" id="{744A99DD-880C-BB09-AF7A-4340F82BD589}"/>
              </a:ext>
            </a:extLst>
          </p:cNvPr>
          <p:cNvGrpSpPr/>
          <p:nvPr/>
        </p:nvGrpSpPr>
        <p:grpSpPr>
          <a:xfrm>
            <a:off x="4885047" y="4156679"/>
            <a:ext cx="2220977" cy="1469357"/>
            <a:chOff x="4885047" y="4156679"/>
            <a:chExt cx="2220977" cy="1469357"/>
          </a:xfrm>
        </p:grpSpPr>
        <p:grpSp>
          <p:nvGrpSpPr>
            <p:cNvPr id="9415" name="Group 9414">
              <a:extLst>
                <a:ext uri="{FF2B5EF4-FFF2-40B4-BE49-F238E27FC236}">
                  <a16:creationId xmlns:a16="http://schemas.microsoft.com/office/drawing/2014/main" id="{CE64267B-D115-721A-8A75-589499FB03EE}"/>
                </a:ext>
              </a:extLst>
            </p:cNvPr>
            <p:cNvGrpSpPr/>
            <p:nvPr/>
          </p:nvGrpSpPr>
          <p:grpSpPr>
            <a:xfrm flipV="1">
              <a:off x="4885047" y="4156679"/>
              <a:ext cx="2220977" cy="1469357"/>
              <a:chOff x="4885047" y="1601693"/>
              <a:chExt cx="2220977" cy="1469357"/>
            </a:xfrm>
          </p:grpSpPr>
          <p:sp>
            <p:nvSpPr>
              <p:cNvPr id="9416" name="Freeform: Shape 9415">
                <a:extLst>
                  <a:ext uri="{FF2B5EF4-FFF2-40B4-BE49-F238E27FC236}">
                    <a16:creationId xmlns:a16="http://schemas.microsoft.com/office/drawing/2014/main" id="{B8699B3C-B25E-FD6A-7FFF-4CE44D8CE8D6}"/>
                  </a:ext>
                </a:extLst>
              </p:cNvPr>
              <p:cNvSpPr/>
              <p:nvPr/>
            </p:nvSpPr>
            <p:spPr bwMode="auto">
              <a:xfrm>
                <a:off x="6352988" y="1601693"/>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prstDash val="sysDash"/>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17" name="Freeform: Shape 9416">
                <a:extLst>
                  <a:ext uri="{FF2B5EF4-FFF2-40B4-BE49-F238E27FC236}">
                    <a16:creationId xmlns:a16="http://schemas.microsoft.com/office/drawing/2014/main" id="{206B9E9D-E52F-8D9B-F656-F3189506AEC8}"/>
                  </a:ext>
                </a:extLst>
              </p:cNvPr>
              <p:cNvSpPr/>
              <p:nvPr/>
            </p:nvSpPr>
            <p:spPr bwMode="auto">
              <a:xfrm flipH="1">
                <a:off x="4885047" y="1605207"/>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prstDash val="sysDash"/>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9419" name="Straight Connector 9418">
              <a:extLst>
                <a:ext uri="{FF2B5EF4-FFF2-40B4-BE49-F238E27FC236}">
                  <a16:creationId xmlns:a16="http://schemas.microsoft.com/office/drawing/2014/main" id="{85D597A3-D6EF-D8CB-C2B7-CEB140D53B19}"/>
                </a:ext>
              </a:extLst>
            </p:cNvPr>
            <p:cNvCxnSpPr>
              <a:cxnSpLocks/>
              <a:stCxn id="9417" idx="0"/>
            </p:cNvCxnSpPr>
            <p:nvPr/>
          </p:nvCxnSpPr>
          <p:spPr bwMode="auto">
            <a:xfrm>
              <a:off x="5638083" y="4156679"/>
              <a:ext cx="0" cy="926625"/>
            </a:xfrm>
            <a:prstGeom prst="line">
              <a:avLst/>
            </a:prstGeom>
            <a:noFill/>
            <a:ln w="28575" cap="flat" cmpd="sng" algn="ctr">
              <a:solidFill>
                <a:schemeClr val="bg1"/>
              </a:solidFill>
              <a:prstDash val="solid"/>
              <a:round/>
              <a:headEnd type="none" w="med" len="med"/>
              <a:tailEnd type="none" w="med" len="med"/>
            </a:ln>
            <a:effectLst/>
          </p:spPr>
        </p:cxnSp>
      </p:grpSp>
      <p:grpSp>
        <p:nvGrpSpPr>
          <p:cNvPr id="9426" name="Group 9425">
            <a:extLst>
              <a:ext uri="{FF2B5EF4-FFF2-40B4-BE49-F238E27FC236}">
                <a16:creationId xmlns:a16="http://schemas.microsoft.com/office/drawing/2014/main" id="{DC8EB5DB-9590-941C-3306-0EA6EFB34E0C}"/>
              </a:ext>
            </a:extLst>
          </p:cNvPr>
          <p:cNvGrpSpPr/>
          <p:nvPr/>
        </p:nvGrpSpPr>
        <p:grpSpPr>
          <a:xfrm>
            <a:off x="5295153" y="5802916"/>
            <a:ext cx="1553427" cy="523220"/>
            <a:chOff x="5295153" y="5736823"/>
            <a:chExt cx="1553427" cy="523220"/>
          </a:xfrm>
        </p:grpSpPr>
        <p:cxnSp>
          <p:nvCxnSpPr>
            <p:cNvPr id="9423" name="Straight Arrow Connector 9422">
              <a:extLst>
                <a:ext uri="{FF2B5EF4-FFF2-40B4-BE49-F238E27FC236}">
                  <a16:creationId xmlns:a16="http://schemas.microsoft.com/office/drawing/2014/main" id="{54BD936A-BAD9-27C7-EEC6-017429B0F7F7}"/>
                </a:ext>
              </a:extLst>
            </p:cNvPr>
            <p:cNvCxnSpPr/>
            <p:nvPr/>
          </p:nvCxnSpPr>
          <p:spPr bwMode="auto">
            <a:xfrm>
              <a:off x="5295153" y="5897770"/>
              <a:ext cx="356841" cy="0"/>
            </a:xfrm>
            <a:prstGeom prst="straightConnector1">
              <a:avLst/>
            </a:prstGeom>
            <a:noFill/>
            <a:ln w="28575" cap="flat" cmpd="sng" algn="ctr">
              <a:solidFill>
                <a:schemeClr val="bg1"/>
              </a:solidFill>
              <a:prstDash val="solid"/>
              <a:round/>
              <a:headEnd type="none" w="med" len="med"/>
              <a:tailEnd type="triangle"/>
            </a:ln>
            <a:effectLst/>
          </p:spPr>
        </p:cxnSp>
        <p:cxnSp>
          <p:nvCxnSpPr>
            <p:cNvPr id="9424" name="Straight Arrow Connector 9423">
              <a:extLst>
                <a:ext uri="{FF2B5EF4-FFF2-40B4-BE49-F238E27FC236}">
                  <a16:creationId xmlns:a16="http://schemas.microsoft.com/office/drawing/2014/main" id="{7591D2F5-DF3F-03FF-30B5-3538FB72490A}"/>
                </a:ext>
              </a:extLst>
            </p:cNvPr>
            <p:cNvCxnSpPr/>
            <p:nvPr/>
          </p:nvCxnSpPr>
          <p:spPr bwMode="auto">
            <a:xfrm>
              <a:off x="5296993" y="6115909"/>
              <a:ext cx="356841" cy="0"/>
            </a:xfrm>
            <a:prstGeom prst="straightConnector1">
              <a:avLst/>
            </a:prstGeom>
            <a:noFill/>
            <a:ln w="28575" cap="flat" cmpd="sng" algn="ctr">
              <a:solidFill>
                <a:schemeClr val="bg1"/>
              </a:solidFill>
              <a:prstDash val="sysDash"/>
              <a:round/>
              <a:headEnd type="none" w="med" len="med"/>
              <a:tailEnd type="triangle"/>
            </a:ln>
            <a:effectLst/>
          </p:spPr>
        </p:cxnSp>
        <p:sp>
          <p:nvSpPr>
            <p:cNvPr id="9425" name="TextBox 9424">
              <a:extLst>
                <a:ext uri="{FF2B5EF4-FFF2-40B4-BE49-F238E27FC236}">
                  <a16:creationId xmlns:a16="http://schemas.microsoft.com/office/drawing/2014/main" id="{FFB71B3C-F35A-1A7C-0806-A2E34CC6FDF6}"/>
                </a:ext>
              </a:extLst>
            </p:cNvPr>
            <p:cNvSpPr txBox="1"/>
            <p:nvPr/>
          </p:nvSpPr>
          <p:spPr bwMode="auto">
            <a:xfrm>
              <a:off x="5604154" y="5736823"/>
              <a:ext cx="1244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Direct effect</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Indirect effect</a:t>
              </a:r>
            </a:p>
          </p:txBody>
        </p:sp>
      </p:grpSp>
      <p:cxnSp>
        <p:nvCxnSpPr>
          <p:cNvPr id="9428" name="Straight Arrow Connector 9427">
            <a:extLst>
              <a:ext uri="{FF2B5EF4-FFF2-40B4-BE49-F238E27FC236}">
                <a16:creationId xmlns:a16="http://schemas.microsoft.com/office/drawing/2014/main" id="{FEF6EE97-4740-948F-1A10-42D3BEE20AD0}"/>
              </a:ext>
            </a:extLst>
          </p:cNvPr>
          <p:cNvCxnSpPr/>
          <p:nvPr/>
        </p:nvCxnSpPr>
        <p:spPr bwMode="auto">
          <a:xfrm>
            <a:off x="4419601" y="2225163"/>
            <a:ext cx="0" cy="882271"/>
          </a:xfrm>
          <a:prstGeom prst="straightConnector1">
            <a:avLst/>
          </a:prstGeom>
          <a:noFill/>
          <a:ln w="28575" cap="flat" cmpd="sng" algn="ctr">
            <a:solidFill>
              <a:schemeClr val="bg1"/>
            </a:solidFill>
            <a:prstDash val="solid"/>
            <a:round/>
            <a:headEnd type="none" w="med" len="med"/>
            <a:tailEnd type="triangle"/>
          </a:ln>
          <a:effectLst/>
        </p:spPr>
      </p:cxnSp>
      <p:cxnSp>
        <p:nvCxnSpPr>
          <p:cNvPr id="9429" name="Straight Arrow Connector 9428">
            <a:extLst>
              <a:ext uri="{FF2B5EF4-FFF2-40B4-BE49-F238E27FC236}">
                <a16:creationId xmlns:a16="http://schemas.microsoft.com/office/drawing/2014/main" id="{AEFB784B-4EA8-F845-0CE3-ADE1F28D6C8B}"/>
              </a:ext>
            </a:extLst>
          </p:cNvPr>
          <p:cNvCxnSpPr>
            <a:cxnSpLocks/>
          </p:cNvCxnSpPr>
          <p:nvPr/>
        </p:nvCxnSpPr>
        <p:spPr bwMode="auto">
          <a:xfrm>
            <a:off x="4419601" y="3432339"/>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31" name="Straight Arrow Connector 9430">
            <a:extLst>
              <a:ext uri="{FF2B5EF4-FFF2-40B4-BE49-F238E27FC236}">
                <a16:creationId xmlns:a16="http://schemas.microsoft.com/office/drawing/2014/main" id="{7F22FC31-D282-2E10-22DD-7A60B8E04B6D}"/>
              </a:ext>
            </a:extLst>
          </p:cNvPr>
          <p:cNvCxnSpPr>
            <a:cxnSpLocks/>
          </p:cNvCxnSpPr>
          <p:nvPr/>
        </p:nvCxnSpPr>
        <p:spPr bwMode="auto">
          <a:xfrm>
            <a:off x="4419601" y="3902000"/>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32" name="Straight Arrow Connector 9431">
            <a:extLst>
              <a:ext uri="{FF2B5EF4-FFF2-40B4-BE49-F238E27FC236}">
                <a16:creationId xmlns:a16="http://schemas.microsoft.com/office/drawing/2014/main" id="{5C8A7D04-FD09-B374-9522-B593ED4B059F}"/>
              </a:ext>
            </a:extLst>
          </p:cNvPr>
          <p:cNvCxnSpPr>
            <a:cxnSpLocks/>
          </p:cNvCxnSpPr>
          <p:nvPr/>
        </p:nvCxnSpPr>
        <p:spPr bwMode="auto">
          <a:xfrm flipV="1">
            <a:off x="4431556" y="4438166"/>
            <a:ext cx="0" cy="243836"/>
          </a:xfrm>
          <a:prstGeom prst="straightConnector1">
            <a:avLst/>
          </a:prstGeom>
          <a:noFill/>
          <a:ln w="28575" cap="flat" cmpd="sng" algn="ctr">
            <a:solidFill>
              <a:schemeClr val="bg1"/>
            </a:solidFill>
            <a:prstDash val="solid"/>
            <a:round/>
            <a:headEnd type="none" w="med" len="med"/>
            <a:tailEnd type="triangle"/>
          </a:ln>
          <a:effectLst/>
        </p:spPr>
      </p:cxnSp>
      <p:cxnSp>
        <p:nvCxnSpPr>
          <p:cNvPr id="9436" name="Straight Connector 9435">
            <a:extLst>
              <a:ext uri="{FF2B5EF4-FFF2-40B4-BE49-F238E27FC236}">
                <a16:creationId xmlns:a16="http://schemas.microsoft.com/office/drawing/2014/main" id="{894133AB-86B4-58E7-3C1A-4E0E3BA61594}"/>
              </a:ext>
            </a:extLst>
          </p:cNvPr>
          <p:cNvCxnSpPr>
            <a:cxnSpLocks/>
          </p:cNvCxnSpPr>
          <p:nvPr/>
        </p:nvCxnSpPr>
        <p:spPr bwMode="auto">
          <a:xfrm>
            <a:off x="968188" y="4679576"/>
            <a:ext cx="4669895" cy="0"/>
          </a:xfrm>
          <a:prstGeom prst="line">
            <a:avLst/>
          </a:prstGeom>
          <a:noFill/>
          <a:ln w="28575" cap="flat" cmpd="sng" algn="ctr">
            <a:solidFill>
              <a:schemeClr val="bg1"/>
            </a:solidFill>
            <a:prstDash val="solid"/>
            <a:round/>
            <a:headEnd type="none" w="med" len="med"/>
            <a:tailEnd type="none" w="med" len="med"/>
          </a:ln>
          <a:effectLst/>
        </p:spPr>
      </p:cxnSp>
      <p:sp>
        <p:nvSpPr>
          <p:cNvPr id="9437" name="TextBox 9436">
            <a:extLst>
              <a:ext uri="{FF2B5EF4-FFF2-40B4-BE49-F238E27FC236}">
                <a16:creationId xmlns:a16="http://schemas.microsoft.com/office/drawing/2014/main" id="{2C396B7D-74B6-7E68-0623-F40768543D58}"/>
              </a:ext>
            </a:extLst>
          </p:cNvPr>
          <p:cNvSpPr txBox="1"/>
          <p:nvPr/>
        </p:nvSpPr>
        <p:spPr bwMode="auto">
          <a:xfrm>
            <a:off x="3771644" y="3094266"/>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Food intake</a:t>
            </a:r>
          </a:p>
        </p:txBody>
      </p:sp>
      <p:sp>
        <p:nvSpPr>
          <p:cNvPr id="9438" name="TextBox 9437">
            <a:extLst>
              <a:ext uri="{FF2B5EF4-FFF2-40B4-BE49-F238E27FC236}">
                <a16:creationId xmlns:a16="http://schemas.microsoft.com/office/drawing/2014/main" id="{6EDE531C-B4A1-464B-3B3F-7F33FC59BA71}"/>
              </a:ext>
            </a:extLst>
          </p:cNvPr>
          <p:cNvSpPr txBox="1"/>
          <p:nvPr/>
        </p:nvSpPr>
        <p:spPr bwMode="auto">
          <a:xfrm>
            <a:off x="3710325" y="3598464"/>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Weight loss</a:t>
            </a:r>
          </a:p>
        </p:txBody>
      </p:sp>
      <p:sp>
        <p:nvSpPr>
          <p:cNvPr id="9439" name="TextBox 9438">
            <a:extLst>
              <a:ext uri="{FF2B5EF4-FFF2-40B4-BE49-F238E27FC236}">
                <a16:creationId xmlns:a16="http://schemas.microsoft.com/office/drawing/2014/main" id="{077FB59B-BFC5-0A71-8799-ABB78179F69C}"/>
              </a:ext>
            </a:extLst>
          </p:cNvPr>
          <p:cNvSpPr txBox="1"/>
          <p:nvPr/>
        </p:nvSpPr>
        <p:spPr bwMode="auto">
          <a:xfrm>
            <a:off x="3775218" y="4117440"/>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 Liver lipids</a:t>
            </a:r>
          </a:p>
        </p:txBody>
      </p:sp>
      <p:cxnSp>
        <p:nvCxnSpPr>
          <p:cNvPr id="9440" name="Straight Arrow Connector 9439">
            <a:extLst>
              <a:ext uri="{FF2B5EF4-FFF2-40B4-BE49-F238E27FC236}">
                <a16:creationId xmlns:a16="http://schemas.microsoft.com/office/drawing/2014/main" id="{F8E58070-B2F2-BBAC-FC34-ECDD2EFFAD5D}"/>
              </a:ext>
            </a:extLst>
          </p:cNvPr>
          <p:cNvCxnSpPr/>
          <p:nvPr/>
        </p:nvCxnSpPr>
        <p:spPr bwMode="auto">
          <a:xfrm>
            <a:off x="7584939" y="2230386"/>
            <a:ext cx="0" cy="882271"/>
          </a:xfrm>
          <a:prstGeom prst="straightConnector1">
            <a:avLst/>
          </a:prstGeom>
          <a:noFill/>
          <a:ln w="28575" cap="flat" cmpd="sng" algn="ctr">
            <a:solidFill>
              <a:schemeClr val="bg1"/>
            </a:solidFill>
            <a:prstDash val="solid"/>
            <a:round/>
            <a:headEnd type="none" w="med" len="med"/>
            <a:tailEnd type="triangle"/>
          </a:ln>
          <a:effectLst/>
        </p:spPr>
      </p:cxnSp>
      <p:cxnSp>
        <p:nvCxnSpPr>
          <p:cNvPr id="9441" name="Straight Arrow Connector 9440">
            <a:extLst>
              <a:ext uri="{FF2B5EF4-FFF2-40B4-BE49-F238E27FC236}">
                <a16:creationId xmlns:a16="http://schemas.microsoft.com/office/drawing/2014/main" id="{5461BB8D-6DCB-D0E7-BE4A-63030423833C}"/>
              </a:ext>
            </a:extLst>
          </p:cNvPr>
          <p:cNvCxnSpPr>
            <a:cxnSpLocks/>
          </p:cNvCxnSpPr>
          <p:nvPr/>
        </p:nvCxnSpPr>
        <p:spPr bwMode="auto">
          <a:xfrm>
            <a:off x="7584939" y="3437562"/>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42" name="Straight Arrow Connector 9441">
            <a:extLst>
              <a:ext uri="{FF2B5EF4-FFF2-40B4-BE49-F238E27FC236}">
                <a16:creationId xmlns:a16="http://schemas.microsoft.com/office/drawing/2014/main" id="{ED65626C-CC18-EAE6-2B2A-C7BE6AFDB13F}"/>
              </a:ext>
            </a:extLst>
          </p:cNvPr>
          <p:cNvCxnSpPr>
            <a:cxnSpLocks/>
          </p:cNvCxnSpPr>
          <p:nvPr/>
        </p:nvCxnSpPr>
        <p:spPr bwMode="auto">
          <a:xfrm>
            <a:off x="7584939" y="3888173"/>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43" name="Straight Arrow Connector 9442">
            <a:extLst>
              <a:ext uri="{FF2B5EF4-FFF2-40B4-BE49-F238E27FC236}">
                <a16:creationId xmlns:a16="http://schemas.microsoft.com/office/drawing/2014/main" id="{5ED84707-7902-0870-A2AD-39A15F3881D4}"/>
              </a:ext>
            </a:extLst>
          </p:cNvPr>
          <p:cNvCxnSpPr>
            <a:cxnSpLocks/>
          </p:cNvCxnSpPr>
          <p:nvPr/>
        </p:nvCxnSpPr>
        <p:spPr bwMode="auto">
          <a:xfrm flipV="1">
            <a:off x="7596894" y="4443389"/>
            <a:ext cx="0" cy="243836"/>
          </a:xfrm>
          <a:prstGeom prst="straightConnector1">
            <a:avLst/>
          </a:prstGeom>
          <a:noFill/>
          <a:ln w="28575" cap="flat" cmpd="sng" algn="ctr">
            <a:solidFill>
              <a:schemeClr val="bg1"/>
            </a:solidFill>
            <a:prstDash val="solid"/>
            <a:round/>
            <a:headEnd type="none" w="med" len="med"/>
            <a:tailEnd type="triangle"/>
          </a:ln>
          <a:effectLst/>
        </p:spPr>
      </p:cxnSp>
      <p:cxnSp>
        <p:nvCxnSpPr>
          <p:cNvPr id="9444" name="Straight Connector 9443">
            <a:extLst>
              <a:ext uri="{FF2B5EF4-FFF2-40B4-BE49-F238E27FC236}">
                <a16:creationId xmlns:a16="http://schemas.microsoft.com/office/drawing/2014/main" id="{758BC952-59FB-9EEB-B13E-96856DA6829E}"/>
              </a:ext>
            </a:extLst>
          </p:cNvPr>
          <p:cNvCxnSpPr>
            <a:cxnSpLocks/>
          </p:cNvCxnSpPr>
          <p:nvPr/>
        </p:nvCxnSpPr>
        <p:spPr bwMode="auto">
          <a:xfrm>
            <a:off x="6352988" y="4684799"/>
            <a:ext cx="4180766" cy="0"/>
          </a:xfrm>
          <a:prstGeom prst="line">
            <a:avLst/>
          </a:prstGeom>
          <a:noFill/>
          <a:ln w="28575" cap="flat" cmpd="sng" algn="ctr">
            <a:solidFill>
              <a:schemeClr val="bg1"/>
            </a:solidFill>
            <a:prstDash val="solid"/>
            <a:round/>
            <a:headEnd type="none" w="med" len="med"/>
            <a:tailEnd type="none" w="med" len="med"/>
          </a:ln>
          <a:effectLst/>
        </p:spPr>
      </p:cxnSp>
      <p:sp>
        <p:nvSpPr>
          <p:cNvPr id="9445" name="TextBox 9444">
            <a:extLst>
              <a:ext uri="{FF2B5EF4-FFF2-40B4-BE49-F238E27FC236}">
                <a16:creationId xmlns:a16="http://schemas.microsoft.com/office/drawing/2014/main" id="{1076D2EC-1F9A-C15A-E6A5-B9FCFD8E7AE8}"/>
              </a:ext>
            </a:extLst>
          </p:cNvPr>
          <p:cNvSpPr txBox="1"/>
          <p:nvPr/>
        </p:nvSpPr>
        <p:spPr bwMode="auto">
          <a:xfrm>
            <a:off x="6788517" y="3105475"/>
            <a:ext cx="1714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Insulin secretion</a:t>
            </a:r>
          </a:p>
        </p:txBody>
      </p:sp>
      <p:sp>
        <p:nvSpPr>
          <p:cNvPr id="9446" name="TextBox 9445">
            <a:extLst>
              <a:ext uri="{FF2B5EF4-FFF2-40B4-BE49-F238E27FC236}">
                <a16:creationId xmlns:a16="http://schemas.microsoft.com/office/drawing/2014/main" id="{2771EAC9-181F-28ED-8FD2-837CB1DF0E0E}"/>
              </a:ext>
            </a:extLst>
          </p:cNvPr>
          <p:cNvSpPr txBox="1"/>
          <p:nvPr/>
        </p:nvSpPr>
        <p:spPr bwMode="auto">
          <a:xfrm>
            <a:off x="6826418" y="3612228"/>
            <a:ext cx="22563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Adipose nutrient uptake</a:t>
            </a:r>
          </a:p>
        </p:txBody>
      </p:sp>
      <p:sp>
        <p:nvSpPr>
          <p:cNvPr id="9447" name="TextBox 9446">
            <a:extLst>
              <a:ext uri="{FF2B5EF4-FFF2-40B4-BE49-F238E27FC236}">
                <a16:creationId xmlns:a16="http://schemas.microsoft.com/office/drawing/2014/main" id="{CD3BD485-D616-98C3-5CD0-1F7B20E8BA99}"/>
              </a:ext>
            </a:extLst>
          </p:cNvPr>
          <p:cNvSpPr txBox="1"/>
          <p:nvPr/>
        </p:nvSpPr>
        <p:spPr bwMode="auto">
          <a:xfrm>
            <a:off x="6940556" y="4122663"/>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 Liver lipids</a:t>
            </a:r>
          </a:p>
        </p:txBody>
      </p:sp>
      <p:sp>
        <p:nvSpPr>
          <p:cNvPr id="5" name="Oval 4">
            <a:extLst>
              <a:ext uri="{FF2B5EF4-FFF2-40B4-BE49-F238E27FC236}">
                <a16:creationId xmlns:a16="http://schemas.microsoft.com/office/drawing/2014/main" id="{602B8EA8-2992-4A5D-722B-ACBFC62734F7}"/>
              </a:ext>
            </a:extLst>
          </p:cNvPr>
          <p:cNvSpPr/>
          <p:nvPr/>
        </p:nvSpPr>
        <p:spPr bwMode="auto">
          <a:xfrm>
            <a:off x="5053451" y="2804186"/>
            <a:ext cx="1821845" cy="1637186"/>
          </a:xfrm>
          <a:prstGeom prst="ellipse">
            <a:avLst/>
          </a:prstGeom>
          <a:noFill/>
          <a:ln w="63500">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385" name="Group 9384">
            <a:extLst>
              <a:ext uri="{FF2B5EF4-FFF2-40B4-BE49-F238E27FC236}">
                <a16:creationId xmlns:a16="http://schemas.microsoft.com/office/drawing/2014/main" id="{D1578C7B-5D50-51A5-D7D8-74F3D79EA0BA}"/>
              </a:ext>
            </a:extLst>
          </p:cNvPr>
          <p:cNvGrpSpPr/>
          <p:nvPr/>
        </p:nvGrpSpPr>
        <p:grpSpPr>
          <a:xfrm>
            <a:off x="7810002" y="1688197"/>
            <a:ext cx="1595408" cy="1748607"/>
            <a:chOff x="7810002" y="1688197"/>
            <a:chExt cx="1595408" cy="1748607"/>
          </a:xfrm>
        </p:grpSpPr>
        <p:sp>
          <p:nvSpPr>
            <p:cNvPr id="9384" name="Oval 9383">
              <a:extLst>
                <a:ext uri="{FF2B5EF4-FFF2-40B4-BE49-F238E27FC236}">
                  <a16:creationId xmlns:a16="http://schemas.microsoft.com/office/drawing/2014/main" id="{5D92B56C-6CCD-75C7-0F20-2BA33001F25B}"/>
                </a:ext>
              </a:extLst>
            </p:cNvPr>
            <p:cNvSpPr/>
            <p:nvPr/>
          </p:nvSpPr>
          <p:spPr bwMode="auto">
            <a:xfrm>
              <a:off x="7816859" y="1697960"/>
              <a:ext cx="1588551" cy="1588551"/>
            </a:xfrm>
            <a:prstGeom prst="ellipse">
              <a:avLst/>
            </a:prstGeom>
            <a:solidFill>
              <a:schemeClr val="accent5">
                <a:lumMod val="20000"/>
                <a:lumOff val="80000"/>
              </a:schemeClr>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6" name="Freeform: Shape 9335">
              <a:extLst>
                <a:ext uri="{FF2B5EF4-FFF2-40B4-BE49-F238E27FC236}">
                  <a16:creationId xmlns:a16="http://schemas.microsoft.com/office/drawing/2014/main" id="{924B2A3C-77EC-2862-220C-E1ACC87398B4}"/>
                </a:ext>
              </a:extLst>
            </p:cNvPr>
            <p:cNvSpPr/>
            <p:nvPr/>
          </p:nvSpPr>
          <p:spPr bwMode="auto">
            <a:xfrm>
              <a:off x="7810002" y="2413009"/>
              <a:ext cx="391377" cy="526954"/>
            </a:xfrm>
            <a:custGeom>
              <a:avLst/>
              <a:gdLst>
                <a:gd name="connsiteX0" fmla="*/ 7811 w 391377"/>
                <a:gd name="connsiteY0" fmla="*/ 9997 h 526954"/>
                <a:gd name="connsiteX1" fmla="*/ 134041 w 391377"/>
                <a:gd name="connsiteY1" fmla="*/ 71573 h 526954"/>
                <a:gd name="connsiteX2" fmla="*/ 272587 w 391377"/>
                <a:gd name="connsiteY2" fmla="*/ 93124 h 526954"/>
                <a:gd name="connsiteX3" fmla="*/ 361871 w 391377"/>
                <a:gd name="connsiteY3" fmla="*/ 179330 h 526954"/>
                <a:gd name="connsiteX4" fmla="*/ 389580 w 391377"/>
                <a:gd name="connsiteY4" fmla="*/ 302482 h 526954"/>
                <a:gd name="connsiteX5" fmla="*/ 318768 w 391377"/>
                <a:gd name="connsiteY5" fmla="*/ 450264 h 526954"/>
                <a:gd name="connsiteX6" fmla="*/ 186380 w 391377"/>
                <a:gd name="connsiteY6" fmla="*/ 514918 h 526954"/>
                <a:gd name="connsiteX7" fmla="*/ 130962 w 391377"/>
                <a:gd name="connsiteY7" fmla="*/ 505682 h 526954"/>
                <a:gd name="connsiteX8" fmla="*/ 26284 w 391377"/>
                <a:gd name="connsiteY8" fmla="*/ 305561 h 526954"/>
                <a:gd name="connsiteX9" fmla="*/ 7811 w 391377"/>
                <a:gd name="connsiteY9" fmla="*/ 9997 h 52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377" h="526954">
                  <a:moveTo>
                    <a:pt x="7811" y="9997"/>
                  </a:moveTo>
                  <a:cubicBezTo>
                    <a:pt x="25770" y="-29001"/>
                    <a:pt x="89912" y="57719"/>
                    <a:pt x="134041" y="71573"/>
                  </a:cubicBezTo>
                  <a:cubicBezTo>
                    <a:pt x="178170" y="85427"/>
                    <a:pt x="234615" y="75165"/>
                    <a:pt x="272587" y="93124"/>
                  </a:cubicBezTo>
                  <a:cubicBezTo>
                    <a:pt x="310559" y="111083"/>
                    <a:pt x="342372" y="144437"/>
                    <a:pt x="361871" y="179330"/>
                  </a:cubicBezTo>
                  <a:cubicBezTo>
                    <a:pt x="381370" y="214223"/>
                    <a:pt x="396764" y="257326"/>
                    <a:pt x="389580" y="302482"/>
                  </a:cubicBezTo>
                  <a:cubicBezTo>
                    <a:pt x="382396" y="347638"/>
                    <a:pt x="352635" y="414858"/>
                    <a:pt x="318768" y="450264"/>
                  </a:cubicBezTo>
                  <a:cubicBezTo>
                    <a:pt x="284901" y="485670"/>
                    <a:pt x="217681" y="505682"/>
                    <a:pt x="186380" y="514918"/>
                  </a:cubicBezTo>
                  <a:cubicBezTo>
                    <a:pt x="155079" y="524154"/>
                    <a:pt x="157645" y="540575"/>
                    <a:pt x="130962" y="505682"/>
                  </a:cubicBezTo>
                  <a:cubicBezTo>
                    <a:pt x="104279" y="470789"/>
                    <a:pt x="46809" y="385610"/>
                    <a:pt x="26284" y="305561"/>
                  </a:cubicBezTo>
                  <a:cubicBezTo>
                    <a:pt x="5759" y="225513"/>
                    <a:pt x="-10148" y="48995"/>
                    <a:pt x="7811" y="9997"/>
                  </a:cubicBezTo>
                  <a:close/>
                </a:path>
              </a:pathLst>
            </a:custGeom>
            <a:solidFill>
              <a:schemeClr val="accent3">
                <a:lumMod val="40000"/>
                <a:lumOff val="60000"/>
              </a:schemeClr>
            </a:solidFill>
            <a:ln w="127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7" name="Freeform: Shape 9336">
              <a:extLst>
                <a:ext uri="{FF2B5EF4-FFF2-40B4-BE49-F238E27FC236}">
                  <a16:creationId xmlns:a16="http://schemas.microsoft.com/office/drawing/2014/main" id="{F8BDABB2-8F6F-4559-CC59-7CB1B5BFE5E8}"/>
                </a:ext>
              </a:extLst>
            </p:cNvPr>
            <p:cNvSpPr/>
            <p:nvPr/>
          </p:nvSpPr>
          <p:spPr bwMode="auto">
            <a:xfrm>
              <a:off x="8585659" y="1688197"/>
              <a:ext cx="355888" cy="440394"/>
            </a:xfrm>
            <a:custGeom>
              <a:avLst/>
              <a:gdLst>
                <a:gd name="connsiteX0" fmla="*/ 1080 w 355888"/>
                <a:gd name="connsiteY0" fmla="*/ 14373 h 440394"/>
                <a:gd name="connsiteX1" fmla="*/ 56499 w 355888"/>
                <a:gd name="connsiteY1" fmla="*/ 217573 h 440394"/>
                <a:gd name="connsiteX2" fmla="*/ 139626 w 355888"/>
                <a:gd name="connsiteY2" fmla="*/ 368433 h 440394"/>
                <a:gd name="connsiteX3" fmla="*/ 275093 w 355888"/>
                <a:gd name="connsiteY3" fmla="*/ 439245 h 440394"/>
                <a:gd name="connsiteX4" fmla="*/ 352062 w 355888"/>
                <a:gd name="connsiteY4" fmla="*/ 316094 h 440394"/>
                <a:gd name="connsiteX5" fmla="*/ 342826 w 355888"/>
                <a:gd name="connsiteY5" fmla="*/ 171391 h 440394"/>
                <a:gd name="connsiteX6" fmla="*/ 330511 w 355888"/>
                <a:gd name="connsiteY6" fmla="*/ 75948 h 440394"/>
                <a:gd name="connsiteX7" fmla="*/ 105759 w 355888"/>
                <a:gd name="connsiteY7" fmla="*/ 23609 h 440394"/>
                <a:gd name="connsiteX8" fmla="*/ 1080 w 355888"/>
                <a:gd name="connsiteY8" fmla="*/ 14373 h 440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888" h="440394">
                  <a:moveTo>
                    <a:pt x="1080" y="14373"/>
                  </a:moveTo>
                  <a:cubicBezTo>
                    <a:pt x="-7130" y="46700"/>
                    <a:pt x="33408" y="158563"/>
                    <a:pt x="56499" y="217573"/>
                  </a:cubicBezTo>
                  <a:cubicBezTo>
                    <a:pt x="79590" y="276583"/>
                    <a:pt x="103194" y="331488"/>
                    <a:pt x="139626" y="368433"/>
                  </a:cubicBezTo>
                  <a:cubicBezTo>
                    <a:pt x="176058" y="405378"/>
                    <a:pt x="239687" y="447968"/>
                    <a:pt x="275093" y="439245"/>
                  </a:cubicBezTo>
                  <a:cubicBezTo>
                    <a:pt x="310499" y="430522"/>
                    <a:pt x="340773" y="360736"/>
                    <a:pt x="352062" y="316094"/>
                  </a:cubicBezTo>
                  <a:cubicBezTo>
                    <a:pt x="363351" y="271452"/>
                    <a:pt x="346418" y="211415"/>
                    <a:pt x="342826" y="171391"/>
                  </a:cubicBezTo>
                  <a:cubicBezTo>
                    <a:pt x="339234" y="131367"/>
                    <a:pt x="370022" y="100578"/>
                    <a:pt x="330511" y="75948"/>
                  </a:cubicBezTo>
                  <a:cubicBezTo>
                    <a:pt x="291000" y="51318"/>
                    <a:pt x="160151" y="34385"/>
                    <a:pt x="105759" y="23609"/>
                  </a:cubicBezTo>
                  <a:cubicBezTo>
                    <a:pt x="51367" y="12833"/>
                    <a:pt x="9290" y="-17954"/>
                    <a:pt x="1080" y="14373"/>
                  </a:cubicBezTo>
                  <a:close/>
                </a:path>
              </a:pathLst>
            </a:custGeom>
            <a:solidFill>
              <a:schemeClr val="accent3">
                <a:lumMod val="40000"/>
                <a:lumOff val="60000"/>
              </a:schemeClr>
            </a:solidFill>
            <a:ln w="127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9" name="Freeform: Shape 9308">
              <a:extLst>
                <a:ext uri="{FF2B5EF4-FFF2-40B4-BE49-F238E27FC236}">
                  <a16:creationId xmlns:a16="http://schemas.microsoft.com/office/drawing/2014/main" id="{C0D01490-6D2D-BFCF-3513-6A0E9319A898}"/>
                </a:ext>
              </a:extLst>
            </p:cNvPr>
            <p:cNvSpPr/>
            <p:nvPr/>
          </p:nvSpPr>
          <p:spPr bwMode="auto">
            <a:xfrm>
              <a:off x="8171431" y="1840907"/>
              <a:ext cx="635142" cy="851286"/>
            </a:xfrm>
            <a:custGeom>
              <a:avLst/>
              <a:gdLst>
                <a:gd name="connsiteX0" fmla="*/ 27783 w 635142"/>
                <a:gd name="connsiteY0" fmla="*/ 563948 h 851286"/>
                <a:gd name="connsiteX1" fmla="*/ 101674 w 635142"/>
                <a:gd name="connsiteY1" fmla="*/ 480821 h 851286"/>
                <a:gd name="connsiteX2" fmla="*/ 126305 w 635142"/>
                <a:gd name="connsiteY2" fmla="*/ 274542 h 851286"/>
                <a:gd name="connsiteX3" fmla="*/ 95517 w 635142"/>
                <a:gd name="connsiteY3" fmla="*/ 105209 h 851286"/>
                <a:gd name="connsiteX4" fmla="*/ 132462 w 635142"/>
                <a:gd name="connsiteY4" fmla="*/ 22082 h 851286"/>
                <a:gd name="connsiteX5" fmla="*/ 329505 w 635142"/>
                <a:gd name="connsiteY5" fmla="*/ 3609 h 851286"/>
                <a:gd name="connsiteX6" fmla="*/ 511153 w 635142"/>
                <a:gd name="connsiteY6" fmla="*/ 80579 h 851286"/>
                <a:gd name="connsiteX7" fmla="*/ 631226 w 635142"/>
                <a:gd name="connsiteY7" fmla="*/ 283779 h 851286"/>
                <a:gd name="connsiteX8" fmla="*/ 600438 w 635142"/>
                <a:gd name="connsiteY8" fmla="*/ 502373 h 851286"/>
                <a:gd name="connsiteX9" fmla="*/ 545020 w 635142"/>
                <a:gd name="connsiteY9" fmla="*/ 640918 h 851286"/>
                <a:gd name="connsiteX10" fmla="*/ 372608 w 635142"/>
                <a:gd name="connsiteY10" fmla="*/ 816409 h 851286"/>
                <a:gd name="connsiteX11" fmla="*/ 206353 w 635142"/>
                <a:gd name="connsiteY11" fmla="*/ 850276 h 851286"/>
                <a:gd name="connsiteX12" fmla="*/ 83202 w 635142"/>
                <a:gd name="connsiteY12" fmla="*/ 797936 h 851286"/>
                <a:gd name="connsiteX13" fmla="*/ 3153 w 635142"/>
                <a:gd name="connsiteY13" fmla="*/ 640918 h 851286"/>
                <a:gd name="connsiteX14" fmla="*/ 27783 w 635142"/>
                <a:gd name="connsiteY14" fmla="*/ 563948 h 85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5142" h="851286">
                  <a:moveTo>
                    <a:pt x="27783" y="563948"/>
                  </a:moveTo>
                  <a:cubicBezTo>
                    <a:pt x="44203" y="537265"/>
                    <a:pt x="85254" y="529055"/>
                    <a:pt x="101674" y="480821"/>
                  </a:cubicBezTo>
                  <a:cubicBezTo>
                    <a:pt x="118094" y="432587"/>
                    <a:pt x="127331" y="337144"/>
                    <a:pt x="126305" y="274542"/>
                  </a:cubicBezTo>
                  <a:cubicBezTo>
                    <a:pt x="125279" y="211940"/>
                    <a:pt x="94491" y="147286"/>
                    <a:pt x="95517" y="105209"/>
                  </a:cubicBezTo>
                  <a:cubicBezTo>
                    <a:pt x="96543" y="63132"/>
                    <a:pt x="93464" y="39015"/>
                    <a:pt x="132462" y="22082"/>
                  </a:cubicBezTo>
                  <a:cubicBezTo>
                    <a:pt x="171460" y="5149"/>
                    <a:pt x="266390" y="-6141"/>
                    <a:pt x="329505" y="3609"/>
                  </a:cubicBezTo>
                  <a:cubicBezTo>
                    <a:pt x="392620" y="13358"/>
                    <a:pt x="460866" y="33884"/>
                    <a:pt x="511153" y="80579"/>
                  </a:cubicBezTo>
                  <a:cubicBezTo>
                    <a:pt x="561440" y="127274"/>
                    <a:pt x="616345" y="213480"/>
                    <a:pt x="631226" y="283779"/>
                  </a:cubicBezTo>
                  <a:cubicBezTo>
                    <a:pt x="646107" y="354078"/>
                    <a:pt x="614806" y="442850"/>
                    <a:pt x="600438" y="502373"/>
                  </a:cubicBezTo>
                  <a:cubicBezTo>
                    <a:pt x="586070" y="561896"/>
                    <a:pt x="582992" y="588579"/>
                    <a:pt x="545020" y="640918"/>
                  </a:cubicBezTo>
                  <a:cubicBezTo>
                    <a:pt x="507048" y="693257"/>
                    <a:pt x="429053" y="781516"/>
                    <a:pt x="372608" y="816409"/>
                  </a:cubicBezTo>
                  <a:cubicBezTo>
                    <a:pt x="316163" y="851302"/>
                    <a:pt x="254587" y="853355"/>
                    <a:pt x="206353" y="850276"/>
                  </a:cubicBezTo>
                  <a:cubicBezTo>
                    <a:pt x="158119" y="847197"/>
                    <a:pt x="117069" y="832829"/>
                    <a:pt x="83202" y="797936"/>
                  </a:cubicBezTo>
                  <a:cubicBezTo>
                    <a:pt x="49335" y="763043"/>
                    <a:pt x="13929" y="679403"/>
                    <a:pt x="3153" y="640918"/>
                  </a:cubicBezTo>
                  <a:cubicBezTo>
                    <a:pt x="-7623" y="602433"/>
                    <a:pt x="11363" y="590631"/>
                    <a:pt x="27783" y="563948"/>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0" name="Freeform: Shape 9309">
              <a:extLst>
                <a:ext uri="{FF2B5EF4-FFF2-40B4-BE49-F238E27FC236}">
                  <a16:creationId xmlns:a16="http://schemas.microsoft.com/office/drawing/2014/main" id="{7F36CB8B-362A-B1FA-FC19-EF4CB13C9B7E}"/>
                </a:ext>
              </a:extLst>
            </p:cNvPr>
            <p:cNvSpPr/>
            <p:nvPr/>
          </p:nvSpPr>
          <p:spPr bwMode="auto">
            <a:xfrm>
              <a:off x="8360298" y="2083142"/>
              <a:ext cx="237589" cy="333730"/>
            </a:xfrm>
            <a:custGeom>
              <a:avLst/>
              <a:gdLst>
                <a:gd name="connsiteX0" fmla="*/ 1540 w 237589"/>
                <a:gd name="connsiteY0" fmla="*/ 225158 h 333730"/>
                <a:gd name="connsiteX1" fmla="*/ 44643 w 237589"/>
                <a:gd name="connsiteY1" fmla="*/ 40430 h 333730"/>
                <a:gd name="connsiteX2" fmla="*/ 152401 w 237589"/>
                <a:gd name="connsiteY2" fmla="*/ 406 h 333730"/>
                <a:gd name="connsiteX3" fmla="*/ 226292 w 237589"/>
                <a:gd name="connsiteY3" fmla="*/ 52746 h 333730"/>
                <a:gd name="connsiteX4" fmla="*/ 229371 w 237589"/>
                <a:gd name="connsiteY4" fmla="*/ 215921 h 333730"/>
                <a:gd name="connsiteX5" fmla="*/ 149322 w 237589"/>
                <a:gd name="connsiteY5" fmla="*/ 329837 h 333730"/>
                <a:gd name="connsiteX6" fmla="*/ 23092 w 237589"/>
                <a:gd name="connsiteY6" fmla="*/ 299049 h 333730"/>
                <a:gd name="connsiteX7" fmla="*/ 1540 w 237589"/>
                <a:gd name="connsiteY7" fmla="*/ 225158 h 33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589" h="333730">
                  <a:moveTo>
                    <a:pt x="1540" y="225158"/>
                  </a:moveTo>
                  <a:cubicBezTo>
                    <a:pt x="5132" y="182055"/>
                    <a:pt x="19500" y="77889"/>
                    <a:pt x="44643" y="40430"/>
                  </a:cubicBezTo>
                  <a:cubicBezTo>
                    <a:pt x="69786" y="2971"/>
                    <a:pt x="122126" y="-1647"/>
                    <a:pt x="152401" y="406"/>
                  </a:cubicBezTo>
                  <a:cubicBezTo>
                    <a:pt x="182676" y="2459"/>
                    <a:pt x="213464" y="16827"/>
                    <a:pt x="226292" y="52746"/>
                  </a:cubicBezTo>
                  <a:cubicBezTo>
                    <a:pt x="239120" y="88665"/>
                    <a:pt x="242199" y="169739"/>
                    <a:pt x="229371" y="215921"/>
                  </a:cubicBezTo>
                  <a:cubicBezTo>
                    <a:pt x="216543" y="262103"/>
                    <a:pt x="183702" y="315982"/>
                    <a:pt x="149322" y="329837"/>
                  </a:cubicBezTo>
                  <a:cubicBezTo>
                    <a:pt x="114942" y="343692"/>
                    <a:pt x="47209" y="317522"/>
                    <a:pt x="23092" y="299049"/>
                  </a:cubicBezTo>
                  <a:cubicBezTo>
                    <a:pt x="-1025" y="280576"/>
                    <a:pt x="-2052" y="268261"/>
                    <a:pt x="1540" y="225158"/>
                  </a:cubicBezTo>
                  <a:close/>
                </a:path>
              </a:pathLst>
            </a:cu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315" name="Group 9314">
              <a:extLst>
                <a:ext uri="{FF2B5EF4-FFF2-40B4-BE49-F238E27FC236}">
                  <a16:creationId xmlns:a16="http://schemas.microsoft.com/office/drawing/2014/main" id="{2CDA814F-9A8A-B0F7-C4AE-2111F3AC307C}"/>
                </a:ext>
              </a:extLst>
            </p:cNvPr>
            <p:cNvGrpSpPr/>
            <p:nvPr/>
          </p:nvGrpSpPr>
          <p:grpSpPr>
            <a:xfrm>
              <a:off x="8610034" y="2041160"/>
              <a:ext cx="173682" cy="173682"/>
              <a:chOff x="9614068" y="2256309"/>
              <a:chExt cx="173682" cy="173682"/>
            </a:xfrm>
          </p:grpSpPr>
          <p:sp>
            <p:nvSpPr>
              <p:cNvPr id="9311" name="Oval 9310">
                <a:extLst>
                  <a:ext uri="{FF2B5EF4-FFF2-40B4-BE49-F238E27FC236}">
                    <a16:creationId xmlns:a16="http://schemas.microsoft.com/office/drawing/2014/main" id="{73E10B5C-FE43-5EE5-924A-428F5FB51828}"/>
                  </a:ext>
                </a:extLst>
              </p:cNvPr>
              <p:cNvSpPr/>
              <p:nvPr/>
            </p:nvSpPr>
            <p:spPr bwMode="auto">
              <a:xfrm>
                <a:off x="9614068" y="2256309"/>
                <a:ext cx="173682" cy="173682"/>
              </a:xfrm>
              <a:prstGeom prst="ellipse">
                <a:avLst/>
              </a:prstGeom>
              <a:solidFill>
                <a:schemeClr val="accent2">
                  <a:lumMod val="20000"/>
                  <a:lumOff val="80000"/>
                </a:schemeClr>
              </a:solid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2" name="Oval 9311">
                <a:extLst>
                  <a:ext uri="{FF2B5EF4-FFF2-40B4-BE49-F238E27FC236}">
                    <a16:creationId xmlns:a16="http://schemas.microsoft.com/office/drawing/2014/main" id="{91B0B533-92BB-F54E-C2C1-C3E256A249E9}"/>
                  </a:ext>
                </a:extLst>
              </p:cNvPr>
              <p:cNvSpPr/>
              <p:nvPr/>
            </p:nvSpPr>
            <p:spPr bwMode="auto">
              <a:xfrm>
                <a:off x="9655190" y="228716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3" name="Oval 9312">
                <a:extLst>
                  <a:ext uri="{FF2B5EF4-FFF2-40B4-BE49-F238E27FC236}">
                    <a16:creationId xmlns:a16="http://schemas.microsoft.com/office/drawing/2014/main" id="{1521F267-D0DD-FDB2-EED8-89FD7CCB7A8E}"/>
                  </a:ext>
                </a:extLst>
              </p:cNvPr>
              <p:cNvSpPr/>
              <p:nvPr/>
            </p:nvSpPr>
            <p:spPr bwMode="auto">
              <a:xfrm>
                <a:off x="9667337" y="234147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4" name="Oval 9313">
                <a:extLst>
                  <a:ext uri="{FF2B5EF4-FFF2-40B4-BE49-F238E27FC236}">
                    <a16:creationId xmlns:a16="http://schemas.microsoft.com/office/drawing/2014/main" id="{61F38B47-6C83-4C56-B188-B0EE4F1B2F99}"/>
                  </a:ext>
                </a:extLst>
              </p:cNvPr>
              <p:cNvSpPr/>
              <p:nvPr/>
            </p:nvSpPr>
            <p:spPr bwMode="auto">
              <a:xfrm>
                <a:off x="9713739" y="231044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16" name="Group 9315">
              <a:extLst>
                <a:ext uri="{FF2B5EF4-FFF2-40B4-BE49-F238E27FC236}">
                  <a16:creationId xmlns:a16="http://schemas.microsoft.com/office/drawing/2014/main" id="{870B1D70-AC78-7EFF-CCA1-3587C8F82F1B}"/>
                </a:ext>
              </a:extLst>
            </p:cNvPr>
            <p:cNvGrpSpPr/>
            <p:nvPr/>
          </p:nvGrpSpPr>
          <p:grpSpPr>
            <a:xfrm>
              <a:off x="8285418" y="2460523"/>
              <a:ext cx="173682" cy="173682"/>
              <a:chOff x="9614068" y="2256309"/>
              <a:chExt cx="173682" cy="173682"/>
            </a:xfrm>
          </p:grpSpPr>
          <p:sp>
            <p:nvSpPr>
              <p:cNvPr id="9317" name="Oval 9316">
                <a:extLst>
                  <a:ext uri="{FF2B5EF4-FFF2-40B4-BE49-F238E27FC236}">
                    <a16:creationId xmlns:a16="http://schemas.microsoft.com/office/drawing/2014/main" id="{6FFFCEB8-9AC6-CBB4-FD86-D555C9F551D4}"/>
                  </a:ext>
                </a:extLst>
              </p:cNvPr>
              <p:cNvSpPr/>
              <p:nvPr/>
            </p:nvSpPr>
            <p:spPr bwMode="auto">
              <a:xfrm>
                <a:off x="9614068" y="2256309"/>
                <a:ext cx="173682" cy="173682"/>
              </a:xfrm>
              <a:prstGeom prst="ellipse">
                <a:avLst/>
              </a:prstGeom>
              <a:solidFill>
                <a:schemeClr val="accent2">
                  <a:lumMod val="20000"/>
                  <a:lumOff val="80000"/>
                </a:schemeClr>
              </a:solid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8" name="Oval 9317">
                <a:extLst>
                  <a:ext uri="{FF2B5EF4-FFF2-40B4-BE49-F238E27FC236}">
                    <a16:creationId xmlns:a16="http://schemas.microsoft.com/office/drawing/2014/main" id="{8B584626-5EEC-84F0-E736-85A5CA8A9AA1}"/>
                  </a:ext>
                </a:extLst>
              </p:cNvPr>
              <p:cNvSpPr/>
              <p:nvPr/>
            </p:nvSpPr>
            <p:spPr bwMode="auto">
              <a:xfrm>
                <a:off x="9655190" y="228716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9" name="Oval 9318">
                <a:extLst>
                  <a:ext uri="{FF2B5EF4-FFF2-40B4-BE49-F238E27FC236}">
                    <a16:creationId xmlns:a16="http://schemas.microsoft.com/office/drawing/2014/main" id="{92106C07-EC36-F32A-2AEF-C5079491C33D}"/>
                  </a:ext>
                </a:extLst>
              </p:cNvPr>
              <p:cNvSpPr/>
              <p:nvPr/>
            </p:nvSpPr>
            <p:spPr bwMode="auto">
              <a:xfrm>
                <a:off x="9667337" y="234147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0" name="Oval 9319">
                <a:extLst>
                  <a:ext uri="{FF2B5EF4-FFF2-40B4-BE49-F238E27FC236}">
                    <a16:creationId xmlns:a16="http://schemas.microsoft.com/office/drawing/2014/main" id="{D8B23F3E-D920-73EC-0BD5-481032BCA845}"/>
                  </a:ext>
                </a:extLst>
              </p:cNvPr>
              <p:cNvSpPr/>
              <p:nvPr/>
            </p:nvSpPr>
            <p:spPr bwMode="auto">
              <a:xfrm>
                <a:off x="9713739" y="231044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21" name="Group 9320">
              <a:extLst>
                <a:ext uri="{FF2B5EF4-FFF2-40B4-BE49-F238E27FC236}">
                  <a16:creationId xmlns:a16="http://schemas.microsoft.com/office/drawing/2014/main" id="{3A36E899-B674-429F-81BD-58C0A432DBD3}"/>
                </a:ext>
              </a:extLst>
            </p:cNvPr>
            <p:cNvGrpSpPr/>
            <p:nvPr/>
          </p:nvGrpSpPr>
          <p:grpSpPr>
            <a:xfrm>
              <a:off x="8545995" y="2365750"/>
              <a:ext cx="185829" cy="186526"/>
              <a:chOff x="9614068" y="2256309"/>
              <a:chExt cx="185829" cy="186526"/>
            </a:xfrm>
          </p:grpSpPr>
          <p:sp>
            <p:nvSpPr>
              <p:cNvPr id="9322" name="Oval 9321">
                <a:extLst>
                  <a:ext uri="{FF2B5EF4-FFF2-40B4-BE49-F238E27FC236}">
                    <a16:creationId xmlns:a16="http://schemas.microsoft.com/office/drawing/2014/main" id="{45FD39A5-6CD9-ADEF-75C4-9614865A4688}"/>
                  </a:ext>
                </a:extLst>
              </p:cNvPr>
              <p:cNvSpPr/>
              <p:nvPr/>
            </p:nvSpPr>
            <p:spPr bwMode="auto">
              <a:xfrm>
                <a:off x="9614068" y="2256309"/>
                <a:ext cx="173682" cy="173682"/>
              </a:xfrm>
              <a:prstGeom prst="ellipse">
                <a:avLst/>
              </a:prstGeom>
              <a:solidFill>
                <a:schemeClr val="accent2">
                  <a:lumMod val="20000"/>
                  <a:lumOff val="80000"/>
                </a:schemeClr>
              </a:solid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3" name="Oval 9322">
                <a:extLst>
                  <a:ext uri="{FF2B5EF4-FFF2-40B4-BE49-F238E27FC236}">
                    <a16:creationId xmlns:a16="http://schemas.microsoft.com/office/drawing/2014/main" id="{583BDFAC-126F-E8DC-566B-1E5671275F1B}"/>
                  </a:ext>
                </a:extLst>
              </p:cNvPr>
              <p:cNvSpPr/>
              <p:nvPr/>
            </p:nvSpPr>
            <p:spPr bwMode="auto">
              <a:xfrm>
                <a:off x="9655190" y="228716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4" name="Oval 9323">
                <a:extLst>
                  <a:ext uri="{FF2B5EF4-FFF2-40B4-BE49-F238E27FC236}">
                    <a16:creationId xmlns:a16="http://schemas.microsoft.com/office/drawing/2014/main" id="{207BD497-0AF3-0181-FF64-6A75393E7137}"/>
                  </a:ext>
                </a:extLst>
              </p:cNvPr>
              <p:cNvSpPr/>
              <p:nvPr/>
            </p:nvSpPr>
            <p:spPr bwMode="auto">
              <a:xfrm>
                <a:off x="9667337" y="234147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5" name="Oval 9324">
                <a:extLst>
                  <a:ext uri="{FF2B5EF4-FFF2-40B4-BE49-F238E27FC236}">
                    <a16:creationId xmlns:a16="http://schemas.microsoft.com/office/drawing/2014/main" id="{C79CF366-26BA-C617-C1EC-759FFF723BBA}"/>
                  </a:ext>
                </a:extLst>
              </p:cNvPr>
              <p:cNvSpPr/>
              <p:nvPr/>
            </p:nvSpPr>
            <p:spPr bwMode="auto">
              <a:xfrm>
                <a:off x="9738999" y="2381937"/>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29" name="Group 9328">
              <a:extLst>
                <a:ext uri="{FF2B5EF4-FFF2-40B4-BE49-F238E27FC236}">
                  <a16:creationId xmlns:a16="http://schemas.microsoft.com/office/drawing/2014/main" id="{74F8D574-5C86-865C-F03A-598AC465AE0C}"/>
                </a:ext>
              </a:extLst>
            </p:cNvPr>
            <p:cNvGrpSpPr/>
            <p:nvPr/>
          </p:nvGrpSpPr>
          <p:grpSpPr>
            <a:xfrm rot="5975466">
              <a:off x="8693632" y="2244449"/>
              <a:ext cx="156767" cy="178555"/>
              <a:chOff x="2923104" y="3174171"/>
              <a:chExt cx="156767" cy="178555"/>
            </a:xfrm>
          </p:grpSpPr>
          <p:sp>
            <p:nvSpPr>
              <p:cNvPr id="9326" name="Freeform: Shape 9325">
                <a:extLst>
                  <a:ext uri="{FF2B5EF4-FFF2-40B4-BE49-F238E27FC236}">
                    <a16:creationId xmlns:a16="http://schemas.microsoft.com/office/drawing/2014/main" id="{B0A38B5A-63DB-3C37-3FFE-C7DE6AD8CD4C}"/>
                  </a:ext>
                </a:extLst>
              </p:cNvPr>
              <p:cNvSpPr/>
              <p:nvPr/>
            </p:nvSpPr>
            <p:spPr bwMode="auto">
              <a:xfrm>
                <a:off x="2923104" y="3174171"/>
                <a:ext cx="77349" cy="118294"/>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8691" h="574487">
                    <a:moveTo>
                      <a:pt x="176242" y="10371"/>
                    </a:moveTo>
                    <a:cubicBezTo>
                      <a:pt x="129015" y="1389"/>
                      <a:pt x="81789" y="-7593"/>
                      <a:pt x="58031" y="10371"/>
                    </a:cubicBezTo>
                    <a:cubicBezTo>
                      <a:pt x="34273" y="28335"/>
                      <a:pt x="42965" y="39344"/>
                      <a:pt x="33693" y="118152"/>
                    </a:cubicBezTo>
                    <a:cubicBezTo>
                      <a:pt x="24421" y="196960"/>
                      <a:pt x="-9187" y="417157"/>
                      <a:pt x="2402" y="483216"/>
                    </a:cubicBezTo>
                    <a:cubicBezTo>
                      <a:pt x="13991" y="549275"/>
                      <a:pt x="76573" y="559707"/>
                      <a:pt x="103229" y="514508"/>
                    </a:cubicBezTo>
                    <a:cubicBezTo>
                      <a:pt x="129884" y="469310"/>
                      <a:pt x="147848" y="276346"/>
                      <a:pt x="162335" y="212025"/>
                    </a:cubicBezTo>
                    <a:cubicBezTo>
                      <a:pt x="176822" y="147704"/>
                      <a:pt x="178560" y="144228"/>
                      <a:pt x="190149" y="128582"/>
                    </a:cubicBezTo>
                    <a:cubicBezTo>
                      <a:pt x="201738" y="112936"/>
                      <a:pt x="231871" y="118152"/>
                      <a:pt x="231871" y="118152"/>
                    </a:cubicBezTo>
                    <a:lnTo>
                      <a:pt x="231871" y="118152"/>
                    </a:lnTo>
                    <a:cubicBezTo>
                      <a:pt x="239404" y="128582"/>
                      <a:pt x="274751" y="111777"/>
                      <a:pt x="277069" y="180734"/>
                    </a:cubicBezTo>
                    <a:cubicBezTo>
                      <a:pt x="279387" y="249691"/>
                      <a:pt x="231291" y="472786"/>
                      <a:pt x="245778" y="531892"/>
                    </a:cubicBezTo>
                    <a:cubicBezTo>
                      <a:pt x="260265" y="590998"/>
                      <a:pt x="333857" y="585202"/>
                      <a:pt x="363989" y="535368"/>
                    </a:cubicBezTo>
                    <a:cubicBezTo>
                      <a:pt x="394121" y="485534"/>
                      <a:pt x="405711" y="303001"/>
                      <a:pt x="426572" y="232886"/>
                    </a:cubicBezTo>
                    <a:cubicBezTo>
                      <a:pt x="447433" y="162771"/>
                      <a:pt x="467134" y="129741"/>
                      <a:pt x="489154" y="114675"/>
                    </a:cubicBezTo>
                    <a:cubicBezTo>
                      <a:pt x="511174" y="99609"/>
                      <a:pt x="534932" y="121049"/>
                      <a:pt x="558691" y="142489"/>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27" name="Freeform: Shape 9326">
                <a:extLst>
                  <a:ext uri="{FF2B5EF4-FFF2-40B4-BE49-F238E27FC236}">
                    <a16:creationId xmlns:a16="http://schemas.microsoft.com/office/drawing/2014/main" id="{4168FF03-7FAB-B3CA-4A3B-D05460E4B23E}"/>
                  </a:ext>
                </a:extLst>
              </p:cNvPr>
              <p:cNvSpPr/>
              <p:nvPr/>
            </p:nvSpPr>
            <p:spPr bwMode="auto">
              <a:xfrm>
                <a:off x="2996377" y="3200717"/>
                <a:ext cx="77349" cy="116158"/>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 name="connsiteX0" fmla="*/ 58031 w 558691"/>
                  <a:gd name="connsiteY0" fmla="*/ -1 h 564115"/>
                  <a:gd name="connsiteX1" fmla="*/ 33693 w 558691"/>
                  <a:gd name="connsiteY1" fmla="*/ 107780 h 564115"/>
                  <a:gd name="connsiteX2" fmla="*/ 2402 w 558691"/>
                  <a:gd name="connsiteY2" fmla="*/ 472844 h 564115"/>
                  <a:gd name="connsiteX3" fmla="*/ 103229 w 558691"/>
                  <a:gd name="connsiteY3" fmla="*/ 504136 h 564115"/>
                  <a:gd name="connsiteX4" fmla="*/ 162335 w 558691"/>
                  <a:gd name="connsiteY4" fmla="*/ 201653 h 564115"/>
                  <a:gd name="connsiteX5" fmla="*/ 190149 w 558691"/>
                  <a:gd name="connsiteY5" fmla="*/ 118210 h 564115"/>
                  <a:gd name="connsiteX6" fmla="*/ 231871 w 558691"/>
                  <a:gd name="connsiteY6" fmla="*/ 107780 h 564115"/>
                  <a:gd name="connsiteX7" fmla="*/ 231871 w 558691"/>
                  <a:gd name="connsiteY7" fmla="*/ 107780 h 564115"/>
                  <a:gd name="connsiteX8" fmla="*/ 277069 w 558691"/>
                  <a:gd name="connsiteY8" fmla="*/ 170362 h 564115"/>
                  <a:gd name="connsiteX9" fmla="*/ 245778 w 558691"/>
                  <a:gd name="connsiteY9" fmla="*/ 521520 h 564115"/>
                  <a:gd name="connsiteX10" fmla="*/ 363989 w 558691"/>
                  <a:gd name="connsiteY10" fmla="*/ 524996 h 564115"/>
                  <a:gd name="connsiteX11" fmla="*/ 426572 w 558691"/>
                  <a:gd name="connsiteY11" fmla="*/ 222514 h 564115"/>
                  <a:gd name="connsiteX12" fmla="*/ 489154 w 558691"/>
                  <a:gd name="connsiteY12" fmla="*/ 104303 h 564115"/>
                  <a:gd name="connsiteX13" fmla="*/ 558691 w 558691"/>
                  <a:gd name="connsiteY13" fmla="*/ 132117 h 564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8691" h="564115">
                    <a:moveTo>
                      <a:pt x="58031" y="-1"/>
                    </a:moveTo>
                    <a:cubicBezTo>
                      <a:pt x="34273" y="17963"/>
                      <a:pt x="42965" y="28972"/>
                      <a:pt x="33693" y="107780"/>
                    </a:cubicBezTo>
                    <a:cubicBezTo>
                      <a:pt x="24421" y="186588"/>
                      <a:pt x="-9187" y="406785"/>
                      <a:pt x="2402" y="472844"/>
                    </a:cubicBezTo>
                    <a:cubicBezTo>
                      <a:pt x="13991" y="538903"/>
                      <a:pt x="76573" y="549335"/>
                      <a:pt x="103229" y="504136"/>
                    </a:cubicBezTo>
                    <a:cubicBezTo>
                      <a:pt x="129884" y="458938"/>
                      <a:pt x="147848" y="265974"/>
                      <a:pt x="162335" y="201653"/>
                    </a:cubicBezTo>
                    <a:cubicBezTo>
                      <a:pt x="176822" y="137332"/>
                      <a:pt x="178560" y="133856"/>
                      <a:pt x="190149" y="118210"/>
                    </a:cubicBezTo>
                    <a:cubicBezTo>
                      <a:pt x="201738" y="102564"/>
                      <a:pt x="231871" y="107780"/>
                      <a:pt x="231871" y="107780"/>
                    </a:cubicBezTo>
                    <a:lnTo>
                      <a:pt x="231871" y="107780"/>
                    </a:lnTo>
                    <a:cubicBezTo>
                      <a:pt x="239404" y="118210"/>
                      <a:pt x="274751" y="101405"/>
                      <a:pt x="277069" y="170362"/>
                    </a:cubicBezTo>
                    <a:cubicBezTo>
                      <a:pt x="279387" y="239319"/>
                      <a:pt x="231291" y="462414"/>
                      <a:pt x="245778" y="521520"/>
                    </a:cubicBezTo>
                    <a:cubicBezTo>
                      <a:pt x="260265" y="580626"/>
                      <a:pt x="333857" y="574830"/>
                      <a:pt x="363989" y="524996"/>
                    </a:cubicBezTo>
                    <a:cubicBezTo>
                      <a:pt x="394121" y="475162"/>
                      <a:pt x="405711" y="292629"/>
                      <a:pt x="426572" y="222514"/>
                    </a:cubicBezTo>
                    <a:cubicBezTo>
                      <a:pt x="447433" y="152399"/>
                      <a:pt x="467134" y="119369"/>
                      <a:pt x="489154" y="104303"/>
                    </a:cubicBezTo>
                    <a:cubicBezTo>
                      <a:pt x="511174" y="89237"/>
                      <a:pt x="534932" y="110677"/>
                      <a:pt x="558691" y="132117"/>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28" name="Freeform: Shape 9327">
                <a:extLst>
                  <a:ext uri="{FF2B5EF4-FFF2-40B4-BE49-F238E27FC236}">
                    <a16:creationId xmlns:a16="http://schemas.microsoft.com/office/drawing/2014/main" id="{73BFAB0A-0FD2-F880-B377-F539E5E37566}"/>
                  </a:ext>
                </a:extLst>
              </p:cNvPr>
              <p:cNvSpPr/>
              <p:nvPr/>
            </p:nvSpPr>
            <p:spPr bwMode="auto">
              <a:xfrm>
                <a:off x="3042247" y="3223450"/>
                <a:ext cx="37624" cy="129276"/>
              </a:xfrm>
              <a:custGeom>
                <a:avLst/>
                <a:gdLst>
                  <a:gd name="connsiteX0" fmla="*/ 73013 w 93896"/>
                  <a:gd name="connsiteY0" fmla="*/ 0 h 246853"/>
                  <a:gd name="connsiteX1" fmla="*/ 93874 w 93896"/>
                  <a:gd name="connsiteY1" fmla="*/ 66059 h 246853"/>
                  <a:gd name="connsiteX2" fmla="*/ 69536 w 93896"/>
                  <a:gd name="connsiteY2" fmla="*/ 205131 h 246853"/>
                  <a:gd name="connsiteX3" fmla="*/ 0 w 93896"/>
                  <a:gd name="connsiteY3" fmla="*/ 246853 h 246853"/>
                </a:gdLst>
                <a:ahLst/>
                <a:cxnLst>
                  <a:cxn ang="0">
                    <a:pos x="connsiteX0" y="connsiteY0"/>
                  </a:cxn>
                  <a:cxn ang="0">
                    <a:pos x="connsiteX1" y="connsiteY1"/>
                  </a:cxn>
                  <a:cxn ang="0">
                    <a:pos x="connsiteX2" y="connsiteY2"/>
                  </a:cxn>
                  <a:cxn ang="0">
                    <a:pos x="connsiteX3" y="connsiteY3"/>
                  </a:cxn>
                </a:cxnLst>
                <a:rect l="l" t="t" r="r" b="b"/>
                <a:pathLst>
                  <a:path w="93896" h="246853">
                    <a:moveTo>
                      <a:pt x="73013" y="0"/>
                    </a:moveTo>
                    <a:cubicBezTo>
                      <a:pt x="83733" y="15935"/>
                      <a:pt x="94453" y="31871"/>
                      <a:pt x="93874" y="66059"/>
                    </a:cubicBezTo>
                    <a:cubicBezTo>
                      <a:pt x="93295" y="100247"/>
                      <a:pt x="85182" y="174999"/>
                      <a:pt x="69536" y="205131"/>
                    </a:cubicBezTo>
                    <a:cubicBezTo>
                      <a:pt x="53890" y="235263"/>
                      <a:pt x="26945" y="241058"/>
                      <a:pt x="0" y="246853"/>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330" name="Freeform: Shape 9329">
              <a:extLst>
                <a:ext uri="{FF2B5EF4-FFF2-40B4-BE49-F238E27FC236}">
                  <a16:creationId xmlns:a16="http://schemas.microsoft.com/office/drawing/2014/main" id="{2FFF27CD-98BB-5823-EBEE-2276EB76572A}"/>
                </a:ext>
              </a:extLst>
            </p:cNvPr>
            <p:cNvSpPr/>
            <p:nvPr/>
          </p:nvSpPr>
          <p:spPr bwMode="auto">
            <a:xfrm>
              <a:off x="7828707" y="1839287"/>
              <a:ext cx="440773" cy="603500"/>
            </a:xfrm>
            <a:custGeom>
              <a:avLst/>
              <a:gdLst>
                <a:gd name="connsiteX0" fmla="*/ 342149 w 440773"/>
                <a:gd name="connsiteY0" fmla="*/ 353 h 603500"/>
                <a:gd name="connsiteX1" fmla="*/ 409882 w 440773"/>
                <a:gd name="connsiteY1" fmla="*/ 135820 h 603500"/>
                <a:gd name="connsiteX2" fmla="*/ 440670 w 440773"/>
                <a:gd name="connsiteY2" fmla="*/ 317468 h 603500"/>
                <a:gd name="connsiteX3" fmla="*/ 400646 w 440773"/>
                <a:gd name="connsiteY3" fmla="*/ 486801 h 603500"/>
                <a:gd name="connsiteX4" fmla="*/ 280573 w 440773"/>
                <a:gd name="connsiteY4" fmla="*/ 579165 h 603500"/>
                <a:gd name="connsiteX5" fmla="*/ 126633 w 440773"/>
                <a:gd name="connsiteY5" fmla="*/ 600717 h 603500"/>
                <a:gd name="connsiteX6" fmla="*/ 6561 w 440773"/>
                <a:gd name="connsiteY6" fmla="*/ 529904 h 603500"/>
                <a:gd name="connsiteX7" fmla="*/ 31191 w 440773"/>
                <a:gd name="connsiteY7" fmla="*/ 385201 h 603500"/>
                <a:gd name="connsiteX8" fmla="*/ 160500 w 440773"/>
                <a:gd name="connsiteY8" fmla="*/ 175844 h 603500"/>
                <a:gd name="connsiteX9" fmla="*/ 342149 w 440773"/>
                <a:gd name="connsiteY9" fmla="*/ 353 h 60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773" h="603500">
                  <a:moveTo>
                    <a:pt x="342149" y="353"/>
                  </a:moveTo>
                  <a:cubicBezTo>
                    <a:pt x="383713" y="-6318"/>
                    <a:pt x="393462" y="82968"/>
                    <a:pt x="409882" y="135820"/>
                  </a:cubicBezTo>
                  <a:cubicBezTo>
                    <a:pt x="426302" y="188672"/>
                    <a:pt x="442209" y="258971"/>
                    <a:pt x="440670" y="317468"/>
                  </a:cubicBezTo>
                  <a:cubicBezTo>
                    <a:pt x="439131" y="375965"/>
                    <a:pt x="427329" y="443185"/>
                    <a:pt x="400646" y="486801"/>
                  </a:cubicBezTo>
                  <a:cubicBezTo>
                    <a:pt x="373963" y="530417"/>
                    <a:pt x="326242" y="560179"/>
                    <a:pt x="280573" y="579165"/>
                  </a:cubicBezTo>
                  <a:cubicBezTo>
                    <a:pt x="234904" y="598151"/>
                    <a:pt x="172302" y="608927"/>
                    <a:pt x="126633" y="600717"/>
                  </a:cubicBezTo>
                  <a:cubicBezTo>
                    <a:pt x="80964" y="592507"/>
                    <a:pt x="22468" y="565823"/>
                    <a:pt x="6561" y="529904"/>
                  </a:cubicBezTo>
                  <a:cubicBezTo>
                    <a:pt x="-9346" y="493985"/>
                    <a:pt x="5535" y="444211"/>
                    <a:pt x="31191" y="385201"/>
                  </a:cubicBezTo>
                  <a:cubicBezTo>
                    <a:pt x="56847" y="326191"/>
                    <a:pt x="109187" y="239472"/>
                    <a:pt x="160500" y="175844"/>
                  </a:cubicBezTo>
                  <a:cubicBezTo>
                    <a:pt x="211813" y="112216"/>
                    <a:pt x="300585" y="7024"/>
                    <a:pt x="342149" y="353"/>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1" name="Freeform: Shape 9330">
              <a:extLst>
                <a:ext uri="{FF2B5EF4-FFF2-40B4-BE49-F238E27FC236}">
                  <a16:creationId xmlns:a16="http://schemas.microsoft.com/office/drawing/2014/main" id="{ED012DB4-AD81-391F-72F0-14CE6F2B1A37}"/>
                </a:ext>
              </a:extLst>
            </p:cNvPr>
            <p:cNvSpPr/>
            <p:nvPr/>
          </p:nvSpPr>
          <p:spPr bwMode="auto">
            <a:xfrm>
              <a:off x="7908500" y="1964460"/>
              <a:ext cx="246995" cy="292582"/>
            </a:xfrm>
            <a:custGeom>
              <a:avLst/>
              <a:gdLst>
                <a:gd name="connsiteX0" fmla="*/ 129844 w 246995"/>
                <a:gd name="connsiteY0" fmla="*/ 12559 h 292582"/>
                <a:gd name="connsiteX1" fmla="*/ 219129 w 246995"/>
                <a:gd name="connsiteY1" fmla="*/ 27953 h 292582"/>
                <a:gd name="connsiteX2" fmla="*/ 246838 w 246995"/>
                <a:gd name="connsiteY2" fmla="*/ 120316 h 292582"/>
                <a:gd name="connsiteX3" fmla="*/ 209892 w 246995"/>
                <a:gd name="connsiteY3" fmla="*/ 255783 h 292582"/>
                <a:gd name="connsiteX4" fmla="*/ 77505 w 246995"/>
                <a:gd name="connsiteY4" fmla="*/ 289650 h 292582"/>
                <a:gd name="connsiteX5" fmla="*/ 535 w 246995"/>
                <a:gd name="connsiteY5" fmla="*/ 197286 h 292582"/>
                <a:gd name="connsiteX6" fmla="*/ 129844 w 246995"/>
                <a:gd name="connsiteY6" fmla="*/ 12559 h 29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995" h="292582">
                  <a:moveTo>
                    <a:pt x="129844" y="12559"/>
                  </a:moveTo>
                  <a:cubicBezTo>
                    <a:pt x="166276" y="-15663"/>
                    <a:pt x="199630" y="9993"/>
                    <a:pt x="219129" y="27953"/>
                  </a:cubicBezTo>
                  <a:cubicBezTo>
                    <a:pt x="238628" y="45913"/>
                    <a:pt x="248377" y="82344"/>
                    <a:pt x="246838" y="120316"/>
                  </a:cubicBezTo>
                  <a:cubicBezTo>
                    <a:pt x="245299" y="158288"/>
                    <a:pt x="238114" y="227561"/>
                    <a:pt x="209892" y="255783"/>
                  </a:cubicBezTo>
                  <a:cubicBezTo>
                    <a:pt x="181670" y="284005"/>
                    <a:pt x="112398" y="299400"/>
                    <a:pt x="77505" y="289650"/>
                  </a:cubicBezTo>
                  <a:cubicBezTo>
                    <a:pt x="42612" y="279901"/>
                    <a:pt x="-5623" y="241929"/>
                    <a:pt x="535" y="197286"/>
                  </a:cubicBezTo>
                  <a:cubicBezTo>
                    <a:pt x="6692" y="152644"/>
                    <a:pt x="93412" y="40781"/>
                    <a:pt x="129844" y="12559"/>
                  </a:cubicBezTo>
                  <a:close/>
                </a:path>
              </a:pathLst>
            </a:cu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3" name="Freeform: Shape 9332">
              <a:extLst>
                <a:ext uri="{FF2B5EF4-FFF2-40B4-BE49-F238E27FC236}">
                  <a16:creationId xmlns:a16="http://schemas.microsoft.com/office/drawing/2014/main" id="{3F1E5C72-68E5-E100-85C7-E56BEE40A6B3}"/>
                </a:ext>
              </a:extLst>
            </p:cNvPr>
            <p:cNvSpPr/>
            <p:nvPr/>
          </p:nvSpPr>
          <p:spPr bwMode="auto">
            <a:xfrm>
              <a:off x="8213491" y="1701144"/>
              <a:ext cx="352589" cy="149228"/>
            </a:xfrm>
            <a:custGeom>
              <a:avLst/>
              <a:gdLst>
                <a:gd name="connsiteX0" fmla="*/ 715 w 352589"/>
                <a:gd name="connsiteY0" fmla="*/ 115341 h 149228"/>
                <a:gd name="connsiteX1" fmla="*/ 99236 w 352589"/>
                <a:gd name="connsiteY1" fmla="*/ 56844 h 149228"/>
                <a:gd name="connsiteX2" fmla="*/ 253176 w 352589"/>
                <a:gd name="connsiteY2" fmla="*/ 16820 h 149228"/>
                <a:gd name="connsiteX3" fmla="*/ 351697 w 352589"/>
                <a:gd name="connsiteY3" fmla="*/ 4504 h 149228"/>
                <a:gd name="connsiteX4" fmla="*/ 293200 w 352589"/>
                <a:gd name="connsiteY4" fmla="*/ 90711 h 149228"/>
                <a:gd name="connsiteX5" fmla="*/ 151576 w 352589"/>
                <a:gd name="connsiteY5" fmla="*/ 130735 h 149228"/>
                <a:gd name="connsiteX6" fmla="*/ 59212 w 352589"/>
                <a:gd name="connsiteY6" fmla="*/ 149208 h 149228"/>
                <a:gd name="connsiteX7" fmla="*/ 715 w 352589"/>
                <a:gd name="connsiteY7" fmla="*/ 115341 h 14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589" h="149228">
                  <a:moveTo>
                    <a:pt x="715" y="115341"/>
                  </a:moveTo>
                  <a:cubicBezTo>
                    <a:pt x="7386" y="99947"/>
                    <a:pt x="57159" y="73264"/>
                    <a:pt x="99236" y="56844"/>
                  </a:cubicBezTo>
                  <a:cubicBezTo>
                    <a:pt x="141313" y="40424"/>
                    <a:pt x="211099" y="25543"/>
                    <a:pt x="253176" y="16820"/>
                  </a:cubicBezTo>
                  <a:cubicBezTo>
                    <a:pt x="295253" y="8097"/>
                    <a:pt x="345026" y="-7811"/>
                    <a:pt x="351697" y="4504"/>
                  </a:cubicBezTo>
                  <a:cubicBezTo>
                    <a:pt x="358368" y="16819"/>
                    <a:pt x="326554" y="69672"/>
                    <a:pt x="293200" y="90711"/>
                  </a:cubicBezTo>
                  <a:cubicBezTo>
                    <a:pt x="259847" y="111749"/>
                    <a:pt x="190574" y="120986"/>
                    <a:pt x="151576" y="130735"/>
                  </a:cubicBezTo>
                  <a:cubicBezTo>
                    <a:pt x="112578" y="140485"/>
                    <a:pt x="82816" y="149721"/>
                    <a:pt x="59212" y="149208"/>
                  </a:cubicBezTo>
                  <a:cubicBezTo>
                    <a:pt x="35608" y="148695"/>
                    <a:pt x="-5956" y="130735"/>
                    <a:pt x="715" y="115341"/>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4" name="Freeform: Shape 9333">
              <a:extLst>
                <a:ext uri="{FF2B5EF4-FFF2-40B4-BE49-F238E27FC236}">
                  <a16:creationId xmlns:a16="http://schemas.microsoft.com/office/drawing/2014/main" id="{DEDCDF68-C1F1-3CCF-8510-DA8E7DD9B50B}"/>
                </a:ext>
              </a:extLst>
            </p:cNvPr>
            <p:cNvSpPr/>
            <p:nvPr/>
          </p:nvSpPr>
          <p:spPr bwMode="auto">
            <a:xfrm>
              <a:off x="8896221" y="1817595"/>
              <a:ext cx="316544" cy="445324"/>
            </a:xfrm>
            <a:custGeom>
              <a:avLst/>
              <a:gdLst>
                <a:gd name="connsiteX0" fmla="*/ 149258 w 316544"/>
                <a:gd name="connsiteY0" fmla="*/ 20441 h 445324"/>
                <a:gd name="connsiteX1" fmla="*/ 84603 w 316544"/>
                <a:gd name="connsiteY1" fmla="*/ 14284 h 445324"/>
                <a:gd name="connsiteX2" fmla="*/ 66131 w 316544"/>
                <a:gd name="connsiteY2" fmla="*/ 152829 h 445324"/>
                <a:gd name="connsiteX3" fmla="*/ 32264 w 316544"/>
                <a:gd name="connsiteY3" fmla="*/ 279060 h 445324"/>
                <a:gd name="connsiteX4" fmla="*/ 1476 w 316544"/>
                <a:gd name="connsiteY4" fmla="*/ 365266 h 445324"/>
                <a:gd name="connsiteX5" fmla="*/ 81524 w 316544"/>
                <a:gd name="connsiteY5" fmla="*/ 436078 h 445324"/>
                <a:gd name="connsiteX6" fmla="*/ 192361 w 316544"/>
                <a:gd name="connsiteY6" fmla="*/ 426841 h 445324"/>
                <a:gd name="connsiteX7" fmla="*/ 284724 w 316544"/>
                <a:gd name="connsiteY7" fmla="*/ 275981 h 445324"/>
                <a:gd name="connsiteX8" fmla="*/ 306276 w 316544"/>
                <a:gd name="connsiteY8" fmla="*/ 155908 h 445324"/>
                <a:gd name="connsiteX9" fmla="*/ 149258 w 316544"/>
                <a:gd name="connsiteY9" fmla="*/ 20441 h 44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544" h="445324">
                  <a:moveTo>
                    <a:pt x="149258" y="20441"/>
                  </a:moveTo>
                  <a:cubicBezTo>
                    <a:pt x="112312" y="-3163"/>
                    <a:pt x="98458" y="-7781"/>
                    <a:pt x="84603" y="14284"/>
                  </a:cubicBezTo>
                  <a:cubicBezTo>
                    <a:pt x="70748" y="36349"/>
                    <a:pt x="74854" y="108700"/>
                    <a:pt x="66131" y="152829"/>
                  </a:cubicBezTo>
                  <a:cubicBezTo>
                    <a:pt x="57408" y="196958"/>
                    <a:pt x="43040" y="243654"/>
                    <a:pt x="32264" y="279060"/>
                  </a:cubicBezTo>
                  <a:cubicBezTo>
                    <a:pt x="21488" y="314466"/>
                    <a:pt x="-6734" y="339097"/>
                    <a:pt x="1476" y="365266"/>
                  </a:cubicBezTo>
                  <a:cubicBezTo>
                    <a:pt x="9686" y="391435"/>
                    <a:pt x="49710" y="425816"/>
                    <a:pt x="81524" y="436078"/>
                  </a:cubicBezTo>
                  <a:cubicBezTo>
                    <a:pt x="113338" y="446340"/>
                    <a:pt x="158494" y="453524"/>
                    <a:pt x="192361" y="426841"/>
                  </a:cubicBezTo>
                  <a:cubicBezTo>
                    <a:pt x="226228" y="400158"/>
                    <a:pt x="265738" y="321136"/>
                    <a:pt x="284724" y="275981"/>
                  </a:cubicBezTo>
                  <a:cubicBezTo>
                    <a:pt x="303710" y="230826"/>
                    <a:pt x="331932" y="200037"/>
                    <a:pt x="306276" y="155908"/>
                  </a:cubicBezTo>
                  <a:cubicBezTo>
                    <a:pt x="280620" y="111779"/>
                    <a:pt x="186204" y="44045"/>
                    <a:pt x="149258" y="20441"/>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5" name="Freeform: Shape 9334">
              <a:extLst>
                <a:ext uri="{FF2B5EF4-FFF2-40B4-BE49-F238E27FC236}">
                  <a16:creationId xmlns:a16="http://schemas.microsoft.com/office/drawing/2014/main" id="{72AB428E-9E98-BBA1-AAED-244694A6E776}"/>
                </a:ext>
              </a:extLst>
            </p:cNvPr>
            <p:cNvSpPr/>
            <p:nvPr/>
          </p:nvSpPr>
          <p:spPr bwMode="auto">
            <a:xfrm>
              <a:off x="7989413" y="2721260"/>
              <a:ext cx="523461" cy="434779"/>
            </a:xfrm>
            <a:custGeom>
              <a:avLst/>
              <a:gdLst>
                <a:gd name="connsiteX0" fmla="*/ 3120 w 523461"/>
                <a:gd name="connsiteY0" fmla="*/ 271322 h 434779"/>
                <a:gd name="connsiteX1" fmla="*/ 166296 w 523461"/>
                <a:gd name="connsiteY1" fmla="*/ 157407 h 434779"/>
                <a:gd name="connsiteX2" fmla="*/ 298684 w 523461"/>
                <a:gd name="connsiteY2" fmla="*/ 55807 h 434779"/>
                <a:gd name="connsiteX3" fmla="*/ 372575 w 523461"/>
                <a:gd name="connsiteY3" fmla="*/ 6546 h 434779"/>
                <a:gd name="connsiteX4" fmla="*/ 452623 w 523461"/>
                <a:gd name="connsiteY4" fmla="*/ 12704 h 434779"/>
                <a:gd name="connsiteX5" fmla="*/ 523435 w 523461"/>
                <a:gd name="connsiteY5" fmla="*/ 117382 h 434779"/>
                <a:gd name="connsiteX6" fmla="*/ 458781 w 523461"/>
                <a:gd name="connsiteY6" fmla="*/ 234376 h 434779"/>
                <a:gd name="connsiteX7" fmla="*/ 304842 w 523461"/>
                <a:gd name="connsiteY7" fmla="*/ 363685 h 434779"/>
                <a:gd name="connsiteX8" fmla="*/ 190926 w 523461"/>
                <a:gd name="connsiteY8" fmla="*/ 434498 h 434779"/>
                <a:gd name="connsiteX9" fmla="*/ 67775 w 523461"/>
                <a:gd name="connsiteY9" fmla="*/ 339055 h 434779"/>
                <a:gd name="connsiteX10" fmla="*/ 3120 w 523461"/>
                <a:gd name="connsiteY10" fmla="*/ 271322 h 434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3461" h="434779">
                  <a:moveTo>
                    <a:pt x="3120" y="271322"/>
                  </a:moveTo>
                  <a:cubicBezTo>
                    <a:pt x="19540" y="241047"/>
                    <a:pt x="117035" y="193326"/>
                    <a:pt x="166296" y="157407"/>
                  </a:cubicBezTo>
                  <a:cubicBezTo>
                    <a:pt x="215557" y="121488"/>
                    <a:pt x="264304" y="80950"/>
                    <a:pt x="298684" y="55807"/>
                  </a:cubicBezTo>
                  <a:cubicBezTo>
                    <a:pt x="333064" y="30663"/>
                    <a:pt x="346918" y="13730"/>
                    <a:pt x="372575" y="6546"/>
                  </a:cubicBezTo>
                  <a:cubicBezTo>
                    <a:pt x="398232" y="-638"/>
                    <a:pt x="427480" y="-5769"/>
                    <a:pt x="452623" y="12704"/>
                  </a:cubicBezTo>
                  <a:cubicBezTo>
                    <a:pt x="477766" y="31177"/>
                    <a:pt x="522409" y="80437"/>
                    <a:pt x="523435" y="117382"/>
                  </a:cubicBezTo>
                  <a:cubicBezTo>
                    <a:pt x="524461" y="154327"/>
                    <a:pt x="495213" y="193326"/>
                    <a:pt x="458781" y="234376"/>
                  </a:cubicBezTo>
                  <a:cubicBezTo>
                    <a:pt x="422349" y="275426"/>
                    <a:pt x="349485" y="330331"/>
                    <a:pt x="304842" y="363685"/>
                  </a:cubicBezTo>
                  <a:cubicBezTo>
                    <a:pt x="260200" y="397039"/>
                    <a:pt x="230437" y="438603"/>
                    <a:pt x="190926" y="434498"/>
                  </a:cubicBezTo>
                  <a:cubicBezTo>
                    <a:pt x="151415" y="430393"/>
                    <a:pt x="96510" y="365225"/>
                    <a:pt x="67775" y="339055"/>
                  </a:cubicBezTo>
                  <a:cubicBezTo>
                    <a:pt x="39040" y="312885"/>
                    <a:pt x="-13300" y="301597"/>
                    <a:pt x="3120" y="271322"/>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1" name="Freeform: Shape 9340">
              <a:extLst>
                <a:ext uri="{FF2B5EF4-FFF2-40B4-BE49-F238E27FC236}">
                  <a16:creationId xmlns:a16="http://schemas.microsoft.com/office/drawing/2014/main" id="{9D5A61DA-4842-59F1-4B70-BFF54ABEDF59}"/>
                </a:ext>
              </a:extLst>
            </p:cNvPr>
            <p:cNvSpPr/>
            <p:nvPr/>
          </p:nvSpPr>
          <p:spPr bwMode="auto">
            <a:xfrm rot="17666230">
              <a:off x="8681938" y="1781816"/>
              <a:ext cx="159187" cy="214141"/>
            </a:xfrm>
            <a:custGeom>
              <a:avLst/>
              <a:gdLst>
                <a:gd name="connsiteX0" fmla="*/ 129844 w 246995"/>
                <a:gd name="connsiteY0" fmla="*/ 12559 h 292582"/>
                <a:gd name="connsiteX1" fmla="*/ 219129 w 246995"/>
                <a:gd name="connsiteY1" fmla="*/ 27953 h 292582"/>
                <a:gd name="connsiteX2" fmla="*/ 246838 w 246995"/>
                <a:gd name="connsiteY2" fmla="*/ 120316 h 292582"/>
                <a:gd name="connsiteX3" fmla="*/ 209892 w 246995"/>
                <a:gd name="connsiteY3" fmla="*/ 255783 h 292582"/>
                <a:gd name="connsiteX4" fmla="*/ 77505 w 246995"/>
                <a:gd name="connsiteY4" fmla="*/ 289650 h 292582"/>
                <a:gd name="connsiteX5" fmla="*/ 535 w 246995"/>
                <a:gd name="connsiteY5" fmla="*/ 197286 h 292582"/>
                <a:gd name="connsiteX6" fmla="*/ 129844 w 246995"/>
                <a:gd name="connsiteY6" fmla="*/ 12559 h 29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995" h="292582">
                  <a:moveTo>
                    <a:pt x="129844" y="12559"/>
                  </a:moveTo>
                  <a:cubicBezTo>
                    <a:pt x="166276" y="-15663"/>
                    <a:pt x="199630" y="9993"/>
                    <a:pt x="219129" y="27953"/>
                  </a:cubicBezTo>
                  <a:cubicBezTo>
                    <a:pt x="238628" y="45913"/>
                    <a:pt x="248377" y="82344"/>
                    <a:pt x="246838" y="120316"/>
                  </a:cubicBezTo>
                  <a:cubicBezTo>
                    <a:pt x="245299" y="158288"/>
                    <a:pt x="238114" y="227561"/>
                    <a:pt x="209892" y="255783"/>
                  </a:cubicBezTo>
                  <a:cubicBezTo>
                    <a:pt x="181670" y="284005"/>
                    <a:pt x="112398" y="299400"/>
                    <a:pt x="77505" y="289650"/>
                  </a:cubicBezTo>
                  <a:cubicBezTo>
                    <a:pt x="42612" y="279901"/>
                    <a:pt x="-5623" y="241929"/>
                    <a:pt x="535" y="197286"/>
                  </a:cubicBezTo>
                  <a:cubicBezTo>
                    <a:pt x="6692" y="152644"/>
                    <a:pt x="93412" y="40781"/>
                    <a:pt x="129844" y="12559"/>
                  </a:cubicBezTo>
                  <a:close/>
                </a:path>
              </a:pathLst>
            </a:cu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3" name="Freeform: Shape 9342">
              <a:extLst>
                <a:ext uri="{FF2B5EF4-FFF2-40B4-BE49-F238E27FC236}">
                  <a16:creationId xmlns:a16="http://schemas.microsoft.com/office/drawing/2014/main" id="{84DE290D-227F-AED2-7DC0-AB53740255E8}"/>
                </a:ext>
              </a:extLst>
            </p:cNvPr>
            <p:cNvSpPr/>
            <p:nvPr/>
          </p:nvSpPr>
          <p:spPr bwMode="auto">
            <a:xfrm rot="19479373">
              <a:off x="7835213" y="2632682"/>
              <a:ext cx="95760" cy="172431"/>
            </a:xfrm>
            <a:custGeom>
              <a:avLst/>
              <a:gdLst>
                <a:gd name="connsiteX0" fmla="*/ 129844 w 246995"/>
                <a:gd name="connsiteY0" fmla="*/ 12559 h 292582"/>
                <a:gd name="connsiteX1" fmla="*/ 219129 w 246995"/>
                <a:gd name="connsiteY1" fmla="*/ 27953 h 292582"/>
                <a:gd name="connsiteX2" fmla="*/ 246838 w 246995"/>
                <a:gd name="connsiteY2" fmla="*/ 120316 h 292582"/>
                <a:gd name="connsiteX3" fmla="*/ 209892 w 246995"/>
                <a:gd name="connsiteY3" fmla="*/ 255783 h 292582"/>
                <a:gd name="connsiteX4" fmla="*/ 77505 w 246995"/>
                <a:gd name="connsiteY4" fmla="*/ 289650 h 292582"/>
                <a:gd name="connsiteX5" fmla="*/ 535 w 246995"/>
                <a:gd name="connsiteY5" fmla="*/ 197286 h 292582"/>
                <a:gd name="connsiteX6" fmla="*/ 129844 w 246995"/>
                <a:gd name="connsiteY6" fmla="*/ 12559 h 29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995" h="292582">
                  <a:moveTo>
                    <a:pt x="129844" y="12559"/>
                  </a:moveTo>
                  <a:cubicBezTo>
                    <a:pt x="166276" y="-15663"/>
                    <a:pt x="199630" y="9993"/>
                    <a:pt x="219129" y="27953"/>
                  </a:cubicBezTo>
                  <a:cubicBezTo>
                    <a:pt x="238628" y="45913"/>
                    <a:pt x="248377" y="82344"/>
                    <a:pt x="246838" y="120316"/>
                  </a:cubicBezTo>
                  <a:cubicBezTo>
                    <a:pt x="245299" y="158288"/>
                    <a:pt x="238114" y="227561"/>
                    <a:pt x="209892" y="255783"/>
                  </a:cubicBezTo>
                  <a:cubicBezTo>
                    <a:pt x="181670" y="284005"/>
                    <a:pt x="112398" y="299400"/>
                    <a:pt x="77505" y="289650"/>
                  </a:cubicBezTo>
                  <a:cubicBezTo>
                    <a:pt x="42612" y="279901"/>
                    <a:pt x="-5623" y="241929"/>
                    <a:pt x="535" y="197286"/>
                  </a:cubicBezTo>
                  <a:cubicBezTo>
                    <a:pt x="6692" y="152644"/>
                    <a:pt x="93412" y="40781"/>
                    <a:pt x="129844" y="12559"/>
                  </a:cubicBezTo>
                  <a:close/>
                </a:path>
              </a:pathLst>
            </a:cu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5" name="Freeform: Shape 9344">
              <a:extLst>
                <a:ext uri="{FF2B5EF4-FFF2-40B4-BE49-F238E27FC236}">
                  <a16:creationId xmlns:a16="http://schemas.microsoft.com/office/drawing/2014/main" id="{749DC6DA-8699-7B07-A623-BFD57A7DBA97}"/>
                </a:ext>
              </a:extLst>
            </p:cNvPr>
            <p:cNvSpPr/>
            <p:nvPr/>
          </p:nvSpPr>
          <p:spPr bwMode="auto">
            <a:xfrm>
              <a:off x="8244994" y="2050473"/>
              <a:ext cx="1016000" cy="1160703"/>
            </a:xfrm>
            <a:custGeom>
              <a:avLst/>
              <a:gdLst>
                <a:gd name="connsiteX0" fmla="*/ 1016000 w 1016000"/>
                <a:gd name="connsiteY0" fmla="*/ 0 h 1160703"/>
                <a:gd name="connsiteX1" fmla="*/ 899006 w 1016000"/>
                <a:gd name="connsiteY1" fmla="*/ 307879 h 1160703"/>
                <a:gd name="connsiteX2" fmla="*/ 674254 w 1016000"/>
                <a:gd name="connsiteY2" fmla="*/ 538788 h 1160703"/>
                <a:gd name="connsiteX3" fmla="*/ 424873 w 1016000"/>
                <a:gd name="connsiteY3" fmla="*/ 778933 h 1160703"/>
                <a:gd name="connsiteX4" fmla="*/ 0 w 1016000"/>
                <a:gd name="connsiteY4" fmla="*/ 1160703 h 1160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000" h="1160703">
                  <a:moveTo>
                    <a:pt x="1016000" y="0"/>
                  </a:moveTo>
                  <a:cubicBezTo>
                    <a:pt x="985982" y="109040"/>
                    <a:pt x="955964" y="218081"/>
                    <a:pt x="899006" y="307879"/>
                  </a:cubicBezTo>
                  <a:cubicBezTo>
                    <a:pt x="842048" y="397677"/>
                    <a:pt x="753276" y="460279"/>
                    <a:pt x="674254" y="538788"/>
                  </a:cubicBezTo>
                  <a:cubicBezTo>
                    <a:pt x="595232" y="617297"/>
                    <a:pt x="537249" y="675281"/>
                    <a:pt x="424873" y="778933"/>
                  </a:cubicBezTo>
                  <a:cubicBezTo>
                    <a:pt x="312497" y="882585"/>
                    <a:pt x="156248" y="1021644"/>
                    <a:pt x="0" y="1160703"/>
                  </a:cubicBezTo>
                </a:path>
              </a:pathLst>
            </a:custGeom>
            <a:noFill/>
            <a:ln w="19050">
              <a:solidFill>
                <a:schemeClr val="accent6">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46" name="Freeform: Shape 9345">
              <a:extLst>
                <a:ext uri="{FF2B5EF4-FFF2-40B4-BE49-F238E27FC236}">
                  <a16:creationId xmlns:a16="http://schemas.microsoft.com/office/drawing/2014/main" id="{984FC066-DF17-F93E-63AB-BAD631A4F83A}"/>
                </a:ext>
              </a:extLst>
            </p:cNvPr>
            <p:cNvSpPr/>
            <p:nvPr/>
          </p:nvSpPr>
          <p:spPr bwMode="auto">
            <a:xfrm>
              <a:off x="8297814" y="2122401"/>
              <a:ext cx="1006627" cy="1101288"/>
            </a:xfrm>
            <a:custGeom>
              <a:avLst/>
              <a:gdLst>
                <a:gd name="connsiteX0" fmla="*/ 1016000 w 1016000"/>
                <a:gd name="connsiteY0" fmla="*/ 0 h 1160703"/>
                <a:gd name="connsiteX1" fmla="*/ 899006 w 1016000"/>
                <a:gd name="connsiteY1" fmla="*/ 307879 h 1160703"/>
                <a:gd name="connsiteX2" fmla="*/ 674254 w 1016000"/>
                <a:gd name="connsiteY2" fmla="*/ 538788 h 1160703"/>
                <a:gd name="connsiteX3" fmla="*/ 424873 w 1016000"/>
                <a:gd name="connsiteY3" fmla="*/ 778933 h 1160703"/>
                <a:gd name="connsiteX4" fmla="*/ 0 w 1016000"/>
                <a:gd name="connsiteY4" fmla="*/ 1160703 h 1160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000" h="1160703">
                  <a:moveTo>
                    <a:pt x="1016000" y="0"/>
                  </a:moveTo>
                  <a:cubicBezTo>
                    <a:pt x="985982" y="109040"/>
                    <a:pt x="955964" y="218081"/>
                    <a:pt x="899006" y="307879"/>
                  </a:cubicBezTo>
                  <a:cubicBezTo>
                    <a:pt x="842048" y="397677"/>
                    <a:pt x="753276" y="460279"/>
                    <a:pt x="674254" y="538788"/>
                  </a:cubicBezTo>
                  <a:cubicBezTo>
                    <a:pt x="595232" y="617297"/>
                    <a:pt x="537249" y="675281"/>
                    <a:pt x="424873" y="778933"/>
                  </a:cubicBezTo>
                  <a:cubicBezTo>
                    <a:pt x="312497" y="882585"/>
                    <a:pt x="156248" y="1021644"/>
                    <a:pt x="0" y="1160703"/>
                  </a:cubicBezTo>
                </a:path>
              </a:pathLst>
            </a:custGeom>
            <a:noFill/>
            <a:ln w="19050">
              <a:solidFill>
                <a:schemeClr val="accent6">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47" name="Oval 9346">
              <a:extLst>
                <a:ext uri="{FF2B5EF4-FFF2-40B4-BE49-F238E27FC236}">
                  <a16:creationId xmlns:a16="http://schemas.microsoft.com/office/drawing/2014/main" id="{A8A6E602-4F2B-61B9-51D2-E8719F910B21}"/>
                </a:ext>
              </a:extLst>
            </p:cNvPr>
            <p:cNvSpPr/>
            <p:nvPr/>
          </p:nvSpPr>
          <p:spPr bwMode="auto">
            <a:xfrm>
              <a:off x="8696713" y="263475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8" name="Oval 9347">
              <a:extLst>
                <a:ext uri="{FF2B5EF4-FFF2-40B4-BE49-F238E27FC236}">
                  <a16:creationId xmlns:a16="http://schemas.microsoft.com/office/drawing/2014/main" id="{5990B6DA-B7F2-DBC5-C770-DF2F4B731B7A}"/>
                </a:ext>
              </a:extLst>
            </p:cNvPr>
            <p:cNvSpPr/>
            <p:nvPr/>
          </p:nvSpPr>
          <p:spPr bwMode="auto">
            <a:xfrm>
              <a:off x="8651156" y="2709751"/>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9" name="Oval 9348">
              <a:extLst>
                <a:ext uri="{FF2B5EF4-FFF2-40B4-BE49-F238E27FC236}">
                  <a16:creationId xmlns:a16="http://schemas.microsoft.com/office/drawing/2014/main" id="{E4413D2C-113C-CDA7-6975-447A6E7873F9}"/>
                </a:ext>
              </a:extLst>
            </p:cNvPr>
            <p:cNvSpPr/>
            <p:nvPr/>
          </p:nvSpPr>
          <p:spPr bwMode="auto">
            <a:xfrm>
              <a:off x="8874500" y="2792835"/>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0" name="Oval 9349">
              <a:extLst>
                <a:ext uri="{FF2B5EF4-FFF2-40B4-BE49-F238E27FC236}">
                  <a16:creationId xmlns:a16="http://schemas.microsoft.com/office/drawing/2014/main" id="{9918E4E5-30BD-9878-9584-3FA1E8B7494D}"/>
                </a:ext>
              </a:extLst>
            </p:cNvPr>
            <p:cNvSpPr/>
            <p:nvPr/>
          </p:nvSpPr>
          <p:spPr bwMode="auto">
            <a:xfrm>
              <a:off x="8891938" y="291105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1" name="Oval 9350">
              <a:extLst>
                <a:ext uri="{FF2B5EF4-FFF2-40B4-BE49-F238E27FC236}">
                  <a16:creationId xmlns:a16="http://schemas.microsoft.com/office/drawing/2014/main" id="{8E572C10-398E-CAED-C30C-6C71CC906E9E}"/>
                </a:ext>
              </a:extLst>
            </p:cNvPr>
            <p:cNvSpPr/>
            <p:nvPr/>
          </p:nvSpPr>
          <p:spPr bwMode="auto">
            <a:xfrm>
              <a:off x="8737113" y="2941503"/>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2" name="Oval 9351">
              <a:extLst>
                <a:ext uri="{FF2B5EF4-FFF2-40B4-BE49-F238E27FC236}">
                  <a16:creationId xmlns:a16="http://schemas.microsoft.com/office/drawing/2014/main" id="{5A8CEC38-2908-FF72-B454-B9639E7ADF81}"/>
                </a:ext>
              </a:extLst>
            </p:cNvPr>
            <p:cNvSpPr/>
            <p:nvPr/>
          </p:nvSpPr>
          <p:spPr bwMode="auto">
            <a:xfrm>
              <a:off x="8933170" y="3023385"/>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3" name="Oval 9352">
              <a:extLst>
                <a:ext uri="{FF2B5EF4-FFF2-40B4-BE49-F238E27FC236}">
                  <a16:creationId xmlns:a16="http://schemas.microsoft.com/office/drawing/2014/main" id="{AFB2097E-3174-3E91-399C-E3CECA4AFBB5}"/>
                </a:ext>
              </a:extLst>
            </p:cNvPr>
            <p:cNvSpPr/>
            <p:nvPr/>
          </p:nvSpPr>
          <p:spPr bwMode="auto">
            <a:xfrm>
              <a:off x="9054336" y="3030510"/>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4" name="Oval 9353">
              <a:extLst>
                <a:ext uri="{FF2B5EF4-FFF2-40B4-BE49-F238E27FC236}">
                  <a16:creationId xmlns:a16="http://schemas.microsoft.com/office/drawing/2014/main" id="{966D4D59-5FC3-9671-54E7-D5FE721224DA}"/>
                </a:ext>
              </a:extLst>
            </p:cNvPr>
            <p:cNvSpPr/>
            <p:nvPr/>
          </p:nvSpPr>
          <p:spPr bwMode="auto">
            <a:xfrm>
              <a:off x="9030338" y="3206952"/>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5" name="Oval 9354">
              <a:extLst>
                <a:ext uri="{FF2B5EF4-FFF2-40B4-BE49-F238E27FC236}">
                  <a16:creationId xmlns:a16="http://schemas.microsoft.com/office/drawing/2014/main" id="{5A8A549C-B6CB-FF4C-7D98-003CA4BAD0DD}"/>
                </a:ext>
              </a:extLst>
            </p:cNvPr>
            <p:cNvSpPr/>
            <p:nvPr/>
          </p:nvSpPr>
          <p:spPr bwMode="auto">
            <a:xfrm>
              <a:off x="9010407" y="3339233"/>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83" name="Oval 9382">
              <a:extLst>
                <a:ext uri="{FF2B5EF4-FFF2-40B4-BE49-F238E27FC236}">
                  <a16:creationId xmlns:a16="http://schemas.microsoft.com/office/drawing/2014/main" id="{208D6CC6-5AA4-CDC5-1CBC-116E6EF5F042}"/>
                </a:ext>
              </a:extLst>
            </p:cNvPr>
            <p:cNvSpPr/>
            <p:nvPr/>
          </p:nvSpPr>
          <p:spPr bwMode="auto">
            <a:xfrm>
              <a:off x="7812182" y="1697960"/>
              <a:ext cx="1588551" cy="1588551"/>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9449" name="Straight Arrow Connector 9448">
            <a:extLst>
              <a:ext uri="{FF2B5EF4-FFF2-40B4-BE49-F238E27FC236}">
                <a16:creationId xmlns:a16="http://schemas.microsoft.com/office/drawing/2014/main" id="{F6A490E9-8923-13DC-C8DA-22E457DE2F05}"/>
              </a:ext>
            </a:extLst>
          </p:cNvPr>
          <p:cNvCxnSpPr>
            <a:cxnSpLocks/>
          </p:cNvCxnSpPr>
          <p:nvPr/>
        </p:nvCxnSpPr>
        <p:spPr bwMode="auto">
          <a:xfrm flipV="1">
            <a:off x="7828707" y="4939752"/>
            <a:ext cx="0" cy="243836"/>
          </a:xfrm>
          <a:prstGeom prst="straightConnector1">
            <a:avLst/>
          </a:prstGeom>
          <a:noFill/>
          <a:ln w="28575" cap="flat" cmpd="sng" algn="ctr">
            <a:solidFill>
              <a:schemeClr val="bg1"/>
            </a:solidFill>
            <a:prstDash val="solid"/>
            <a:round/>
            <a:headEnd type="none" w="med" len="med"/>
            <a:tailEnd type="triangle"/>
          </a:ln>
          <a:effectLst/>
        </p:spPr>
      </p:cxnSp>
      <p:sp>
        <p:nvSpPr>
          <p:cNvPr id="9450" name="TextBox 9449">
            <a:extLst>
              <a:ext uri="{FF2B5EF4-FFF2-40B4-BE49-F238E27FC236}">
                <a16:creationId xmlns:a16="http://schemas.microsoft.com/office/drawing/2014/main" id="{61908941-AE59-10AE-EE3B-3897DF6F0891}"/>
              </a:ext>
            </a:extLst>
          </p:cNvPr>
          <p:cNvSpPr txBox="1"/>
          <p:nvPr/>
        </p:nvSpPr>
        <p:spPr bwMode="auto">
          <a:xfrm>
            <a:off x="6838204" y="4680290"/>
            <a:ext cx="2089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Chylomicron secretion</a:t>
            </a:r>
          </a:p>
        </p:txBody>
      </p:sp>
      <p:sp>
        <p:nvSpPr>
          <p:cNvPr id="9451" name="TextBox 9450">
            <a:extLst>
              <a:ext uri="{FF2B5EF4-FFF2-40B4-BE49-F238E27FC236}">
                <a16:creationId xmlns:a16="http://schemas.microsoft.com/office/drawing/2014/main" id="{B949DC80-2532-F418-053D-3F9D6DAE6681}"/>
              </a:ext>
            </a:extLst>
          </p:cNvPr>
          <p:cNvSpPr txBox="1"/>
          <p:nvPr/>
        </p:nvSpPr>
        <p:spPr bwMode="auto">
          <a:xfrm>
            <a:off x="8640953" y="5087998"/>
            <a:ext cx="2089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Chylomicron synthesis</a:t>
            </a:r>
          </a:p>
        </p:txBody>
      </p:sp>
      <p:cxnSp>
        <p:nvCxnSpPr>
          <p:cNvPr id="9453" name="Straight Arrow Connector 9452">
            <a:extLst>
              <a:ext uri="{FF2B5EF4-FFF2-40B4-BE49-F238E27FC236}">
                <a16:creationId xmlns:a16="http://schemas.microsoft.com/office/drawing/2014/main" id="{9F8CD8AB-89B0-A935-0FF9-79BFE613A3AE}"/>
              </a:ext>
            </a:extLst>
          </p:cNvPr>
          <p:cNvCxnSpPr/>
          <p:nvPr/>
        </p:nvCxnSpPr>
        <p:spPr bwMode="auto">
          <a:xfrm flipV="1">
            <a:off x="8251143" y="5250369"/>
            <a:ext cx="366423" cy="86472"/>
          </a:xfrm>
          <a:prstGeom prst="straightConnector1">
            <a:avLst/>
          </a:prstGeom>
          <a:noFill/>
          <a:ln w="28575" cap="flat" cmpd="sng" algn="ctr">
            <a:solidFill>
              <a:schemeClr val="bg1"/>
            </a:solidFill>
            <a:prstDash val="solid"/>
            <a:round/>
            <a:headEnd type="none" w="med" len="med"/>
            <a:tailEnd type="triangle"/>
          </a:ln>
          <a:effectLst/>
        </p:spPr>
      </p:cxnSp>
      <p:cxnSp>
        <p:nvCxnSpPr>
          <p:cNvPr id="9454" name="Straight Arrow Connector 9453">
            <a:extLst>
              <a:ext uri="{FF2B5EF4-FFF2-40B4-BE49-F238E27FC236}">
                <a16:creationId xmlns:a16="http://schemas.microsoft.com/office/drawing/2014/main" id="{67FE4731-54C0-6352-FA6A-35A53C54E087}"/>
              </a:ext>
            </a:extLst>
          </p:cNvPr>
          <p:cNvCxnSpPr>
            <a:cxnSpLocks/>
          </p:cNvCxnSpPr>
          <p:nvPr/>
        </p:nvCxnSpPr>
        <p:spPr bwMode="auto">
          <a:xfrm>
            <a:off x="8246458" y="5745209"/>
            <a:ext cx="588264" cy="17307"/>
          </a:xfrm>
          <a:prstGeom prst="straightConnector1">
            <a:avLst/>
          </a:prstGeom>
          <a:noFill/>
          <a:ln w="28575" cap="flat" cmpd="sng" algn="ctr">
            <a:solidFill>
              <a:schemeClr val="bg1"/>
            </a:solidFill>
            <a:prstDash val="solid"/>
            <a:round/>
            <a:headEnd type="none" w="med" len="med"/>
            <a:tailEnd type="triangle"/>
          </a:ln>
          <a:effectLst/>
        </p:spPr>
      </p:cxnSp>
      <p:sp>
        <p:nvSpPr>
          <p:cNvPr id="9456" name="TextBox 9455">
            <a:extLst>
              <a:ext uri="{FF2B5EF4-FFF2-40B4-BE49-F238E27FC236}">
                <a16:creationId xmlns:a16="http://schemas.microsoft.com/office/drawing/2014/main" id="{B31FF4BD-D0E0-3A83-D9FA-A6E15F83BF5E}"/>
              </a:ext>
            </a:extLst>
          </p:cNvPr>
          <p:cNvSpPr txBox="1"/>
          <p:nvPr/>
        </p:nvSpPr>
        <p:spPr bwMode="auto">
          <a:xfrm>
            <a:off x="8768817" y="5599973"/>
            <a:ext cx="2089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Gut motility</a:t>
            </a:r>
          </a:p>
        </p:txBody>
      </p:sp>
      <p:sp>
        <p:nvSpPr>
          <p:cNvPr id="9457" name="TextBox 9456">
            <a:extLst>
              <a:ext uri="{FF2B5EF4-FFF2-40B4-BE49-F238E27FC236}">
                <a16:creationId xmlns:a16="http://schemas.microsoft.com/office/drawing/2014/main" id="{58B1B43C-7F4C-3FD1-2ED2-24737CBD06B7}"/>
              </a:ext>
            </a:extLst>
          </p:cNvPr>
          <p:cNvSpPr txBox="1"/>
          <p:nvPr/>
        </p:nvSpPr>
        <p:spPr bwMode="auto">
          <a:xfrm>
            <a:off x="8223448" y="5843350"/>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Gut</a:t>
            </a:r>
          </a:p>
        </p:txBody>
      </p:sp>
      <p:sp>
        <p:nvSpPr>
          <p:cNvPr id="9458" name="TextBox 9457">
            <a:extLst>
              <a:ext uri="{FF2B5EF4-FFF2-40B4-BE49-F238E27FC236}">
                <a16:creationId xmlns:a16="http://schemas.microsoft.com/office/drawing/2014/main" id="{5429C924-C318-121D-5B8C-093CD68BBF26}"/>
              </a:ext>
            </a:extLst>
          </p:cNvPr>
          <p:cNvSpPr txBox="1"/>
          <p:nvPr/>
        </p:nvSpPr>
        <p:spPr bwMode="auto">
          <a:xfrm>
            <a:off x="2603745" y="5808892"/>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Liver</a:t>
            </a:r>
          </a:p>
        </p:txBody>
      </p:sp>
      <p:cxnSp>
        <p:nvCxnSpPr>
          <p:cNvPr id="9461" name="Straight Arrow Connector 9460">
            <a:extLst>
              <a:ext uri="{FF2B5EF4-FFF2-40B4-BE49-F238E27FC236}">
                <a16:creationId xmlns:a16="http://schemas.microsoft.com/office/drawing/2014/main" id="{6E3CDC57-2654-EBEC-1DB2-AF6FD995B18D}"/>
              </a:ext>
            </a:extLst>
          </p:cNvPr>
          <p:cNvCxnSpPr>
            <a:cxnSpLocks/>
          </p:cNvCxnSpPr>
          <p:nvPr/>
        </p:nvCxnSpPr>
        <p:spPr bwMode="auto">
          <a:xfrm flipH="1" flipV="1">
            <a:off x="2700605" y="5726513"/>
            <a:ext cx="475923" cy="38903"/>
          </a:xfrm>
          <a:prstGeom prst="straightConnector1">
            <a:avLst/>
          </a:prstGeom>
          <a:noFill/>
          <a:ln w="28575" cap="flat" cmpd="sng" algn="ctr">
            <a:solidFill>
              <a:schemeClr val="bg1"/>
            </a:solidFill>
            <a:prstDash val="solid"/>
            <a:round/>
            <a:headEnd type="none" w="med" len="med"/>
            <a:tailEnd type="triangle"/>
          </a:ln>
          <a:effectLst/>
        </p:spPr>
      </p:cxnSp>
      <p:cxnSp>
        <p:nvCxnSpPr>
          <p:cNvPr id="9462" name="Straight Arrow Connector 9461">
            <a:extLst>
              <a:ext uri="{FF2B5EF4-FFF2-40B4-BE49-F238E27FC236}">
                <a16:creationId xmlns:a16="http://schemas.microsoft.com/office/drawing/2014/main" id="{05A02986-CA53-F127-6AEE-9CBF45CAE282}"/>
              </a:ext>
            </a:extLst>
          </p:cNvPr>
          <p:cNvCxnSpPr>
            <a:cxnSpLocks/>
          </p:cNvCxnSpPr>
          <p:nvPr/>
        </p:nvCxnSpPr>
        <p:spPr bwMode="auto">
          <a:xfrm flipH="1" flipV="1">
            <a:off x="2781655" y="5349937"/>
            <a:ext cx="483227" cy="231430"/>
          </a:xfrm>
          <a:prstGeom prst="straightConnector1">
            <a:avLst/>
          </a:prstGeom>
          <a:noFill/>
          <a:ln w="28575" cap="flat" cmpd="sng" algn="ctr">
            <a:solidFill>
              <a:schemeClr val="bg1"/>
            </a:solidFill>
            <a:prstDash val="solid"/>
            <a:round/>
            <a:headEnd type="none" w="med" len="med"/>
            <a:tailEnd type="triangle"/>
          </a:ln>
          <a:effectLst/>
        </p:spPr>
      </p:cxnSp>
      <p:cxnSp>
        <p:nvCxnSpPr>
          <p:cNvPr id="9464" name="Straight Arrow Connector 9463">
            <a:extLst>
              <a:ext uri="{FF2B5EF4-FFF2-40B4-BE49-F238E27FC236}">
                <a16:creationId xmlns:a16="http://schemas.microsoft.com/office/drawing/2014/main" id="{184D6C0F-35BD-8578-97FF-4EE4786E431A}"/>
              </a:ext>
            </a:extLst>
          </p:cNvPr>
          <p:cNvCxnSpPr>
            <a:cxnSpLocks/>
          </p:cNvCxnSpPr>
          <p:nvPr/>
        </p:nvCxnSpPr>
        <p:spPr bwMode="auto">
          <a:xfrm flipH="1" flipV="1">
            <a:off x="2866017" y="5095511"/>
            <a:ext cx="518347" cy="341237"/>
          </a:xfrm>
          <a:prstGeom prst="straightConnector1">
            <a:avLst/>
          </a:prstGeom>
          <a:noFill/>
          <a:ln w="28575" cap="flat" cmpd="sng" algn="ctr">
            <a:solidFill>
              <a:schemeClr val="bg1"/>
            </a:solidFill>
            <a:prstDash val="solid"/>
            <a:round/>
            <a:headEnd type="none" w="med" len="med"/>
            <a:tailEnd type="triangle"/>
          </a:ln>
          <a:effectLst/>
        </p:spPr>
      </p:cxnSp>
      <p:cxnSp>
        <p:nvCxnSpPr>
          <p:cNvPr id="9466" name="Straight Arrow Connector 9465">
            <a:extLst>
              <a:ext uri="{FF2B5EF4-FFF2-40B4-BE49-F238E27FC236}">
                <a16:creationId xmlns:a16="http://schemas.microsoft.com/office/drawing/2014/main" id="{2BDD8B6C-42DC-84A6-6ADF-EFAB8F5833B4}"/>
              </a:ext>
            </a:extLst>
          </p:cNvPr>
          <p:cNvCxnSpPr>
            <a:cxnSpLocks/>
          </p:cNvCxnSpPr>
          <p:nvPr/>
        </p:nvCxnSpPr>
        <p:spPr bwMode="auto">
          <a:xfrm flipV="1">
            <a:off x="3523958" y="4893114"/>
            <a:ext cx="0" cy="460332"/>
          </a:xfrm>
          <a:prstGeom prst="straightConnector1">
            <a:avLst/>
          </a:prstGeom>
          <a:noFill/>
          <a:ln w="28575" cap="flat" cmpd="sng" algn="ctr">
            <a:solidFill>
              <a:schemeClr val="bg1"/>
            </a:solidFill>
            <a:prstDash val="solid"/>
            <a:round/>
            <a:headEnd type="none" w="med" len="med"/>
            <a:tailEnd type="triangle"/>
          </a:ln>
          <a:effectLst/>
        </p:spPr>
      </p:cxnSp>
      <p:cxnSp>
        <p:nvCxnSpPr>
          <p:cNvPr id="9468" name="Straight Arrow Connector 9467">
            <a:extLst>
              <a:ext uri="{FF2B5EF4-FFF2-40B4-BE49-F238E27FC236}">
                <a16:creationId xmlns:a16="http://schemas.microsoft.com/office/drawing/2014/main" id="{1140DD60-7EA4-BE7A-F6BA-5170A3CBB2B5}"/>
              </a:ext>
            </a:extLst>
          </p:cNvPr>
          <p:cNvCxnSpPr>
            <a:cxnSpLocks/>
          </p:cNvCxnSpPr>
          <p:nvPr/>
        </p:nvCxnSpPr>
        <p:spPr bwMode="auto">
          <a:xfrm flipV="1">
            <a:off x="3953119" y="5042793"/>
            <a:ext cx="215707" cy="352982"/>
          </a:xfrm>
          <a:prstGeom prst="straightConnector1">
            <a:avLst/>
          </a:prstGeom>
          <a:noFill/>
          <a:ln w="28575" cap="flat" cmpd="sng" algn="ctr">
            <a:solidFill>
              <a:schemeClr val="bg1"/>
            </a:solidFill>
            <a:prstDash val="solid"/>
            <a:round/>
            <a:headEnd type="none" w="med" len="med"/>
            <a:tailEnd type="triangle"/>
          </a:ln>
          <a:effectLst/>
        </p:spPr>
      </p:cxnSp>
      <p:sp>
        <p:nvSpPr>
          <p:cNvPr id="9470" name="TextBox 9469">
            <a:extLst>
              <a:ext uri="{FF2B5EF4-FFF2-40B4-BE49-F238E27FC236}">
                <a16:creationId xmlns:a16="http://schemas.microsoft.com/office/drawing/2014/main" id="{D2299A2F-1CA7-A329-1FD7-4E7CFA9F8588}"/>
              </a:ext>
            </a:extLst>
          </p:cNvPr>
          <p:cNvSpPr txBox="1"/>
          <p:nvPr/>
        </p:nvSpPr>
        <p:spPr bwMode="auto">
          <a:xfrm>
            <a:off x="891789" y="5173762"/>
            <a:ext cx="193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Glucose production</a:t>
            </a:r>
          </a:p>
        </p:txBody>
      </p:sp>
      <p:sp>
        <p:nvSpPr>
          <p:cNvPr id="9471" name="TextBox 9470">
            <a:extLst>
              <a:ext uri="{FF2B5EF4-FFF2-40B4-BE49-F238E27FC236}">
                <a16:creationId xmlns:a16="http://schemas.microsoft.com/office/drawing/2014/main" id="{83B7C89A-CE67-010F-AE86-536B17B796AE}"/>
              </a:ext>
            </a:extLst>
          </p:cNvPr>
          <p:cNvSpPr txBox="1"/>
          <p:nvPr/>
        </p:nvSpPr>
        <p:spPr bwMode="auto">
          <a:xfrm>
            <a:off x="1006873" y="4844598"/>
            <a:ext cx="193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De novo lipogenesis</a:t>
            </a:r>
          </a:p>
        </p:txBody>
      </p:sp>
      <p:sp>
        <p:nvSpPr>
          <p:cNvPr id="9472" name="TextBox 9471">
            <a:extLst>
              <a:ext uri="{FF2B5EF4-FFF2-40B4-BE49-F238E27FC236}">
                <a16:creationId xmlns:a16="http://schemas.microsoft.com/office/drawing/2014/main" id="{1208E957-44AB-B18E-FBEB-D5985BF28CEC}"/>
              </a:ext>
            </a:extLst>
          </p:cNvPr>
          <p:cNvSpPr txBox="1"/>
          <p:nvPr/>
        </p:nvSpPr>
        <p:spPr bwMode="auto">
          <a:xfrm>
            <a:off x="2873492" y="4628973"/>
            <a:ext cx="1354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TG secretion</a:t>
            </a:r>
          </a:p>
        </p:txBody>
      </p:sp>
      <p:sp>
        <p:nvSpPr>
          <p:cNvPr id="9475" name="TextBox 9474">
            <a:extLst>
              <a:ext uri="{FF2B5EF4-FFF2-40B4-BE49-F238E27FC236}">
                <a16:creationId xmlns:a16="http://schemas.microsoft.com/office/drawing/2014/main" id="{6EB3CAB3-C2D2-0FBE-062D-3E9D307F7EBB}"/>
              </a:ext>
            </a:extLst>
          </p:cNvPr>
          <p:cNvSpPr txBox="1"/>
          <p:nvPr/>
        </p:nvSpPr>
        <p:spPr bwMode="auto">
          <a:xfrm>
            <a:off x="3923672" y="4796101"/>
            <a:ext cx="15902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VLDL secretion</a:t>
            </a:r>
          </a:p>
        </p:txBody>
      </p:sp>
      <p:sp>
        <p:nvSpPr>
          <p:cNvPr id="9479" name="TextBox 9478">
            <a:extLst>
              <a:ext uri="{FF2B5EF4-FFF2-40B4-BE49-F238E27FC236}">
                <a16:creationId xmlns:a16="http://schemas.microsoft.com/office/drawing/2014/main" id="{86FC6F1C-9D66-7A42-735A-D8FD7B15ED49}"/>
              </a:ext>
            </a:extLst>
          </p:cNvPr>
          <p:cNvSpPr txBox="1"/>
          <p:nvPr/>
        </p:nvSpPr>
        <p:spPr bwMode="auto">
          <a:xfrm>
            <a:off x="4639961" y="5089233"/>
            <a:ext cx="995564" cy="461665"/>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Insulin</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Glucagon</a:t>
            </a:r>
          </a:p>
        </p:txBody>
      </p:sp>
      <p:pic>
        <p:nvPicPr>
          <p:cNvPr id="15" name="Picture 14">
            <a:extLst>
              <a:ext uri="{FF2B5EF4-FFF2-40B4-BE49-F238E27FC236}">
                <a16:creationId xmlns:a16="http://schemas.microsoft.com/office/drawing/2014/main" id="{BE3CF080-03A5-5194-8084-41AE153454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00932" y="5171282"/>
            <a:ext cx="429057" cy="383893"/>
          </a:xfrm>
          <a:prstGeom prst="rect">
            <a:avLst/>
          </a:prstGeom>
        </p:spPr>
      </p:pic>
      <p:grpSp>
        <p:nvGrpSpPr>
          <p:cNvPr id="9484" name="Group 9483">
            <a:extLst>
              <a:ext uri="{FF2B5EF4-FFF2-40B4-BE49-F238E27FC236}">
                <a16:creationId xmlns:a16="http://schemas.microsoft.com/office/drawing/2014/main" id="{37BA094A-F517-955C-C1E7-D0DB1B130600}"/>
              </a:ext>
            </a:extLst>
          </p:cNvPr>
          <p:cNvGrpSpPr/>
          <p:nvPr/>
        </p:nvGrpSpPr>
        <p:grpSpPr>
          <a:xfrm>
            <a:off x="3523958" y="1648406"/>
            <a:ext cx="832962" cy="821297"/>
            <a:chOff x="3523958" y="1648406"/>
            <a:chExt cx="832962" cy="821297"/>
          </a:xfrm>
        </p:grpSpPr>
        <p:cxnSp>
          <p:nvCxnSpPr>
            <p:cNvPr id="9481" name="Straight Connector 9480">
              <a:extLst>
                <a:ext uri="{FF2B5EF4-FFF2-40B4-BE49-F238E27FC236}">
                  <a16:creationId xmlns:a16="http://schemas.microsoft.com/office/drawing/2014/main" id="{91E0DE36-7E27-691C-A951-9B41F1C39A7E}"/>
                </a:ext>
              </a:extLst>
            </p:cNvPr>
            <p:cNvCxnSpPr>
              <a:stCxn id="9238" idx="39"/>
            </p:cNvCxnSpPr>
            <p:nvPr/>
          </p:nvCxnSpPr>
          <p:spPr bwMode="auto">
            <a:xfrm flipV="1">
              <a:off x="3523958" y="1648406"/>
              <a:ext cx="832962" cy="97385"/>
            </a:xfrm>
            <a:prstGeom prst="line">
              <a:avLst/>
            </a:prstGeom>
            <a:noFill/>
            <a:ln w="28575" cap="flat" cmpd="sng" algn="ctr">
              <a:solidFill>
                <a:schemeClr val="bg2"/>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5A3329FA-C087-74F2-A5D1-EC769F6DC853}"/>
                </a:ext>
              </a:extLst>
            </p:cNvPr>
            <p:cNvCxnSpPr>
              <a:cxnSpLocks/>
              <a:stCxn id="9244" idx="6"/>
            </p:cNvCxnSpPr>
            <p:nvPr/>
          </p:nvCxnSpPr>
          <p:spPr bwMode="auto">
            <a:xfrm flipV="1">
              <a:off x="4048459" y="1648406"/>
              <a:ext cx="289542" cy="821297"/>
            </a:xfrm>
            <a:prstGeom prst="line">
              <a:avLst/>
            </a:prstGeom>
            <a:noFill/>
            <a:ln w="28575" cap="flat" cmpd="sng" algn="ctr">
              <a:solidFill>
                <a:schemeClr val="bg2"/>
              </a:solidFill>
              <a:prstDash val="solid"/>
              <a:round/>
              <a:headEnd type="none" w="med" len="med"/>
              <a:tailEnd type="none" w="med" len="med"/>
            </a:ln>
            <a:effectLst/>
          </p:spPr>
        </p:cxnSp>
      </p:grpSp>
      <p:grpSp>
        <p:nvGrpSpPr>
          <p:cNvPr id="9485" name="Group 9484">
            <a:extLst>
              <a:ext uri="{FF2B5EF4-FFF2-40B4-BE49-F238E27FC236}">
                <a16:creationId xmlns:a16="http://schemas.microsoft.com/office/drawing/2014/main" id="{188F0706-5904-7D9F-98FC-E1B50094C848}"/>
              </a:ext>
            </a:extLst>
          </p:cNvPr>
          <p:cNvGrpSpPr/>
          <p:nvPr/>
        </p:nvGrpSpPr>
        <p:grpSpPr>
          <a:xfrm rot="19782221">
            <a:off x="2733967" y="2512847"/>
            <a:ext cx="467279" cy="666865"/>
            <a:chOff x="3533028" y="1445320"/>
            <a:chExt cx="811951" cy="1055064"/>
          </a:xfrm>
        </p:grpSpPr>
        <p:cxnSp>
          <p:nvCxnSpPr>
            <p:cNvPr id="9486" name="Straight Connector 9485">
              <a:extLst>
                <a:ext uri="{FF2B5EF4-FFF2-40B4-BE49-F238E27FC236}">
                  <a16:creationId xmlns:a16="http://schemas.microsoft.com/office/drawing/2014/main" id="{7BD9A4AF-4756-8CFB-7EBB-046EE05A31B3}"/>
                </a:ext>
              </a:extLst>
            </p:cNvPr>
            <p:cNvCxnSpPr>
              <a:cxnSpLocks/>
            </p:cNvCxnSpPr>
            <p:nvPr/>
          </p:nvCxnSpPr>
          <p:spPr bwMode="auto">
            <a:xfrm rot="1817779" flipV="1">
              <a:off x="3533028" y="1445320"/>
              <a:ext cx="729245" cy="521409"/>
            </a:xfrm>
            <a:prstGeom prst="line">
              <a:avLst/>
            </a:prstGeom>
            <a:noFill/>
            <a:ln w="28575" cap="flat" cmpd="sng" algn="ctr">
              <a:solidFill>
                <a:schemeClr val="bg2"/>
              </a:solidFill>
              <a:prstDash val="solid"/>
              <a:round/>
              <a:headEnd type="none" w="med" len="med"/>
              <a:tailEnd type="none" w="med" len="med"/>
            </a:ln>
            <a:effectLst/>
          </p:spPr>
        </p:cxnSp>
        <p:cxnSp>
          <p:nvCxnSpPr>
            <p:cNvPr id="9487" name="Straight Connector 9486">
              <a:extLst>
                <a:ext uri="{FF2B5EF4-FFF2-40B4-BE49-F238E27FC236}">
                  <a16:creationId xmlns:a16="http://schemas.microsoft.com/office/drawing/2014/main" id="{C748D8A6-04D0-260E-C7B7-29F0A9AE7D73}"/>
                </a:ext>
              </a:extLst>
            </p:cNvPr>
            <p:cNvCxnSpPr>
              <a:cxnSpLocks/>
            </p:cNvCxnSpPr>
            <p:nvPr/>
          </p:nvCxnSpPr>
          <p:spPr bwMode="auto">
            <a:xfrm rot="1817779" flipH="1" flipV="1">
              <a:off x="4117760" y="1645254"/>
              <a:ext cx="227219" cy="855130"/>
            </a:xfrm>
            <a:prstGeom prst="line">
              <a:avLst/>
            </a:prstGeom>
            <a:noFill/>
            <a:ln w="28575" cap="flat" cmpd="sng" algn="ctr">
              <a:solidFill>
                <a:schemeClr val="bg2"/>
              </a:solidFill>
              <a:prstDash val="solid"/>
              <a:round/>
              <a:headEnd type="none" w="med" len="med"/>
              <a:tailEnd type="none" w="med" len="med"/>
            </a:ln>
            <a:effectLst/>
          </p:spPr>
        </p:cxnSp>
      </p:grpSp>
      <p:sp>
        <p:nvSpPr>
          <p:cNvPr id="9490" name="Oval 9489">
            <a:extLst>
              <a:ext uri="{FF2B5EF4-FFF2-40B4-BE49-F238E27FC236}">
                <a16:creationId xmlns:a16="http://schemas.microsoft.com/office/drawing/2014/main" id="{541C6B3F-9E9A-E911-85D0-EE759669BCED}"/>
              </a:ext>
            </a:extLst>
          </p:cNvPr>
          <p:cNvSpPr/>
          <p:nvPr/>
        </p:nvSpPr>
        <p:spPr bwMode="auto">
          <a:xfrm>
            <a:off x="2987991" y="2334626"/>
            <a:ext cx="219713" cy="219713"/>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494" name="Group 9493">
            <a:extLst>
              <a:ext uri="{FF2B5EF4-FFF2-40B4-BE49-F238E27FC236}">
                <a16:creationId xmlns:a16="http://schemas.microsoft.com/office/drawing/2014/main" id="{7C0BF5D0-94E2-9E39-5B9B-301116214B51}"/>
              </a:ext>
            </a:extLst>
          </p:cNvPr>
          <p:cNvGrpSpPr/>
          <p:nvPr/>
        </p:nvGrpSpPr>
        <p:grpSpPr>
          <a:xfrm rot="14954354">
            <a:off x="7722189" y="1476234"/>
            <a:ext cx="780574" cy="964699"/>
            <a:chOff x="3574078" y="1505004"/>
            <a:chExt cx="780574" cy="964699"/>
          </a:xfrm>
        </p:grpSpPr>
        <p:cxnSp>
          <p:nvCxnSpPr>
            <p:cNvPr id="9495" name="Straight Connector 9494">
              <a:extLst>
                <a:ext uri="{FF2B5EF4-FFF2-40B4-BE49-F238E27FC236}">
                  <a16:creationId xmlns:a16="http://schemas.microsoft.com/office/drawing/2014/main" id="{AB70B246-027A-70E1-F1FC-535ADAD60D2C}"/>
                </a:ext>
              </a:extLst>
            </p:cNvPr>
            <p:cNvCxnSpPr>
              <a:cxnSpLocks/>
              <a:stCxn id="9383" idx="2"/>
            </p:cNvCxnSpPr>
            <p:nvPr/>
          </p:nvCxnSpPr>
          <p:spPr bwMode="auto">
            <a:xfrm rot="6645646" flipH="1" flipV="1">
              <a:off x="3886468" y="1192614"/>
              <a:ext cx="155793" cy="780574"/>
            </a:xfrm>
            <a:prstGeom prst="line">
              <a:avLst/>
            </a:prstGeom>
            <a:noFill/>
            <a:ln w="28575" cap="flat" cmpd="sng" algn="ctr">
              <a:solidFill>
                <a:schemeClr val="bg2"/>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6E60214D-876D-A1CE-0DE4-4E5D0A713540}"/>
                </a:ext>
              </a:extLst>
            </p:cNvPr>
            <p:cNvCxnSpPr>
              <a:cxnSpLocks/>
            </p:cNvCxnSpPr>
            <p:nvPr/>
          </p:nvCxnSpPr>
          <p:spPr bwMode="auto">
            <a:xfrm flipV="1">
              <a:off x="4048459" y="1648406"/>
              <a:ext cx="289542" cy="821297"/>
            </a:xfrm>
            <a:prstGeom prst="line">
              <a:avLst/>
            </a:prstGeom>
            <a:noFill/>
            <a:ln w="28575" cap="flat" cmpd="sng" algn="ctr">
              <a:solidFill>
                <a:schemeClr val="bg2"/>
              </a:solidFill>
              <a:prstDash val="solid"/>
              <a:round/>
              <a:headEnd type="none" w="med" len="med"/>
              <a:tailEnd type="none" w="med" len="med"/>
            </a:ln>
            <a:effectLst/>
          </p:spPr>
        </p:cxnSp>
      </p:grpSp>
      <p:sp>
        <p:nvSpPr>
          <p:cNvPr id="9502" name="TextBox 9501">
            <a:extLst>
              <a:ext uri="{FF2B5EF4-FFF2-40B4-BE49-F238E27FC236}">
                <a16:creationId xmlns:a16="http://schemas.microsoft.com/office/drawing/2014/main" id="{314725D4-E71E-25BE-0D53-8DECFA8A6448}"/>
              </a:ext>
            </a:extLst>
          </p:cNvPr>
          <p:cNvSpPr txBox="1"/>
          <p:nvPr/>
        </p:nvSpPr>
        <p:spPr bwMode="auto">
          <a:xfrm>
            <a:off x="981374" y="5558556"/>
            <a:ext cx="17544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Glucose uptake</a:t>
            </a:r>
          </a:p>
        </p:txBody>
      </p:sp>
    </p:spTree>
    <p:extLst>
      <p:ext uri="{BB962C8B-B14F-4D97-AF65-F5344CB8AC3E}">
        <p14:creationId xmlns:p14="http://schemas.microsoft.com/office/powerpoint/2010/main" val="1264466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F1FEFE-1EE4-1433-CAC0-53D4584DF0E1}"/>
              </a:ext>
            </a:extLst>
          </p:cNvPr>
          <p:cNvSpPr/>
          <p:nvPr/>
        </p:nvSpPr>
        <p:spPr>
          <a:xfrm>
            <a:off x="473723" y="6435207"/>
            <a:ext cx="8463172" cy="276999"/>
          </a:xfrm>
          <a:prstGeom prst="rect">
            <a:avLst/>
          </a:prstGeom>
        </p:spPr>
        <p:txBody>
          <a:bodyPr wrap="square" lIns="91440" tIns="45720" rIns="91440" bIns="45720" anchor="t">
            <a:spAutoFit/>
          </a:bodyPr>
          <a:lstStyle/>
          <a:p>
            <a:r>
              <a:rPr lang="en-US" sz="1200" b="0" dirty="0">
                <a:solidFill>
                  <a:schemeClr val="bg2"/>
                </a:solidFill>
                <a:effectLst/>
                <a:latin typeface="+mj-lt"/>
              </a:rPr>
              <a:t>Sanyal. NEJM. 2025;392:2089.</a:t>
            </a:r>
          </a:p>
        </p:txBody>
      </p:sp>
      <p:sp>
        <p:nvSpPr>
          <p:cNvPr id="2" name="Content Placeholder 1">
            <a:extLst>
              <a:ext uri="{FF2B5EF4-FFF2-40B4-BE49-F238E27FC236}">
                <a16:creationId xmlns:a16="http://schemas.microsoft.com/office/drawing/2014/main" id="{2934A0C9-444C-8561-AB66-659154D23F7A}"/>
              </a:ext>
            </a:extLst>
          </p:cNvPr>
          <p:cNvSpPr>
            <a:spLocks noGrp="1"/>
          </p:cNvSpPr>
          <p:nvPr>
            <p:ph idx="1"/>
          </p:nvPr>
        </p:nvSpPr>
        <p:spPr>
          <a:xfrm>
            <a:off x="619052" y="1513047"/>
            <a:ext cx="10877529" cy="4650686"/>
          </a:xfrm>
        </p:spPr>
        <p:txBody>
          <a:bodyPr/>
          <a:lstStyle/>
          <a:p>
            <a:r>
              <a:rPr lang="en-US" sz="2400">
                <a:latin typeface="Calibri"/>
                <a:ea typeface="Calibri"/>
                <a:cs typeface="Calibri"/>
              </a:rPr>
              <a:t>Ongoing, multicenter, double-blind, placebo-controlled, randomized phase III trial</a:t>
            </a:r>
            <a:br>
              <a:rPr lang="en-US" sz="2400"/>
            </a:br>
            <a:endParaRPr lang="en-US" sz="2400"/>
          </a:p>
          <a:p>
            <a:endParaRPr lang="en-US" sz="2400"/>
          </a:p>
          <a:p>
            <a:endParaRPr lang="en-US" sz="2400">
              <a:ea typeface="Calibri"/>
              <a:cs typeface="Calibri"/>
            </a:endParaRPr>
          </a:p>
          <a:p>
            <a:pPr marL="0" indent="0">
              <a:buNone/>
            </a:pPr>
            <a:endParaRPr lang="en-US" sz="2400"/>
          </a:p>
          <a:p>
            <a:r>
              <a:rPr lang="en-US" sz="2400" b="1">
                <a:latin typeface="Calibri"/>
                <a:ea typeface="Calibri"/>
                <a:cs typeface="Calibri"/>
              </a:rPr>
              <a:t>Primary endpoint:</a:t>
            </a:r>
            <a:r>
              <a:rPr lang="en-US" sz="2400">
                <a:latin typeface="Calibri"/>
                <a:ea typeface="Calibri"/>
                <a:cs typeface="Calibri"/>
              </a:rPr>
              <a:t> resolution of steatohepatitis without worsening of liver fibrosis and improvement in liver fibrosis (≥1-stage reduction) without worsening of steatohepatitis</a:t>
            </a:r>
            <a:endParaRPr lang="en-US">
              <a:ea typeface="Calibri" panose="020F0502020204030204" pitchFamily="34" charset="0"/>
              <a:cs typeface="Calibri" panose="020F0502020204030204" pitchFamily="34" charset="0"/>
            </a:endParaRPr>
          </a:p>
          <a:p>
            <a:r>
              <a:rPr lang="en-US" sz="2400" b="1">
                <a:latin typeface="Calibri"/>
                <a:ea typeface="Calibri"/>
                <a:cs typeface="Calibri"/>
              </a:rPr>
              <a:t>Key secondary endpoints:</a:t>
            </a:r>
            <a:r>
              <a:rPr lang="en-US" sz="2400">
                <a:latin typeface="Calibri"/>
                <a:ea typeface="Calibri"/>
                <a:cs typeface="Calibri"/>
              </a:rPr>
              <a:t> combined resolution of steatohepatitis and improvement in liver fibrosis, changes in LFTs, improvements in noninvasive fibrosis marker, weight loss, and safety and tolerability profile </a:t>
            </a:r>
          </a:p>
        </p:txBody>
      </p:sp>
      <p:sp>
        <p:nvSpPr>
          <p:cNvPr id="51" name="Rectangle 50">
            <a:extLst>
              <a:ext uri="{FF2B5EF4-FFF2-40B4-BE49-F238E27FC236}">
                <a16:creationId xmlns:a16="http://schemas.microsoft.com/office/drawing/2014/main" id="{62C0A47E-2C1A-4310-818C-25CC0AD17081}"/>
              </a:ext>
            </a:extLst>
          </p:cNvPr>
          <p:cNvSpPr/>
          <p:nvPr/>
        </p:nvSpPr>
        <p:spPr>
          <a:xfrm>
            <a:off x="4408808" y="3121052"/>
            <a:ext cx="4242816" cy="829747"/>
          </a:xfrm>
          <a:prstGeom prst="rect">
            <a:avLst/>
          </a:prstGeom>
          <a:solidFill>
            <a:srgbClr val="F1562C"/>
          </a:solidFill>
          <a:ln w="6350" cap="flat" cmpd="sng" algn="ctr">
            <a:noFill/>
            <a:prstDash val="solid"/>
            <a:miter lim="800000"/>
          </a:ln>
          <a:effectLst/>
        </p:spPr>
        <p:txBody>
          <a:bodyPr lIns="0" tIns="45720" rIns="0" bIns="45720" rtlCol="0" anchor="ctr"/>
          <a:lstStyle/>
          <a:p>
            <a:pPr algn="ctr" defTabSz="1218660" eaLnBrk="1" fontAlgn="auto" hangingPunct="1">
              <a:spcBef>
                <a:spcPts val="0"/>
              </a:spcBef>
              <a:spcAft>
                <a:spcPts val="0"/>
              </a:spcAft>
              <a:defRPr/>
            </a:pPr>
            <a:r>
              <a:rPr kumimoji="0" lang="en-GB" sz="1800" b="1" i="0" u="none" strike="noStrike" kern="0" cap="none" spc="0" normalizeH="0" baseline="0" noProof="0">
                <a:ln>
                  <a:noFill/>
                </a:ln>
                <a:solidFill>
                  <a:srgbClr val="FFFFFF"/>
                </a:solidFill>
                <a:effectLst/>
                <a:uLnTx/>
                <a:uFillTx/>
                <a:latin typeface="Calibri"/>
                <a:ea typeface="+mn-ea"/>
                <a:cs typeface="Arial"/>
              </a:rPr>
              <a:t>Placebo </a:t>
            </a:r>
            <a:r>
              <a:rPr kumimoji="0" lang="en-GB" sz="1800" b="0" i="0" u="none" strike="noStrike" kern="0" cap="none" spc="0" normalizeH="0" baseline="0" noProof="0">
                <a:ln>
                  <a:noFill/>
                </a:ln>
                <a:solidFill>
                  <a:srgbClr val="FFFFFF"/>
                </a:solidFill>
                <a:effectLst/>
                <a:uLnTx/>
                <a:uFillTx/>
                <a:latin typeface="Calibri"/>
                <a:ea typeface="+mn-ea"/>
                <a:cs typeface="Arial"/>
              </a:rPr>
              <a:t> </a:t>
            </a:r>
            <a:br>
              <a:rPr lang="en-GB" sz="1800" b="0" i="0" u="none" strike="noStrike" kern="0" cap="none" spc="0" normalizeH="0" baseline="0" noProof="0">
                <a:ln>
                  <a:noFill/>
                </a:ln>
                <a:effectLst/>
                <a:uLnTx/>
                <a:uFillTx/>
                <a:latin typeface="Calibri"/>
                <a:cs typeface="Arial" panose="020B0604020202020204" pitchFamily="34" charset="0"/>
              </a:rPr>
            </a:br>
            <a:r>
              <a:rPr kumimoji="0" lang="en-GB" sz="1800" b="0" i="0" u="none" strike="noStrike" kern="0" cap="none" spc="0" normalizeH="0" baseline="0" noProof="0">
                <a:ln>
                  <a:noFill/>
                </a:ln>
                <a:solidFill>
                  <a:srgbClr val="FFFFFF"/>
                </a:solidFill>
                <a:effectLst/>
                <a:uLnTx/>
                <a:uFillTx/>
                <a:latin typeface="Calibri"/>
                <a:ea typeface="+mn-ea"/>
                <a:cs typeface="Arial"/>
              </a:rPr>
              <a:t>(n = </a:t>
            </a:r>
            <a:r>
              <a:rPr lang="en-GB" b="0" kern="0">
                <a:solidFill>
                  <a:srgbClr val="FFFFFF"/>
                </a:solidFill>
                <a:latin typeface="Calibri"/>
                <a:cs typeface="Arial"/>
              </a:rPr>
              <a:t>267 </a:t>
            </a:r>
            <a:r>
              <a:rPr kumimoji="0" lang="en-GB" sz="1800" b="0" i="0" u="none" strike="noStrike" kern="0" cap="none" spc="0" normalizeH="0" baseline="0" noProof="0">
                <a:ln>
                  <a:noFill/>
                </a:ln>
                <a:solidFill>
                  <a:srgbClr val="FFFFFF"/>
                </a:solidFill>
                <a:effectLst/>
                <a:uLnTx/>
                <a:uFillTx/>
                <a:latin typeface="Calibri"/>
                <a:ea typeface="+mn-ea"/>
                <a:cs typeface="Arial"/>
              </a:rPr>
              <a:t>)</a:t>
            </a:r>
          </a:p>
        </p:txBody>
      </p:sp>
      <p:sp>
        <p:nvSpPr>
          <p:cNvPr id="52" name="Rectangle 51">
            <a:extLst>
              <a:ext uri="{FF2B5EF4-FFF2-40B4-BE49-F238E27FC236}">
                <a16:creationId xmlns:a16="http://schemas.microsoft.com/office/drawing/2014/main" id="{DD6E5CD4-5CD2-4CBB-9F19-07CC4E2D6D7A}"/>
              </a:ext>
            </a:extLst>
          </p:cNvPr>
          <p:cNvSpPr/>
          <p:nvPr/>
        </p:nvSpPr>
        <p:spPr>
          <a:xfrm>
            <a:off x="4408808" y="2121313"/>
            <a:ext cx="4242816" cy="829747"/>
          </a:xfrm>
          <a:prstGeom prst="rect">
            <a:avLst/>
          </a:prstGeom>
          <a:solidFill>
            <a:schemeClr val="accent1"/>
          </a:solidFill>
          <a:ln w="6350" cap="flat" cmpd="sng" algn="ctr">
            <a:noFill/>
            <a:prstDash val="solid"/>
            <a:miter lim="800000"/>
          </a:ln>
          <a:effectLst/>
        </p:spPr>
        <p:txBody>
          <a:bodyPr lIns="0" tIns="45720" rIns="0" bIns="45720" rtlCol="0" anchor="ctr"/>
          <a:lstStyle/>
          <a:p>
            <a:pPr algn="ctr" defTabSz="1218660" eaLnBrk="1" fontAlgn="auto" hangingPunct="1">
              <a:spcBef>
                <a:spcPts val="0"/>
              </a:spcBef>
              <a:spcAft>
                <a:spcPts val="0"/>
              </a:spcAft>
              <a:defRPr/>
            </a:pPr>
            <a:r>
              <a:rPr lang="en-GB" kern="0">
                <a:solidFill>
                  <a:prstClr val="white"/>
                </a:solidFill>
                <a:latin typeface="+mn-lt"/>
                <a:cs typeface="Arial"/>
              </a:rPr>
              <a:t>Semaglutide </a:t>
            </a:r>
            <a:r>
              <a:rPr lang="en-GB" b="0" kern="0">
                <a:solidFill>
                  <a:prstClr val="white"/>
                </a:solidFill>
                <a:latin typeface="+mn-lt"/>
                <a:cs typeface="Arial"/>
              </a:rPr>
              <a:t>2.4 mg SC once-weekly </a:t>
            </a:r>
            <a:br>
              <a:rPr lang="en-GB" b="0" kern="0">
                <a:latin typeface="+mn-lt"/>
              </a:rPr>
            </a:br>
            <a:r>
              <a:rPr kumimoji="0" lang="en-GB" b="0" i="0" u="none" strike="noStrike" kern="0" cap="none" spc="0" normalizeH="0" baseline="0" noProof="0">
                <a:ln>
                  <a:noFill/>
                </a:ln>
                <a:solidFill>
                  <a:prstClr val="white"/>
                </a:solidFill>
                <a:effectLst/>
                <a:uLnTx/>
                <a:uFillTx/>
                <a:latin typeface="+mn-lt"/>
                <a:ea typeface="+mn-ea"/>
                <a:cs typeface="Arial"/>
              </a:rPr>
              <a:t>(n = </a:t>
            </a:r>
            <a:r>
              <a:rPr lang="en-GB" b="0" kern="0">
                <a:solidFill>
                  <a:prstClr val="white"/>
                </a:solidFill>
                <a:latin typeface="+mn-lt"/>
                <a:cs typeface="Arial"/>
              </a:rPr>
              <a:t>533 </a:t>
            </a:r>
            <a:r>
              <a:rPr kumimoji="0" lang="en-GB" b="0" i="0" u="none" strike="noStrike" kern="0" cap="none" spc="0" normalizeH="0" baseline="0" noProof="0">
                <a:ln>
                  <a:noFill/>
                </a:ln>
                <a:solidFill>
                  <a:prstClr val="white"/>
                </a:solidFill>
                <a:effectLst/>
                <a:uLnTx/>
                <a:uFillTx/>
                <a:latin typeface="+mn-lt"/>
                <a:ea typeface="+mn-ea"/>
                <a:cs typeface="Arial"/>
              </a:rPr>
              <a:t>)</a:t>
            </a:r>
          </a:p>
        </p:txBody>
      </p:sp>
      <p:sp>
        <p:nvSpPr>
          <p:cNvPr id="4" name="Title 3">
            <a:extLst>
              <a:ext uri="{FF2B5EF4-FFF2-40B4-BE49-F238E27FC236}">
                <a16:creationId xmlns:a16="http://schemas.microsoft.com/office/drawing/2014/main" id="{0C25410A-2DD0-1896-6F25-5D8BB03D1C62}"/>
              </a:ext>
            </a:extLst>
          </p:cNvPr>
          <p:cNvSpPr>
            <a:spLocks noGrp="1"/>
          </p:cNvSpPr>
          <p:nvPr>
            <p:ph type="title"/>
          </p:nvPr>
        </p:nvSpPr>
        <p:spPr/>
        <p:txBody>
          <a:bodyPr/>
          <a:lstStyle/>
          <a:p>
            <a:r>
              <a:rPr lang="en-US">
                <a:latin typeface="Calibri"/>
                <a:ea typeface="Calibri"/>
                <a:cs typeface="Calibri"/>
              </a:rPr>
              <a:t>ESSENCE: Semaglutide in Patients With MASH</a:t>
            </a:r>
            <a:endParaRPr lang="en-US">
              <a:ea typeface="Calibri"/>
              <a:cs typeface="Calibri"/>
            </a:endParaRPr>
          </a:p>
        </p:txBody>
      </p:sp>
      <p:cxnSp>
        <p:nvCxnSpPr>
          <p:cNvPr id="5" name="Straight Arrow Connector 4">
            <a:extLst>
              <a:ext uri="{FF2B5EF4-FFF2-40B4-BE49-F238E27FC236}">
                <a16:creationId xmlns:a16="http://schemas.microsoft.com/office/drawing/2014/main" id="{9ED9818E-B306-EC4C-0257-EF4AD40F67E7}"/>
              </a:ext>
            </a:extLst>
          </p:cNvPr>
          <p:cNvCxnSpPr>
            <a:cxnSpLocks/>
          </p:cNvCxnSpPr>
          <p:nvPr/>
        </p:nvCxnSpPr>
        <p:spPr bwMode="auto">
          <a:xfrm flipV="1">
            <a:off x="3969721" y="2580031"/>
            <a:ext cx="275575" cy="218894"/>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D16DF91D-9E11-B934-BB05-02D482E7CD73}"/>
              </a:ext>
            </a:extLst>
          </p:cNvPr>
          <p:cNvCxnSpPr>
            <a:cxnSpLocks/>
          </p:cNvCxnSpPr>
          <p:nvPr/>
        </p:nvCxnSpPr>
        <p:spPr bwMode="auto">
          <a:xfrm>
            <a:off x="3928634" y="3324042"/>
            <a:ext cx="345910" cy="168871"/>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BB46C077-B08B-4FF9-AC62-8FD28DEBB0C5}"/>
              </a:ext>
            </a:extLst>
          </p:cNvPr>
          <p:cNvSpPr txBox="1"/>
          <p:nvPr/>
        </p:nvSpPr>
        <p:spPr bwMode="auto">
          <a:xfrm>
            <a:off x="473723" y="2466129"/>
            <a:ext cx="343954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p>
            <a:pPr algn="ctr" defTabSz="1218660">
              <a:spcBef>
                <a:spcPts val="0"/>
              </a:spcBef>
              <a:spcAft>
                <a:spcPts val="0"/>
              </a:spcAft>
              <a:defRPr/>
            </a:pPr>
            <a:r>
              <a:rPr kumimoji="0" lang="en-GB" sz="1600" b="0" i="0" u="none" strike="noStrike" kern="0" cap="none" spc="0" normalizeH="0" baseline="0" noProof="0">
                <a:ln>
                  <a:noFill/>
                </a:ln>
                <a:solidFill>
                  <a:srgbClr val="000000"/>
                </a:solidFill>
                <a:effectLst/>
                <a:uLnTx/>
                <a:uFillTx/>
                <a:latin typeface="Arial"/>
                <a:cs typeface="Arial"/>
              </a:rPr>
              <a:t>Adults with </a:t>
            </a:r>
            <a:r>
              <a:rPr lang="en-GB" sz="1600" b="0" kern="0">
                <a:solidFill>
                  <a:srgbClr val="000000"/>
                </a:solidFill>
                <a:latin typeface="Arial"/>
                <a:cs typeface="Arial"/>
              </a:rPr>
              <a:t>biopsy-confirmed MASH and fibrosis stage 2 </a:t>
            </a:r>
            <a:r>
              <a:rPr kumimoji="0" lang="en-GB" sz="1600" b="0" i="0" u="none" strike="noStrike" kern="0" cap="none" spc="0" normalizeH="0" baseline="0" noProof="0">
                <a:ln>
                  <a:noFill/>
                </a:ln>
                <a:solidFill>
                  <a:srgbClr val="000000"/>
                </a:solidFill>
                <a:effectLst/>
                <a:uLnTx/>
                <a:uFillTx/>
                <a:latin typeface="Arial"/>
                <a:cs typeface="Arial"/>
              </a:rPr>
              <a:t>or </a:t>
            </a:r>
            <a:r>
              <a:rPr lang="en-GB" sz="1600" b="0" kern="0">
                <a:solidFill>
                  <a:srgbClr val="000000"/>
                </a:solidFill>
                <a:latin typeface="Arial"/>
                <a:cs typeface="Arial"/>
              </a:rPr>
              <a:t>3</a:t>
            </a:r>
            <a:r>
              <a:rPr kumimoji="0" lang="en-GB" sz="1600" b="0" i="0" u="none" strike="noStrike" kern="0" cap="none" spc="0" normalizeH="0" baseline="0" noProof="0">
                <a:ln>
                  <a:noFill/>
                </a:ln>
                <a:solidFill>
                  <a:srgbClr val="000000"/>
                </a:solidFill>
                <a:effectLst/>
                <a:uLnTx/>
                <a:uFillTx/>
                <a:latin typeface="Arial"/>
                <a:cs typeface="Arial"/>
              </a:rPr>
              <a:t>; </a:t>
            </a:r>
            <a:r>
              <a:rPr lang="en-GB" sz="1600" b="0" kern="0">
                <a:solidFill>
                  <a:srgbClr val="000000"/>
                </a:solidFill>
                <a:latin typeface="Arial"/>
                <a:cs typeface="Arial"/>
              </a:rPr>
              <a:t>randomized 2:1 to</a:t>
            </a:r>
            <a:br>
              <a:rPr lang="en-GB" sz="1600" b="0" kern="0">
                <a:latin typeface="Arial"/>
                <a:cs typeface="Arial"/>
              </a:rPr>
            </a:br>
            <a:r>
              <a:rPr lang="en-GB" sz="1600" b="0" kern="0">
                <a:solidFill>
                  <a:srgbClr val="000000"/>
                </a:solidFill>
                <a:latin typeface="Arial"/>
                <a:cs typeface="Arial"/>
              </a:rPr>
              <a:t> </a:t>
            </a:r>
            <a:r>
              <a:rPr kumimoji="0" lang="en-GB" sz="1600" b="0" u="none" strike="noStrike" kern="0" cap="none" spc="0" normalizeH="0" baseline="0" noProof="0">
                <a:ln>
                  <a:noFill/>
                </a:ln>
                <a:solidFill>
                  <a:srgbClr val="000000"/>
                </a:solidFill>
                <a:effectLst/>
                <a:uLnTx/>
                <a:uFillTx/>
                <a:latin typeface="Arial"/>
                <a:cs typeface="Arial"/>
              </a:rPr>
              <a:t>(N = </a:t>
            </a:r>
            <a:r>
              <a:rPr lang="en-GB" sz="1600" b="0" kern="0">
                <a:solidFill>
                  <a:srgbClr val="000000"/>
                </a:solidFill>
                <a:latin typeface="Arial"/>
                <a:cs typeface="Arial"/>
              </a:rPr>
              <a:t>1197; Part 1 n = 800</a:t>
            </a:r>
            <a:r>
              <a:rPr kumimoji="0" lang="en-GB" sz="1600" b="0" u="none" strike="noStrike" kern="0" cap="none" spc="0" normalizeH="0" baseline="0" noProof="0">
                <a:ln>
                  <a:noFill/>
                </a:ln>
                <a:solidFill>
                  <a:srgbClr val="000000"/>
                </a:solidFill>
                <a:effectLst/>
                <a:uLnTx/>
                <a:uFillTx/>
                <a:latin typeface="Arial"/>
                <a:cs typeface="Arial"/>
              </a:rPr>
              <a:t>)</a:t>
            </a:r>
            <a:endParaRPr lang="en-US" sz="1600" b="0">
              <a:latin typeface="Arial"/>
              <a:cs typeface="Arial"/>
            </a:endParaRPr>
          </a:p>
        </p:txBody>
      </p:sp>
      <p:cxnSp>
        <p:nvCxnSpPr>
          <p:cNvPr id="12" name="Straight Arrow Connector 11">
            <a:extLst>
              <a:ext uri="{FF2B5EF4-FFF2-40B4-BE49-F238E27FC236}">
                <a16:creationId xmlns:a16="http://schemas.microsoft.com/office/drawing/2014/main" id="{16E21EFA-8B0A-4FEF-4253-10A33E8A79B0}"/>
              </a:ext>
            </a:extLst>
          </p:cNvPr>
          <p:cNvCxnSpPr>
            <a:cxnSpLocks/>
          </p:cNvCxnSpPr>
          <p:nvPr/>
        </p:nvCxnSpPr>
        <p:spPr bwMode="auto">
          <a:xfrm>
            <a:off x="8825360" y="3060507"/>
            <a:ext cx="375761"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699DC276-1B8B-7813-F945-B271429462E2}"/>
              </a:ext>
            </a:extLst>
          </p:cNvPr>
          <p:cNvSpPr txBox="1"/>
          <p:nvPr/>
        </p:nvSpPr>
        <p:spPr bwMode="auto">
          <a:xfrm>
            <a:off x="9206283" y="2536149"/>
            <a:ext cx="236666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p>
            <a:pPr algn="ctr" defTabSz="1218660" eaLnBrk="1" fontAlgn="auto" hangingPunct="1">
              <a:spcBef>
                <a:spcPts val="0"/>
              </a:spcBef>
              <a:spcAft>
                <a:spcPts val="0"/>
              </a:spcAft>
              <a:defRPr/>
            </a:pPr>
            <a:r>
              <a:rPr lang="en-GB" b="0" i="1" kern="0">
                <a:solidFill>
                  <a:srgbClr val="000000"/>
                </a:solidFill>
                <a:latin typeface="Calibri"/>
                <a:cs typeface="Arial"/>
              </a:rPr>
              <a:t> Interim analysis at week 72 in first 800 patients </a:t>
            </a:r>
            <a:endParaRPr lang="en-GB" sz="1800" b="0" i="1" u="none" strike="noStrike" kern="0" cap="none" spc="0" normalizeH="0" baseline="0" noProof="0">
              <a:ln>
                <a:noFill/>
              </a:ln>
              <a:solidFill>
                <a:srgbClr val="000000"/>
              </a:solidFill>
              <a:effectLst/>
              <a:uLnTx/>
              <a:uFillTx/>
              <a:latin typeface="Calibri"/>
              <a:ea typeface="Calibri"/>
              <a:cs typeface="Arial" pitchFamily="34" charset="0"/>
            </a:endParaRPr>
          </a:p>
        </p:txBody>
      </p:sp>
    </p:spTree>
    <p:extLst>
      <p:ext uri="{BB962C8B-B14F-4D97-AF65-F5344CB8AC3E}">
        <p14:creationId xmlns:p14="http://schemas.microsoft.com/office/powerpoint/2010/main" val="1406528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CBF89-31AA-C131-ED52-D83861009341}"/>
              </a:ext>
            </a:extLst>
          </p:cNvPr>
          <p:cNvSpPr>
            <a:spLocks noGrp="1"/>
          </p:cNvSpPr>
          <p:nvPr>
            <p:ph type="title"/>
          </p:nvPr>
        </p:nvSpPr>
        <p:spPr/>
        <p:txBody>
          <a:bodyPr/>
          <a:lstStyle/>
          <a:p>
            <a:r>
              <a:rPr lang="en-US">
                <a:latin typeface="Calibri"/>
                <a:ea typeface="Calibri"/>
                <a:cs typeface="Calibri"/>
              </a:rPr>
              <a:t>ESSENCE: Primary Endpoints</a:t>
            </a:r>
            <a:endParaRPr lang="en-US"/>
          </a:p>
        </p:txBody>
      </p:sp>
      <p:sp>
        <p:nvSpPr>
          <p:cNvPr id="6" name="Rectangle 5">
            <a:extLst>
              <a:ext uri="{FF2B5EF4-FFF2-40B4-BE49-F238E27FC236}">
                <a16:creationId xmlns:a16="http://schemas.microsoft.com/office/drawing/2014/main" id="{2CB3018D-1CF5-D9BE-8F80-E9297905795A}"/>
              </a:ext>
            </a:extLst>
          </p:cNvPr>
          <p:cNvSpPr/>
          <p:nvPr/>
        </p:nvSpPr>
        <p:spPr>
          <a:xfrm>
            <a:off x="452228" y="6390167"/>
            <a:ext cx="8463172" cy="276999"/>
          </a:xfrm>
          <a:prstGeom prst="rect">
            <a:avLst/>
          </a:prstGeom>
        </p:spPr>
        <p:txBody>
          <a:bodyPr wrap="square" lIns="91440" tIns="45720" rIns="91440" bIns="45720" anchor="t">
            <a:spAutoFit/>
          </a:bodyPr>
          <a:lstStyle/>
          <a:p>
            <a:r>
              <a:rPr lang="en-US" sz="1200" b="0" dirty="0">
                <a:solidFill>
                  <a:schemeClr val="bg2"/>
                </a:solidFill>
                <a:effectLst/>
                <a:latin typeface="+mj-lt"/>
              </a:rPr>
              <a:t>Sanyal. NEJM. 2025;392:2089.</a:t>
            </a:r>
          </a:p>
        </p:txBody>
      </p:sp>
      <p:sp>
        <p:nvSpPr>
          <p:cNvPr id="113" name="TextBox 112">
            <a:extLst>
              <a:ext uri="{FF2B5EF4-FFF2-40B4-BE49-F238E27FC236}">
                <a16:creationId xmlns:a16="http://schemas.microsoft.com/office/drawing/2014/main" id="{9FF922B2-8A0F-9398-5309-FB54617C5CD2}"/>
              </a:ext>
            </a:extLst>
          </p:cNvPr>
          <p:cNvSpPr txBox="1"/>
          <p:nvPr/>
        </p:nvSpPr>
        <p:spPr bwMode="auto">
          <a:xfrm>
            <a:off x="1880218" y="2210904"/>
            <a:ext cx="34107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Estimated difference: 28.7</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(95% CI: 21.1-36.2; </a:t>
            </a:r>
            <a:r>
              <a:rPr lang="en-US" b="0" i="1">
                <a:solidFill>
                  <a:schemeClr val="bg1"/>
                </a:solidFill>
                <a:latin typeface="Calibri" panose="020F0502020204030204" pitchFamily="34" charset="0"/>
              </a:rPr>
              <a:t>P</a:t>
            </a:r>
            <a:r>
              <a:rPr lang="en-US" b="0">
                <a:solidFill>
                  <a:schemeClr val="bg1"/>
                </a:solidFill>
                <a:latin typeface="Calibri" panose="020F0502020204030204" pitchFamily="34" charset="0"/>
              </a:rPr>
              <a:t> &lt;.001)</a:t>
            </a:r>
          </a:p>
        </p:txBody>
      </p:sp>
      <p:sp>
        <p:nvSpPr>
          <p:cNvPr id="114" name="TextBox 113">
            <a:extLst>
              <a:ext uri="{FF2B5EF4-FFF2-40B4-BE49-F238E27FC236}">
                <a16:creationId xmlns:a16="http://schemas.microsoft.com/office/drawing/2014/main" id="{8C9C3963-3702-9E52-3622-CF81F8F21461}"/>
              </a:ext>
            </a:extLst>
          </p:cNvPr>
          <p:cNvSpPr txBox="1"/>
          <p:nvPr/>
        </p:nvSpPr>
        <p:spPr bwMode="auto">
          <a:xfrm>
            <a:off x="7203972" y="3135163"/>
            <a:ext cx="34107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Estimated difference: 14.4</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(95% CI: 7.5-21.3; </a:t>
            </a:r>
            <a:r>
              <a:rPr lang="en-US" b="0" i="1">
                <a:solidFill>
                  <a:schemeClr val="bg1"/>
                </a:solidFill>
                <a:latin typeface="Calibri" panose="020F0502020204030204" pitchFamily="34" charset="0"/>
              </a:rPr>
              <a:t>P</a:t>
            </a:r>
            <a:r>
              <a:rPr lang="en-US" b="0">
                <a:solidFill>
                  <a:schemeClr val="bg1"/>
                </a:solidFill>
                <a:latin typeface="Calibri" panose="020F0502020204030204" pitchFamily="34" charset="0"/>
              </a:rPr>
              <a:t> &lt;.001)</a:t>
            </a:r>
          </a:p>
        </p:txBody>
      </p:sp>
      <p:sp>
        <p:nvSpPr>
          <p:cNvPr id="115" name="TextBox 114">
            <a:extLst>
              <a:ext uri="{FF2B5EF4-FFF2-40B4-BE49-F238E27FC236}">
                <a16:creationId xmlns:a16="http://schemas.microsoft.com/office/drawing/2014/main" id="{A74E2FBF-3E71-DA75-E4F4-79D9CE1704D4}"/>
              </a:ext>
            </a:extLst>
          </p:cNvPr>
          <p:cNvSpPr txBox="1"/>
          <p:nvPr/>
        </p:nvSpPr>
        <p:spPr bwMode="auto">
          <a:xfrm rot="16200000">
            <a:off x="-343812" y="3545916"/>
            <a:ext cx="2142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Patients (%)</a:t>
            </a:r>
          </a:p>
        </p:txBody>
      </p:sp>
      <p:sp>
        <p:nvSpPr>
          <p:cNvPr id="116" name="TextBox 115">
            <a:extLst>
              <a:ext uri="{FF2B5EF4-FFF2-40B4-BE49-F238E27FC236}">
                <a16:creationId xmlns:a16="http://schemas.microsoft.com/office/drawing/2014/main" id="{3E3A9253-0522-2766-434F-E6CCCB677F19}"/>
              </a:ext>
            </a:extLst>
          </p:cNvPr>
          <p:cNvSpPr txBox="1"/>
          <p:nvPr/>
        </p:nvSpPr>
        <p:spPr bwMode="auto">
          <a:xfrm rot="16200000">
            <a:off x="5077500" y="3540031"/>
            <a:ext cx="2142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Patients (%)</a:t>
            </a:r>
          </a:p>
        </p:txBody>
      </p:sp>
      <p:grpSp>
        <p:nvGrpSpPr>
          <p:cNvPr id="117" name="Group 116">
            <a:extLst>
              <a:ext uri="{FF2B5EF4-FFF2-40B4-BE49-F238E27FC236}">
                <a16:creationId xmlns:a16="http://schemas.microsoft.com/office/drawing/2014/main" id="{7FF6EFC8-040E-0167-E76F-9163037B2788}"/>
              </a:ext>
            </a:extLst>
          </p:cNvPr>
          <p:cNvGrpSpPr/>
          <p:nvPr/>
        </p:nvGrpSpPr>
        <p:grpSpPr>
          <a:xfrm>
            <a:off x="6181542" y="1760307"/>
            <a:ext cx="4957119" cy="3850109"/>
            <a:chOff x="1041215" y="1498599"/>
            <a:chExt cx="8554341" cy="4114371"/>
          </a:xfrm>
        </p:grpSpPr>
        <p:cxnSp>
          <p:nvCxnSpPr>
            <p:cNvPr id="118" name="Straight Connector 117">
              <a:extLst>
                <a:ext uri="{FF2B5EF4-FFF2-40B4-BE49-F238E27FC236}">
                  <a16:creationId xmlns:a16="http://schemas.microsoft.com/office/drawing/2014/main" id="{8DD7AE59-ED5A-14BA-61F1-4152602F8C7F}"/>
                </a:ext>
              </a:extLst>
            </p:cNvPr>
            <p:cNvCxnSpPr>
              <a:cxnSpLocks/>
            </p:cNvCxnSpPr>
            <p:nvPr/>
          </p:nvCxnSpPr>
          <p:spPr bwMode="auto">
            <a:xfrm>
              <a:off x="2223911" y="1682043"/>
              <a:ext cx="0" cy="3714045"/>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05FEDFD-8D4C-AB87-D989-E4969398F281}"/>
                </a:ext>
              </a:extLst>
            </p:cNvPr>
            <p:cNvCxnSpPr>
              <a:cxnSpLocks/>
            </p:cNvCxnSpPr>
            <p:nvPr/>
          </p:nvCxnSpPr>
          <p:spPr bwMode="auto">
            <a:xfrm flipH="1">
              <a:off x="2063490" y="1732681"/>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7719EAC-F8DB-0DBC-6C5A-BB919B549FDB}"/>
                </a:ext>
              </a:extLst>
            </p:cNvPr>
            <p:cNvCxnSpPr>
              <a:cxnSpLocks/>
            </p:cNvCxnSpPr>
            <p:nvPr/>
          </p:nvCxnSpPr>
          <p:spPr bwMode="auto">
            <a:xfrm flipH="1">
              <a:off x="2063490" y="2475491"/>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2BBD55DF-4F3F-FFB9-029A-BE0A6F7927CD}"/>
                </a:ext>
              </a:extLst>
            </p:cNvPr>
            <p:cNvCxnSpPr>
              <a:cxnSpLocks/>
            </p:cNvCxnSpPr>
            <p:nvPr/>
          </p:nvCxnSpPr>
          <p:spPr bwMode="auto">
            <a:xfrm flipH="1">
              <a:off x="2063490" y="3218300"/>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A8B66AF-C1C8-24DD-0EF8-ACF9F9022F4F}"/>
                </a:ext>
              </a:extLst>
            </p:cNvPr>
            <p:cNvCxnSpPr>
              <a:cxnSpLocks/>
            </p:cNvCxnSpPr>
            <p:nvPr/>
          </p:nvCxnSpPr>
          <p:spPr bwMode="auto">
            <a:xfrm flipH="1">
              <a:off x="2063490" y="3961109"/>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C2A9299-9463-87A2-9A48-C6E6661BD8B1}"/>
                </a:ext>
              </a:extLst>
            </p:cNvPr>
            <p:cNvCxnSpPr>
              <a:cxnSpLocks/>
            </p:cNvCxnSpPr>
            <p:nvPr/>
          </p:nvCxnSpPr>
          <p:spPr bwMode="auto">
            <a:xfrm flipH="1">
              <a:off x="2063490" y="4664568"/>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18B65CE-25A1-F9D2-EC16-B8335A7898AA}"/>
                </a:ext>
              </a:extLst>
            </p:cNvPr>
            <p:cNvCxnSpPr>
              <a:cxnSpLocks/>
            </p:cNvCxnSpPr>
            <p:nvPr/>
          </p:nvCxnSpPr>
          <p:spPr bwMode="auto">
            <a:xfrm flipH="1">
              <a:off x="2063490" y="5407377"/>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260823C5-F04A-BEFC-6EE7-EC491892F6AF}"/>
                </a:ext>
              </a:extLst>
            </p:cNvPr>
            <p:cNvCxnSpPr>
              <a:cxnSpLocks/>
            </p:cNvCxnSpPr>
            <p:nvPr/>
          </p:nvCxnSpPr>
          <p:spPr bwMode="auto">
            <a:xfrm>
              <a:off x="2223911" y="54186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21CC5C0-8B70-FCE4-7348-EA4E7E35DF03}"/>
                </a:ext>
              </a:extLst>
            </p:cNvPr>
            <p:cNvCxnSpPr>
              <a:cxnSpLocks/>
            </p:cNvCxnSpPr>
            <p:nvPr/>
          </p:nvCxnSpPr>
          <p:spPr bwMode="auto">
            <a:xfrm>
              <a:off x="5904089" y="54186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FBA8111-DB14-CF36-5C93-2561C124B0F4}"/>
                </a:ext>
              </a:extLst>
            </p:cNvPr>
            <p:cNvCxnSpPr>
              <a:cxnSpLocks/>
            </p:cNvCxnSpPr>
            <p:nvPr/>
          </p:nvCxnSpPr>
          <p:spPr bwMode="auto">
            <a:xfrm>
              <a:off x="9584267" y="541866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8" name="TextBox 127">
              <a:extLst>
                <a:ext uri="{FF2B5EF4-FFF2-40B4-BE49-F238E27FC236}">
                  <a16:creationId xmlns:a16="http://schemas.microsoft.com/office/drawing/2014/main" id="{D0807A91-6AA5-6F40-DEEF-82408F66E796}"/>
                </a:ext>
              </a:extLst>
            </p:cNvPr>
            <p:cNvSpPr txBox="1"/>
            <p:nvPr/>
          </p:nvSpPr>
          <p:spPr bwMode="auto">
            <a:xfrm>
              <a:off x="1041215" y="1498599"/>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129" name="TextBox 128">
              <a:extLst>
                <a:ext uri="{FF2B5EF4-FFF2-40B4-BE49-F238E27FC236}">
                  <a16:creationId xmlns:a16="http://schemas.microsoft.com/office/drawing/2014/main" id="{98FD397A-5F88-548D-3F9E-5493A92A9D57}"/>
                </a:ext>
              </a:extLst>
            </p:cNvPr>
            <p:cNvSpPr txBox="1"/>
            <p:nvPr/>
          </p:nvSpPr>
          <p:spPr bwMode="auto">
            <a:xfrm>
              <a:off x="1041215" y="2242537"/>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130" name="TextBox 129">
              <a:extLst>
                <a:ext uri="{FF2B5EF4-FFF2-40B4-BE49-F238E27FC236}">
                  <a16:creationId xmlns:a16="http://schemas.microsoft.com/office/drawing/2014/main" id="{7683E22D-20EB-DF8A-DACA-5BC6FEFFEDCB}"/>
                </a:ext>
              </a:extLst>
            </p:cNvPr>
            <p:cNvSpPr txBox="1"/>
            <p:nvPr/>
          </p:nvSpPr>
          <p:spPr bwMode="auto">
            <a:xfrm>
              <a:off x="1041215" y="2986475"/>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131" name="TextBox 130">
              <a:extLst>
                <a:ext uri="{FF2B5EF4-FFF2-40B4-BE49-F238E27FC236}">
                  <a16:creationId xmlns:a16="http://schemas.microsoft.com/office/drawing/2014/main" id="{154112E3-2042-8BB4-35D1-04EFB702B472}"/>
                </a:ext>
              </a:extLst>
            </p:cNvPr>
            <p:cNvSpPr txBox="1"/>
            <p:nvPr/>
          </p:nvSpPr>
          <p:spPr bwMode="auto">
            <a:xfrm>
              <a:off x="1041215" y="3730413"/>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132" name="TextBox 131">
              <a:extLst>
                <a:ext uri="{FF2B5EF4-FFF2-40B4-BE49-F238E27FC236}">
                  <a16:creationId xmlns:a16="http://schemas.microsoft.com/office/drawing/2014/main" id="{A8207E8C-CB01-21A1-56CB-37B9C41FD67E}"/>
                </a:ext>
              </a:extLst>
            </p:cNvPr>
            <p:cNvSpPr txBox="1"/>
            <p:nvPr/>
          </p:nvSpPr>
          <p:spPr bwMode="auto">
            <a:xfrm>
              <a:off x="1041215" y="4474351"/>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133" name="TextBox 132">
              <a:extLst>
                <a:ext uri="{FF2B5EF4-FFF2-40B4-BE49-F238E27FC236}">
                  <a16:creationId xmlns:a16="http://schemas.microsoft.com/office/drawing/2014/main" id="{BC8E01F9-4A60-BA1F-B60C-321B50F98E4B}"/>
                </a:ext>
              </a:extLst>
            </p:cNvPr>
            <p:cNvSpPr txBox="1"/>
            <p:nvPr/>
          </p:nvSpPr>
          <p:spPr bwMode="auto">
            <a:xfrm>
              <a:off x="1041215" y="5218288"/>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cxnSp>
          <p:nvCxnSpPr>
            <p:cNvPr id="134" name="Straight Connector 133">
              <a:extLst>
                <a:ext uri="{FF2B5EF4-FFF2-40B4-BE49-F238E27FC236}">
                  <a16:creationId xmlns:a16="http://schemas.microsoft.com/office/drawing/2014/main" id="{8AB98322-AB2E-55D8-1907-50D20997560B}"/>
                </a:ext>
              </a:extLst>
            </p:cNvPr>
            <p:cNvCxnSpPr>
              <a:cxnSpLocks/>
            </p:cNvCxnSpPr>
            <p:nvPr/>
          </p:nvCxnSpPr>
          <p:spPr bwMode="auto">
            <a:xfrm>
              <a:off x="2212622" y="5407377"/>
              <a:ext cx="7382934" cy="0"/>
            </a:xfrm>
            <a:prstGeom prst="line">
              <a:avLst/>
            </a:prstGeom>
            <a:noFill/>
            <a:ln w="28575" cap="flat" cmpd="sng" algn="ctr">
              <a:solidFill>
                <a:schemeClr val="bg1"/>
              </a:solidFill>
              <a:prstDash val="solid"/>
              <a:round/>
              <a:headEnd type="none" w="med" len="med"/>
              <a:tailEnd type="none" w="med" len="med"/>
            </a:ln>
            <a:effectLst/>
          </p:spPr>
        </p:cxnSp>
      </p:grpSp>
      <p:sp>
        <p:nvSpPr>
          <p:cNvPr id="135" name="Rectangle 134">
            <a:extLst>
              <a:ext uri="{FF2B5EF4-FFF2-40B4-BE49-F238E27FC236}">
                <a16:creationId xmlns:a16="http://schemas.microsoft.com/office/drawing/2014/main" id="{BB1B0C62-080D-86AA-A995-E7DA1A630418}"/>
              </a:ext>
            </a:extLst>
          </p:cNvPr>
          <p:cNvSpPr/>
          <p:nvPr/>
        </p:nvSpPr>
        <p:spPr bwMode="auto">
          <a:xfrm>
            <a:off x="2615060" y="3289384"/>
            <a:ext cx="818445" cy="212644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62.9</a:t>
            </a:r>
          </a:p>
        </p:txBody>
      </p:sp>
      <p:sp>
        <p:nvSpPr>
          <p:cNvPr id="136" name="Rectangle 135">
            <a:extLst>
              <a:ext uri="{FF2B5EF4-FFF2-40B4-BE49-F238E27FC236}">
                <a16:creationId xmlns:a16="http://schemas.microsoft.com/office/drawing/2014/main" id="{5400BF72-A678-A22A-34B7-1776284BD1E4}"/>
              </a:ext>
            </a:extLst>
          </p:cNvPr>
          <p:cNvSpPr/>
          <p:nvPr/>
        </p:nvSpPr>
        <p:spPr bwMode="auto">
          <a:xfrm>
            <a:off x="3659282" y="4278010"/>
            <a:ext cx="818445" cy="1150582"/>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34.3</a:t>
            </a:r>
          </a:p>
        </p:txBody>
      </p:sp>
      <p:grpSp>
        <p:nvGrpSpPr>
          <p:cNvPr id="137" name="Group 136">
            <a:extLst>
              <a:ext uri="{FF2B5EF4-FFF2-40B4-BE49-F238E27FC236}">
                <a16:creationId xmlns:a16="http://schemas.microsoft.com/office/drawing/2014/main" id="{DA8494EA-B7E2-FD85-0A90-A1790A82EEAF}"/>
              </a:ext>
            </a:extLst>
          </p:cNvPr>
          <p:cNvGrpSpPr/>
          <p:nvPr/>
        </p:nvGrpSpPr>
        <p:grpSpPr>
          <a:xfrm>
            <a:off x="753419" y="1766190"/>
            <a:ext cx="4971308" cy="3850109"/>
            <a:chOff x="1016729" y="1498599"/>
            <a:chExt cx="8578827" cy="4114371"/>
          </a:xfrm>
        </p:grpSpPr>
        <p:cxnSp>
          <p:nvCxnSpPr>
            <p:cNvPr id="138" name="Straight Connector 137">
              <a:extLst>
                <a:ext uri="{FF2B5EF4-FFF2-40B4-BE49-F238E27FC236}">
                  <a16:creationId xmlns:a16="http://schemas.microsoft.com/office/drawing/2014/main" id="{8B61A400-FE83-1791-378A-E43FE80E3726}"/>
                </a:ext>
              </a:extLst>
            </p:cNvPr>
            <p:cNvCxnSpPr>
              <a:cxnSpLocks/>
            </p:cNvCxnSpPr>
            <p:nvPr/>
          </p:nvCxnSpPr>
          <p:spPr bwMode="auto">
            <a:xfrm>
              <a:off x="2223911" y="1682043"/>
              <a:ext cx="0" cy="3714045"/>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DEE511D-7479-C138-273B-9F95AF0F060D}"/>
                </a:ext>
              </a:extLst>
            </p:cNvPr>
            <p:cNvCxnSpPr>
              <a:cxnSpLocks/>
            </p:cNvCxnSpPr>
            <p:nvPr/>
          </p:nvCxnSpPr>
          <p:spPr bwMode="auto">
            <a:xfrm>
              <a:off x="2212622" y="5407377"/>
              <a:ext cx="7382934"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95BC9602-0370-D735-B5BA-40A25D5FE200}"/>
                </a:ext>
              </a:extLst>
            </p:cNvPr>
            <p:cNvCxnSpPr>
              <a:cxnSpLocks/>
            </p:cNvCxnSpPr>
            <p:nvPr/>
          </p:nvCxnSpPr>
          <p:spPr bwMode="auto">
            <a:xfrm flipH="1">
              <a:off x="2063490" y="1732681"/>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C57B73E-4EB4-810C-1FBB-E219C0E1C7A8}"/>
                </a:ext>
              </a:extLst>
            </p:cNvPr>
            <p:cNvCxnSpPr>
              <a:cxnSpLocks/>
            </p:cNvCxnSpPr>
            <p:nvPr/>
          </p:nvCxnSpPr>
          <p:spPr bwMode="auto">
            <a:xfrm flipH="1">
              <a:off x="2063490" y="2475491"/>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13BE8B3-6C34-F0B3-2F7D-2A2A2B7D06F6}"/>
                </a:ext>
              </a:extLst>
            </p:cNvPr>
            <p:cNvCxnSpPr>
              <a:cxnSpLocks/>
            </p:cNvCxnSpPr>
            <p:nvPr/>
          </p:nvCxnSpPr>
          <p:spPr bwMode="auto">
            <a:xfrm flipH="1">
              <a:off x="2063490" y="3218300"/>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6B71F0F-3377-73E6-8CB4-E00E21CAC232}"/>
                </a:ext>
              </a:extLst>
            </p:cNvPr>
            <p:cNvCxnSpPr>
              <a:cxnSpLocks/>
            </p:cNvCxnSpPr>
            <p:nvPr/>
          </p:nvCxnSpPr>
          <p:spPr bwMode="auto">
            <a:xfrm flipH="1">
              <a:off x="2063490" y="3961109"/>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A7323FA-C6EE-0A30-C615-F69BDE096DDB}"/>
                </a:ext>
              </a:extLst>
            </p:cNvPr>
            <p:cNvCxnSpPr>
              <a:cxnSpLocks/>
            </p:cNvCxnSpPr>
            <p:nvPr/>
          </p:nvCxnSpPr>
          <p:spPr bwMode="auto">
            <a:xfrm flipH="1">
              <a:off x="2063490" y="4664568"/>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B0E6B0AC-6B74-59EE-D994-9A45779716E8}"/>
                </a:ext>
              </a:extLst>
            </p:cNvPr>
            <p:cNvCxnSpPr>
              <a:cxnSpLocks/>
            </p:cNvCxnSpPr>
            <p:nvPr/>
          </p:nvCxnSpPr>
          <p:spPr bwMode="auto">
            <a:xfrm flipH="1">
              <a:off x="2063490" y="5407377"/>
              <a:ext cx="160368"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BD94029-2D36-E65C-26E2-99B736FC6F19}"/>
                </a:ext>
              </a:extLst>
            </p:cNvPr>
            <p:cNvCxnSpPr>
              <a:cxnSpLocks/>
            </p:cNvCxnSpPr>
            <p:nvPr/>
          </p:nvCxnSpPr>
          <p:spPr bwMode="auto">
            <a:xfrm>
              <a:off x="2223911" y="54186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6BDF64E1-7E7D-7AB4-CD96-5C3DFB3CFDD0}"/>
                </a:ext>
              </a:extLst>
            </p:cNvPr>
            <p:cNvCxnSpPr>
              <a:cxnSpLocks/>
            </p:cNvCxnSpPr>
            <p:nvPr/>
          </p:nvCxnSpPr>
          <p:spPr bwMode="auto">
            <a:xfrm>
              <a:off x="5904089" y="54186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A1FBBAB-B098-D322-A001-790C9AB51EA9}"/>
                </a:ext>
              </a:extLst>
            </p:cNvPr>
            <p:cNvCxnSpPr>
              <a:cxnSpLocks/>
            </p:cNvCxnSpPr>
            <p:nvPr/>
          </p:nvCxnSpPr>
          <p:spPr bwMode="auto">
            <a:xfrm>
              <a:off x="9584267" y="541866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9" name="TextBox 148">
              <a:extLst>
                <a:ext uri="{FF2B5EF4-FFF2-40B4-BE49-F238E27FC236}">
                  <a16:creationId xmlns:a16="http://schemas.microsoft.com/office/drawing/2014/main" id="{60E8D576-CA5A-A60F-BA05-D7DE6BAE7F4D}"/>
                </a:ext>
              </a:extLst>
            </p:cNvPr>
            <p:cNvSpPr txBox="1"/>
            <p:nvPr/>
          </p:nvSpPr>
          <p:spPr bwMode="auto">
            <a:xfrm>
              <a:off x="1016729" y="1498599"/>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150" name="TextBox 149">
              <a:extLst>
                <a:ext uri="{FF2B5EF4-FFF2-40B4-BE49-F238E27FC236}">
                  <a16:creationId xmlns:a16="http://schemas.microsoft.com/office/drawing/2014/main" id="{BF2BC554-53D1-8666-21AF-ADF1E647DC9A}"/>
                </a:ext>
              </a:extLst>
            </p:cNvPr>
            <p:cNvSpPr txBox="1"/>
            <p:nvPr/>
          </p:nvSpPr>
          <p:spPr bwMode="auto">
            <a:xfrm>
              <a:off x="1016729" y="2242537"/>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151" name="TextBox 150">
              <a:extLst>
                <a:ext uri="{FF2B5EF4-FFF2-40B4-BE49-F238E27FC236}">
                  <a16:creationId xmlns:a16="http://schemas.microsoft.com/office/drawing/2014/main" id="{A3275DCD-AB6E-B5B0-9C6D-BBD34FE71984}"/>
                </a:ext>
              </a:extLst>
            </p:cNvPr>
            <p:cNvSpPr txBox="1"/>
            <p:nvPr/>
          </p:nvSpPr>
          <p:spPr bwMode="auto">
            <a:xfrm>
              <a:off x="1016729" y="2986475"/>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152" name="TextBox 151">
              <a:extLst>
                <a:ext uri="{FF2B5EF4-FFF2-40B4-BE49-F238E27FC236}">
                  <a16:creationId xmlns:a16="http://schemas.microsoft.com/office/drawing/2014/main" id="{C9F44084-7F19-DADA-EFFF-1B56EF8E2D95}"/>
                </a:ext>
              </a:extLst>
            </p:cNvPr>
            <p:cNvSpPr txBox="1"/>
            <p:nvPr/>
          </p:nvSpPr>
          <p:spPr bwMode="auto">
            <a:xfrm>
              <a:off x="1016729" y="3730413"/>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153" name="TextBox 152">
              <a:extLst>
                <a:ext uri="{FF2B5EF4-FFF2-40B4-BE49-F238E27FC236}">
                  <a16:creationId xmlns:a16="http://schemas.microsoft.com/office/drawing/2014/main" id="{6477E09F-8219-B749-85A8-485992A9543E}"/>
                </a:ext>
              </a:extLst>
            </p:cNvPr>
            <p:cNvSpPr txBox="1"/>
            <p:nvPr/>
          </p:nvSpPr>
          <p:spPr bwMode="auto">
            <a:xfrm>
              <a:off x="1016729" y="4474351"/>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154" name="TextBox 153">
              <a:extLst>
                <a:ext uri="{FF2B5EF4-FFF2-40B4-BE49-F238E27FC236}">
                  <a16:creationId xmlns:a16="http://schemas.microsoft.com/office/drawing/2014/main" id="{FEB74448-0EC1-8E7F-184A-023213E7E2CA}"/>
                </a:ext>
              </a:extLst>
            </p:cNvPr>
            <p:cNvSpPr txBox="1"/>
            <p:nvPr/>
          </p:nvSpPr>
          <p:spPr bwMode="auto">
            <a:xfrm>
              <a:off x="1016729" y="5218288"/>
              <a:ext cx="1078846" cy="394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grpSp>
      <p:sp>
        <p:nvSpPr>
          <p:cNvPr id="155" name="Rectangle 154">
            <a:extLst>
              <a:ext uri="{FF2B5EF4-FFF2-40B4-BE49-F238E27FC236}">
                <a16:creationId xmlns:a16="http://schemas.microsoft.com/office/drawing/2014/main" id="{7EE26556-7340-2045-CFD6-A010AF9C947F}"/>
              </a:ext>
            </a:extLst>
          </p:cNvPr>
          <p:cNvSpPr/>
          <p:nvPr/>
        </p:nvSpPr>
        <p:spPr bwMode="auto">
          <a:xfrm>
            <a:off x="8034440" y="4162873"/>
            <a:ext cx="818445" cy="126103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36.8</a:t>
            </a:r>
          </a:p>
        </p:txBody>
      </p:sp>
      <p:sp>
        <p:nvSpPr>
          <p:cNvPr id="156" name="Rectangle 155">
            <a:extLst>
              <a:ext uri="{FF2B5EF4-FFF2-40B4-BE49-F238E27FC236}">
                <a16:creationId xmlns:a16="http://schemas.microsoft.com/office/drawing/2014/main" id="{03AC4EF8-186E-524F-C9D1-AC044A83E6FD}"/>
              </a:ext>
            </a:extLst>
          </p:cNvPr>
          <p:cNvSpPr/>
          <p:nvPr/>
        </p:nvSpPr>
        <p:spPr bwMode="auto">
          <a:xfrm>
            <a:off x="9078662" y="4646716"/>
            <a:ext cx="818445" cy="757327"/>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22.4</a:t>
            </a:r>
          </a:p>
        </p:txBody>
      </p:sp>
      <p:sp>
        <p:nvSpPr>
          <p:cNvPr id="157" name="TextBox 156">
            <a:extLst>
              <a:ext uri="{FF2B5EF4-FFF2-40B4-BE49-F238E27FC236}">
                <a16:creationId xmlns:a16="http://schemas.microsoft.com/office/drawing/2014/main" id="{BEC64104-6FC8-FA01-878A-3B82C75B99BE}"/>
              </a:ext>
            </a:extLst>
          </p:cNvPr>
          <p:cNvSpPr txBox="1"/>
          <p:nvPr/>
        </p:nvSpPr>
        <p:spPr bwMode="auto">
          <a:xfrm>
            <a:off x="8965162" y="1519305"/>
            <a:ext cx="29915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Semaglutide 2.4 mg (n = 534)</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Placebo (n = 266)</a:t>
            </a:r>
          </a:p>
        </p:txBody>
      </p:sp>
      <p:sp>
        <p:nvSpPr>
          <p:cNvPr id="158" name="Rectangle 157">
            <a:extLst>
              <a:ext uri="{FF2B5EF4-FFF2-40B4-BE49-F238E27FC236}">
                <a16:creationId xmlns:a16="http://schemas.microsoft.com/office/drawing/2014/main" id="{E21D774A-E9EF-5C00-AAD1-CABDBE5C9069}"/>
              </a:ext>
            </a:extLst>
          </p:cNvPr>
          <p:cNvSpPr/>
          <p:nvPr/>
        </p:nvSpPr>
        <p:spPr bwMode="auto">
          <a:xfrm>
            <a:off x="8795829" y="1612438"/>
            <a:ext cx="180622" cy="1806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B131B0CA-ABE2-7414-744B-74643932349E}"/>
              </a:ext>
            </a:extLst>
          </p:cNvPr>
          <p:cNvSpPr/>
          <p:nvPr/>
        </p:nvSpPr>
        <p:spPr bwMode="auto">
          <a:xfrm>
            <a:off x="8795829" y="1900304"/>
            <a:ext cx="180622" cy="1806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0" name="Right Bracket 159">
            <a:extLst>
              <a:ext uri="{FF2B5EF4-FFF2-40B4-BE49-F238E27FC236}">
                <a16:creationId xmlns:a16="http://schemas.microsoft.com/office/drawing/2014/main" id="{6E5CFE8B-E05F-4804-46F6-2AFFFD04C727}"/>
              </a:ext>
            </a:extLst>
          </p:cNvPr>
          <p:cNvSpPr/>
          <p:nvPr/>
        </p:nvSpPr>
        <p:spPr bwMode="auto">
          <a:xfrm rot="16200000">
            <a:off x="3539291" y="2396936"/>
            <a:ext cx="231423" cy="1157112"/>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161" name="Right Bracket 160">
            <a:extLst>
              <a:ext uri="{FF2B5EF4-FFF2-40B4-BE49-F238E27FC236}">
                <a16:creationId xmlns:a16="http://schemas.microsoft.com/office/drawing/2014/main" id="{F2B352E2-B99E-9D94-568A-A607C60CE6A8}"/>
              </a:ext>
            </a:extLst>
          </p:cNvPr>
          <p:cNvSpPr/>
          <p:nvPr/>
        </p:nvSpPr>
        <p:spPr bwMode="auto">
          <a:xfrm rot="16200000">
            <a:off x="8793617" y="3264367"/>
            <a:ext cx="231423" cy="1157112"/>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162" name="TextBox 161">
            <a:extLst>
              <a:ext uri="{FF2B5EF4-FFF2-40B4-BE49-F238E27FC236}">
                <a16:creationId xmlns:a16="http://schemas.microsoft.com/office/drawing/2014/main" id="{D45DCC09-7D09-9637-1D3A-2825DA3336C4}"/>
              </a:ext>
            </a:extLst>
          </p:cNvPr>
          <p:cNvSpPr txBox="1"/>
          <p:nvPr/>
        </p:nvSpPr>
        <p:spPr bwMode="auto">
          <a:xfrm>
            <a:off x="1360002" y="5525869"/>
            <a:ext cx="43525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Steatohepatitis Resolution With </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No Liver Fibrosis Worsening</a:t>
            </a:r>
          </a:p>
        </p:txBody>
      </p:sp>
      <p:sp>
        <p:nvSpPr>
          <p:cNvPr id="163" name="TextBox 162">
            <a:extLst>
              <a:ext uri="{FF2B5EF4-FFF2-40B4-BE49-F238E27FC236}">
                <a16:creationId xmlns:a16="http://schemas.microsoft.com/office/drawing/2014/main" id="{334A8A9B-110E-DACF-0554-2C0667035468}"/>
              </a:ext>
            </a:extLst>
          </p:cNvPr>
          <p:cNvSpPr txBox="1"/>
          <p:nvPr/>
        </p:nvSpPr>
        <p:spPr bwMode="auto">
          <a:xfrm>
            <a:off x="6824529" y="5522006"/>
            <a:ext cx="464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Liver Fibrosis Reduction With </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No Steatohepatitis Worsening</a:t>
            </a:r>
          </a:p>
        </p:txBody>
      </p:sp>
    </p:spTree>
    <p:extLst>
      <p:ext uri="{BB962C8B-B14F-4D97-AF65-F5344CB8AC3E}">
        <p14:creationId xmlns:p14="http://schemas.microsoft.com/office/powerpoint/2010/main" val="3165497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79FBB-15FC-F9D6-8D36-2787F59F4F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99574-C458-9AA8-BE82-3CDB9BE46C73}"/>
              </a:ext>
            </a:extLst>
          </p:cNvPr>
          <p:cNvSpPr>
            <a:spLocks noGrp="1"/>
          </p:cNvSpPr>
          <p:nvPr>
            <p:ph type="title"/>
          </p:nvPr>
        </p:nvSpPr>
        <p:spPr/>
        <p:txBody>
          <a:bodyPr/>
          <a:lstStyle/>
          <a:p>
            <a:r>
              <a:rPr lang="en-US">
                <a:latin typeface="Calibri"/>
                <a:ea typeface="Calibri"/>
                <a:cs typeface="Calibri"/>
              </a:rPr>
              <a:t>ESSENCE: Secondary Endpoints</a:t>
            </a:r>
            <a:endParaRPr lang="en-US"/>
          </a:p>
        </p:txBody>
      </p:sp>
      <p:sp>
        <p:nvSpPr>
          <p:cNvPr id="6" name="Rectangle 5">
            <a:extLst>
              <a:ext uri="{FF2B5EF4-FFF2-40B4-BE49-F238E27FC236}">
                <a16:creationId xmlns:a16="http://schemas.microsoft.com/office/drawing/2014/main" id="{F6A0988B-150B-C733-0E43-FE8D4F5414E2}"/>
              </a:ext>
            </a:extLst>
          </p:cNvPr>
          <p:cNvSpPr/>
          <p:nvPr/>
        </p:nvSpPr>
        <p:spPr>
          <a:xfrm>
            <a:off x="452228" y="6390167"/>
            <a:ext cx="8463172" cy="276999"/>
          </a:xfrm>
          <a:prstGeom prst="rect">
            <a:avLst/>
          </a:prstGeom>
        </p:spPr>
        <p:txBody>
          <a:bodyPr wrap="square" lIns="91440" tIns="45720" rIns="91440" bIns="45720" anchor="t">
            <a:spAutoFit/>
          </a:bodyPr>
          <a:lstStyle/>
          <a:p>
            <a:r>
              <a:rPr lang="en-US" sz="1200" b="0" dirty="0">
                <a:solidFill>
                  <a:schemeClr val="bg2"/>
                </a:solidFill>
                <a:effectLst/>
                <a:latin typeface="+mj-lt"/>
              </a:rPr>
              <a:t>Sanyal. NEJM. 2025;392:2089.</a:t>
            </a:r>
          </a:p>
        </p:txBody>
      </p:sp>
      <p:grpSp>
        <p:nvGrpSpPr>
          <p:cNvPr id="19" name="Group 18">
            <a:extLst>
              <a:ext uri="{FF2B5EF4-FFF2-40B4-BE49-F238E27FC236}">
                <a16:creationId xmlns:a16="http://schemas.microsoft.com/office/drawing/2014/main" id="{F96971DC-EC14-82E0-E3D2-44781F51DF09}"/>
              </a:ext>
            </a:extLst>
          </p:cNvPr>
          <p:cNvGrpSpPr/>
          <p:nvPr/>
        </p:nvGrpSpPr>
        <p:grpSpPr>
          <a:xfrm>
            <a:off x="1959779" y="2522996"/>
            <a:ext cx="67698" cy="282642"/>
            <a:chOff x="845730" y="2577710"/>
            <a:chExt cx="159629" cy="407681"/>
          </a:xfrm>
        </p:grpSpPr>
        <p:cxnSp>
          <p:nvCxnSpPr>
            <p:cNvPr id="21" name="Straight Connector 20">
              <a:extLst>
                <a:ext uri="{FF2B5EF4-FFF2-40B4-BE49-F238E27FC236}">
                  <a16:creationId xmlns:a16="http://schemas.microsoft.com/office/drawing/2014/main" id="{5DC46BD5-243B-A039-E67D-D1A39149596D}"/>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D516A0F-F044-7F04-BD05-197B3041E8E2}"/>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E003FCB-5D24-74BA-3ECB-8162AAF357A4}"/>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A47C599A-8CAB-5574-2A2B-8996821E5D50}"/>
              </a:ext>
            </a:extLst>
          </p:cNvPr>
          <p:cNvGrpSpPr/>
          <p:nvPr/>
        </p:nvGrpSpPr>
        <p:grpSpPr>
          <a:xfrm>
            <a:off x="3080511" y="3510934"/>
            <a:ext cx="67698" cy="275690"/>
            <a:chOff x="845730" y="2577710"/>
            <a:chExt cx="159629" cy="407681"/>
          </a:xfrm>
        </p:grpSpPr>
        <p:cxnSp>
          <p:nvCxnSpPr>
            <p:cNvPr id="27" name="Straight Connector 26">
              <a:extLst>
                <a:ext uri="{FF2B5EF4-FFF2-40B4-BE49-F238E27FC236}">
                  <a16:creationId xmlns:a16="http://schemas.microsoft.com/office/drawing/2014/main" id="{4179D75D-5333-67D5-EA6D-3F4632A4EA96}"/>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8E155BA-B20B-947A-4FF3-C690F26B82B0}"/>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3304EAD-2127-3FBC-AA16-7C4E59546BAC}"/>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4DB0EECB-F21F-4B9D-D3C3-4BE2275086E5}"/>
              </a:ext>
            </a:extLst>
          </p:cNvPr>
          <p:cNvGrpSpPr/>
          <p:nvPr/>
        </p:nvGrpSpPr>
        <p:grpSpPr>
          <a:xfrm>
            <a:off x="4201762" y="3571293"/>
            <a:ext cx="67698" cy="283676"/>
            <a:chOff x="845730" y="2577710"/>
            <a:chExt cx="159629" cy="407681"/>
          </a:xfrm>
        </p:grpSpPr>
        <p:cxnSp>
          <p:nvCxnSpPr>
            <p:cNvPr id="60" name="Straight Connector 59">
              <a:extLst>
                <a:ext uri="{FF2B5EF4-FFF2-40B4-BE49-F238E27FC236}">
                  <a16:creationId xmlns:a16="http://schemas.microsoft.com/office/drawing/2014/main" id="{279C000A-8AFA-8DB2-69FC-EE91AA17F0EF}"/>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4AFFD71C-B615-F629-863C-FABF80F0BB4C}"/>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305D7D0-A127-6233-45A4-7CF960ED1244}"/>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FFDA7E51-5BF4-72D6-B974-B4254AE38444}"/>
              </a:ext>
            </a:extLst>
          </p:cNvPr>
          <p:cNvGrpSpPr/>
          <p:nvPr/>
        </p:nvGrpSpPr>
        <p:grpSpPr>
          <a:xfrm>
            <a:off x="5318287" y="3584425"/>
            <a:ext cx="67698" cy="288134"/>
            <a:chOff x="845730" y="2577710"/>
            <a:chExt cx="159629" cy="407681"/>
          </a:xfrm>
        </p:grpSpPr>
        <p:cxnSp>
          <p:nvCxnSpPr>
            <p:cNvPr id="173" name="Straight Connector 172">
              <a:extLst>
                <a:ext uri="{FF2B5EF4-FFF2-40B4-BE49-F238E27FC236}">
                  <a16:creationId xmlns:a16="http://schemas.microsoft.com/office/drawing/2014/main" id="{63BA37C5-571B-67B0-6FDB-05AFBC1DAA7D}"/>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FF85481-69D3-8D31-DCBF-DC25AE84B819}"/>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25A4D20-312D-8CDD-42C9-CE35D61A320A}"/>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sp>
        <p:nvSpPr>
          <p:cNvPr id="176" name="Freeform 84">
            <a:extLst>
              <a:ext uri="{FF2B5EF4-FFF2-40B4-BE49-F238E27FC236}">
                <a16:creationId xmlns:a16="http://schemas.microsoft.com/office/drawing/2014/main" id="{6F2A0E1B-538C-577E-39A5-F09D8F00805C}"/>
              </a:ext>
            </a:extLst>
          </p:cNvPr>
          <p:cNvSpPr/>
          <p:nvPr/>
        </p:nvSpPr>
        <p:spPr bwMode="auto">
          <a:xfrm>
            <a:off x="2009511" y="2660073"/>
            <a:ext cx="3361234" cy="1069812"/>
          </a:xfrm>
          <a:custGeom>
            <a:avLst/>
            <a:gdLst>
              <a:gd name="connsiteX0" fmla="*/ 0 w 3361234"/>
              <a:gd name="connsiteY0" fmla="*/ 0 h 1069812"/>
              <a:gd name="connsiteX1" fmla="*/ 1109569 w 3361234"/>
              <a:gd name="connsiteY1" fmla="*/ 986684 h 1069812"/>
              <a:gd name="connsiteX2" fmla="*/ 2226366 w 3361234"/>
              <a:gd name="connsiteY2" fmla="*/ 1051740 h 1069812"/>
              <a:gd name="connsiteX3" fmla="*/ 3361234 w 3361234"/>
              <a:gd name="connsiteY3" fmla="*/ 1069812 h 1069812"/>
            </a:gdLst>
            <a:ahLst/>
            <a:cxnLst>
              <a:cxn ang="0">
                <a:pos x="connsiteX0" y="connsiteY0"/>
              </a:cxn>
              <a:cxn ang="0">
                <a:pos x="connsiteX1" y="connsiteY1"/>
              </a:cxn>
              <a:cxn ang="0">
                <a:pos x="connsiteX2" y="connsiteY2"/>
              </a:cxn>
              <a:cxn ang="0">
                <a:pos x="connsiteX3" y="connsiteY3"/>
              </a:cxn>
            </a:cxnLst>
            <a:rect l="l" t="t" r="r" b="b"/>
            <a:pathLst>
              <a:path w="3361234" h="1069812">
                <a:moveTo>
                  <a:pt x="0" y="0"/>
                </a:moveTo>
                <a:lnTo>
                  <a:pt x="1109569" y="986684"/>
                </a:lnTo>
                <a:lnTo>
                  <a:pt x="2226366" y="1051740"/>
                </a:lnTo>
                <a:lnTo>
                  <a:pt x="3361234" y="1069812"/>
                </a:lnTo>
              </a:path>
            </a:pathLst>
          </a:custGeom>
          <a:noFill/>
          <a:ln w="28575">
            <a:solidFill>
              <a:schemeClr val="accent1"/>
            </a:solidFill>
            <a:miter lim="800000"/>
            <a:headEnd/>
            <a:tailEnd/>
          </a:ln>
        </p:spPr>
        <p:txBody>
          <a:bodyPr rtlCol="0" anchor="ctr"/>
          <a:lstStyle/>
          <a:p>
            <a:pPr algn="ctr"/>
            <a:endParaRPr lang="en-US"/>
          </a:p>
        </p:txBody>
      </p:sp>
      <p:sp>
        <p:nvSpPr>
          <p:cNvPr id="177" name="Rectangle 176">
            <a:extLst>
              <a:ext uri="{FF2B5EF4-FFF2-40B4-BE49-F238E27FC236}">
                <a16:creationId xmlns:a16="http://schemas.microsoft.com/office/drawing/2014/main" id="{104AA3BC-A0A7-4B3E-75B8-B7403B75D403}"/>
              </a:ext>
            </a:extLst>
          </p:cNvPr>
          <p:cNvSpPr/>
          <p:nvPr/>
        </p:nvSpPr>
        <p:spPr bwMode="auto">
          <a:xfrm>
            <a:off x="1959178" y="2632773"/>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C0159EF0-2D04-8C9F-C55B-D15EAB794BA6}"/>
              </a:ext>
            </a:extLst>
          </p:cNvPr>
          <p:cNvSpPr/>
          <p:nvPr/>
        </p:nvSpPr>
        <p:spPr bwMode="auto">
          <a:xfrm>
            <a:off x="3081961" y="3612085"/>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55295D4C-DF19-30A9-D1EC-70B4AA8A541A}"/>
              </a:ext>
            </a:extLst>
          </p:cNvPr>
          <p:cNvSpPr/>
          <p:nvPr/>
        </p:nvSpPr>
        <p:spPr bwMode="auto">
          <a:xfrm>
            <a:off x="4199850" y="3672091"/>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09B77816-2945-2242-3A37-D1DAC6DFE230}"/>
              </a:ext>
            </a:extLst>
          </p:cNvPr>
          <p:cNvSpPr/>
          <p:nvPr/>
        </p:nvSpPr>
        <p:spPr bwMode="auto">
          <a:xfrm>
            <a:off x="5321028" y="3695961"/>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1" name="TextBox 180">
            <a:extLst>
              <a:ext uri="{FF2B5EF4-FFF2-40B4-BE49-F238E27FC236}">
                <a16:creationId xmlns:a16="http://schemas.microsoft.com/office/drawing/2014/main" id="{83BEC93B-5353-80FE-1E56-171D1D8FFC37}"/>
              </a:ext>
            </a:extLst>
          </p:cNvPr>
          <p:cNvSpPr txBox="1"/>
          <p:nvPr/>
        </p:nvSpPr>
        <p:spPr bwMode="auto">
          <a:xfrm>
            <a:off x="1865376" y="1510730"/>
            <a:ext cx="3567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Enhanced Liver Fibrosis Score</a:t>
            </a:r>
          </a:p>
        </p:txBody>
      </p:sp>
      <p:sp>
        <p:nvSpPr>
          <p:cNvPr id="182" name="TextBox 181">
            <a:extLst>
              <a:ext uri="{FF2B5EF4-FFF2-40B4-BE49-F238E27FC236}">
                <a16:creationId xmlns:a16="http://schemas.microsoft.com/office/drawing/2014/main" id="{6B2338F9-21F2-08C2-DEC8-24403C0F688B}"/>
              </a:ext>
            </a:extLst>
          </p:cNvPr>
          <p:cNvSpPr txBox="1"/>
          <p:nvPr/>
        </p:nvSpPr>
        <p:spPr bwMode="auto">
          <a:xfrm>
            <a:off x="7191900" y="1510730"/>
            <a:ext cx="4352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Liver Stiffness per VCTE</a:t>
            </a:r>
          </a:p>
        </p:txBody>
      </p:sp>
      <p:sp>
        <p:nvSpPr>
          <p:cNvPr id="183" name="TextBox 182">
            <a:extLst>
              <a:ext uri="{FF2B5EF4-FFF2-40B4-BE49-F238E27FC236}">
                <a16:creationId xmlns:a16="http://schemas.microsoft.com/office/drawing/2014/main" id="{FA7BF077-15D0-084E-A940-A0AB8A1F8436}"/>
              </a:ext>
            </a:extLst>
          </p:cNvPr>
          <p:cNvSpPr txBox="1"/>
          <p:nvPr/>
        </p:nvSpPr>
        <p:spPr bwMode="auto">
          <a:xfrm>
            <a:off x="2771378" y="4657924"/>
            <a:ext cx="17556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Wk</a:t>
            </a:r>
          </a:p>
        </p:txBody>
      </p:sp>
      <p:sp>
        <p:nvSpPr>
          <p:cNvPr id="184" name="TextBox 183">
            <a:extLst>
              <a:ext uri="{FF2B5EF4-FFF2-40B4-BE49-F238E27FC236}">
                <a16:creationId xmlns:a16="http://schemas.microsoft.com/office/drawing/2014/main" id="{2548E8B1-93E6-5A34-7FD4-53DB3802F3FA}"/>
              </a:ext>
            </a:extLst>
          </p:cNvPr>
          <p:cNvSpPr txBox="1"/>
          <p:nvPr/>
        </p:nvSpPr>
        <p:spPr bwMode="auto">
          <a:xfrm>
            <a:off x="8490348" y="4657924"/>
            <a:ext cx="17556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Wk</a:t>
            </a:r>
          </a:p>
        </p:txBody>
      </p:sp>
      <p:sp>
        <p:nvSpPr>
          <p:cNvPr id="185" name="TextBox 184">
            <a:extLst>
              <a:ext uri="{FF2B5EF4-FFF2-40B4-BE49-F238E27FC236}">
                <a16:creationId xmlns:a16="http://schemas.microsoft.com/office/drawing/2014/main" id="{51A714E9-45BA-2D81-755B-2B9D93BBFA81}"/>
              </a:ext>
            </a:extLst>
          </p:cNvPr>
          <p:cNvSpPr txBox="1"/>
          <p:nvPr/>
        </p:nvSpPr>
        <p:spPr bwMode="auto">
          <a:xfrm rot="16200000">
            <a:off x="5888037" y="3153593"/>
            <a:ext cx="2454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Liver Stiffness (kPa)</a:t>
            </a:r>
          </a:p>
        </p:txBody>
      </p:sp>
      <p:sp>
        <p:nvSpPr>
          <p:cNvPr id="186" name="TextBox 185">
            <a:extLst>
              <a:ext uri="{FF2B5EF4-FFF2-40B4-BE49-F238E27FC236}">
                <a16:creationId xmlns:a16="http://schemas.microsoft.com/office/drawing/2014/main" id="{62EC5531-C671-381A-979F-6EC6FD97EC2C}"/>
              </a:ext>
            </a:extLst>
          </p:cNvPr>
          <p:cNvSpPr txBox="1"/>
          <p:nvPr/>
        </p:nvSpPr>
        <p:spPr bwMode="auto">
          <a:xfrm rot="16200000">
            <a:off x="218419" y="3116226"/>
            <a:ext cx="17556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Mean Score</a:t>
            </a:r>
          </a:p>
        </p:txBody>
      </p:sp>
      <p:sp>
        <p:nvSpPr>
          <p:cNvPr id="187" name="TextBox 186">
            <a:extLst>
              <a:ext uri="{FF2B5EF4-FFF2-40B4-BE49-F238E27FC236}">
                <a16:creationId xmlns:a16="http://schemas.microsoft.com/office/drawing/2014/main" id="{5999BC68-4BF1-DE76-EC79-529EF4436576}"/>
              </a:ext>
            </a:extLst>
          </p:cNvPr>
          <p:cNvSpPr txBox="1"/>
          <p:nvPr/>
        </p:nvSpPr>
        <p:spPr bwMode="auto">
          <a:xfrm>
            <a:off x="398110" y="4870922"/>
            <a:ext cx="52401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Patients at Risk, n</a:t>
            </a:r>
            <a:br>
              <a:rPr lang="en-US" sz="1400" b="0">
                <a:solidFill>
                  <a:schemeClr val="bg1"/>
                </a:solidFill>
                <a:latin typeface="Calibri" panose="020F0502020204030204" pitchFamily="34" charset="0"/>
              </a:rPr>
            </a:br>
            <a:r>
              <a:rPr lang="en-US" sz="1400">
                <a:solidFill>
                  <a:schemeClr val="accent3"/>
                </a:solidFill>
                <a:latin typeface="Calibri" panose="020F0502020204030204" pitchFamily="34" charset="0"/>
              </a:rPr>
              <a:t>Placebo</a:t>
            </a:r>
            <a:r>
              <a:rPr lang="en-US" sz="1400" b="0">
                <a:solidFill>
                  <a:schemeClr val="bg1"/>
                </a:solidFill>
                <a:latin typeface="Calibri" panose="020F0502020204030204" pitchFamily="34" charset="0"/>
              </a:rPr>
              <a:t>                    </a:t>
            </a:r>
            <a:r>
              <a:rPr lang="en-US" sz="1400" b="0">
                <a:solidFill>
                  <a:schemeClr val="accent3"/>
                </a:solidFill>
                <a:latin typeface="Calibri" panose="020F0502020204030204" pitchFamily="34" charset="0"/>
              </a:rPr>
              <a:t>266                     252                     246                      237</a:t>
            </a:r>
            <a:br>
              <a:rPr lang="en-US" sz="1400" b="0">
                <a:solidFill>
                  <a:schemeClr val="bg1"/>
                </a:solidFill>
                <a:latin typeface="Calibri" panose="020F0502020204030204" pitchFamily="34" charset="0"/>
              </a:rPr>
            </a:br>
            <a:r>
              <a:rPr lang="en-US" sz="1400">
                <a:solidFill>
                  <a:schemeClr val="accent1"/>
                </a:solidFill>
                <a:latin typeface="Calibri" panose="020F0502020204030204" pitchFamily="34" charset="0"/>
              </a:rPr>
              <a:t>Semaglutide</a:t>
            </a:r>
            <a:r>
              <a:rPr lang="en-US" sz="1400" b="0">
                <a:solidFill>
                  <a:schemeClr val="bg1"/>
                </a:solidFill>
                <a:latin typeface="Calibri" panose="020F0502020204030204" pitchFamily="34" charset="0"/>
              </a:rPr>
              <a:t>            </a:t>
            </a:r>
            <a:r>
              <a:rPr lang="en-US" sz="1400" b="0">
                <a:solidFill>
                  <a:schemeClr val="accent1"/>
                </a:solidFill>
                <a:latin typeface="Calibri" panose="020F0502020204030204" pitchFamily="34" charset="0"/>
              </a:rPr>
              <a:t>534                     511                     504                      492</a:t>
            </a:r>
          </a:p>
        </p:txBody>
      </p:sp>
      <p:sp>
        <p:nvSpPr>
          <p:cNvPr id="188" name="TextBox 187">
            <a:extLst>
              <a:ext uri="{FF2B5EF4-FFF2-40B4-BE49-F238E27FC236}">
                <a16:creationId xmlns:a16="http://schemas.microsoft.com/office/drawing/2014/main" id="{9BCC2F3A-FAD9-18EA-5EB5-2DF7E86F2594}"/>
              </a:ext>
            </a:extLst>
          </p:cNvPr>
          <p:cNvSpPr txBox="1"/>
          <p:nvPr/>
        </p:nvSpPr>
        <p:spPr bwMode="auto">
          <a:xfrm>
            <a:off x="6295317" y="4870922"/>
            <a:ext cx="52401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Patients at Risk, n</a:t>
            </a:r>
            <a:br>
              <a:rPr lang="en-US" sz="1400">
                <a:solidFill>
                  <a:schemeClr val="bg1"/>
                </a:solidFill>
                <a:latin typeface="Calibri" panose="020F0502020204030204" pitchFamily="34" charset="0"/>
              </a:rPr>
            </a:br>
            <a:r>
              <a:rPr lang="en-US" sz="1400">
                <a:solidFill>
                  <a:schemeClr val="accent3"/>
                </a:solidFill>
                <a:latin typeface="Calibri" panose="020F0502020204030204" pitchFamily="34" charset="0"/>
              </a:rPr>
              <a:t>Placebo</a:t>
            </a:r>
            <a:r>
              <a:rPr lang="en-US" sz="1400" b="0">
                <a:solidFill>
                  <a:schemeClr val="accent3"/>
                </a:solidFill>
                <a:latin typeface="Calibri" panose="020F0502020204030204" pitchFamily="34" charset="0"/>
              </a:rPr>
              <a:t>                    216                                                 204                      193</a:t>
            </a:r>
            <a:br>
              <a:rPr lang="en-US" sz="1400" b="0">
                <a:solidFill>
                  <a:schemeClr val="bg1"/>
                </a:solidFill>
                <a:latin typeface="Calibri" panose="020F0502020204030204" pitchFamily="34" charset="0"/>
              </a:rPr>
            </a:br>
            <a:r>
              <a:rPr lang="en-US" sz="1400">
                <a:solidFill>
                  <a:schemeClr val="accent1"/>
                </a:solidFill>
                <a:latin typeface="Calibri" panose="020F0502020204030204" pitchFamily="34" charset="0"/>
              </a:rPr>
              <a:t>Semaglutide</a:t>
            </a:r>
            <a:r>
              <a:rPr lang="en-US" sz="1400" b="0">
                <a:solidFill>
                  <a:schemeClr val="accent1"/>
                </a:solidFill>
                <a:latin typeface="Calibri" panose="020F0502020204030204" pitchFamily="34" charset="0"/>
              </a:rPr>
              <a:t>            417                                                 399                      381</a:t>
            </a:r>
          </a:p>
        </p:txBody>
      </p:sp>
      <p:sp>
        <p:nvSpPr>
          <p:cNvPr id="189" name="TextBox 188">
            <a:extLst>
              <a:ext uri="{FF2B5EF4-FFF2-40B4-BE49-F238E27FC236}">
                <a16:creationId xmlns:a16="http://schemas.microsoft.com/office/drawing/2014/main" id="{ACDEBF0D-0A4A-C466-F5EE-CE721CC3B1C0}"/>
              </a:ext>
            </a:extLst>
          </p:cNvPr>
          <p:cNvSpPr txBox="1"/>
          <p:nvPr/>
        </p:nvSpPr>
        <p:spPr bwMode="auto">
          <a:xfrm>
            <a:off x="4346737" y="2366714"/>
            <a:ext cx="1170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chemeClr val="accent3"/>
                </a:solidFill>
                <a:latin typeface="Calibri" panose="020F0502020204030204" pitchFamily="34" charset="0"/>
              </a:rPr>
              <a:t>Placebo</a:t>
            </a:r>
          </a:p>
        </p:txBody>
      </p:sp>
      <p:sp>
        <p:nvSpPr>
          <p:cNvPr id="190" name="TextBox 189">
            <a:extLst>
              <a:ext uri="{FF2B5EF4-FFF2-40B4-BE49-F238E27FC236}">
                <a16:creationId xmlns:a16="http://schemas.microsoft.com/office/drawing/2014/main" id="{B7DB3D0E-C3B9-0F19-FF39-75790AD612EC}"/>
              </a:ext>
            </a:extLst>
          </p:cNvPr>
          <p:cNvSpPr txBox="1"/>
          <p:nvPr/>
        </p:nvSpPr>
        <p:spPr bwMode="auto">
          <a:xfrm>
            <a:off x="10245996" y="2584390"/>
            <a:ext cx="1170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chemeClr val="accent3"/>
                </a:solidFill>
                <a:latin typeface="Calibri" panose="020F0502020204030204" pitchFamily="34" charset="0"/>
              </a:rPr>
              <a:t>Placebo</a:t>
            </a:r>
          </a:p>
        </p:txBody>
      </p:sp>
      <p:sp>
        <p:nvSpPr>
          <p:cNvPr id="191" name="TextBox 190">
            <a:extLst>
              <a:ext uri="{FF2B5EF4-FFF2-40B4-BE49-F238E27FC236}">
                <a16:creationId xmlns:a16="http://schemas.microsoft.com/office/drawing/2014/main" id="{5FE78C20-09C5-19C8-85A6-D74F2186D188}"/>
              </a:ext>
            </a:extLst>
          </p:cNvPr>
          <p:cNvSpPr txBox="1"/>
          <p:nvPr/>
        </p:nvSpPr>
        <p:spPr bwMode="auto">
          <a:xfrm>
            <a:off x="4098217" y="3856297"/>
            <a:ext cx="159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chemeClr val="accent1"/>
                </a:solidFill>
                <a:latin typeface="Calibri" panose="020F0502020204030204" pitchFamily="34" charset="0"/>
              </a:rPr>
              <a:t>Semaglutide</a:t>
            </a:r>
          </a:p>
        </p:txBody>
      </p:sp>
      <p:sp>
        <p:nvSpPr>
          <p:cNvPr id="192" name="TextBox 191">
            <a:extLst>
              <a:ext uri="{FF2B5EF4-FFF2-40B4-BE49-F238E27FC236}">
                <a16:creationId xmlns:a16="http://schemas.microsoft.com/office/drawing/2014/main" id="{BDDFAA79-3AAF-0632-CB6D-165E8F2F5A22}"/>
              </a:ext>
            </a:extLst>
          </p:cNvPr>
          <p:cNvSpPr txBox="1"/>
          <p:nvPr/>
        </p:nvSpPr>
        <p:spPr bwMode="auto">
          <a:xfrm>
            <a:off x="9979192" y="3879204"/>
            <a:ext cx="15941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chemeClr val="accent1"/>
                </a:solidFill>
                <a:latin typeface="Calibri" panose="020F0502020204030204" pitchFamily="34" charset="0"/>
              </a:rPr>
              <a:t>Semaglutide</a:t>
            </a:r>
          </a:p>
        </p:txBody>
      </p:sp>
      <p:sp>
        <p:nvSpPr>
          <p:cNvPr id="193" name="Freeform 2">
            <a:extLst>
              <a:ext uri="{FF2B5EF4-FFF2-40B4-BE49-F238E27FC236}">
                <a16:creationId xmlns:a16="http://schemas.microsoft.com/office/drawing/2014/main" id="{0678E572-42CA-D213-B387-8E388012695B}"/>
              </a:ext>
            </a:extLst>
          </p:cNvPr>
          <p:cNvSpPr/>
          <p:nvPr/>
        </p:nvSpPr>
        <p:spPr bwMode="auto">
          <a:xfrm>
            <a:off x="1875098" y="4207397"/>
            <a:ext cx="3642069" cy="121535"/>
          </a:xfrm>
          <a:custGeom>
            <a:avLst/>
            <a:gdLst>
              <a:gd name="connsiteX0" fmla="*/ 0 w 3628664"/>
              <a:gd name="connsiteY0" fmla="*/ 0 h 121535"/>
              <a:gd name="connsiteX1" fmla="*/ 0 w 3628664"/>
              <a:gd name="connsiteY1" fmla="*/ 121535 h 121535"/>
              <a:gd name="connsiteX2" fmla="*/ 3628664 w 3628664"/>
              <a:gd name="connsiteY2" fmla="*/ 121535 h 121535"/>
            </a:gdLst>
            <a:ahLst/>
            <a:cxnLst>
              <a:cxn ang="0">
                <a:pos x="connsiteX0" y="connsiteY0"/>
              </a:cxn>
              <a:cxn ang="0">
                <a:pos x="connsiteX1" y="connsiteY1"/>
              </a:cxn>
              <a:cxn ang="0">
                <a:pos x="connsiteX2" y="connsiteY2"/>
              </a:cxn>
            </a:cxnLst>
            <a:rect l="l" t="t" r="r" b="b"/>
            <a:pathLst>
              <a:path w="3628664" h="121535">
                <a:moveTo>
                  <a:pt x="0" y="0"/>
                </a:moveTo>
                <a:lnTo>
                  <a:pt x="0" y="121535"/>
                </a:lnTo>
                <a:lnTo>
                  <a:pt x="3628664" y="121535"/>
                </a:lnTo>
              </a:path>
            </a:pathLst>
          </a:custGeom>
          <a:noFill/>
          <a:ln w="28575">
            <a:solidFill>
              <a:schemeClr val="bg1"/>
            </a:solidFill>
            <a:miter lim="800000"/>
            <a:headEnd/>
            <a:tailEnd/>
          </a:ln>
        </p:spPr>
        <p:txBody>
          <a:bodyPr rtlCol="0" anchor="ctr"/>
          <a:lstStyle/>
          <a:p>
            <a:pPr algn="ctr"/>
            <a:endParaRPr lang="en-US"/>
          </a:p>
        </p:txBody>
      </p:sp>
      <p:cxnSp>
        <p:nvCxnSpPr>
          <p:cNvPr id="194" name="Straight Connector 193">
            <a:extLst>
              <a:ext uri="{FF2B5EF4-FFF2-40B4-BE49-F238E27FC236}">
                <a16:creationId xmlns:a16="http://schemas.microsoft.com/office/drawing/2014/main" id="{154577E2-8527-DAA9-BA09-AF747B1EB398}"/>
              </a:ext>
            </a:extLst>
          </p:cNvPr>
          <p:cNvCxnSpPr>
            <a:cxnSpLocks/>
          </p:cNvCxnSpPr>
          <p:nvPr/>
        </p:nvCxnSpPr>
        <p:spPr bwMode="auto">
          <a:xfrm>
            <a:off x="1874901" y="2228850"/>
            <a:ext cx="0" cy="191698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7AFC087-C3BF-D6D1-C833-4BE7CED63B77}"/>
              </a:ext>
            </a:extLst>
          </p:cNvPr>
          <p:cNvCxnSpPr>
            <a:cxnSpLocks/>
          </p:cNvCxnSpPr>
          <p:nvPr/>
        </p:nvCxnSpPr>
        <p:spPr bwMode="auto">
          <a:xfrm flipH="1">
            <a:off x="1820981" y="4082314"/>
            <a:ext cx="112594" cy="127032"/>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B0875856-5848-387C-483C-F21D2DF6A91A}"/>
              </a:ext>
            </a:extLst>
          </p:cNvPr>
          <p:cNvCxnSpPr>
            <a:cxnSpLocks/>
          </p:cNvCxnSpPr>
          <p:nvPr/>
        </p:nvCxnSpPr>
        <p:spPr bwMode="auto">
          <a:xfrm flipH="1">
            <a:off x="1820981" y="4145830"/>
            <a:ext cx="112594" cy="127032"/>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3E9093F-401B-D7A8-2595-C61AAD0F08BE}"/>
              </a:ext>
            </a:extLst>
          </p:cNvPr>
          <p:cNvCxnSpPr>
            <a:cxnSpLocks/>
          </p:cNvCxnSpPr>
          <p:nvPr/>
        </p:nvCxnSpPr>
        <p:spPr bwMode="auto">
          <a:xfrm>
            <a:off x="1795526" y="2241550"/>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AF0E5C5-4E15-0A72-2A1D-7D34DC61DCD3}"/>
              </a:ext>
            </a:extLst>
          </p:cNvPr>
          <p:cNvCxnSpPr>
            <a:cxnSpLocks/>
          </p:cNvCxnSpPr>
          <p:nvPr/>
        </p:nvCxnSpPr>
        <p:spPr bwMode="auto">
          <a:xfrm>
            <a:off x="1805051" y="2584390"/>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7ACDBFF-A19B-9F5B-9685-913281A4BC22}"/>
              </a:ext>
            </a:extLst>
          </p:cNvPr>
          <p:cNvCxnSpPr>
            <a:cxnSpLocks/>
          </p:cNvCxnSpPr>
          <p:nvPr/>
        </p:nvCxnSpPr>
        <p:spPr bwMode="auto">
          <a:xfrm>
            <a:off x="1800352" y="2922944"/>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FEF85682-A3A8-32A5-C2FC-BE528A7A6D18}"/>
              </a:ext>
            </a:extLst>
          </p:cNvPr>
          <p:cNvCxnSpPr>
            <a:cxnSpLocks/>
          </p:cNvCxnSpPr>
          <p:nvPr/>
        </p:nvCxnSpPr>
        <p:spPr bwMode="auto">
          <a:xfrm>
            <a:off x="1805051" y="326707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E4BDF77-E1F4-90BD-558C-668418A61036}"/>
              </a:ext>
            </a:extLst>
          </p:cNvPr>
          <p:cNvCxnSpPr>
            <a:cxnSpLocks/>
          </p:cNvCxnSpPr>
          <p:nvPr/>
        </p:nvCxnSpPr>
        <p:spPr bwMode="auto">
          <a:xfrm>
            <a:off x="1805051" y="360997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7354E1C7-BD13-58C1-9ACF-13819F21DA0B}"/>
              </a:ext>
            </a:extLst>
          </p:cNvPr>
          <p:cNvCxnSpPr>
            <a:cxnSpLocks/>
          </p:cNvCxnSpPr>
          <p:nvPr/>
        </p:nvCxnSpPr>
        <p:spPr bwMode="auto">
          <a:xfrm>
            <a:off x="1805051" y="395287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F310AC99-B0A3-E6C7-86B2-A9C1DBF8176E}"/>
              </a:ext>
            </a:extLst>
          </p:cNvPr>
          <p:cNvCxnSpPr>
            <a:cxnSpLocks/>
          </p:cNvCxnSpPr>
          <p:nvPr/>
        </p:nvCxnSpPr>
        <p:spPr bwMode="auto">
          <a:xfrm>
            <a:off x="1998726" y="4328932"/>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EBA9AFD7-2DFC-4261-FE69-D227F9AE6F38}"/>
              </a:ext>
            </a:extLst>
          </p:cNvPr>
          <p:cNvCxnSpPr>
            <a:cxnSpLocks/>
          </p:cNvCxnSpPr>
          <p:nvPr/>
        </p:nvCxnSpPr>
        <p:spPr bwMode="auto">
          <a:xfrm>
            <a:off x="3116326" y="4323989"/>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34AFFD3F-BFF0-5B61-A1D0-E2D1A04A007A}"/>
              </a:ext>
            </a:extLst>
          </p:cNvPr>
          <p:cNvCxnSpPr>
            <a:cxnSpLocks/>
          </p:cNvCxnSpPr>
          <p:nvPr/>
        </p:nvCxnSpPr>
        <p:spPr bwMode="auto">
          <a:xfrm>
            <a:off x="4237101" y="4323989"/>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B4024172-7DC2-5883-6D13-2BED70FB9863}"/>
              </a:ext>
            </a:extLst>
          </p:cNvPr>
          <p:cNvCxnSpPr>
            <a:cxnSpLocks/>
          </p:cNvCxnSpPr>
          <p:nvPr/>
        </p:nvCxnSpPr>
        <p:spPr bwMode="auto">
          <a:xfrm>
            <a:off x="5348351" y="4325396"/>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F6031E11-280E-FB94-B59A-079AC5C65F78}"/>
              </a:ext>
            </a:extLst>
          </p:cNvPr>
          <p:cNvCxnSpPr>
            <a:cxnSpLocks/>
          </p:cNvCxnSpPr>
          <p:nvPr/>
        </p:nvCxnSpPr>
        <p:spPr bwMode="auto">
          <a:xfrm>
            <a:off x="1795526" y="4327164"/>
            <a:ext cx="69850" cy="0"/>
          </a:xfrm>
          <a:prstGeom prst="line">
            <a:avLst/>
          </a:prstGeom>
          <a:noFill/>
          <a:ln w="28575" cap="flat" cmpd="sng" algn="ctr">
            <a:solidFill>
              <a:schemeClr val="bg1"/>
            </a:solidFill>
            <a:prstDash val="solid"/>
            <a:round/>
            <a:headEnd type="none" w="med" len="med"/>
            <a:tailEnd type="none" w="med" len="med"/>
          </a:ln>
          <a:effectLst/>
        </p:spPr>
      </p:cxnSp>
      <p:sp>
        <p:nvSpPr>
          <p:cNvPr id="208" name="TextBox 207">
            <a:extLst>
              <a:ext uri="{FF2B5EF4-FFF2-40B4-BE49-F238E27FC236}">
                <a16:creationId xmlns:a16="http://schemas.microsoft.com/office/drawing/2014/main" id="{51C72965-0427-2FDE-35E5-B53DF3021440}"/>
              </a:ext>
            </a:extLst>
          </p:cNvPr>
          <p:cNvSpPr txBox="1"/>
          <p:nvPr/>
        </p:nvSpPr>
        <p:spPr bwMode="auto">
          <a:xfrm>
            <a:off x="1519476" y="415788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09" name="TextBox 208">
            <a:extLst>
              <a:ext uri="{FF2B5EF4-FFF2-40B4-BE49-F238E27FC236}">
                <a16:creationId xmlns:a16="http://schemas.microsoft.com/office/drawing/2014/main" id="{70F426A9-19C2-755D-823B-814DFFC6CF52}"/>
              </a:ext>
            </a:extLst>
          </p:cNvPr>
          <p:cNvSpPr txBox="1"/>
          <p:nvPr/>
        </p:nvSpPr>
        <p:spPr bwMode="auto">
          <a:xfrm>
            <a:off x="1344749" y="378108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9.2</a:t>
            </a:r>
          </a:p>
        </p:txBody>
      </p:sp>
      <p:sp>
        <p:nvSpPr>
          <p:cNvPr id="210" name="TextBox 209">
            <a:extLst>
              <a:ext uri="{FF2B5EF4-FFF2-40B4-BE49-F238E27FC236}">
                <a16:creationId xmlns:a16="http://schemas.microsoft.com/office/drawing/2014/main" id="{0D6A0962-C526-1B33-BD45-047FB163CF60}"/>
              </a:ext>
            </a:extLst>
          </p:cNvPr>
          <p:cNvSpPr txBox="1"/>
          <p:nvPr/>
        </p:nvSpPr>
        <p:spPr bwMode="auto">
          <a:xfrm>
            <a:off x="1340050" y="343682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9.4</a:t>
            </a:r>
          </a:p>
        </p:txBody>
      </p:sp>
      <p:sp>
        <p:nvSpPr>
          <p:cNvPr id="211" name="TextBox 210">
            <a:extLst>
              <a:ext uri="{FF2B5EF4-FFF2-40B4-BE49-F238E27FC236}">
                <a16:creationId xmlns:a16="http://schemas.microsoft.com/office/drawing/2014/main" id="{FFF0737B-7ACF-575A-AC52-EC5F37ECC8C9}"/>
              </a:ext>
            </a:extLst>
          </p:cNvPr>
          <p:cNvSpPr txBox="1"/>
          <p:nvPr/>
        </p:nvSpPr>
        <p:spPr bwMode="auto">
          <a:xfrm>
            <a:off x="1346616" y="308914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9.6</a:t>
            </a:r>
          </a:p>
        </p:txBody>
      </p:sp>
      <p:sp>
        <p:nvSpPr>
          <p:cNvPr id="212" name="TextBox 211">
            <a:extLst>
              <a:ext uri="{FF2B5EF4-FFF2-40B4-BE49-F238E27FC236}">
                <a16:creationId xmlns:a16="http://schemas.microsoft.com/office/drawing/2014/main" id="{807B75B2-2434-D487-C75E-1DDCD2A99A67}"/>
              </a:ext>
            </a:extLst>
          </p:cNvPr>
          <p:cNvSpPr txBox="1"/>
          <p:nvPr/>
        </p:nvSpPr>
        <p:spPr bwMode="auto">
          <a:xfrm>
            <a:off x="1341917" y="274488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9.8</a:t>
            </a:r>
          </a:p>
        </p:txBody>
      </p:sp>
      <p:sp>
        <p:nvSpPr>
          <p:cNvPr id="213" name="TextBox 212">
            <a:extLst>
              <a:ext uri="{FF2B5EF4-FFF2-40B4-BE49-F238E27FC236}">
                <a16:creationId xmlns:a16="http://schemas.microsoft.com/office/drawing/2014/main" id="{C9D58116-69D0-87B0-501F-7675AADA84EB}"/>
              </a:ext>
            </a:extLst>
          </p:cNvPr>
          <p:cNvSpPr txBox="1"/>
          <p:nvPr/>
        </p:nvSpPr>
        <p:spPr bwMode="auto">
          <a:xfrm>
            <a:off x="1234295" y="2408433"/>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214" name="TextBox 213">
            <a:extLst>
              <a:ext uri="{FF2B5EF4-FFF2-40B4-BE49-F238E27FC236}">
                <a16:creationId xmlns:a16="http://schemas.microsoft.com/office/drawing/2014/main" id="{B6951D92-3F65-60CA-2ABA-F53D36A039E3}"/>
              </a:ext>
            </a:extLst>
          </p:cNvPr>
          <p:cNvSpPr txBox="1"/>
          <p:nvPr/>
        </p:nvSpPr>
        <p:spPr bwMode="auto">
          <a:xfrm>
            <a:off x="1229596" y="2064172"/>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10.2</a:t>
            </a:r>
          </a:p>
        </p:txBody>
      </p:sp>
      <p:sp>
        <p:nvSpPr>
          <p:cNvPr id="215" name="Freeform 48">
            <a:extLst>
              <a:ext uri="{FF2B5EF4-FFF2-40B4-BE49-F238E27FC236}">
                <a16:creationId xmlns:a16="http://schemas.microsoft.com/office/drawing/2014/main" id="{00474B87-351A-D791-7132-921CBCE58C9B}"/>
              </a:ext>
            </a:extLst>
          </p:cNvPr>
          <p:cNvSpPr/>
          <p:nvPr/>
        </p:nvSpPr>
        <p:spPr bwMode="auto">
          <a:xfrm>
            <a:off x="7742179" y="4217758"/>
            <a:ext cx="3642069" cy="121535"/>
          </a:xfrm>
          <a:custGeom>
            <a:avLst/>
            <a:gdLst>
              <a:gd name="connsiteX0" fmla="*/ 0 w 3628664"/>
              <a:gd name="connsiteY0" fmla="*/ 0 h 121535"/>
              <a:gd name="connsiteX1" fmla="*/ 0 w 3628664"/>
              <a:gd name="connsiteY1" fmla="*/ 121535 h 121535"/>
              <a:gd name="connsiteX2" fmla="*/ 3628664 w 3628664"/>
              <a:gd name="connsiteY2" fmla="*/ 121535 h 121535"/>
            </a:gdLst>
            <a:ahLst/>
            <a:cxnLst>
              <a:cxn ang="0">
                <a:pos x="connsiteX0" y="connsiteY0"/>
              </a:cxn>
              <a:cxn ang="0">
                <a:pos x="connsiteX1" y="connsiteY1"/>
              </a:cxn>
              <a:cxn ang="0">
                <a:pos x="connsiteX2" y="connsiteY2"/>
              </a:cxn>
            </a:cxnLst>
            <a:rect l="l" t="t" r="r" b="b"/>
            <a:pathLst>
              <a:path w="3628664" h="121535">
                <a:moveTo>
                  <a:pt x="0" y="0"/>
                </a:moveTo>
                <a:lnTo>
                  <a:pt x="0" y="121535"/>
                </a:lnTo>
                <a:lnTo>
                  <a:pt x="3628664" y="121535"/>
                </a:lnTo>
              </a:path>
            </a:pathLst>
          </a:custGeom>
          <a:noFill/>
          <a:ln w="28575">
            <a:solidFill>
              <a:schemeClr val="bg1"/>
            </a:solidFill>
            <a:miter lim="800000"/>
            <a:headEnd/>
            <a:tailEnd/>
          </a:ln>
        </p:spPr>
        <p:txBody>
          <a:bodyPr rtlCol="0" anchor="ctr"/>
          <a:lstStyle/>
          <a:p>
            <a:pPr algn="ctr"/>
            <a:endParaRPr lang="en-US"/>
          </a:p>
        </p:txBody>
      </p:sp>
      <p:cxnSp>
        <p:nvCxnSpPr>
          <p:cNvPr id="216" name="Straight Connector 215">
            <a:extLst>
              <a:ext uri="{FF2B5EF4-FFF2-40B4-BE49-F238E27FC236}">
                <a16:creationId xmlns:a16="http://schemas.microsoft.com/office/drawing/2014/main" id="{9A9845B1-B0BB-E802-3B25-F07F2DC7E9F7}"/>
              </a:ext>
            </a:extLst>
          </p:cNvPr>
          <p:cNvCxnSpPr>
            <a:cxnSpLocks/>
          </p:cNvCxnSpPr>
          <p:nvPr/>
        </p:nvCxnSpPr>
        <p:spPr bwMode="auto">
          <a:xfrm>
            <a:off x="7741982" y="2239211"/>
            <a:ext cx="0" cy="191698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453A58E-641D-1EA7-FB0C-0D091C4DCC99}"/>
              </a:ext>
            </a:extLst>
          </p:cNvPr>
          <p:cNvCxnSpPr>
            <a:cxnSpLocks/>
          </p:cNvCxnSpPr>
          <p:nvPr/>
        </p:nvCxnSpPr>
        <p:spPr bwMode="auto">
          <a:xfrm flipH="1">
            <a:off x="7688062" y="4092675"/>
            <a:ext cx="112594" cy="127032"/>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B57E0AEC-0DCF-A499-4047-3FE5BCABCB36}"/>
              </a:ext>
            </a:extLst>
          </p:cNvPr>
          <p:cNvCxnSpPr>
            <a:cxnSpLocks/>
          </p:cNvCxnSpPr>
          <p:nvPr/>
        </p:nvCxnSpPr>
        <p:spPr bwMode="auto">
          <a:xfrm flipH="1">
            <a:off x="7688062" y="4156191"/>
            <a:ext cx="112594" cy="127032"/>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4F44DB8-9176-A15D-06C5-AB7D416247E5}"/>
              </a:ext>
            </a:extLst>
          </p:cNvPr>
          <p:cNvCxnSpPr>
            <a:cxnSpLocks/>
          </p:cNvCxnSpPr>
          <p:nvPr/>
        </p:nvCxnSpPr>
        <p:spPr bwMode="auto">
          <a:xfrm>
            <a:off x="7662607" y="2251911"/>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B2B3EAED-7D7E-9707-0F2A-55D50DFB9BBD}"/>
              </a:ext>
            </a:extLst>
          </p:cNvPr>
          <p:cNvCxnSpPr>
            <a:cxnSpLocks/>
          </p:cNvCxnSpPr>
          <p:nvPr/>
        </p:nvCxnSpPr>
        <p:spPr bwMode="auto">
          <a:xfrm>
            <a:off x="7672132" y="252969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D71EFF7B-4243-6469-E201-C96873968357}"/>
              </a:ext>
            </a:extLst>
          </p:cNvPr>
          <p:cNvCxnSpPr>
            <a:cxnSpLocks/>
          </p:cNvCxnSpPr>
          <p:nvPr/>
        </p:nvCxnSpPr>
        <p:spPr bwMode="auto">
          <a:xfrm>
            <a:off x="7667433" y="311401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18B80450-3BCE-BB95-E567-D711B410EC3F}"/>
              </a:ext>
            </a:extLst>
          </p:cNvPr>
          <p:cNvCxnSpPr>
            <a:cxnSpLocks/>
          </p:cNvCxnSpPr>
          <p:nvPr/>
        </p:nvCxnSpPr>
        <p:spPr bwMode="auto">
          <a:xfrm>
            <a:off x="7672132" y="339309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D262D5CB-E0AC-060D-A9E8-26A3C388DCB0}"/>
              </a:ext>
            </a:extLst>
          </p:cNvPr>
          <p:cNvCxnSpPr>
            <a:cxnSpLocks/>
          </p:cNvCxnSpPr>
          <p:nvPr/>
        </p:nvCxnSpPr>
        <p:spPr bwMode="auto">
          <a:xfrm>
            <a:off x="7672132" y="368539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9D5FAF4-56EE-A324-7A33-165145AF624C}"/>
              </a:ext>
            </a:extLst>
          </p:cNvPr>
          <p:cNvCxnSpPr>
            <a:cxnSpLocks/>
          </p:cNvCxnSpPr>
          <p:nvPr/>
        </p:nvCxnSpPr>
        <p:spPr bwMode="auto">
          <a:xfrm>
            <a:off x="7672132" y="396323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9CEE64EF-725D-B4F8-4BE6-CC457C9F58E8}"/>
              </a:ext>
            </a:extLst>
          </p:cNvPr>
          <p:cNvCxnSpPr>
            <a:cxnSpLocks/>
          </p:cNvCxnSpPr>
          <p:nvPr/>
        </p:nvCxnSpPr>
        <p:spPr bwMode="auto">
          <a:xfrm>
            <a:off x="7865807" y="4339293"/>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6641A3A-3666-9DD7-1D6B-7B37B18538BC}"/>
              </a:ext>
            </a:extLst>
          </p:cNvPr>
          <p:cNvCxnSpPr>
            <a:cxnSpLocks/>
          </p:cNvCxnSpPr>
          <p:nvPr/>
        </p:nvCxnSpPr>
        <p:spPr bwMode="auto">
          <a:xfrm>
            <a:off x="10104182" y="4334350"/>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A8AE8631-878F-D084-D28E-679CEBE46C94}"/>
              </a:ext>
            </a:extLst>
          </p:cNvPr>
          <p:cNvCxnSpPr>
            <a:cxnSpLocks/>
          </p:cNvCxnSpPr>
          <p:nvPr/>
        </p:nvCxnSpPr>
        <p:spPr bwMode="auto">
          <a:xfrm>
            <a:off x="11215432" y="4335757"/>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6B086B1B-5F69-6235-CDDA-EB866F26C4D6}"/>
              </a:ext>
            </a:extLst>
          </p:cNvPr>
          <p:cNvCxnSpPr>
            <a:cxnSpLocks/>
          </p:cNvCxnSpPr>
          <p:nvPr/>
        </p:nvCxnSpPr>
        <p:spPr bwMode="auto">
          <a:xfrm>
            <a:off x="7662607" y="4337525"/>
            <a:ext cx="69850" cy="0"/>
          </a:xfrm>
          <a:prstGeom prst="line">
            <a:avLst/>
          </a:prstGeom>
          <a:noFill/>
          <a:ln w="28575" cap="flat" cmpd="sng" algn="ctr">
            <a:solidFill>
              <a:schemeClr val="bg1"/>
            </a:solidFill>
            <a:prstDash val="solid"/>
            <a:round/>
            <a:headEnd type="none" w="med" len="med"/>
            <a:tailEnd type="none" w="med" len="med"/>
          </a:ln>
          <a:effectLst/>
        </p:spPr>
      </p:cxnSp>
      <p:sp>
        <p:nvSpPr>
          <p:cNvPr id="229" name="TextBox 228">
            <a:extLst>
              <a:ext uri="{FF2B5EF4-FFF2-40B4-BE49-F238E27FC236}">
                <a16:creationId xmlns:a16="http://schemas.microsoft.com/office/drawing/2014/main" id="{D1B82520-5371-72D9-EB60-F3F8929C9E33}"/>
              </a:ext>
            </a:extLst>
          </p:cNvPr>
          <p:cNvSpPr txBox="1"/>
          <p:nvPr/>
        </p:nvSpPr>
        <p:spPr bwMode="auto">
          <a:xfrm>
            <a:off x="7395141" y="41682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30" name="TextBox 229">
            <a:extLst>
              <a:ext uri="{FF2B5EF4-FFF2-40B4-BE49-F238E27FC236}">
                <a16:creationId xmlns:a16="http://schemas.microsoft.com/office/drawing/2014/main" id="{E652A5B7-3193-C380-3CD3-26F9A732D428}"/>
              </a:ext>
            </a:extLst>
          </p:cNvPr>
          <p:cNvSpPr txBox="1"/>
          <p:nvPr/>
        </p:nvSpPr>
        <p:spPr bwMode="auto">
          <a:xfrm>
            <a:off x="7386297" y="37914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7</a:t>
            </a:r>
          </a:p>
        </p:txBody>
      </p:sp>
      <p:sp>
        <p:nvSpPr>
          <p:cNvPr id="231" name="TextBox 230">
            <a:extLst>
              <a:ext uri="{FF2B5EF4-FFF2-40B4-BE49-F238E27FC236}">
                <a16:creationId xmlns:a16="http://schemas.microsoft.com/office/drawing/2014/main" id="{FD5F1B89-1F0E-47EA-6670-896F2AFAB3C7}"/>
              </a:ext>
            </a:extLst>
          </p:cNvPr>
          <p:cNvSpPr txBox="1"/>
          <p:nvPr/>
        </p:nvSpPr>
        <p:spPr bwMode="auto">
          <a:xfrm>
            <a:off x="7381598" y="321914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9</a:t>
            </a:r>
          </a:p>
        </p:txBody>
      </p:sp>
      <p:sp>
        <p:nvSpPr>
          <p:cNvPr id="232" name="TextBox 231">
            <a:extLst>
              <a:ext uri="{FF2B5EF4-FFF2-40B4-BE49-F238E27FC236}">
                <a16:creationId xmlns:a16="http://schemas.microsoft.com/office/drawing/2014/main" id="{FB7A5626-6744-E87E-C361-68B18617A399}"/>
              </a:ext>
            </a:extLst>
          </p:cNvPr>
          <p:cNvSpPr txBox="1"/>
          <p:nvPr/>
        </p:nvSpPr>
        <p:spPr bwMode="auto">
          <a:xfrm>
            <a:off x="7271146" y="29329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233" name="TextBox 232">
            <a:extLst>
              <a:ext uri="{FF2B5EF4-FFF2-40B4-BE49-F238E27FC236}">
                <a16:creationId xmlns:a16="http://schemas.microsoft.com/office/drawing/2014/main" id="{4F1C0F4A-9431-6A9E-09C9-B9D3DE69A415}"/>
              </a:ext>
            </a:extLst>
          </p:cNvPr>
          <p:cNvSpPr txBox="1"/>
          <p:nvPr/>
        </p:nvSpPr>
        <p:spPr bwMode="auto">
          <a:xfrm>
            <a:off x="7266447" y="26468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11</a:t>
            </a:r>
          </a:p>
        </p:txBody>
      </p:sp>
      <p:sp>
        <p:nvSpPr>
          <p:cNvPr id="234" name="TextBox 233">
            <a:extLst>
              <a:ext uri="{FF2B5EF4-FFF2-40B4-BE49-F238E27FC236}">
                <a16:creationId xmlns:a16="http://schemas.microsoft.com/office/drawing/2014/main" id="{2A5D390B-9FB8-7115-5E0D-075C14596092}"/>
              </a:ext>
            </a:extLst>
          </p:cNvPr>
          <p:cNvSpPr txBox="1"/>
          <p:nvPr/>
        </p:nvSpPr>
        <p:spPr bwMode="auto">
          <a:xfrm>
            <a:off x="7275845" y="23606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12</a:t>
            </a:r>
          </a:p>
        </p:txBody>
      </p:sp>
      <p:sp>
        <p:nvSpPr>
          <p:cNvPr id="235" name="TextBox 234">
            <a:extLst>
              <a:ext uri="{FF2B5EF4-FFF2-40B4-BE49-F238E27FC236}">
                <a16:creationId xmlns:a16="http://schemas.microsoft.com/office/drawing/2014/main" id="{D2448A14-682D-9A0B-05A4-A5DDF2DB7326}"/>
              </a:ext>
            </a:extLst>
          </p:cNvPr>
          <p:cNvSpPr txBox="1"/>
          <p:nvPr/>
        </p:nvSpPr>
        <p:spPr bwMode="auto">
          <a:xfrm>
            <a:off x="7271146" y="20745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13</a:t>
            </a:r>
          </a:p>
        </p:txBody>
      </p:sp>
      <p:cxnSp>
        <p:nvCxnSpPr>
          <p:cNvPr id="236" name="Straight Connector 235">
            <a:extLst>
              <a:ext uri="{FF2B5EF4-FFF2-40B4-BE49-F238E27FC236}">
                <a16:creationId xmlns:a16="http://schemas.microsoft.com/office/drawing/2014/main" id="{CB64D4F7-F487-8FA6-B83C-C46A5990BD0D}"/>
              </a:ext>
            </a:extLst>
          </p:cNvPr>
          <p:cNvCxnSpPr>
            <a:cxnSpLocks/>
          </p:cNvCxnSpPr>
          <p:nvPr/>
        </p:nvCxnSpPr>
        <p:spPr bwMode="auto">
          <a:xfrm>
            <a:off x="7672132" y="2825481"/>
            <a:ext cx="69850" cy="0"/>
          </a:xfrm>
          <a:prstGeom prst="line">
            <a:avLst/>
          </a:prstGeom>
          <a:noFill/>
          <a:ln w="28575" cap="flat" cmpd="sng" algn="ctr">
            <a:solidFill>
              <a:schemeClr val="bg1"/>
            </a:solidFill>
            <a:prstDash val="solid"/>
            <a:round/>
            <a:headEnd type="none" w="med" len="med"/>
            <a:tailEnd type="none" w="med" len="med"/>
          </a:ln>
          <a:effectLst/>
        </p:spPr>
      </p:cxnSp>
      <p:sp>
        <p:nvSpPr>
          <p:cNvPr id="237" name="TextBox 236">
            <a:extLst>
              <a:ext uri="{FF2B5EF4-FFF2-40B4-BE49-F238E27FC236}">
                <a16:creationId xmlns:a16="http://schemas.microsoft.com/office/drawing/2014/main" id="{A0A19101-24F7-D920-D925-7B7D6193CE28}"/>
              </a:ext>
            </a:extLst>
          </p:cNvPr>
          <p:cNvSpPr txBox="1"/>
          <p:nvPr/>
        </p:nvSpPr>
        <p:spPr bwMode="auto">
          <a:xfrm>
            <a:off x="7386297" y="350529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a:t>
            </a:r>
          </a:p>
        </p:txBody>
      </p:sp>
      <p:sp>
        <p:nvSpPr>
          <p:cNvPr id="238" name="TextBox 237">
            <a:extLst>
              <a:ext uri="{FF2B5EF4-FFF2-40B4-BE49-F238E27FC236}">
                <a16:creationId xmlns:a16="http://schemas.microsoft.com/office/drawing/2014/main" id="{9DB6ABE7-AF81-470D-1D3E-300ECFE8DF49}"/>
              </a:ext>
            </a:extLst>
          </p:cNvPr>
          <p:cNvSpPr txBox="1"/>
          <p:nvPr/>
        </p:nvSpPr>
        <p:spPr bwMode="auto">
          <a:xfrm>
            <a:off x="7708551" y="433641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39" name="TextBox 238">
            <a:extLst>
              <a:ext uri="{FF2B5EF4-FFF2-40B4-BE49-F238E27FC236}">
                <a16:creationId xmlns:a16="http://schemas.microsoft.com/office/drawing/2014/main" id="{3C4D54CF-B7E2-DA0C-FCEA-DEAE5B35B279}"/>
              </a:ext>
            </a:extLst>
          </p:cNvPr>
          <p:cNvSpPr txBox="1"/>
          <p:nvPr/>
        </p:nvSpPr>
        <p:spPr bwMode="auto">
          <a:xfrm>
            <a:off x="9881409" y="43364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48</a:t>
            </a:r>
          </a:p>
        </p:txBody>
      </p:sp>
      <p:sp>
        <p:nvSpPr>
          <p:cNvPr id="240" name="TextBox 239">
            <a:extLst>
              <a:ext uri="{FF2B5EF4-FFF2-40B4-BE49-F238E27FC236}">
                <a16:creationId xmlns:a16="http://schemas.microsoft.com/office/drawing/2014/main" id="{0D9D5DF5-1473-CD8B-5654-68A372B2DF31}"/>
              </a:ext>
            </a:extLst>
          </p:cNvPr>
          <p:cNvSpPr txBox="1"/>
          <p:nvPr/>
        </p:nvSpPr>
        <p:spPr bwMode="auto">
          <a:xfrm>
            <a:off x="10989961" y="43364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72</a:t>
            </a:r>
          </a:p>
        </p:txBody>
      </p:sp>
      <p:sp>
        <p:nvSpPr>
          <p:cNvPr id="241" name="TextBox 240">
            <a:extLst>
              <a:ext uri="{FF2B5EF4-FFF2-40B4-BE49-F238E27FC236}">
                <a16:creationId xmlns:a16="http://schemas.microsoft.com/office/drawing/2014/main" id="{A26A94F6-CBF6-35BE-0596-2295B0502BD9}"/>
              </a:ext>
            </a:extLst>
          </p:cNvPr>
          <p:cNvSpPr txBox="1"/>
          <p:nvPr/>
        </p:nvSpPr>
        <p:spPr bwMode="auto">
          <a:xfrm>
            <a:off x="1841470" y="433752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42" name="TextBox 241">
            <a:extLst>
              <a:ext uri="{FF2B5EF4-FFF2-40B4-BE49-F238E27FC236}">
                <a16:creationId xmlns:a16="http://schemas.microsoft.com/office/drawing/2014/main" id="{169194AE-4D41-7BEA-F0FF-DDDDDF9E0D99}"/>
              </a:ext>
            </a:extLst>
          </p:cNvPr>
          <p:cNvSpPr txBox="1"/>
          <p:nvPr/>
        </p:nvSpPr>
        <p:spPr bwMode="auto">
          <a:xfrm>
            <a:off x="4014328" y="43375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48</a:t>
            </a:r>
          </a:p>
        </p:txBody>
      </p:sp>
      <p:sp>
        <p:nvSpPr>
          <p:cNvPr id="243" name="TextBox 242">
            <a:extLst>
              <a:ext uri="{FF2B5EF4-FFF2-40B4-BE49-F238E27FC236}">
                <a16:creationId xmlns:a16="http://schemas.microsoft.com/office/drawing/2014/main" id="{4F9549CA-D465-3D2B-D255-05500846864D}"/>
              </a:ext>
            </a:extLst>
          </p:cNvPr>
          <p:cNvSpPr txBox="1"/>
          <p:nvPr/>
        </p:nvSpPr>
        <p:spPr bwMode="auto">
          <a:xfrm>
            <a:off x="5122880" y="43375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72</a:t>
            </a:r>
          </a:p>
        </p:txBody>
      </p:sp>
      <p:sp>
        <p:nvSpPr>
          <p:cNvPr id="244" name="TextBox 243">
            <a:extLst>
              <a:ext uri="{FF2B5EF4-FFF2-40B4-BE49-F238E27FC236}">
                <a16:creationId xmlns:a16="http://schemas.microsoft.com/office/drawing/2014/main" id="{B2B5CAF5-5836-DC2F-0E44-326FAD86A78E}"/>
              </a:ext>
            </a:extLst>
          </p:cNvPr>
          <p:cNvSpPr txBox="1"/>
          <p:nvPr/>
        </p:nvSpPr>
        <p:spPr bwMode="auto">
          <a:xfrm>
            <a:off x="2874324" y="43434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24</a:t>
            </a:r>
          </a:p>
        </p:txBody>
      </p:sp>
      <p:sp>
        <p:nvSpPr>
          <p:cNvPr id="245" name="Freeform 79">
            <a:extLst>
              <a:ext uri="{FF2B5EF4-FFF2-40B4-BE49-F238E27FC236}">
                <a16:creationId xmlns:a16="http://schemas.microsoft.com/office/drawing/2014/main" id="{DE87D11B-35A2-65DE-1CAD-6D543B9BB688}"/>
              </a:ext>
            </a:extLst>
          </p:cNvPr>
          <p:cNvSpPr/>
          <p:nvPr/>
        </p:nvSpPr>
        <p:spPr bwMode="auto">
          <a:xfrm>
            <a:off x="1995055" y="2652844"/>
            <a:ext cx="3361233" cy="90356"/>
          </a:xfrm>
          <a:custGeom>
            <a:avLst/>
            <a:gdLst>
              <a:gd name="connsiteX0" fmla="*/ 0 w 3361233"/>
              <a:gd name="connsiteY0" fmla="*/ 0 h 90356"/>
              <a:gd name="connsiteX1" fmla="*/ 1124025 w 3361233"/>
              <a:gd name="connsiteY1" fmla="*/ 86742 h 90356"/>
              <a:gd name="connsiteX2" fmla="*/ 2240822 w 3361233"/>
              <a:gd name="connsiteY2" fmla="*/ 90356 h 90356"/>
              <a:gd name="connsiteX3" fmla="*/ 3361233 w 3361233"/>
              <a:gd name="connsiteY3" fmla="*/ 54214 h 90356"/>
            </a:gdLst>
            <a:ahLst/>
            <a:cxnLst>
              <a:cxn ang="0">
                <a:pos x="connsiteX0" y="connsiteY0"/>
              </a:cxn>
              <a:cxn ang="0">
                <a:pos x="connsiteX1" y="connsiteY1"/>
              </a:cxn>
              <a:cxn ang="0">
                <a:pos x="connsiteX2" y="connsiteY2"/>
              </a:cxn>
              <a:cxn ang="0">
                <a:pos x="connsiteX3" y="connsiteY3"/>
              </a:cxn>
            </a:cxnLst>
            <a:rect l="l" t="t" r="r" b="b"/>
            <a:pathLst>
              <a:path w="3361233" h="90356">
                <a:moveTo>
                  <a:pt x="0" y="0"/>
                </a:moveTo>
                <a:lnTo>
                  <a:pt x="1124025" y="86742"/>
                </a:lnTo>
                <a:lnTo>
                  <a:pt x="2240822" y="90356"/>
                </a:lnTo>
                <a:lnTo>
                  <a:pt x="3361233" y="54214"/>
                </a:lnTo>
              </a:path>
            </a:pathLst>
          </a:custGeom>
          <a:noFill/>
          <a:ln w="28575">
            <a:solidFill>
              <a:schemeClr val="accent3"/>
            </a:solidFill>
            <a:miter lim="800000"/>
            <a:headEnd/>
            <a:tailEnd/>
          </a:ln>
        </p:spPr>
        <p:txBody>
          <a:bodyPr rtlCol="0" anchor="ctr"/>
          <a:lstStyle/>
          <a:p>
            <a:pPr algn="ctr"/>
            <a:endParaRPr lang="en-US"/>
          </a:p>
        </p:txBody>
      </p:sp>
      <p:sp>
        <p:nvSpPr>
          <p:cNvPr id="246" name="Triangle 80">
            <a:extLst>
              <a:ext uri="{FF2B5EF4-FFF2-40B4-BE49-F238E27FC236}">
                <a16:creationId xmlns:a16="http://schemas.microsoft.com/office/drawing/2014/main" id="{A44811E3-8BEC-1AA8-FC68-49031B1D3057}"/>
              </a:ext>
            </a:extLst>
          </p:cNvPr>
          <p:cNvSpPr/>
          <p:nvPr/>
        </p:nvSpPr>
        <p:spPr bwMode="auto">
          <a:xfrm rot="10800000">
            <a:off x="1955706" y="2629052"/>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7" name="Triangle 81">
            <a:extLst>
              <a:ext uri="{FF2B5EF4-FFF2-40B4-BE49-F238E27FC236}">
                <a16:creationId xmlns:a16="http://schemas.microsoft.com/office/drawing/2014/main" id="{1D5807D4-9C76-C1AC-186B-59834BA652B1}"/>
              </a:ext>
            </a:extLst>
          </p:cNvPr>
          <p:cNvSpPr/>
          <p:nvPr/>
        </p:nvSpPr>
        <p:spPr bwMode="auto">
          <a:xfrm rot="10800000">
            <a:off x="3072832" y="2711768"/>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8" name="Triangle 82">
            <a:extLst>
              <a:ext uri="{FF2B5EF4-FFF2-40B4-BE49-F238E27FC236}">
                <a16:creationId xmlns:a16="http://schemas.microsoft.com/office/drawing/2014/main" id="{66E8AC12-A8F0-4AC9-6712-E12D50EED319}"/>
              </a:ext>
            </a:extLst>
          </p:cNvPr>
          <p:cNvSpPr/>
          <p:nvPr/>
        </p:nvSpPr>
        <p:spPr bwMode="auto">
          <a:xfrm rot="10800000">
            <a:off x="4191289" y="2712814"/>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9" name="Triangle 83">
            <a:extLst>
              <a:ext uri="{FF2B5EF4-FFF2-40B4-BE49-F238E27FC236}">
                <a16:creationId xmlns:a16="http://schemas.microsoft.com/office/drawing/2014/main" id="{A4C15985-158F-C092-3A3F-A3F44004F4BE}"/>
              </a:ext>
            </a:extLst>
          </p:cNvPr>
          <p:cNvSpPr/>
          <p:nvPr/>
        </p:nvSpPr>
        <p:spPr bwMode="auto">
          <a:xfrm rot="10800000">
            <a:off x="5308853" y="2680682"/>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0" name="Rectangle 249">
            <a:extLst>
              <a:ext uri="{FF2B5EF4-FFF2-40B4-BE49-F238E27FC236}">
                <a16:creationId xmlns:a16="http://schemas.microsoft.com/office/drawing/2014/main" id="{CDC3F11C-7C6A-3A32-0E91-0117B0357D33}"/>
              </a:ext>
            </a:extLst>
          </p:cNvPr>
          <p:cNvSpPr/>
          <p:nvPr/>
        </p:nvSpPr>
        <p:spPr bwMode="auto">
          <a:xfrm>
            <a:off x="7831595" y="2659944"/>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1" name="Rectangle 250">
            <a:extLst>
              <a:ext uri="{FF2B5EF4-FFF2-40B4-BE49-F238E27FC236}">
                <a16:creationId xmlns:a16="http://schemas.microsoft.com/office/drawing/2014/main" id="{A4C861DF-8E21-08C4-F247-22FF9E104148}"/>
              </a:ext>
            </a:extLst>
          </p:cNvPr>
          <p:cNvSpPr/>
          <p:nvPr/>
        </p:nvSpPr>
        <p:spPr bwMode="auto">
          <a:xfrm>
            <a:off x="10072267" y="3608471"/>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2" name="Rectangle 251">
            <a:extLst>
              <a:ext uri="{FF2B5EF4-FFF2-40B4-BE49-F238E27FC236}">
                <a16:creationId xmlns:a16="http://schemas.microsoft.com/office/drawing/2014/main" id="{C947EB4E-45BA-0B63-E362-9C1526C22FC3}"/>
              </a:ext>
            </a:extLst>
          </p:cNvPr>
          <p:cNvSpPr/>
          <p:nvPr/>
        </p:nvSpPr>
        <p:spPr bwMode="auto">
          <a:xfrm>
            <a:off x="11193445" y="3746616"/>
            <a:ext cx="78255" cy="782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3" name="Triangle 92">
            <a:extLst>
              <a:ext uri="{FF2B5EF4-FFF2-40B4-BE49-F238E27FC236}">
                <a16:creationId xmlns:a16="http://schemas.microsoft.com/office/drawing/2014/main" id="{FE811A66-E185-3CAB-7936-707B0DB1FF7C}"/>
              </a:ext>
            </a:extLst>
          </p:cNvPr>
          <p:cNvSpPr/>
          <p:nvPr/>
        </p:nvSpPr>
        <p:spPr bwMode="auto">
          <a:xfrm rot="10800000">
            <a:off x="7828123" y="2609240"/>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4" name="Triangle 93">
            <a:extLst>
              <a:ext uri="{FF2B5EF4-FFF2-40B4-BE49-F238E27FC236}">
                <a16:creationId xmlns:a16="http://schemas.microsoft.com/office/drawing/2014/main" id="{10E68BA8-3727-A5CA-AD87-3C8C086493BD}"/>
              </a:ext>
            </a:extLst>
          </p:cNvPr>
          <p:cNvSpPr/>
          <p:nvPr/>
        </p:nvSpPr>
        <p:spPr bwMode="auto">
          <a:xfrm rot="10800000">
            <a:off x="10063706" y="2883965"/>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 name="Triangle 94">
            <a:extLst>
              <a:ext uri="{FF2B5EF4-FFF2-40B4-BE49-F238E27FC236}">
                <a16:creationId xmlns:a16="http://schemas.microsoft.com/office/drawing/2014/main" id="{B9B12A1E-708C-1E4D-4087-AEEAC46D1066}"/>
              </a:ext>
            </a:extLst>
          </p:cNvPr>
          <p:cNvSpPr/>
          <p:nvPr/>
        </p:nvSpPr>
        <p:spPr bwMode="auto">
          <a:xfrm rot="10800000">
            <a:off x="11181270" y="3068360"/>
            <a:ext cx="90430" cy="77957"/>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6" name="Freeform 95">
            <a:extLst>
              <a:ext uri="{FF2B5EF4-FFF2-40B4-BE49-F238E27FC236}">
                <a16:creationId xmlns:a16="http://schemas.microsoft.com/office/drawing/2014/main" id="{11252CF6-4B87-32CF-D0EA-025866CB442A}"/>
              </a:ext>
            </a:extLst>
          </p:cNvPr>
          <p:cNvSpPr/>
          <p:nvPr/>
        </p:nvSpPr>
        <p:spPr bwMode="auto">
          <a:xfrm>
            <a:off x="7882634" y="2692601"/>
            <a:ext cx="3354005" cy="1095111"/>
          </a:xfrm>
          <a:custGeom>
            <a:avLst/>
            <a:gdLst>
              <a:gd name="connsiteX0" fmla="*/ 0 w 3354005"/>
              <a:gd name="connsiteY0" fmla="*/ 0 h 1095111"/>
              <a:gd name="connsiteX1" fmla="*/ 2229979 w 3354005"/>
              <a:gd name="connsiteY1" fmla="*/ 950542 h 1095111"/>
              <a:gd name="connsiteX2" fmla="*/ 3354005 w 3354005"/>
              <a:gd name="connsiteY2" fmla="*/ 1095111 h 1095111"/>
            </a:gdLst>
            <a:ahLst/>
            <a:cxnLst>
              <a:cxn ang="0">
                <a:pos x="connsiteX0" y="connsiteY0"/>
              </a:cxn>
              <a:cxn ang="0">
                <a:pos x="connsiteX1" y="connsiteY1"/>
              </a:cxn>
              <a:cxn ang="0">
                <a:pos x="connsiteX2" y="connsiteY2"/>
              </a:cxn>
            </a:cxnLst>
            <a:rect l="l" t="t" r="r" b="b"/>
            <a:pathLst>
              <a:path w="3354005" h="1095111">
                <a:moveTo>
                  <a:pt x="0" y="0"/>
                </a:moveTo>
                <a:lnTo>
                  <a:pt x="2229979" y="950542"/>
                </a:lnTo>
                <a:lnTo>
                  <a:pt x="3354005" y="1095111"/>
                </a:lnTo>
              </a:path>
            </a:pathLst>
          </a:custGeom>
          <a:noFill/>
          <a:ln w="28575">
            <a:solidFill>
              <a:schemeClr val="accent1"/>
            </a:solidFill>
            <a:miter lim="800000"/>
            <a:headEnd/>
            <a:tailEnd/>
          </a:ln>
        </p:spPr>
        <p:txBody>
          <a:bodyPr rtlCol="0" anchor="ctr"/>
          <a:lstStyle/>
          <a:p>
            <a:pPr algn="ctr"/>
            <a:endParaRPr lang="en-US"/>
          </a:p>
        </p:txBody>
      </p:sp>
      <p:sp>
        <p:nvSpPr>
          <p:cNvPr id="257" name="Freeform 96">
            <a:extLst>
              <a:ext uri="{FF2B5EF4-FFF2-40B4-BE49-F238E27FC236}">
                <a16:creationId xmlns:a16="http://schemas.microsoft.com/office/drawing/2014/main" id="{5C6885F0-A84E-B760-7E0C-96A7CA8FC181}"/>
              </a:ext>
            </a:extLst>
          </p:cNvPr>
          <p:cNvSpPr/>
          <p:nvPr/>
        </p:nvSpPr>
        <p:spPr bwMode="auto">
          <a:xfrm>
            <a:off x="7875406" y="2634773"/>
            <a:ext cx="3361233" cy="459007"/>
          </a:xfrm>
          <a:custGeom>
            <a:avLst/>
            <a:gdLst>
              <a:gd name="connsiteX0" fmla="*/ 0 w 3361233"/>
              <a:gd name="connsiteY0" fmla="*/ 0 h 459007"/>
              <a:gd name="connsiteX1" fmla="*/ 2229979 w 3361233"/>
              <a:gd name="connsiteY1" fmla="*/ 285524 h 459007"/>
              <a:gd name="connsiteX2" fmla="*/ 3361233 w 3361233"/>
              <a:gd name="connsiteY2" fmla="*/ 459007 h 459007"/>
            </a:gdLst>
            <a:ahLst/>
            <a:cxnLst>
              <a:cxn ang="0">
                <a:pos x="connsiteX0" y="connsiteY0"/>
              </a:cxn>
              <a:cxn ang="0">
                <a:pos x="connsiteX1" y="connsiteY1"/>
              </a:cxn>
              <a:cxn ang="0">
                <a:pos x="connsiteX2" y="connsiteY2"/>
              </a:cxn>
            </a:cxnLst>
            <a:rect l="l" t="t" r="r" b="b"/>
            <a:pathLst>
              <a:path w="3361233" h="459007">
                <a:moveTo>
                  <a:pt x="0" y="0"/>
                </a:moveTo>
                <a:lnTo>
                  <a:pt x="2229979" y="285524"/>
                </a:lnTo>
                <a:lnTo>
                  <a:pt x="3361233" y="459007"/>
                </a:lnTo>
              </a:path>
            </a:pathLst>
          </a:custGeom>
          <a:noFill/>
          <a:ln w="28575">
            <a:solidFill>
              <a:schemeClr val="accent3"/>
            </a:solidFill>
            <a:miter lim="800000"/>
            <a:headEnd/>
            <a:tailEnd/>
          </a:ln>
        </p:spPr>
        <p:txBody>
          <a:bodyPr rtlCol="0" anchor="ctr"/>
          <a:lstStyle/>
          <a:p>
            <a:pPr algn="ctr"/>
            <a:endParaRPr lang="en-US"/>
          </a:p>
        </p:txBody>
      </p:sp>
      <p:grpSp>
        <p:nvGrpSpPr>
          <p:cNvPr id="258" name="Group 257">
            <a:extLst>
              <a:ext uri="{FF2B5EF4-FFF2-40B4-BE49-F238E27FC236}">
                <a16:creationId xmlns:a16="http://schemas.microsoft.com/office/drawing/2014/main" id="{DEB67E5F-15CB-3A03-26BE-A060E32D6662}"/>
              </a:ext>
            </a:extLst>
          </p:cNvPr>
          <p:cNvGrpSpPr/>
          <p:nvPr/>
        </p:nvGrpSpPr>
        <p:grpSpPr>
          <a:xfrm>
            <a:off x="1959779" y="2456232"/>
            <a:ext cx="67698" cy="407681"/>
            <a:chOff x="845730" y="2577710"/>
            <a:chExt cx="159629" cy="407681"/>
          </a:xfrm>
        </p:grpSpPr>
        <p:cxnSp>
          <p:nvCxnSpPr>
            <p:cNvPr id="259" name="Straight Connector 258">
              <a:extLst>
                <a:ext uri="{FF2B5EF4-FFF2-40B4-BE49-F238E27FC236}">
                  <a16:creationId xmlns:a16="http://schemas.microsoft.com/office/drawing/2014/main" id="{BDA6E2D1-449D-B409-C160-A47FF68437F4}"/>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96C9E23A-2C63-79AF-8AB5-CB328E471FD0}"/>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BB7F4C7-FC40-26EF-AA8D-222A7B116735}"/>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DA589511-B3AE-3767-898E-55466320CC6F}"/>
              </a:ext>
            </a:extLst>
          </p:cNvPr>
          <p:cNvGrpSpPr/>
          <p:nvPr/>
        </p:nvGrpSpPr>
        <p:grpSpPr>
          <a:xfrm>
            <a:off x="3080511" y="2539359"/>
            <a:ext cx="67698" cy="407681"/>
            <a:chOff x="845730" y="2577710"/>
            <a:chExt cx="159629" cy="407681"/>
          </a:xfrm>
        </p:grpSpPr>
        <p:cxnSp>
          <p:nvCxnSpPr>
            <p:cNvPr id="263" name="Straight Connector 262">
              <a:extLst>
                <a:ext uri="{FF2B5EF4-FFF2-40B4-BE49-F238E27FC236}">
                  <a16:creationId xmlns:a16="http://schemas.microsoft.com/office/drawing/2014/main" id="{93B31684-61E8-28D1-02D2-2F6F28BAAA5F}"/>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9CD0C085-7839-04E2-0F36-2DDCFEBAD45C}"/>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56F0E87C-24B5-FB9B-2F53-52218B711EC2}"/>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1B9B19FE-A1D0-1DFB-8344-407586727C83}"/>
              </a:ext>
            </a:extLst>
          </p:cNvPr>
          <p:cNvGrpSpPr/>
          <p:nvPr/>
        </p:nvGrpSpPr>
        <p:grpSpPr>
          <a:xfrm>
            <a:off x="4201762" y="2536064"/>
            <a:ext cx="67698" cy="445713"/>
            <a:chOff x="845730" y="2577710"/>
            <a:chExt cx="159629" cy="407681"/>
          </a:xfrm>
        </p:grpSpPr>
        <p:cxnSp>
          <p:nvCxnSpPr>
            <p:cNvPr id="267" name="Straight Connector 266">
              <a:extLst>
                <a:ext uri="{FF2B5EF4-FFF2-40B4-BE49-F238E27FC236}">
                  <a16:creationId xmlns:a16="http://schemas.microsoft.com/office/drawing/2014/main" id="{30D7DA49-DBA4-37F6-B66C-532A55490846}"/>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00738AD-DCBF-BCBF-B29C-54E33C36E5BB}"/>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8907ED3-8A0F-7BAD-1B6D-50368C86800D}"/>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33CDCDDB-3F59-91B2-18F4-D925BA8F00A8}"/>
              </a:ext>
            </a:extLst>
          </p:cNvPr>
          <p:cNvGrpSpPr/>
          <p:nvPr/>
        </p:nvGrpSpPr>
        <p:grpSpPr>
          <a:xfrm>
            <a:off x="5318287" y="2508903"/>
            <a:ext cx="67698" cy="414042"/>
            <a:chOff x="845730" y="2577710"/>
            <a:chExt cx="159629" cy="407681"/>
          </a:xfrm>
        </p:grpSpPr>
        <p:cxnSp>
          <p:nvCxnSpPr>
            <p:cNvPr id="271" name="Straight Connector 270">
              <a:extLst>
                <a:ext uri="{FF2B5EF4-FFF2-40B4-BE49-F238E27FC236}">
                  <a16:creationId xmlns:a16="http://schemas.microsoft.com/office/drawing/2014/main" id="{6E00299B-552E-B819-5D38-607B1C3126E3}"/>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9FE385F6-FD64-7329-9CE0-9BD581108C2D}"/>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366AA46D-F43C-8190-B476-8F3883B3849C}"/>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029DCDA8-28DC-5D9C-838E-BEB32D42E688}"/>
              </a:ext>
            </a:extLst>
          </p:cNvPr>
          <p:cNvGrpSpPr/>
          <p:nvPr/>
        </p:nvGrpSpPr>
        <p:grpSpPr>
          <a:xfrm>
            <a:off x="1959779" y="2456232"/>
            <a:ext cx="67698" cy="407681"/>
            <a:chOff x="845730" y="2577710"/>
            <a:chExt cx="159629" cy="407681"/>
          </a:xfrm>
        </p:grpSpPr>
        <p:cxnSp>
          <p:nvCxnSpPr>
            <p:cNvPr id="275" name="Straight Connector 274">
              <a:extLst>
                <a:ext uri="{FF2B5EF4-FFF2-40B4-BE49-F238E27FC236}">
                  <a16:creationId xmlns:a16="http://schemas.microsoft.com/office/drawing/2014/main" id="{C8A78E88-DDC7-7B60-4CED-273B9D077D17}"/>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314002D8-683A-C34D-577C-0927C9682A77}"/>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FAB0EBDB-2704-6E96-FE82-E3CC5AD55E30}"/>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04B1C94B-C358-E9D2-B3C7-858CD61D8D46}"/>
              </a:ext>
            </a:extLst>
          </p:cNvPr>
          <p:cNvGrpSpPr/>
          <p:nvPr/>
        </p:nvGrpSpPr>
        <p:grpSpPr>
          <a:xfrm>
            <a:off x="3080511" y="2539359"/>
            <a:ext cx="67698" cy="407681"/>
            <a:chOff x="845730" y="2577710"/>
            <a:chExt cx="159629" cy="407681"/>
          </a:xfrm>
        </p:grpSpPr>
        <p:cxnSp>
          <p:nvCxnSpPr>
            <p:cNvPr id="279" name="Straight Connector 278">
              <a:extLst>
                <a:ext uri="{FF2B5EF4-FFF2-40B4-BE49-F238E27FC236}">
                  <a16:creationId xmlns:a16="http://schemas.microsoft.com/office/drawing/2014/main" id="{4F352139-BC97-30A8-D766-233E434100DE}"/>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0021BC55-277A-EA69-3B8C-4F59AD14ABAE}"/>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9E248A2D-F23F-11D4-51E4-0DA354FCFB0A}"/>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21E44491-66CB-248A-D8E3-C4162B5EE4CE}"/>
              </a:ext>
            </a:extLst>
          </p:cNvPr>
          <p:cNvGrpSpPr/>
          <p:nvPr/>
        </p:nvGrpSpPr>
        <p:grpSpPr>
          <a:xfrm>
            <a:off x="4201762" y="2536064"/>
            <a:ext cx="67698" cy="445713"/>
            <a:chOff x="845730" y="2577710"/>
            <a:chExt cx="159629" cy="407681"/>
          </a:xfrm>
        </p:grpSpPr>
        <p:cxnSp>
          <p:nvCxnSpPr>
            <p:cNvPr id="283" name="Straight Connector 282">
              <a:extLst>
                <a:ext uri="{FF2B5EF4-FFF2-40B4-BE49-F238E27FC236}">
                  <a16:creationId xmlns:a16="http://schemas.microsoft.com/office/drawing/2014/main" id="{E6473DCC-9E01-8ADA-28D7-8B140FC24181}"/>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32C95032-636B-ED91-513C-EDAAAF2640CC}"/>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3AB29E6-2A84-7B58-2833-980B0D2D6476}"/>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9A2AD662-EB6D-A6EB-11FB-44C67CA820DE}"/>
              </a:ext>
            </a:extLst>
          </p:cNvPr>
          <p:cNvGrpSpPr/>
          <p:nvPr/>
        </p:nvGrpSpPr>
        <p:grpSpPr>
          <a:xfrm>
            <a:off x="5318287" y="2508903"/>
            <a:ext cx="67698" cy="414042"/>
            <a:chOff x="845730" y="2577710"/>
            <a:chExt cx="159629" cy="407681"/>
          </a:xfrm>
        </p:grpSpPr>
        <p:cxnSp>
          <p:nvCxnSpPr>
            <p:cNvPr id="287" name="Straight Connector 286">
              <a:extLst>
                <a:ext uri="{FF2B5EF4-FFF2-40B4-BE49-F238E27FC236}">
                  <a16:creationId xmlns:a16="http://schemas.microsoft.com/office/drawing/2014/main" id="{80F94AF5-1DE8-9369-6CD1-A3DEED753B91}"/>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4D00943D-D63D-3549-A8E4-399A694ADBC7}"/>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F4ECB512-9B5D-9E5D-5943-095CB5809F3F}"/>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D8B37AC1-BEB1-5C76-C121-B2EA60F0BFC0}"/>
              </a:ext>
            </a:extLst>
          </p:cNvPr>
          <p:cNvGrpSpPr/>
          <p:nvPr/>
        </p:nvGrpSpPr>
        <p:grpSpPr>
          <a:xfrm>
            <a:off x="7831958" y="2538766"/>
            <a:ext cx="67698" cy="282642"/>
            <a:chOff x="845730" y="2577710"/>
            <a:chExt cx="159629" cy="407681"/>
          </a:xfrm>
        </p:grpSpPr>
        <p:cxnSp>
          <p:nvCxnSpPr>
            <p:cNvPr id="291" name="Straight Connector 290">
              <a:extLst>
                <a:ext uri="{FF2B5EF4-FFF2-40B4-BE49-F238E27FC236}">
                  <a16:creationId xmlns:a16="http://schemas.microsoft.com/office/drawing/2014/main" id="{258A3133-0349-B4CC-0D0D-9EE807056BFB}"/>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D283AF92-586A-E256-B657-4E595FD768F4}"/>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8F3F94DC-2414-8E19-3A23-F6EE9CBD3A36}"/>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9F067B26-7470-2D3D-3FD1-DDF5300D7667}"/>
              </a:ext>
            </a:extLst>
          </p:cNvPr>
          <p:cNvGrpSpPr/>
          <p:nvPr/>
        </p:nvGrpSpPr>
        <p:grpSpPr>
          <a:xfrm>
            <a:off x="10073941" y="3531942"/>
            <a:ext cx="67698" cy="213130"/>
            <a:chOff x="845730" y="2577710"/>
            <a:chExt cx="159629" cy="407681"/>
          </a:xfrm>
        </p:grpSpPr>
        <p:cxnSp>
          <p:nvCxnSpPr>
            <p:cNvPr id="295" name="Straight Connector 294">
              <a:extLst>
                <a:ext uri="{FF2B5EF4-FFF2-40B4-BE49-F238E27FC236}">
                  <a16:creationId xmlns:a16="http://schemas.microsoft.com/office/drawing/2014/main" id="{C7215E6A-10D0-94BD-92BC-55070145414F}"/>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E2B04BD-8B8E-424C-205E-F3DD1E918324}"/>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2950965-AD6E-22DF-5524-1BA2D0F94829}"/>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DDE8C2AF-A804-F3C1-E756-3B165BFDEE02}"/>
              </a:ext>
            </a:extLst>
          </p:cNvPr>
          <p:cNvGrpSpPr/>
          <p:nvPr/>
        </p:nvGrpSpPr>
        <p:grpSpPr>
          <a:xfrm>
            <a:off x="11194080" y="3681280"/>
            <a:ext cx="67698" cy="196799"/>
            <a:chOff x="845730" y="2577710"/>
            <a:chExt cx="159629" cy="407681"/>
          </a:xfrm>
        </p:grpSpPr>
        <p:cxnSp>
          <p:nvCxnSpPr>
            <p:cNvPr id="299" name="Straight Connector 298">
              <a:extLst>
                <a:ext uri="{FF2B5EF4-FFF2-40B4-BE49-F238E27FC236}">
                  <a16:creationId xmlns:a16="http://schemas.microsoft.com/office/drawing/2014/main" id="{070619D9-8B51-AB7E-8C90-CBEF0386EEAF}"/>
                </a:ext>
              </a:extLst>
            </p:cNvPr>
            <p:cNvCxnSpPr/>
            <p:nvPr/>
          </p:nvCxnSpPr>
          <p:spPr bwMode="auto">
            <a:xfrm>
              <a:off x="845730" y="2584390"/>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B091F745-ED85-36D2-E087-3A16672F2E11}"/>
                </a:ext>
              </a:extLst>
            </p:cNvPr>
            <p:cNvCxnSpPr/>
            <p:nvPr/>
          </p:nvCxnSpPr>
          <p:spPr bwMode="auto">
            <a:xfrm>
              <a:off x="849947" y="2978981"/>
              <a:ext cx="155412" cy="0"/>
            </a:xfrm>
            <a:prstGeom prst="line">
              <a:avLst/>
            </a:prstGeom>
            <a:noFill/>
            <a:ln w="127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CF8CA81E-5423-D248-3973-0A66462546EC}"/>
                </a:ext>
              </a:extLst>
            </p:cNvPr>
            <p:cNvCxnSpPr/>
            <p:nvPr/>
          </p:nvCxnSpPr>
          <p:spPr bwMode="auto">
            <a:xfrm>
              <a:off x="925243" y="2577710"/>
              <a:ext cx="0" cy="407681"/>
            </a:xfrm>
            <a:prstGeom prst="line">
              <a:avLst/>
            </a:prstGeom>
            <a:noFill/>
            <a:ln w="12700" cap="flat" cmpd="sng" algn="ctr">
              <a:solidFill>
                <a:schemeClr val="accent1"/>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1539FEC5-508A-1CCE-7296-CD7E98FE3CEC}"/>
              </a:ext>
            </a:extLst>
          </p:cNvPr>
          <p:cNvGrpSpPr/>
          <p:nvPr/>
        </p:nvGrpSpPr>
        <p:grpSpPr>
          <a:xfrm>
            <a:off x="7831958" y="2442996"/>
            <a:ext cx="67698" cy="407681"/>
            <a:chOff x="845730" y="2577710"/>
            <a:chExt cx="159629" cy="407681"/>
          </a:xfrm>
        </p:grpSpPr>
        <p:cxnSp>
          <p:nvCxnSpPr>
            <p:cNvPr id="303" name="Straight Connector 302">
              <a:extLst>
                <a:ext uri="{FF2B5EF4-FFF2-40B4-BE49-F238E27FC236}">
                  <a16:creationId xmlns:a16="http://schemas.microsoft.com/office/drawing/2014/main" id="{44428861-F5D3-2E30-B788-1ED2E9CF87F9}"/>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4E5952FA-964A-D0E3-30E3-E889F0C944EC}"/>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8D69AF54-8844-594B-C691-BF6D721A2A2C}"/>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FA348F47-0AFC-1AB1-9DD5-32E3D8BBB209}"/>
              </a:ext>
            </a:extLst>
          </p:cNvPr>
          <p:cNvGrpSpPr/>
          <p:nvPr/>
        </p:nvGrpSpPr>
        <p:grpSpPr>
          <a:xfrm>
            <a:off x="10073941" y="2715265"/>
            <a:ext cx="67698" cy="405194"/>
            <a:chOff x="845730" y="2577710"/>
            <a:chExt cx="159629" cy="407681"/>
          </a:xfrm>
        </p:grpSpPr>
        <p:cxnSp>
          <p:nvCxnSpPr>
            <p:cNvPr id="307" name="Straight Connector 306">
              <a:extLst>
                <a:ext uri="{FF2B5EF4-FFF2-40B4-BE49-F238E27FC236}">
                  <a16:creationId xmlns:a16="http://schemas.microsoft.com/office/drawing/2014/main" id="{9718292F-2D6D-B12C-45CD-5CF415556E9E}"/>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330E9CB0-501D-D653-8D7E-ABECA080BA62}"/>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30FB5A8C-5ED8-979A-9F54-1DD1CC38EB5D}"/>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7DED3487-27D2-64B1-E66E-0E52B76E7F9B}"/>
              </a:ext>
            </a:extLst>
          </p:cNvPr>
          <p:cNvGrpSpPr/>
          <p:nvPr/>
        </p:nvGrpSpPr>
        <p:grpSpPr>
          <a:xfrm>
            <a:off x="11190466" y="2877714"/>
            <a:ext cx="67698" cy="455446"/>
            <a:chOff x="845730" y="2577710"/>
            <a:chExt cx="159629" cy="407681"/>
          </a:xfrm>
        </p:grpSpPr>
        <p:cxnSp>
          <p:nvCxnSpPr>
            <p:cNvPr id="311" name="Straight Connector 310">
              <a:extLst>
                <a:ext uri="{FF2B5EF4-FFF2-40B4-BE49-F238E27FC236}">
                  <a16:creationId xmlns:a16="http://schemas.microsoft.com/office/drawing/2014/main" id="{514F25FF-0E99-AC67-F343-6CB249958E6D}"/>
                </a:ext>
              </a:extLst>
            </p:cNvPr>
            <p:cNvCxnSpPr/>
            <p:nvPr/>
          </p:nvCxnSpPr>
          <p:spPr bwMode="auto">
            <a:xfrm>
              <a:off x="845730" y="2584390"/>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32757B30-620B-DE7B-06E1-4197CB604AB6}"/>
                </a:ext>
              </a:extLst>
            </p:cNvPr>
            <p:cNvCxnSpPr/>
            <p:nvPr/>
          </p:nvCxnSpPr>
          <p:spPr bwMode="auto">
            <a:xfrm>
              <a:off x="849947" y="2978981"/>
              <a:ext cx="155412" cy="0"/>
            </a:xfrm>
            <a:prstGeom prst="line">
              <a:avLst/>
            </a:prstGeom>
            <a:noFill/>
            <a:ln w="1270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6D21FCF9-2AD3-AE43-7825-53F7BD7E955C}"/>
                </a:ext>
              </a:extLst>
            </p:cNvPr>
            <p:cNvCxnSpPr/>
            <p:nvPr/>
          </p:nvCxnSpPr>
          <p:spPr bwMode="auto">
            <a:xfrm>
              <a:off x="925243" y="2577710"/>
              <a:ext cx="0" cy="407681"/>
            </a:xfrm>
            <a:prstGeom prst="line">
              <a:avLst/>
            </a:prstGeom>
            <a:noFill/>
            <a:ln w="12700"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405333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E7E22-17DD-83F6-5E16-25A09BCC02A1}"/>
            </a:ext>
          </a:extLst>
        </p:cNvPr>
        <p:cNvGrpSpPr/>
        <p:nvPr/>
      </p:nvGrpSpPr>
      <p:grpSpPr>
        <a:xfrm>
          <a:off x="0" y="0"/>
          <a:ext cx="0" cy="0"/>
          <a:chOff x="0" y="0"/>
          <a:chExt cx="0" cy="0"/>
        </a:xfrm>
      </p:grpSpPr>
      <p:sp>
        <p:nvSpPr>
          <p:cNvPr id="17" name="Rectangle: Top Corners Rounded 16">
            <a:extLst>
              <a:ext uri="{FF2B5EF4-FFF2-40B4-BE49-F238E27FC236}">
                <a16:creationId xmlns:a16="http://schemas.microsoft.com/office/drawing/2014/main" id="{B4327F39-AF89-59AF-DF31-65FBA44AE727}"/>
              </a:ext>
            </a:extLst>
          </p:cNvPr>
          <p:cNvSpPr/>
          <p:nvPr/>
        </p:nvSpPr>
        <p:spPr bwMode="auto">
          <a:xfrm>
            <a:off x="520699" y="4825014"/>
            <a:ext cx="3836148" cy="493491"/>
          </a:xfrm>
          <a:prstGeom prst="round2Same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 name="Rectangle: Top Corners Rounded 13">
            <a:extLst>
              <a:ext uri="{FF2B5EF4-FFF2-40B4-BE49-F238E27FC236}">
                <a16:creationId xmlns:a16="http://schemas.microsoft.com/office/drawing/2014/main" id="{F3AE6FF5-6C7C-6851-84D0-212929BB8A1F}"/>
              </a:ext>
            </a:extLst>
          </p:cNvPr>
          <p:cNvSpPr/>
          <p:nvPr/>
        </p:nvSpPr>
        <p:spPr bwMode="auto">
          <a:xfrm>
            <a:off x="520700" y="4005044"/>
            <a:ext cx="3083112" cy="493491"/>
          </a:xfrm>
          <a:prstGeom prst="round2Same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 name="Rectangle: Top Corners Rounded 11">
            <a:extLst>
              <a:ext uri="{FF2B5EF4-FFF2-40B4-BE49-F238E27FC236}">
                <a16:creationId xmlns:a16="http://schemas.microsoft.com/office/drawing/2014/main" id="{3F797851-3E9C-126E-1AF3-90286D13CB89}"/>
              </a:ext>
            </a:extLst>
          </p:cNvPr>
          <p:cNvSpPr/>
          <p:nvPr/>
        </p:nvSpPr>
        <p:spPr bwMode="auto">
          <a:xfrm>
            <a:off x="520697" y="3201776"/>
            <a:ext cx="4266455" cy="493491"/>
          </a:xfrm>
          <a:prstGeom prst="round2Same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 name="Rectangle: Top Corners Rounded 9">
            <a:extLst>
              <a:ext uri="{FF2B5EF4-FFF2-40B4-BE49-F238E27FC236}">
                <a16:creationId xmlns:a16="http://schemas.microsoft.com/office/drawing/2014/main" id="{1F0D828D-A9C5-56B4-72FD-6848402439A2}"/>
              </a:ext>
            </a:extLst>
          </p:cNvPr>
          <p:cNvSpPr/>
          <p:nvPr/>
        </p:nvSpPr>
        <p:spPr bwMode="auto">
          <a:xfrm>
            <a:off x="520699" y="2388549"/>
            <a:ext cx="2053452" cy="493491"/>
          </a:xfrm>
          <a:prstGeom prst="round2Same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 name="Rectangle: Top Corners Rounded 6">
            <a:extLst>
              <a:ext uri="{FF2B5EF4-FFF2-40B4-BE49-F238E27FC236}">
                <a16:creationId xmlns:a16="http://schemas.microsoft.com/office/drawing/2014/main" id="{139EBC62-496E-B727-00A4-04B08D806B61}"/>
              </a:ext>
            </a:extLst>
          </p:cNvPr>
          <p:cNvSpPr/>
          <p:nvPr/>
        </p:nvSpPr>
        <p:spPr bwMode="auto">
          <a:xfrm>
            <a:off x="520699" y="1606292"/>
            <a:ext cx="1530938" cy="493491"/>
          </a:xfrm>
          <a:prstGeom prst="round2Same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8C661222-B76F-C646-0268-535AED9CA234}"/>
              </a:ext>
            </a:extLst>
          </p:cNvPr>
          <p:cNvSpPr>
            <a:spLocks noGrp="1"/>
          </p:cNvSpPr>
          <p:nvPr>
            <p:ph type="title"/>
          </p:nvPr>
        </p:nvSpPr>
        <p:spPr/>
        <p:txBody>
          <a:bodyPr/>
          <a:lstStyle/>
          <a:p>
            <a:r>
              <a:rPr lang="en-US">
                <a:latin typeface="Calibri"/>
                <a:ea typeface="Calibri"/>
                <a:cs typeface="Calibri"/>
              </a:rPr>
              <a:t>ESSENCE: Safety</a:t>
            </a:r>
            <a:endParaRPr lang="en-US"/>
          </a:p>
        </p:txBody>
      </p:sp>
      <p:sp>
        <p:nvSpPr>
          <p:cNvPr id="4" name="Content Placeholder 3">
            <a:extLst>
              <a:ext uri="{FF2B5EF4-FFF2-40B4-BE49-F238E27FC236}">
                <a16:creationId xmlns:a16="http://schemas.microsoft.com/office/drawing/2014/main" id="{F21DEE07-76C2-1438-E283-C5DEEC5CABD0}"/>
              </a:ext>
            </a:extLst>
          </p:cNvPr>
          <p:cNvSpPr>
            <a:spLocks noGrp="1"/>
          </p:cNvSpPr>
          <p:nvPr>
            <p:ph idx="1"/>
          </p:nvPr>
        </p:nvSpPr>
        <p:spPr>
          <a:xfrm>
            <a:off x="604675" y="1620623"/>
            <a:ext cx="11169813" cy="4650686"/>
          </a:xfrm>
        </p:spPr>
        <p:txBody>
          <a:bodyPr/>
          <a:lstStyle/>
          <a:p>
            <a:pPr marL="0" indent="0">
              <a:spcBef>
                <a:spcPts val="2000"/>
              </a:spcBef>
              <a:spcAft>
                <a:spcPts val="1300"/>
              </a:spcAft>
              <a:buNone/>
            </a:pPr>
            <a:r>
              <a:rPr lang="en-US" b="1">
                <a:solidFill>
                  <a:schemeClr val="tx1"/>
                </a:solidFill>
                <a:latin typeface="Calibri"/>
                <a:ea typeface="Calibri"/>
                <a:cs typeface="Calibri"/>
              </a:rPr>
              <a:t>Any AEs    </a:t>
            </a:r>
            <a:r>
              <a:rPr lang="en-US" sz="2600" b="1">
                <a:latin typeface="Calibri"/>
                <a:ea typeface="Calibri"/>
                <a:cs typeface="Calibri"/>
              </a:rPr>
              <a:t>86.2% </a:t>
            </a:r>
            <a:r>
              <a:rPr lang="en-US" sz="2600">
                <a:latin typeface="Calibri"/>
                <a:ea typeface="Calibri"/>
                <a:cs typeface="Calibri"/>
              </a:rPr>
              <a:t>(semaglutide) vs </a:t>
            </a:r>
            <a:r>
              <a:rPr lang="en-US" sz="2600" b="1">
                <a:latin typeface="Calibri"/>
                <a:ea typeface="Calibri"/>
                <a:cs typeface="Calibri"/>
              </a:rPr>
              <a:t>79.7% </a:t>
            </a:r>
            <a:r>
              <a:rPr lang="en-US" sz="2600">
                <a:latin typeface="Calibri"/>
                <a:ea typeface="Calibri"/>
                <a:cs typeface="Calibri"/>
              </a:rPr>
              <a:t>(placebo)</a:t>
            </a:r>
            <a:endParaRPr lang="en-US" sz="2600"/>
          </a:p>
          <a:p>
            <a:pPr marL="0" indent="0">
              <a:spcBef>
                <a:spcPts val="2000"/>
              </a:spcBef>
              <a:spcAft>
                <a:spcPts val="1300"/>
              </a:spcAft>
              <a:buNone/>
            </a:pPr>
            <a:r>
              <a:rPr lang="en-US" b="1">
                <a:solidFill>
                  <a:schemeClr val="tx1"/>
                </a:solidFill>
                <a:latin typeface="Calibri"/>
                <a:ea typeface="Calibri"/>
                <a:cs typeface="Calibri"/>
              </a:rPr>
              <a:t>Serious AEs    </a:t>
            </a:r>
            <a:r>
              <a:rPr lang="en-US" sz="2600" b="1">
                <a:latin typeface="Calibri"/>
                <a:ea typeface="Calibri"/>
                <a:cs typeface="Calibri"/>
              </a:rPr>
              <a:t>13.4% </a:t>
            </a:r>
            <a:r>
              <a:rPr lang="en-US" sz="2600">
                <a:latin typeface="Calibri"/>
                <a:ea typeface="Calibri"/>
                <a:cs typeface="Calibri"/>
              </a:rPr>
              <a:t>in both groups</a:t>
            </a:r>
            <a:endParaRPr lang="en-US" sz="2600">
              <a:latin typeface="Calibri"/>
            </a:endParaRPr>
          </a:p>
          <a:p>
            <a:pPr marL="0" indent="0">
              <a:spcBef>
                <a:spcPts val="2000"/>
              </a:spcBef>
              <a:spcAft>
                <a:spcPts val="1300"/>
              </a:spcAft>
              <a:buNone/>
            </a:pPr>
            <a:r>
              <a:rPr lang="en-US" b="1">
                <a:solidFill>
                  <a:schemeClr val="tx1"/>
                </a:solidFill>
                <a:latin typeface="Calibri"/>
                <a:ea typeface="Calibri"/>
                <a:cs typeface="Calibri"/>
              </a:rPr>
              <a:t>Discontinuation due to AEs   </a:t>
            </a:r>
            <a:r>
              <a:rPr lang="en-US" sz="2600" b="1">
                <a:latin typeface="Calibri"/>
                <a:ea typeface="Calibri"/>
                <a:cs typeface="Calibri"/>
              </a:rPr>
              <a:t>2.6% </a:t>
            </a:r>
            <a:r>
              <a:rPr lang="en-US" sz="2600">
                <a:latin typeface="Calibri"/>
                <a:ea typeface="Calibri"/>
                <a:cs typeface="Calibri"/>
              </a:rPr>
              <a:t>(semaglutide) vs </a:t>
            </a:r>
            <a:r>
              <a:rPr lang="en-US" sz="2600" b="1">
                <a:latin typeface="Calibri"/>
                <a:ea typeface="Calibri"/>
                <a:cs typeface="Calibri"/>
              </a:rPr>
              <a:t>3.3% </a:t>
            </a:r>
            <a:r>
              <a:rPr lang="en-US" sz="2600">
                <a:latin typeface="Calibri"/>
                <a:ea typeface="Calibri"/>
                <a:cs typeface="Calibri"/>
              </a:rPr>
              <a:t>(placebo)</a:t>
            </a:r>
            <a:endParaRPr lang="en-US" sz="2600">
              <a:latin typeface="Calibri"/>
            </a:endParaRPr>
          </a:p>
          <a:p>
            <a:pPr marL="0" indent="0">
              <a:spcBef>
                <a:spcPts val="2000"/>
              </a:spcBef>
              <a:spcAft>
                <a:spcPts val="1300"/>
              </a:spcAft>
              <a:buNone/>
            </a:pPr>
            <a:r>
              <a:rPr lang="en-US" b="1">
                <a:solidFill>
                  <a:schemeClr val="tx1"/>
                </a:solidFill>
                <a:latin typeface="Calibri"/>
                <a:ea typeface="Calibri"/>
                <a:cs typeface="Calibri"/>
              </a:rPr>
              <a:t>Most common AEs    </a:t>
            </a:r>
            <a:r>
              <a:rPr lang="en-US" sz="2600">
                <a:latin typeface="Calibri"/>
                <a:ea typeface="Calibri"/>
                <a:cs typeface="Calibri"/>
              </a:rPr>
              <a:t>Gastrointestinal (nausea, diarrhea, constipation, vomiting)</a:t>
            </a:r>
            <a:endParaRPr lang="en-US" sz="2600">
              <a:latin typeface="Calibri"/>
              <a:ea typeface="Calibri" panose="020F0502020204030204" pitchFamily="34" charset="0"/>
              <a:cs typeface="Calibri" panose="020F0502020204030204" pitchFamily="34" charset="0"/>
            </a:endParaRPr>
          </a:p>
          <a:p>
            <a:pPr marL="0" indent="0">
              <a:spcBef>
                <a:spcPts val="2000"/>
              </a:spcBef>
              <a:spcAft>
                <a:spcPts val="1300"/>
              </a:spcAft>
              <a:buNone/>
            </a:pPr>
            <a:r>
              <a:rPr lang="en-US" b="1">
                <a:solidFill>
                  <a:schemeClr val="tx1"/>
                </a:solidFill>
                <a:latin typeface="Calibri"/>
                <a:ea typeface="Calibri"/>
                <a:cs typeface="Calibri"/>
              </a:rPr>
              <a:t>No new or liver-specific    </a:t>
            </a:r>
            <a:r>
              <a:rPr lang="en-US" sz="2600">
                <a:latin typeface="Calibri"/>
                <a:ea typeface="Calibri"/>
                <a:cs typeface="Calibri"/>
              </a:rPr>
              <a:t>safety concerns identified</a:t>
            </a:r>
            <a:endParaRPr lang="en-US" sz="2600">
              <a:latin typeface="Calibri"/>
            </a:endParaRPr>
          </a:p>
          <a:p>
            <a:pPr marL="0" indent="0">
              <a:spcBef>
                <a:spcPts val="2000"/>
              </a:spcBef>
              <a:spcAft>
                <a:spcPts val="1300"/>
              </a:spcAft>
              <a:buNone/>
            </a:pPr>
            <a:endParaRPr lang="en-US">
              <a:ea typeface="Calibri"/>
              <a:cs typeface="Calibri"/>
            </a:endParaRPr>
          </a:p>
        </p:txBody>
      </p:sp>
      <p:sp>
        <p:nvSpPr>
          <p:cNvPr id="6" name="Rectangle 5">
            <a:extLst>
              <a:ext uri="{FF2B5EF4-FFF2-40B4-BE49-F238E27FC236}">
                <a16:creationId xmlns:a16="http://schemas.microsoft.com/office/drawing/2014/main" id="{746F259F-2A39-E696-192F-281630BF2D40}"/>
              </a:ext>
            </a:extLst>
          </p:cNvPr>
          <p:cNvSpPr/>
          <p:nvPr/>
        </p:nvSpPr>
        <p:spPr>
          <a:xfrm>
            <a:off x="452228" y="6390167"/>
            <a:ext cx="8463172" cy="276999"/>
          </a:xfrm>
          <a:prstGeom prst="rect">
            <a:avLst/>
          </a:prstGeom>
        </p:spPr>
        <p:txBody>
          <a:bodyPr wrap="square" lIns="91440" tIns="45720" rIns="91440" bIns="45720" anchor="t">
            <a:spAutoFit/>
          </a:bodyPr>
          <a:lstStyle/>
          <a:p>
            <a:r>
              <a:rPr lang="en-US" sz="1200" b="0" dirty="0">
                <a:solidFill>
                  <a:schemeClr val="bg2"/>
                </a:solidFill>
                <a:effectLst/>
                <a:latin typeface="+mj-lt"/>
              </a:rPr>
              <a:t>Sanyal. NEJM. 2025;392:2089.</a:t>
            </a:r>
          </a:p>
        </p:txBody>
      </p:sp>
      <p:cxnSp>
        <p:nvCxnSpPr>
          <p:cNvPr id="15" name="Straight Connector 14">
            <a:extLst>
              <a:ext uri="{FF2B5EF4-FFF2-40B4-BE49-F238E27FC236}">
                <a16:creationId xmlns:a16="http://schemas.microsoft.com/office/drawing/2014/main" id="{F973CA9B-3C68-38FA-6CBB-5035072CA40E}"/>
              </a:ext>
            </a:extLst>
          </p:cNvPr>
          <p:cNvCxnSpPr/>
          <p:nvPr/>
        </p:nvCxnSpPr>
        <p:spPr bwMode="auto">
          <a:xfrm>
            <a:off x="520701" y="4496493"/>
            <a:ext cx="11253787" cy="0"/>
          </a:xfrm>
          <a:prstGeom prst="line">
            <a:avLst/>
          </a:prstGeom>
          <a:noFill/>
          <a:ln w="28575" cap="flat" cmpd="sng" algn="ctr">
            <a:solidFill>
              <a:schemeClr val="accent6"/>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78A60FD-5C2F-7036-9ACA-CF0E692749CB}"/>
              </a:ext>
            </a:extLst>
          </p:cNvPr>
          <p:cNvCxnSpPr/>
          <p:nvPr/>
        </p:nvCxnSpPr>
        <p:spPr bwMode="auto">
          <a:xfrm>
            <a:off x="520699" y="3693225"/>
            <a:ext cx="11253787" cy="0"/>
          </a:xfrm>
          <a:prstGeom prst="line">
            <a:avLst/>
          </a:prstGeom>
          <a:noFill/>
          <a:ln w="28575" cap="flat" cmpd="sng" algn="ctr">
            <a:solidFill>
              <a:schemeClr val="accent4"/>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13AAFD0-FF70-286C-C362-08BFA5C541C6}"/>
              </a:ext>
            </a:extLst>
          </p:cNvPr>
          <p:cNvCxnSpPr/>
          <p:nvPr/>
        </p:nvCxnSpPr>
        <p:spPr bwMode="auto">
          <a:xfrm>
            <a:off x="520700" y="2097741"/>
            <a:ext cx="11253787" cy="0"/>
          </a:xfrm>
          <a:prstGeom prst="line">
            <a:avLst/>
          </a:prstGeom>
          <a:noFill/>
          <a:ln w="28575" cap="flat" cmpd="sng" algn="ctr">
            <a:solidFill>
              <a:schemeClr val="accent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09C5E2F-97F6-1007-E02C-4C1F82D6479E}"/>
              </a:ext>
            </a:extLst>
          </p:cNvPr>
          <p:cNvCxnSpPr/>
          <p:nvPr/>
        </p:nvCxnSpPr>
        <p:spPr bwMode="auto">
          <a:xfrm>
            <a:off x="520700" y="2879998"/>
            <a:ext cx="11253787" cy="0"/>
          </a:xfrm>
          <a:prstGeom prst="line">
            <a:avLst/>
          </a:prstGeom>
          <a:noFill/>
          <a:ln w="28575" cap="flat" cmpd="sng" algn="ctr">
            <a:solidFill>
              <a:schemeClr val="accent3"/>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5428E89-D488-A628-991D-D2BF046F039E}"/>
              </a:ext>
            </a:extLst>
          </p:cNvPr>
          <p:cNvCxnSpPr/>
          <p:nvPr/>
        </p:nvCxnSpPr>
        <p:spPr bwMode="auto">
          <a:xfrm>
            <a:off x="520701" y="5316463"/>
            <a:ext cx="11253787" cy="0"/>
          </a:xfrm>
          <a:prstGeom prst="line">
            <a:avLst/>
          </a:prstGeom>
          <a:noFill/>
          <a:ln w="28575"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190005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7D6C5-FE04-65FE-982B-BC88E001E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A89E11-A61B-D816-83D7-F9DD484BE9EB}"/>
              </a:ext>
            </a:extLst>
          </p:cNvPr>
          <p:cNvSpPr>
            <a:spLocks noGrp="1"/>
          </p:cNvSpPr>
          <p:nvPr>
            <p:ph type="title"/>
          </p:nvPr>
        </p:nvSpPr>
        <p:spPr/>
        <p:txBody>
          <a:bodyPr/>
          <a:lstStyle/>
          <a:p>
            <a:r>
              <a:rPr lang="en-US">
                <a:latin typeface="Calibri"/>
                <a:ea typeface="Calibri"/>
                <a:cs typeface="Calibri"/>
              </a:rPr>
              <a:t>ESSENCE: Authors’ Conclusions </a:t>
            </a:r>
            <a:endParaRPr lang="en-US"/>
          </a:p>
        </p:txBody>
      </p:sp>
      <p:sp>
        <p:nvSpPr>
          <p:cNvPr id="4" name="Content Placeholder 3">
            <a:extLst>
              <a:ext uri="{FF2B5EF4-FFF2-40B4-BE49-F238E27FC236}">
                <a16:creationId xmlns:a16="http://schemas.microsoft.com/office/drawing/2014/main" id="{2F1CC2C5-118B-9FFC-0FFC-311CF9249DAE}"/>
              </a:ext>
            </a:extLst>
          </p:cNvPr>
          <p:cNvSpPr>
            <a:spLocks noGrp="1"/>
          </p:cNvSpPr>
          <p:nvPr>
            <p:ph idx="1"/>
          </p:nvPr>
        </p:nvSpPr>
        <p:spPr/>
        <p:txBody>
          <a:bodyPr/>
          <a:lstStyle/>
          <a:p>
            <a:r>
              <a:rPr lang="en-US" sz="2600">
                <a:latin typeface="Calibri"/>
                <a:ea typeface="Calibri"/>
                <a:cs typeface="Calibri"/>
              </a:rPr>
              <a:t>Semaglutide 2.4 mg weekly demonstrated significant histologic improvements in MASH patients with stage 2 or 3 fibrosis, including higher rates of resolution of steatohepatitis and reduction in fibrosis compared with placebo</a:t>
            </a:r>
          </a:p>
          <a:p>
            <a:r>
              <a:rPr lang="en-US" sz="2600">
                <a:latin typeface="Calibri"/>
                <a:ea typeface="Calibri"/>
                <a:cs typeface="Calibri"/>
              </a:rPr>
              <a:t>The drug also improved cardiometabolic risk factors, which are common in this population (obesity, T2D)</a:t>
            </a:r>
          </a:p>
          <a:p>
            <a:r>
              <a:rPr lang="en-US" sz="2600">
                <a:latin typeface="Calibri"/>
                <a:ea typeface="Calibri"/>
                <a:cs typeface="Calibri"/>
              </a:rPr>
              <a:t>The safety profile was acceptable and consistent with known effects of semaglutide, especially gastrointestinal AEs</a:t>
            </a:r>
          </a:p>
          <a:p>
            <a:r>
              <a:rPr lang="en-US" sz="2600">
                <a:latin typeface="Calibri"/>
                <a:ea typeface="Calibri"/>
                <a:cs typeface="Calibri"/>
              </a:rPr>
              <a:t>These findings support semaglutide as a promising therapeutic option for MASH with moderate to advanced fibrosis, potentially addressing both hepatic and systemic metabolic disease burdens</a:t>
            </a:r>
            <a:endParaRPr lang="en-US" sz="2600">
              <a:latin typeface="Calibri"/>
            </a:endParaRPr>
          </a:p>
          <a:p>
            <a:endParaRPr lang="en-US" sz="2600">
              <a:solidFill>
                <a:srgbClr val="4D4D4D"/>
              </a:solidFill>
              <a:ea typeface="Calibri"/>
              <a:cs typeface="Calibri"/>
            </a:endParaRPr>
          </a:p>
        </p:txBody>
      </p:sp>
      <p:sp>
        <p:nvSpPr>
          <p:cNvPr id="6" name="Rectangle 5">
            <a:extLst>
              <a:ext uri="{FF2B5EF4-FFF2-40B4-BE49-F238E27FC236}">
                <a16:creationId xmlns:a16="http://schemas.microsoft.com/office/drawing/2014/main" id="{42690213-9D11-E87F-82A8-B218DBA085F5}"/>
              </a:ext>
            </a:extLst>
          </p:cNvPr>
          <p:cNvSpPr/>
          <p:nvPr/>
        </p:nvSpPr>
        <p:spPr>
          <a:xfrm>
            <a:off x="452228" y="6390167"/>
            <a:ext cx="8463172" cy="276999"/>
          </a:xfrm>
          <a:prstGeom prst="rect">
            <a:avLst/>
          </a:prstGeom>
        </p:spPr>
        <p:txBody>
          <a:bodyPr wrap="square" lIns="91440" tIns="45720" rIns="91440" bIns="45720" anchor="t">
            <a:spAutoFit/>
          </a:bodyPr>
          <a:lstStyle/>
          <a:p>
            <a:r>
              <a:rPr lang="en-US" sz="1200" b="0" dirty="0">
                <a:solidFill>
                  <a:schemeClr val="bg2"/>
                </a:solidFill>
                <a:effectLst/>
                <a:latin typeface="+mj-lt"/>
              </a:rPr>
              <a:t>Sanyal. NEJM. 2025;392:2089.</a:t>
            </a:r>
          </a:p>
        </p:txBody>
      </p:sp>
    </p:spTree>
    <p:extLst>
      <p:ext uri="{BB962C8B-B14F-4D97-AF65-F5344CB8AC3E}">
        <p14:creationId xmlns:p14="http://schemas.microsoft.com/office/powerpoint/2010/main" val="2156517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Group 85">
            <a:extLst>
              <a:ext uri="{FF2B5EF4-FFF2-40B4-BE49-F238E27FC236}">
                <a16:creationId xmlns:a16="http://schemas.microsoft.com/office/drawing/2014/main" id="{754FD9F1-9825-B816-96F9-7F07D52C1723}"/>
              </a:ext>
            </a:extLst>
          </p:cNvPr>
          <p:cNvGrpSpPr/>
          <p:nvPr/>
        </p:nvGrpSpPr>
        <p:grpSpPr>
          <a:xfrm>
            <a:off x="3148126" y="2598210"/>
            <a:ext cx="1533038" cy="1364787"/>
            <a:chOff x="15452159" y="2598210"/>
            <a:chExt cx="1533038" cy="1364787"/>
          </a:xfrm>
        </p:grpSpPr>
        <p:sp>
          <p:nvSpPr>
            <p:cNvPr id="77" name="Rectangle 76">
              <a:extLst>
                <a:ext uri="{FF2B5EF4-FFF2-40B4-BE49-F238E27FC236}">
                  <a16:creationId xmlns:a16="http://schemas.microsoft.com/office/drawing/2014/main" id="{A7F38F38-F42E-4ECC-F882-94D4850710ED}"/>
                </a:ext>
              </a:extLst>
            </p:cNvPr>
            <p:cNvSpPr/>
            <p:nvPr/>
          </p:nvSpPr>
          <p:spPr bwMode="auto">
            <a:xfrm>
              <a:off x="15452159" y="2598210"/>
              <a:ext cx="1533038" cy="1364787"/>
            </a:xfrm>
            <a:custGeom>
              <a:avLst/>
              <a:gdLst>
                <a:gd name="connsiteX0" fmla="*/ 0 w 1418492"/>
                <a:gd name="connsiteY0" fmla="*/ 0 h 666563"/>
                <a:gd name="connsiteX1" fmla="*/ 1418492 w 1418492"/>
                <a:gd name="connsiteY1" fmla="*/ 0 h 666563"/>
                <a:gd name="connsiteX2" fmla="*/ 1418492 w 1418492"/>
                <a:gd name="connsiteY2" fmla="*/ 666563 h 666563"/>
                <a:gd name="connsiteX3" fmla="*/ 0 w 1418492"/>
                <a:gd name="connsiteY3" fmla="*/ 666563 h 666563"/>
                <a:gd name="connsiteX4" fmla="*/ 0 w 1418492"/>
                <a:gd name="connsiteY4" fmla="*/ 0 h 666563"/>
                <a:gd name="connsiteX0" fmla="*/ 0 w 1418492"/>
                <a:gd name="connsiteY0" fmla="*/ 0 h 926146"/>
                <a:gd name="connsiteX1" fmla="*/ 1418492 w 1418492"/>
                <a:gd name="connsiteY1" fmla="*/ 0 h 926146"/>
                <a:gd name="connsiteX2" fmla="*/ 1418492 w 1418492"/>
                <a:gd name="connsiteY2" fmla="*/ 666563 h 926146"/>
                <a:gd name="connsiteX3" fmla="*/ 125604 w 1418492"/>
                <a:gd name="connsiteY3" fmla="*/ 926146 h 926146"/>
                <a:gd name="connsiteX4" fmla="*/ 0 w 1418492"/>
                <a:gd name="connsiteY4" fmla="*/ 0 h 926146"/>
                <a:gd name="connsiteX0" fmla="*/ 0 w 1418492"/>
                <a:gd name="connsiteY0" fmla="*/ 0 h 926146"/>
                <a:gd name="connsiteX1" fmla="*/ 1418492 w 1418492"/>
                <a:gd name="connsiteY1" fmla="*/ 0 h 926146"/>
                <a:gd name="connsiteX2" fmla="*/ 1418492 w 1418492"/>
                <a:gd name="connsiteY2" fmla="*/ 666563 h 926146"/>
                <a:gd name="connsiteX3" fmla="*/ 125604 w 1418492"/>
                <a:gd name="connsiteY3" fmla="*/ 926146 h 926146"/>
                <a:gd name="connsiteX4" fmla="*/ 0 w 1418492"/>
                <a:gd name="connsiteY4" fmla="*/ 0 h 926146"/>
                <a:gd name="connsiteX0" fmla="*/ 0 w 1418492"/>
                <a:gd name="connsiteY0" fmla="*/ 0 h 930553"/>
                <a:gd name="connsiteX1" fmla="*/ 1418492 w 1418492"/>
                <a:gd name="connsiteY1" fmla="*/ 0 h 930553"/>
                <a:gd name="connsiteX2" fmla="*/ 1418492 w 1418492"/>
                <a:gd name="connsiteY2" fmla="*/ 666563 h 930553"/>
                <a:gd name="connsiteX3" fmla="*/ 125604 w 1418492"/>
                <a:gd name="connsiteY3" fmla="*/ 926146 h 930553"/>
                <a:gd name="connsiteX4" fmla="*/ 0 w 1418492"/>
                <a:gd name="connsiteY4" fmla="*/ 0 h 930553"/>
                <a:gd name="connsiteX0" fmla="*/ 0 w 1418492"/>
                <a:gd name="connsiteY0" fmla="*/ 0 h 948917"/>
                <a:gd name="connsiteX1" fmla="*/ 1418492 w 1418492"/>
                <a:gd name="connsiteY1" fmla="*/ 0 h 948917"/>
                <a:gd name="connsiteX2" fmla="*/ 1418492 w 1418492"/>
                <a:gd name="connsiteY2" fmla="*/ 666563 h 948917"/>
                <a:gd name="connsiteX3" fmla="*/ 622998 w 1418492"/>
                <a:gd name="connsiteY3" fmla="*/ 665635 h 948917"/>
                <a:gd name="connsiteX4" fmla="*/ 125604 w 1418492"/>
                <a:gd name="connsiteY4" fmla="*/ 926146 h 948917"/>
                <a:gd name="connsiteX5" fmla="*/ 0 w 1418492"/>
                <a:gd name="connsiteY5" fmla="*/ 0 h 948917"/>
                <a:gd name="connsiteX0" fmla="*/ 0 w 1418492"/>
                <a:gd name="connsiteY0" fmla="*/ 0 h 956934"/>
                <a:gd name="connsiteX1" fmla="*/ 1418492 w 1418492"/>
                <a:gd name="connsiteY1" fmla="*/ 0 h 956934"/>
                <a:gd name="connsiteX2" fmla="*/ 1418492 w 1418492"/>
                <a:gd name="connsiteY2" fmla="*/ 666563 h 956934"/>
                <a:gd name="connsiteX3" fmla="*/ 622998 w 1418492"/>
                <a:gd name="connsiteY3" fmla="*/ 665635 h 956934"/>
                <a:gd name="connsiteX4" fmla="*/ 125604 w 1418492"/>
                <a:gd name="connsiteY4" fmla="*/ 926146 h 956934"/>
                <a:gd name="connsiteX5" fmla="*/ 0 w 1418492"/>
                <a:gd name="connsiteY5" fmla="*/ 0 h 956934"/>
                <a:gd name="connsiteX0" fmla="*/ 0 w 1418492"/>
                <a:gd name="connsiteY0" fmla="*/ 0 h 935545"/>
                <a:gd name="connsiteX1" fmla="*/ 1418492 w 1418492"/>
                <a:gd name="connsiteY1" fmla="*/ 0 h 935545"/>
                <a:gd name="connsiteX2" fmla="*/ 1418492 w 1418492"/>
                <a:gd name="connsiteY2" fmla="*/ 666563 h 935545"/>
                <a:gd name="connsiteX3" fmla="*/ 622998 w 1418492"/>
                <a:gd name="connsiteY3" fmla="*/ 665635 h 935545"/>
                <a:gd name="connsiteX4" fmla="*/ 125604 w 1418492"/>
                <a:gd name="connsiteY4" fmla="*/ 926146 h 935545"/>
                <a:gd name="connsiteX5" fmla="*/ 0 w 1418492"/>
                <a:gd name="connsiteY5" fmla="*/ 0 h 935545"/>
                <a:gd name="connsiteX0" fmla="*/ 15225 w 1433717"/>
                <a:gd name="connsiteY0" fmla="*/ 0 h 957885"/>
                <a:gd name="connsiteX1" fmla="*/ 1433717 w 1433717"/>
                <a:gd name="connsiteY1" fmla="*/ 0 h 957885"/>
                <a:gd name="connsiteX2" fmla="*/ 1433717 w 1433717"/>
                <a:gd name="connsiteY2" fmla="*/ 666563 h 957885"/>
                <a:gd name="connsiteX3" fmla="*/ 638223 w 1433717"/>
                <a:gd name="connsiteY3" fmla="*/ 665635 h 957885"/>
                <a:gd name="connsiteX4" fmla="*/ 140829 w 1433717"/>
                <a:gd name="connsiteY4" fmla="*/ 926146 h 957885"/>
                <a:gd name="connsiteX5" fmla="*/ 15225 w 1433717"/>
                <a:gd name="connsiteY5" fmla="*/ 0 h 957885"/>
                <a:gd name="connsiteX0" fmla="*/ 448925 w 1292986"/>
                <a:gd name="connsiteY0" fmla="*/ 0 h 1165511"/>
                <a:gd name="connsiteX1" fmla="*/ 1292986 w 1292986"/>
                <a:gd name="connsiteY1" fmla="*/ 195943 h 1165511"/>
                <a:gd name="connsiteX2" fmla="*/ 1292986 w 1292986"/>
                <a:gd name="connsiteY2" fmla="*/ 862506 h 1165511"/>
                <a:gd name="connsiteX3" fmla="*/ 497492 w 1292986"/>
                <a:gd name="connsiteY3" fmla="*/ 861578 h 1165511"/>
                <a:gd name="connsiteX4" fmla="*/ 98 w 1292986"/>
                <a:gd name="connsiteY4" fmla="*/ 1122089 h 1165511"/>
                <a:gd name="connsiteX5" fmla="*/ 448925 w 1292986"/>
                <a:gd name="connsiteY5" fmla="*/ 0 h 1165511"/>
                <a:gd name="connsiteX0" fmla="*/ 566580 w 1410641"/>
                <a:gd name="connsiteY0" fmla="*/ 0 h 1165511"/>
                <a:gd name="connsiteX1" fmla="*/ 1410641 w 1410641"/>
                <a:gd name="connsiteY1" fmla="*/ 195943 h 1165511"/>
                <a:gd name="connsiteX2" fmla="*/ 1410641 w 1410641"/>
                <a:gd name="connsiteY2" fmla="*/ 862506 h 1165511"/>
                <a:gd name="connsiteX3" fmla="*/ 615147 w 1410641"/>
                <a:gd name="connsiteY3" fmla="*/ 861578 h 1165511"/>
                <a:gd name="connsiteX4" fmla="*/ 117753 w 1410641"/>
                <a:gd name="connsiteY4" fmla="*/ 1122089 h 1165511"/>
                <a:gd name="connsiteX5" fmla="*/ 566580 w 1410641"/>
                <a:gd name="connsiteY5" fmla="*/ 0 h 1165511"/>
                <a:gd name="connsiteX0" fmla="*/ 566580 w 1410641"/>
                <a:gd name="connsiteY0" fmla="*/ 0 h 1160383"/>
                <a:gd name="connsiteX1" fmla="*/ 1410641 w 1410641"/>
                <a:gd name="connsiteY1" fmla="*/ 195943 h 1160383"/>
                <a:gd name="connsiteX2" fmla="*/ 1410641 w 1410641"/>
                <a:gd name="connsiteY2" fmla="*/ 862506 h 1160383"/>
                <a:gd name="connsiteX3" fmla="*/ 615147 w 1410641"/>
                <a:gd name="connsiteY3" fmla="*/ 861578 h 1160383"/>
                <a:gd name="connsiteX4" fmla="*/ 117753 w 1410641"/>
                <a:gd name="connsiteY4" fmla="*/ 1127113 h 1160383"/>
                <a:gd name="connsiteX5" fmla="*/ 566580 w 1410641"/>
                <a:gd name="connsiteY5" fmla="*/ 0 h 1160383"/>
                <a:gd name="connsiteX0" fmla="*/ 597371 w 1441432"/>
                <a:gd name="connsiteY0" fmla="*/ 0 h 1143111"/>
                <a:gd name="connsiteX1" fmla="*/ 1441432 w 1441432"/>
                <a:gd name="connsiteY1" fmla="*/ 195943 h 1143111"/>
                <a:gd name="connsiteX2" fmla="*/ 1441432 w 1441432"/>
                <a:gd name="connsiteY2" fmla="*/ 862506 h 1143111"/>
                <a:gd name="connsiteX3" fmla="*/ 645938 w 1441432"/>
                <a:gd name="connsiteY3" fmla="*/ 861578 h 1143111"/>
                <a:gd name="connsiteX4" fmla="*/ 148544 w 1441432"/>
                <a:gd name="connsiteY4" fmla="*/ 1127113 h 1143111"/>
                <a:gd name="connsiteX5" fmla="*/ 597371 w 1441432"/>
                <a:gd name="connsiteY5" fmla="*/ 0 h 1143111"/>
                <a:gd name="connsiteX0" fmla="*/ 606225 w 1450286"/>
                <a:gd name="connsiteY0" fmla="*/ 0 h 1135235"/>
                <a:gd name="connsiteX1" fmla="*/ 1450286 w 1450286"/>
                <a:gd name="connsiteY1" fmla="*/ 195943 h 1135235"/>
                <a:gd name="connsiteX2" fmla="*/ 1450286 w 1450286"/>
                <a:gd name="connsiteY2" fmla="*/ 862506 h 1135235"/>
                <a:gd name="connsiteX3" fmla="*/ 654792 w 1450286"/>
                <a:gd name="connsiteY3" fmla="*/ 861578 h 1135235"/>
                <a:gd name="connsiteX4" fmla="*/ 157398 w 1450286"/>
                <a:gd name="connsiteY4" fmla="*/ 1127113 h 1135235"/>
                <a:gd name="connsiteX5" fmla="*/ 606225 w 1450286"/>
                <a:gd name="connsiteY5" fmla="*/ 0 h 1135235"/>
                <a:gd name="connsiteX0" fmla="*/ 592908 w 1436969"/>
                <a:gd name="connsiteY0" fmla="*/ 0 h 1123767"/>
                <a:gd name="connsiteX1" fmla="*/ 1436969 w 1436969"/>
                <a:gd name="connsiteY1" fmla="*/ 195943 h 1123767"/>
                <a:gd name="connsiteX2" fmla="*/ 1436969 w 1436969"/>
                <a:gd name="connsiteY2" fmla="*/ 862506 h 1123767"/>
                <a:gd name="connsiteX3" fmla="*/ 641475 w 1436969"/>
                <a:gd name="connsiteY3" fmla="*/ 861578 h 1123767"/>
                <a:gd name="connsiteX4" fmla="*/ 169201 w 1436969"/>
                <a:gd name="connsiteY4" fmla="*/ 1115390 h 1123767"/>
                <a:gd name="connsiteX5" fmla="*/ 592908 w 1436969"/>
                <a:gd name="connsiteY5" fmla="*/ 0 h 1123767"/>
                <a:gd name="connsiteX0" fmla="*/ 558453 w 1402514"/>
                <a:gd name="connsiteY0" fmla="*/ 0 h 1142615"/>
                <a:gd name="connsiteX1" fmla="*/ 1402514 w 1402514"/>
                <a:gd name="connsiteY1" fmla="*/ 195943 h 1142615"/>
                <a:gd name="connsiteX2" fmla="*/ 1402514 w 1402514"/>
                <a:gd name="connsiteY2" fmla="*/ 862506 h 1142615"/>
                <a:gd name="connsiteX3" fmla="*/ 675684 w 1402514"/>
                <a:gd name="connsiteY3" fmla="*/ 804638 h 1142615"/>
                <a:gd name="connsiteX4" fmla="*/ 134746 w 1402514"/>
                <a:gd name="connsiteY4" fmla="*/ 1115390 h 1142615"/>
                <a:gd name="connsiteX5" fmla="*/ 558453 w 1402514"/>
                <a:gd name="connsiteY5" fmla="*/ 0 h 1142615"/>
                <a:gd name="connsiteX0" fmla="*/ 600901 w 1444962"/>
                <a:gd name="connsiteY0" fmla="*/ 0 h 1126174"/>
                <a:gd name="connsiteX1" fmla="*/ 1444962 w 1444962"/>
                <a:gd name="connsiteY1" fmla="*/ 195943 h 1126174"/>
                <a:gd name="connsiteX2" fmla="*/ 1444962 w 1444962"/>
                <a:gd name="connsiteY2" fmla="*/ 862506 h 1126174"/>
                <a:gd name="connsiteX3" fmla="*/ 718132 w 1444962"/>
                <a:gd name="connsiteY3" fmla="*/ 804638 h 1126174"/>
                <a:gd name="connsiteX4" fmla="*/ 177194 w 1444962"/>
                <a:gd name="connsiteY4" fmla="*/ 1115390 h 1126174"/>
                <a:gd name="connsiteX5" fmla="*/ 600901 w 1444962"/>
                <a:gd name="connsiteY5" fmla="*/ 0 h 1126174"/>
                <a:gd name="connsiteX0" fmla="*/ 600084 w 1444145"/>
                <a:gd name="connsiteY0" fmla="*/ 0 h 1127399"/>
                <a:gd name="connsiteX1" fmla="*/ 1444145 w 1444145"/>
                <a:gd name="connsiteY1" fmla="*/ 195943 h 1127399"/>
                <a:gd name="connsiteX2" fmla="*/ 1444145 w 1444145"/>
                <a:gd name="connsiteY2" fmla="*/ 862506 h 1127399"/>
                <a:gd name="connsiteX3" fmla="*/ 717315 w 1444145"/>
                <a:gd name="connsiteY3" fmla="*/ 804638 h 1127399"/>
                <a:gd name="connsiteX4" fmla="*/ 176377 w 1444145"/>
                <a:gd name="connsiteY4" fmla="*/ 1115390 h 1127399"/>
                <a:gd name="connsiteX5" fmla="*/ 600084 w 1444145"/>
                <a:gd name="connsiteY5" fmla="*/ 0 h 1127399"/>
                <a:gd name="connsiteX0" fmla="*/ 600084 w 1444145"/>
                <a:gd name="connsiteY0" fmla="*/ 0 h 1129972"/>
                <a:gd name="connsiteX1" fmla="*/ 1444145 w 1444145"/>
                <a:gd name="connsiteY1" fmla="*/ 195943 h 1129972"/>
                <a:gd name="connsiteX2" fmla="*/ 1444145 w 1444145"/>
                <a:gd name="connsiteY2" fmla="*/ 862506 h 1129972"/>
                <a:gd name="connsiteX3" fmla="*/ 717315 w 1444145"/>
                <a:gd name="connsiteY3" fmla="*/ 804638 h 1129972"/>
                <a:gd name="connsiteX4" fmla="*/ 176377 w 1444145"/>
                <a:gd name="connsiteY4" fmla="*/ 1115390 h 1129972"/>
                <a:gd name="connsiteX5" fmla="*/ 600084 w 1444145"/>
                <a:gd name="connsiteY5" fmla="*/ 0 h 1129972"/>
                <a:gd name="connsiteX0" fmla="*/ 600084 w 1444145"/>
                <a:gd name="connsiteY0" fmla="*/ 180870 h 1310842"/>
                <a:gd name="connsiteX1" fmla="*/ 1328589 w 1444145"/>
                <a:gd name="connsiteY1" fmla="*/ 0 h 1310842"/>
                <a:gd name="connsiteX2" fmla="*/ 1444145 w 1444145"/>
                <a:gd name="connsiteY2" fmla="*/ 1043376 h 1310842"/>
                <a:gd name="connsiteX3" fmla="*/ 717315 w 1444145"/>
                <a:gd name="connsiteY3" fmla="*/ 985508 h 1310842"/>
                <a:gd name="connsiteX4" fmla="*/ 176377 w 1444145"/>
                <a:gd name="connsiteY4" fmla="*/ 1296260 h 1310842"/>
                <a:gd name="connsiteX5" fmla="*/ 600084 w 1444145"/>
                <a:gd name="connsiteY5" fmla="*/ 180870 h 1310842"/>
                <a:gd name="connsiteX0" fmla="*/ 600084 w 1444145"/>
                <a:gd name="connsiteY0" fmla="*/ 230521 h 1360493"/>
                <a:gd name="connsiteX1" fmla="*/ 1328589 w 1444145"/>
                <a:gd name="connsiteY1" fmla="*/ 49651 h 1360493"/>
                <a:gd name="connsiteX2" fmla="*/ 1444145 w 1444145"/>
                <a:gd name="connsiteY2" fmla="*/ 1093027 h 1360493"/>
                <a:gd name="connsiteX3" fmla="*/ 717315 w 1444145"/>
                <a:gd name="connsiteY3" fmla="*/ 1035159 h 1360493"/>
                <a:gd name="connsiteX4" fmla="*/ 176377 w 1444145"/>
                <a:gd name="connsiteY4" fmla="*/ 1345911 h 1360493"/>
                <a:gd name="connsiteX5" fmla="*/ 600084 w 1444145"/>
                <a:gd name="connsiteY5" fmla="*/ 230521 h 1360493"/>
                <a:gd name="connsiteX0" fmla="*/ 600084 w 1444145"/>
                <a:gd name="connsiteY0" fmla="*/ 237629 h 1367601"/>
                <a:gd name="connsiteX1" fmla="*/ 1328589 w 1444145"/>
                <a:gd name="connsiteY1" fmla="*/ 56759 h 1367601"/>
                <a:gd name="connsiteX2" fmla="*/ 1444145 w 1444145"/>
                <a:gd name="connsiteY2" fmla="*/ 1100135 h 1367601"/>
                <a:gd name="connsiteX3" fmla="*/ 717315 w 1444145"/>
                <a:gd name="connsiteY3" fmla="*/ 1042267 h 1367601"/>
                <a:gd name="connsiteX4" fmla="*/ 176377 w 1444145"/>
                <a:gd name="connsiteY4" fmla="*/ 1353019 h 1367601"/>
                <a:gd name="connsiteX5" fmla="*/ 600084 w 1444145"/>
                <a:gd name="connsiteY5" fmla="*/ 237629 h 1367601"/>
                <a:gd name="connsiteX0" fmla="*/ 600084 w 1519508"/>
                <a:gd name="connsiteY0" fmla="*/ 237629 h 1371630"/>
                <a:gd name="connsiteX1" fmla="*/ 1328589 w 1519508"/>
                <a:gd name="connsiteY1" fmla="*/ 56759 h 1371630"/>
                <a:gd name="connsiteX2" fmla="*/ 1519508 w 1519508"/>
                <a:gd name="connsiteY2" fmla="*/ 517331 h 1371630"/>
                <a:gd name="connsiteX3" fmla="*/ 717315 w 1519508"/>
                <a:gd name="connsiteY3" fmla="*/ 1042267 h 1371630"/>
                <a:gd name="connsiteX4" fmla="*/ 176377 w 1519508"/>
                <a:gd name="connsiteY4" fmla="*/ 1353019 h 1371630"/>
                <a:gd name="connsiteX5" fmla="*/ 600084 w 1519508"/>
                <a:gd name="connsiteY5" fmla="*/ 237629 h 1371630"/>
                <a:gd name="connsiteX0" fmla="*/ 600084 w 1534974"/>
                <a:gd name="connsiteY0" fmla="*/ 237629 h 1371630"/>
                <a:gd name="connsiteX1" fmla="*/ 1328589 w 1534974"/>
                <a:gd name="connsiteY1" fmla="*/ 56759 h 1371630"/>
                <a:gd name="connsiteX2" fmla="*/ 1519508 w 1534974"/>
                <a:gd name="connsiteY2" fmla="*/ 517331 h 1371630"/>
                <a:gd name="connsiteX3" fmla="*/ 717315 w 1534974"/>
                <a:gd name="connsiteY3" fmla="*/ 1042267 h 1371630"/>
                <a:gd name="connsiteX4" fmla="*/ 176377 w 1534974"/>
                <a:gd name="connsiteY4" fmla="*/ 1353019 h 1371630"/>
                <a:gd name="connsiteX5" fmla="*/ 600084 w 1534974"/>
                <a:gd name="connsiteY5" fmla="*/ 237629 h 1371630"/>
                <a:gd name="connsiteX0" fmla="*/ 600084 w 1537490"/>
                <a:gd name="connsiteY0" fmla="*/ 237629 h 1371630"/>
                <a:gd name="connsiteX1" fmla="*/ 1328589 w 1537490"/>
                <a:gd name="connsiteY1" fmla="*/ 56759 h 1371630"/>
                <a:gd name="connsiteX2" fmla="*/ 1519508 w 1537490"/>
                <a:gd name="connsiteY2" fmla="*/ 517331 h 1371630"/>
                <a:gd name="connsiteX3" fmla="*/ 717315 w 1537490"/>
                <a:gd name="connsiteY3" fmla="*/ 1042267 h 1371630"/>
                <a:gd name="connsiteX4" fmla="*/ 176377 w 1537490"/>
                <a:gd name="connsiteY4" fmla="*/ 1353019 h 1371630"/>
                <a:gd name="connsiteX5" fmla="*/ 600084 w 1537490"/>
                <a:gd name="connsiteY5" fmla="*/ 237629 h 1371630"/>
                <a:gd name="connsiteX0" fmla="*/ 600084 w 1537490"/>
                <a:gd name="connsiteY0" fmla="*/ 231308 h 1365309"/>
                <a:gd name="connsiteX1" fmla="*/ 1328589 w 1537490"/>
                <a:gd name="connsiteY1" fmla="*/ 50438 h 1365309"/>
                <a:gd name="connsiteX2" fmla="*/ 1519508 w 1537490"/>
                <a:gd name="connsiteY2" fmla="*/ 511010 h 1365309"/>
                <a:gd name="connsiteX3" fmla="*/ 717315 w 1537490"/>
                <a:gd name="connsiteY3" fmla="*/ 1035946 h 1365309"/>
                <a:gd name="connsiteX4" fmla="*/ 176377 w 1537490"/>
                <a:gd name="connsiteY4" fmla="*/ 1346698 h 1365309"/>
                <a:gd name="connsiteX5" fmla="*/ 600084 w 1537490"/>
                <a:gd name="connsiteY5" fmla="*/ 231308 h 1365309"/>
                <a:gd name="connsiteX0" fmla="*/ 600084 w 1537490"/>
                <a:gd name="connsiteY0" fmla="*/ 231308 h 1365309"/>
                <a:gd name="connsiteX1" fmla="*/ 1328589 w 1537490"/>
                <a:gd name="connsiteY1" fmla="*/ 50438 h 1365309"/>
                <a:gd name="connsiteX2" fmla="*/ 1519508 w 1537490"/>
                <a:gd name="connsiteY2" fmla="*/ 511010 h 1365309"/>
                <a:gd name="connsiteX3" fmla="*/ 717315 w 1537490"/>
                <a:gd name="connsiteY3" fmla="*/ 1035946 h 1365309"/>
                <a:gd name="connsiteX4" fmla="*/ 176377 w 1537490"/>
                <a:gd name="connsiteY4" fmla="*/ 1346698 h 1365309"/>
                <a:gd name="connsiteX5" fmla="*/ 600084 w 1537490"/>
                <a:gd name="connsiteY5" fmla="*/ 231308 h 1365309"/>
                <a:gd name="connsiteX0" fmla="*/ 600084 w 1526751"/>
                <a:gd name="connsiteY0" fmla="*/ 231308 h 1365323"/>
                <a:gd name="connsiteX1" fmla="*/ 1328589 w 1526751"/>
                <a:gd name="connsiteY1" fmla="*/ 50438 h 1365323"/>
                <a:gd name="connsiteX2" fmla="*/ 1507784 w 1526751"/>
                <a:gd name="connsiteY2" fmla="*/ 509335 h 1365323"/>
                <a:gd name="connsiteX3" fmla="*/ 717315 w 1526751"/>
                <a:gd name="connsiteY3" fmla="*/ 1035946 h 1365323"/>
                <a:gd name="connsiteX4" fmla="*/ 176377 w 1526751"/>
                <a:gd name="connsiteY4" fmla="*/ 1346698 h 1365323"/>
                <a:gd name="connsiteX5" fmla="*/ 600084 w 1526751"/>
                <a:gd name="connsiteY5" fmla="*/ 231308 h 1365323"/>
                <a:gd name="connsiteX0" fmla="*/ 600084 w 1533038"/>
                <a:gd name="connsiteY0" fmla="*/ 231308 h 1365323"/>
                <a:gd name="connsiteX1" fmla="*/ 1328589 w 1533038"/>
                <a:gd name="connsiteY1" fmla="*/ 50438 h 1365323"/>
                <a:gd name="connsiteX2" fmla="*/ 1507784 w 1533038"/>
                <a:gd name="connsiteY2" fmla="*/ 509335 h 1365323"/>
                <a:gd name="connsiteX3" fmla="*/ 717315 w 1533038"/>
                <a:gd name="connsiteY3" fmla="*/ 1035946 h 1365323"/>
                <a:gd name="connsiteX4" fmla="*/ 176377 w 1533038"/>
                <a:gd name="connsiteY4" fmla="*/ 1346698 h 1365323"/>
                <a:gd name="connsiteX5" fmla="*/ 600084 w 1533038"/>
                <a:gd name="connsiteY5" fmla="*/ 231308 h 1365323"/>
                <a:gd name="connsiteX0" fmla="*/ 600084 w 1533038"/>
                <a:gd name="connsiteY0" fmla="*/ 231308 h 1364787"/>
                <a:gd name="connsiteX1" fmla="*/ 1328589 w 1533038"/>
                <a:gd name="connsiteY1" fmla="*/ 50438 h 1364787"/>
                <a:gd name="connsiteX2" fmla="*/ 1507784 w 1533038"/>
                <a:gd name="connsiteY2" fmla="*/ 509335 h 1364787"/>
                <a:gd name="connsiteX3" fmla="*/ 734063 w 1533038"/>
                <a:gd name="connsiteY3" fmla="*/ 1025898 h 1364787"/>
                <a:gd name="connsiteX4" fmla="*/ 176377 w 1533038"/>
                <a:gd name="connsiteY4" fmla="*/ 1346698 h 1364787"/>
                <a:gd name="connsiteX5" fmla="*/ 600084 w 1533038"/>
                <a:gd name="connsiteY5" fmla="*/ 231308 h 1364787"/>
                <a:gd name="connsiteX0" fmla="*/ 600084 w 1533038"/>
                <a:gd name="connsiteY0" fmla="*/ 231308 h 1364787"/>
                <a:gd name="connsiteX1" fmla="*/ 1328589 w 1533038"/>
                <a:gd name="connsiteY1" fmla="*/ 50438 h 1364787"/>
                <a:gd name="connsiteX2" fmla="*/ 1507784 w 1533038"/>
                <a:gd name="connsiteY2" fmla="*/ 509335 h 1364787"/>
                <a:gd name="connsiteX3" fmla="*/ 734063 w 1533038"/>
                <a:gd name="connsiteY3" fmla="*/ 1025898 h 1364787"/>
                <a:gd name="connsiteX4" fmla="*/ 176377 w 1533038"/>
                <a:gd name="connsiteY4" fmla="*/ 1346698 h 1364787"/>
                <a:gd name="connsiteX5" fmla="*/ 600084 w 1533038"/>
                <a:gd name="connsiteY5" fmla="*/ 231308 h 136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3038" h="1364787">
                  <a:moveTo>
                    <a:pt x="600084" y="231308"/>
                  </a:moveTo>
                  <a:cubicBezTo>
                    <a:pt x="747460" y="114078"/>
                    <a:pt x="1146044" y="-96938"/>
                    <a:pt x="1328589" y="50438"/>
                  </a:cubicBezTo>
                  <a:cubicBezTo>
                    <a:pt x="1430747" y="130274"/>
                    <a:pt x="1596543" y="163218"/>
                    <a:pt x="1507784" y="509335"/>
                  </a:cubicBezTo>
                  <a:cubicBezTo>
                    <a:pt x="1324123" y="971409"/>
                    <a:pt x="955964" y="886338"/>
                    <a:pt x="734063" y="1025898"/>
                  </a:cubicBezTo>
                  <a:cubicBezTo>
                    <a:pt x="512162" y="1165458"/>
                    <a:pt x="463872" y="1437260"/>
                    <a:pt x="176377" y="1346698"/>
                  </a:cubicBezTo>
                  <a:cubicBezTo>
                    <a:pt x="46748" y="1307171"/>
                    <a:pt x="-304268" y="975451"/>
                    <a:pt x="600084" y="231308"/>
                  </a:cubicBezTo>
                  <a:close/>
                </a:path>
              </a:pathLst>
            </a:cu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CEDBE718-B32C-8782-B0E2-740355D435F6}"/>
                </a:ext>
              </a:extLst>
            </p:cNvPr>
            <p:cNvSpPr/>
            <p:nvPr/>
          </p:nvSpPr>
          <p:spPr bwMode="auto">
            <a:xfrm>
              <a:off x="16504417" y="2601406"/>
              <a:ext cx="253423" cy="411727"/>
            </a:xfrm>
            <a:custGeom>
              <a:avLst/>
              <a:gdLst>
                <a:gd name="connsiteX0" fmla="*/ 0 w 174171"/>
                <a:gd name="connsiteY0" fmla="*/ 0 h 392864"/>
                <a:gd name="connsiteX1" fmla="*/ 174171 w 174171"/>
                <a:gd name="connsiteY1" fmla="*/ 0 h 392864"/>
                <a:gd name="connsiteX2" fmla="*/ 174171 w 174171"/>
                <a:gd name="connsiteY2" fmla="*/ 392864 h 392864"/>
                <a:gd name="connsiteX3" fmla="*/ 0 w 174171"/>
                <a:gd name="connsiteY3" fmla="*/ 392864 h 392864"/>
                <a:gd name="connsiteX4" fmla="*/ 0 w 174171"/>
                <a:gd name="connsiteY4" fmla="*/ 0 h 392864"/>
                <a:gd name="connsiteX0" fmla="*/ 0 w 246184"/>
                <a:gd name="connsiteY0" fmla="*/ 25120 h 392864"/>
                <a:gd name="connsiteX1" fmla="*/ 246184 w 246184"/>
                <a:gd name="connsiteY1" fmla="*/ 0 h 392864"/>
                <a:gd name="connsiteX2" fmla="*/ 246184 w 246184"/>
                <a:gd name="connsiteY2" fmla="*/ 392864 h 392864"/>
                <a:gd name="connsiteX3" fmla="*/ 72013 w 246184"/>
                <a:gd name="connsiteY3" fmla="*/ 392864 h 392864"/>
                <a:gd name="connsiteX4" fmla="*/ 0 w 246184"/>
                <a:gd name="connsiteY4" fmla="*/ 25120 h 392864"/>
                <a:gd name="connsiteX0" fmla="*/ 0 w 246184"/>
                <a:gd name="connsiteY0" fmla="*/ 8373 h 376117"/>
                <a:gd name="connsiteX1" fmla="*/ 202642 w 246184"/>
                <a:gd name="connsiteY1" fmla="*/ 0 h 376117"/>
                <a:gd name="connsiteX2" fmla="*/ 246184 w 246184"/>
                <a:gd name="connsiteY2" fmla="*/ 376117 h 376117"/>
                <a:gd name="connsiteX3" fmla="*/ 72013 w 246184"/>
                <a:gd name="connsiteY3" fmla="*/ 376117 h 376117"/>
                <a:gd name="connsiteX4" fmla="*/ 0 w 246184"/>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52883"/>
                <a:gd name="connsiteY0" fmla="*/ 8373 h 376117"/>
                <a:gd name="connsiteX1" fmla="*/ 202642 w 252883"/>
                <a:gd name="connsiteY1" fmla="*/ 0 h 376117"/>
                <a:gd name="connsiteX2" fmla="*/ 252883 w 252883"/>
                <a:gd name="connsiteY2" fmla="*/ 272284 h 376117"/>
                <a:gd name="connsiteX3" fmla="*/ 72013 w 252883"/>
                <a:gd name="connsiteY3" fmla="*/ 376117 h 376117"/>
                <a:gd name="connsiteX4" fmla="*/ 0 w 252883"/>
                <a:gd name="connsiteY4" fmla="*/ 8373 h 376117"/>
                <a:gd name="connsiteX0" fmla="*/ 0 w 252883"/>
                <a:gd name="connsiteY0" fmla="*/ 8373 h 361044"/>
                <a:gd name="connsiteX1" fmla="*/ 202642 w 252883"/>
                <a:gd name="connsiteY1" fmla="*/ 0 h 361044"/>
                <a:gd name="connsiteX2" fmla="*/ 252883 w 252883"/>
                <a:gd name="connsiteY2" fmla="*/ 272284 h 361044"/>
                <a:gd name="connsiteX3" fmla="*/ 128954 w 252883"/>
                <a:gd name="connsiteY3" fmla="*/ 361044 h 361044"/>
                <a:gd name="connsiteX4" fmla="*/ 0 w 252883"/>
                <a:gd name="connsiteY4" fmla="*/ 8373 h 361044"/>
                <a:gd name="connsiteX0" fmla="*/ 0 w 252883"/>
                <a:gd name="connsiteY0" fmla="*/ 8373 h 389076"/>
                <a:gd name="connsiteX1" fmla="*/ 202642 w 252883"/>
                <a:gd name="connsiteY1" fmla="*/ 0 h 389076"/>
                <a:gd name="connsiteX2" fmla="*/ 252883 w 252883"/>
                <a:gd name="connsiteY2" fmla="*/ 272284 h 389076"/>
                <a:gd name="connsiteX3" fmla="*/ 128954 w 252883"/>
                <a:gd name="connsiteY3" fmla="*/ 361044 h 389076"/>
                <a:gd name="connsiteX4" fmla="*/ 0 w 252883"/>
                <a:gd name="connsiteY4" fmla="*/ 8373 h 389076"/>
                <a:gd name="connsiteX0" fmla="*/ 0 w 252883"/>
                <a:gd name="connsiteY0" fmla="*/ 8373 h 410879"/>
                <a:gd name="connsiteX1" fmla="*/ 202642 w 252883"/>
                <a:gd name="connsiteY1" fmla="*/ 0 h 410879"/>
                <a:gd name="connsiteX2" fmla="*/ 252883 w 252883"/>
                <a:gd name="connsiteY2" fmla="*/ 272284 h 410879"/>
                <a:gd name="connsiteX3" fmla="*/ 128954 w 252883"/>
                <a:gd name="connsiteY3" fmla="*/ 361044 h 410879"/>
                <a:gd name="connsiteX4" fmla="*/ 0 w 252883"/>
                <a:gd name="connsiteY4" fmla="*/ 8373 h 410879"/>
                <a:gd name="connsiteX0" fmla="*/ 0 w 252883"/>
                <a:gd name="connsiteY0" fmla="*/ 8373 h 400839"/>
                <a:gd name="connsiteX1" fmla="*/ 202642 w 252883"/>
                <a:gd name="connsiteY1" fmla="*/ 0 h 400839"/>
                <a:gd name="connsiteX2" fmla="*/ 252883 w 252883"/>
                <a:gd name="connsiteY2" fmla="*/ 272284 h 400839"/>
                <a:gd name="connsiteX3" fmla="*/ 132304 w 252883"/>
                <a:gd name="connsiteY3" fmla="*/ 339272 h 400839"/>
                <a:gd name="connsiteX4" fmla="*/ 0 w 252883"/>
                <a:gd name="connsiteY4" fmla="*/ 8373 h 400839"/>
                <a:gd name="connsiteX0" fmla="*/ 0 w 252883"/>
                <a:gd name="connsiteY0" fmla="*/ 17860 h 410326"/>
                <a:gd name="connsiteX1" fmla="*/ 202642 w 252883"/>
                <a:gd name="connsiteY1" fmla="*/ 9487 h 410326"/>
                <a:gd name="connsiteX2" fmla="*/ 252883 w 252883"/>
                <a:gd name="connsiteY2" fmla="*/ 281771 h 410326"/>
                <a:gd name="connsiteX3" fmla="*/ 132304 w 252883"/>
                <a:gd name="connsiteY3" fmla="*/ 348759 h 410326"/>
                <a:gd name="connsiteX4" fmla="*/ 0 w 252883"/>
                <a:gd name="connsiteY4" fmla="*/ 17860 h 410326"/>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8411"/>
                <a:gd name="connsiteX1" fmla="*/ 202642 w 252883"/>
                <a:gd name="connsiteY1" fmla="*/ 13551 h 418411"/>
                <a:gd name="connsiteX2" fmla="*/ 252883 w 252883"/>
                <a:gd name="connsiteY2" fmla="*/ 285835 h 418411"/>
                <a:gd name="connsiteX3" fmla="*/ 132304 w 252883"/>
                <a:gd name="connsiteY3" fmla="*/ 352823 h 418411"/>
                <a:gd name="connsiteX4" fmla="*/ 0 w 252883"/>
                <a:gd name="connsiteY4" fmla="*/ 21924 h 418411"/>
                <a:gd name="connsiteX0" fmla="*/ 0 w 252883"/>
                <a:gd name="connsiteY0" fmla="*/ 21924 h 411037"/>
                <a:gd name="connsiteX1" fmla="*/ 202642 w 252883"/>
                <a:gd name="connsiteY1" fmla="*/ 13551 h 411037"/>
                <a:gd name="connsiteX2" fmla="*/ 252883 w 252883"/>
                <a:gd name="connsiteY2" fmla="*/ 285835 h 411037"/>
                <a:gd name="connsiteX3" fmla="*/ 132304 w 252883"/>
                <a:gd name="connsiteY3" fmla="*/ 352823 h 411037"/>
                <a:gd name="connsiteX4" fmla="*/ 0 w 252883"/>
                <a:gd name="connsiteY4" fmla="*/ 21924 h 411037"/>
                <a:gd name="connsiteX0" fmla="*/ 0 w 252883"/>
                <a:gd name="connsiteY0" fmla="*/ 21924 h 404877"/>
                <a:gd name="connsiteX1" fmla="*/ 202642 w 252883"/>
                <a:gd name="connsiteY1" fmla="*/ 13551 h 404877"/>
                <a:gd name="connsiteX2" fmla="*/ 252883 w 252883"/>
                <a:gd name="connsiteY2" fmla="*/ 285835 h 404877"/>
                <a:gd name="connsiteX3" fmla="*/ 132304 w 252883"/>
                <a:gd name="connsiteY3" fmla="*/ 352823 h 404877"/>
                <a:gd name="connsiteX4" fmla="*/ 0 w 252883"/>
                <a:gd name="connsiteY4" fmla="*/ 21924 h 404877"/>
                <a:gd name="connsiteX0" fmla="*/ 0 w 252883"/>
                <a:gd name="connsiteY0" fmla="*/ 21924 h 411727"/>
                <a:gd name="connsiteX1" fmla="*/ 202642 w 252883"/>
                <a:gd name="connsiteY1" fmla="*/ 13551 h 411727"/>
                <a:gd name="connsiteX2" fmla="*/ 252883 w 252883"/>
                <a:gd name="connsiteY2" fmla="*/ 285835 h 411727"/>
                <a:gd name="connsiteX3" fmla="*/ 132304 w 252883"/>
                <a:gd name="connsiteY3" fmla="*/ 352823 h 411727"/>
                <a:gd name="connsiteX4" fmla="*/ 0 w 252883"/>
                <a:gd name="connsiteY4" fmla="*/ 21924 h 411727"/>
                <a:gd name="connsiteX0" fmla="*/ 0 w 252892"/>
                <a:gd name="connsiteY0" fmla="*/ 21924 h 411727"/>
                <a:gd name="connsiteX1" fmla="*/ 202642 w 252892"/>
                <a:gd name="connsiteY1" fmla="*/ 13551 h 411727"/>
                <a:gd name="connsiteX2" fmla="*/ 252883 w 252892"/>
                <a:gd name="connsiteY2" fmla="*/ 285835 h 411727"/>
                <a:gd name="connsiteX3" fmla="*/ 132304 w 252892"/>
                <a:gd name="connsiteY3" fmla="*/ 352823 h 411727"/>
                <a:gd name="connsiteX4" fmla="*/ 0 w 252892"/>
                <a:gd name="connsiteY4" fmla="*/ 21924 h 411727"/>
                <a:gd name="connsiteX0" fmla="*/ 0 w 253478"/>
                <a:gd name="connsiteY0" fmla="*/ 21924 h 411727"/>
                <a:gd name="connsiteX1" fmla="*/ 202642 w 253478"/>
                <a:gd name="connsiteY1" fmla="*/ 13551 h 411727"/>
                <a:gd name="connsiteX2" fmla="*/ 252883 w 253478"/>
                <a:gd name="connsiteY2" fmla="*/ 285835 h 411727"/>
                <a:gd name="connsiteX3" fmla="*/ 132304 w 253478"/>
                <a:gd name="connsiteY3" fmla="*/ 352823 h 411727"/>
                <a:gd name="connsiteX4" fmla="*/ 0 w 253478"/>
                <a:gd name="connsiteY4" fmla="*/ 21924 h 411727"/>
                <a:gd name="connsiteX0" fmla="*/ 0 w 253365"/>
                <a:gd name="connsiteY0" fmla="*/ 21924 h 411727"/>
                <a:gd name="connsiteX1" fmla="*/ 202642 w 253365"/>
                <a:gd name="connsiteY1" fmla="*/ 13551 h 411727"/>
                <a:gd name="connsiteX2" fmla="*/ 252883 w 253365"/>
                <a:gd name="connsiteY2" fmla="*/ 285835 h 411727"/>
                <a:gd name="connsiteX3" fmla="*/ 132304 w 253365"/>
                <a:gd name="connsiteY3" fmla="*/ 352823 h 411727"/>
                <a:gd name="connsiteX4" fmla="*/ 0 w 253365"/>
                <a:gd name="connsiteY4" fmla="*/ 21924 h 411727"/>
                <a:gd name="connsiteX0" fmla="*/ 0 w 253423"/>
                <a:gd name="connsiteY0" fmla="*/ 21924 h 411727"/>
                <a:gd name="connsiteX1" fmla="*/ 202642 w 253423"/>
                <a:gd name="connsiteY1" fmla="*/ 13551 h 411727"/>
                <a:gd name="connsiteX2" fmla="*/ 252883 w 253423"/>
                <a:gd name="connsiteY2" fmla="*/ 285835 h 411727"/>
                <a:gd name="connsiteX3" fmla="*/ 132304 w 253423"/>
                <a:gd name="connsiteY3" fmla="*/ 352823 h 411727"/>
                <a:gd name="connsiteX4" fmla="*/ 0 w 253423"/>
                <a:gd name="connsiteY4" fmla="*/ 21924 h 411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23" h="411727">
                  <a:moveTo>
                    <a:pt x="0" y="21924"/>
                  </a:moveTo>
                  <a:cubicBezTo>
                    <a:pt x="80944" y="-14362"/>
                    <a:pt x="168590" y="2944"/>
                    <a:pt x="202642" y="13551"/>
                  </a:cubicBezTo>
                  <a:cubicBezTo>
                    <a:pt x="142911" y="100404"/>
                    <a:pt x="262372" y="192283"/>
                    <a:pt x="252883" y="285835"/>
                  </a:cubicBezTo>
                  <a:cubicBezTo>
                    <a:pt x="233345" y="504667"/>
                    <a:pt x="135096" y="376827"/>
                    <a:pt x="132304" y="352823"/>
                  </a:cubicBezTo>
                  <a:cubicBezTo>
                    <a:pt x="113324" y="284391"/>
                    <a:pt x="201525" y="90356"/>
                    <a:pt x="0" y="21924"/>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4561EB00-DEDA-6AAA-4B1F-D275344C1E2F}"/>
                </a:ext>
              </a:extLst>
            </p:cNvPr>
            <p:cNvSpPr/>
            <p:nvPr/>
          </p:nvSpPr>
          <p:spPr bwMode="auto">
            <a:xfrm>
              <a:off x="16205280" y="2687548"/>
              <a:ext cx="443164" cy="817651"/>
            </a:xfrm>
            <a:custGeom>
              <a:avLst/>
              <a:gdLst>
                <a:gd name="connsiteX0" fmla="*/ 0 w 213726"/>
                <a:gd name="connsiteY0" fmla="*/ 0 h 831048"/>
                <a:gd name="connsiteX1" fmla="*/ 213726 w 213726"/>
                <a:gd name="connsiteY1" fmla="*/ 0 h 831048"/>
                <a:gd name="connsiteX2" fmla="*/ 213726 w 213726"/>
                <a:gd name="connsiteY2" fmla="*/ 831048 h 831048"/>
                <a:gd name="connsiteX3" fmla="*/ 0 w 213726"/>
                <a:gd name="connsiteY3" fmla="*/ 831048 h 831048"/>
                <a:gd name="connsiteX4" fmla="*/ 0 w 213726"/>
                <a:gd name="connsiteY4" fmla="*/ 0 h 831048"/>
                <a:gd name="connsiteX0" fmla="*/ 0 w 213726"/>
                <a:gd name="connsiteY0" fmla="*/ 48567 h 879615"/>
                <a:gd name="connsiteX1" fmla="*/ 150086 w 213726"/>
                <a:gd name="connsiteY1" fmla="*/ 0 h 879615"/>
                <a:gd name="connsiteX2" fmla="*/ 213726 w 213726"/>
                <a:gd name="connsiteY2" fmla="*/ 879615 h 879615"/>
                <a:gd name="connsiteX3" fmla="*/ 0 w 213726"/>
                <a:gd name="connsiteY3" fmla="*/ 879615 h 879615"/>
                <a:gd name="connsiteX4" fmla="*/ 0 w 213726"/>
                <a:gd name="connsiteY4" fmla="*/ 48567 h 879615"/>
                <a:gd name="connsiteX0" fmla="*/ 0 w 227124"/>
                <a:gd name="connsiteY0" fmla="*/ 75362 h 879615"/>
                <a:gd name="connsiteX1" fmla="*/ 163484 w 227124"/>
                <a:gd name="connsiteY1" fmla="*/ 0 h 879615"/>
                <a:gd name="connsiteX2" fmla="*/ 227124 w 227124"/>
                <a:gd name="connsiteY2" fmla="*/ 879615 h 879615"/>
                <a:gd name="connsiteX3" fmla="*/ 13398 w 227124"/>
                <a:gd name="connsiteY3" fmla="*/ 879615 h 879615"/>
                <a:gd name="connsiteX4" fmla="*/ 0 w 227124"/>
                <a:gd name="connsiteY4" fmla="*/ 75362 h 879615"/>
                <a:gd name="connsiteX0" fmla="*/ 0 w 443164"/>
                <a:gd name="connsiteY0" fmla="*/ 75362 h 879615"/>
                <a:gd name="connsiteX1" fmla="*/ 163484 w 443164"/>
                <a:gd name="connsiteY1" fmla="*/ 0 h 879615"/>
                <a:gd name="connsiteX2" fmla="*/ 443164 w 443164"/>
                <a:gd name="connsiteY2" fmla="*/ 800902 h 879615"/>
                <a:gd name="connsiteX3" fmla="*/ 13398 w 443164"/>
                <a:gd name="connsiteY3" fmla="*/ 879615 h 879615"/>
                <a:gd name="connsiteX4" fmla="*/ 0 w 443164"/>
                <a:gd name="connsiteY4" fmla="*/ 75362 h 879615"/>
                <a:gd name="connsiteX0" fmla="*/ 0 w 443164"/>
                <a:gd name="connsiteY0" fmla="*/ 75362 h 861193"/>
                <a:gd name="connsiteX1" fmla="*/ 163484 w 443164"/>
                <a:gd name="connsiteY1" fmla="*/ 0 h 861193"/>
                <a:gd name="connsiteX2" fmla="*/ 443164 w 443164"/>
                <a:gd name="connsiteY2" fmla="*/ 800902 h 861193"/>
                <a:gd name="connsiteX3" fmla="*/ 288053 w 443164"/>
                <a:gd name="connsiteY3" fmla="*/ 861193 h 861193"/>
                <a:gd name="connsiteX4" fmla="*/ 0 w 443164"/>
                <a:gd name="connsiteY4" fmla="*/ 75362 h 861193"/>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164" h="817651">
                  <a:moveTo>
                    <a:pt x="0" y="50242"/>
                  </a:moveTo>
                  <a:lnTo>
                    <a:pt x="113242" y="0"/>
                  </a:lnTo>
                  <a:cubicBezTo>
                    <a:pt x="260060" y="268642"/>
                    <a:pt x="370034" y="564080"/>
                    <a:pt x="443164" y="775782"/>
                  </a:cubicBezTo>
                  <a:lnTo>
                    <a:pt x="341645" y="817651"/>
                  </a:lnTo>
                  <a:cubicBezTo>
                    <a:pt x="294752" y="605391"/>
                    <a:pt x="194269" y="302696"/>
                    <a:pt x="0" y="50242"/>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0" name="Rectangle 77">
              <a:extLst>
                <a:ext uri="{FF2B5EF4-FFF2-40B4-BE49-F238E27FC236}">
                  <a16:creationId xmlns:a16="http://schemas.microsoft.com/office/drawing/2014/main" id="{AA7AB79C-E6B1-EF0B-955C-9C5553C7A6ED}"/>
                </a:ext>
              </a:extLst>
            </p:cNvPr>
            <p:cNvSpPr/>
            <p:nvPr/>
          </p:nvSpPr>
          <p:spPr bwMode="auto">
            <a:xfrm>
              <a:off x="15988111" y="2768860"/>
              <a:ext cx="326571" cy="598173"/>
            </a:xfrm>
            <a:custGeom>
              <a:avLst/>
              <a:gdLst>
                <a:gd name="connsiteX0" fmla="*/ 0 w 174171"/>
                <a:gd name="connsiteY0" fmla="*/ 0 h 392864"/>
                <a:gd name="connsiteX1" fmla="*/ 174171 w 174171"/>
                <a:gd name="connsiteY1" fmla="*/ 0 h 392864"/>
                <a:gd name="connsiteX2" fmla="*/ 174171 w 174171"/>
                <a:gd name="connsiteY2" fmla="*/ 392864 h 392864"/>
                <a:gd name="connsiteX3" fmla="*/ 0 w 174171"/>
                <a:gd name="connsiteY3" fmla="*/ 392864 h 392864"/>
                <a:gd name="connsiteX4" fmla="*/ 0 w 174171"/>
                <a:gd name="connsiteY4" fmla="*/ 0 h 392864"/>
                <a:gd name="connsiteX0" fmla="*/ 0 w 246184"/>
                <a:gd name="connsiteY0" fmla="*/ 25120 h 392864"/>
                <a:gd name="connsiteX1" fmla="*/ 246184 w 246184"/>
                <a:gd name="connsiteY1" fmla="*/ 0 h 392864"/>
                <a:gd name="connsiteX2" fmla="*/ 246184 w 246184"/>
                <a:gd name="connsiteY2" fmla="*/ 392864 h 392864"/>
                <a:gd name="connsiteX3" fmla="*/ 72013 w 246184"/>
                <a:gd name="connsiteY3" fmla="*/ 392864 h 392864"/>
                <a:gd name="connsiteX4" fmla="*/ 0 w 246184"/>
                <a:gd name="connsiteY4" fmla="*/ 25120 h 392864"/>
                <a:gd name="connsiteX0" fmla="*/ 0 w 246184"/>
                <a:gd name="connsiteY0" fmla="*/ 8373 h 376117"/>
                <a:gd name="connsiteX1" fmla="*/ 202642 w 246184"/>
                <a:gd name="connsiteY1" fmla="*/ 0 h 376117"/>
                <a:gd name="connsiteX2" fmla="*/ 246184 w 246184"/>
                <a:gd name="connsiteY2" fmla="*/ 376117 h 376117"/>
                <a:gd name="connsiteX3" fmla="*/ 72013 w 246184"/>
                <a:gd name="connsiteY3" fmla="*/ 376117 h 376117"/>
                <a:gd name="connsiteX4" fmla="*/ 0 w 246184"/>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52883"/>
                <a:gd name="connsiteY0" fmla="*/ 8373 h 376117"/>
                <a:gd name="connsiteX1" fmla="*/ 202642 w 252883"/>
                <a:gd name="connsiteY1" fmla="*/ 0 h 376117"/>
                <a:gd name="connsiteX2" fmla="*/ 252883 w 252883"/>
                <a:gd name="connsiteY2" fmla="*/ 272284 h 376117"/>
                <a:gd name="connsiteX3" fmla="*/ 72013 w 252883"/>
                <a:gd name="connsiteY3" fmla="*/ 376117 h 376117"/>
                <a:gd name="connsiteX4" fmla="*/ 0 w 252883"/>
                <a:gd name="connsiteY4" fmla="*/ 8373 h 376117"/>
                <a:gd name="connsiteX0" fmla="*/ 0 w 252883"/>
                <a:gd name="connsiteY0" fmla="*/ 8373 h 361044"/>
                <a:gd name="connsiteX1" fmla="*/ 202642 w 252883"/>
                <a:gd name="connsiteY1" fmla="*/ 0 h 361044"/>
                <a:gd name="connsiteX2" fmla="*/ 252883 w 252883"/>
                <a:gd name="connsiteY2" fmla="*/ 272284 h 361044"/>
                <a:gd name="connsiteX3" fmla="*/ 128954 w 252883"/>
                <a:gd name="connsiteY3" fmla="*/ 361044 h 361044"/>
                <a:gd name="connsiteX4" fmla="*/ 0 w 252883"/>
                <a:gd name="connsiteY4" fmla="*/ 8373 h 361044"/>
                <a:gd name="connsiteX0" fmla="*/ 0 w 252883"/>
                <a:gd name="connsiteY0" fmla="*/ 8373 h 389076"/>
                <a:gd name="connsiteX1" fmla="*/ 202642 w 252883"/>
                <a:gd name="connsiteY1" fmla="*/ 0 h 389076"/>
                <a:gd name="connsiteX2" fmla="*/ 252883 w 252883"/>
                <a:gd name="connsiteY2" fmla="*/ 272284 h 389076"/>
                <a:gd name="connsiteX3" fmla="*/ 128954 w 252883"/>
                <a:gd name="connsiteY3" fmla="*/ 361044 h 389076"/>
                <a:gd name="connsiteX4" fmla="*/ 0 w 252883"/>
                <a:gd name="connsiteY4" fmla="*/ 8373 h 389076"/>
                <a:gd name="connsiteX0" fmla="*/ 0 w 252883"/>
                <a:gd name="connsiteY0" fmla="*/ 8373 h 410879"/>
                <a:gd name="connsiteX1" fmla="*/ 202642 w 252883"/>
                <a:gd name="connsiteY1" fmla="*/ 0 h 410879"/>
                <a:gd name="connsiteX2" fmla="*/ 252883 w 252883"/>
                <a:gd name="connsiteY2" fmla="*/ 272284 h 410879"/>
                <a:gd name="connsiteX3" fmla="*/ 128954 w 252883"/>
                <a:gd name="connsiteY3" fmla="*/ 361044 h 410879"/>
                <a:gd name="connsiteX4" fmla="*/ 0 w 252883"/>
                <a:gd name="connsiteY4" fmla="*/ 8373 h 410879"/>
                <a:gd name="connsiteX0" fmla="*/ 0 w 252883"/>
                <a:gd name="connsiteY0" fmla="*/ 8373 h 400839"/>
                <a:gd name="connsiteX1" fmla="*/ 202642 w 252883"/>
                <a:gd name="connsiteY1" fmla="*/ 0 h 400839"/>
                <a:gd name="connsiteX2" fmla="*/ 252883 w 252883"/>
                <a:gd name="connsiteY2" fmla="*/ 272284 h 400839"/>
                <a:gd name="connsiteX3" fmla="*/ 132304 w 252883"/>
                <a:gd name="connsiteY3" fmla="*/ 339272 h 400839"/>
                <a:gd name="connsiteX4" fmla="*/ 0 w 252883"/>
                <a:gd name="connsiteY4" fmla="*/ 8373 h 400839"/>
                <a:gd name="connsiteX0" fmla="*/ 0 w 252883"/>
                <a:gd name="connsiteY0" fmla="*/ 17860 h 410326"/>
                <a:gd name="connsiteX1" fmla="*/ 202642 w 252883"/>
                <a:gd name="connsiteY1" fmla="*/ 9487 h 410326"/>
                <a:gd name="connsiteX2" fmla="*/ 252883 w 252883"/>
                <a:gd name="connsiteY2" fmla="*/ 281771 h 410326"/>
                <a:gd name="connsiteX3" fmla="*/ 132304 w 252883"/>
                <a:gd name="connsiteY3" fmla="*/ 348759 h 410326"/>
                <a:gd name="connsiteX4" fmla="*/ 0 w 252883"/>
                <a:gd name="connsiteY4" fmla="*/ 17860 h 410326"/>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8411"/>
                <a:gd name="connsiteX1" fmla="*/ 202642 w 252883"/>
                <a:gd name="connsiteY1" fmla="*/ 13551 h 418411"/>
                <a:gd name="connsiteX2" fmla="*/ 252883 w 252883"/>
                <a:gd name="connsiteY2" fmla="*/ 285835 h 418411"/>
                <a:gd name="connsiteX3" fmla="*/ 132304 w 252883"/>
                <a:gd name="connsiteY3" fmla="*/ 352823 h 418411"/>
                <a:gd name="connsiteX4" fmla="*/ 0 w 252883"/>
                <a:gd name="connsiteY4" fmla="*/ 21924 h 418411"/>
                <a:gd name="connsiteX0" fmla="*/ 0 w 252883"/>
                <a:gd name="connsiteY0" fmla="*/ 21924 h 411037"/>
                <a:gd name="connsiteX1" fmla="*/ 202642 w 252883"/>
                <a:gd name="connsiteY1" fmla="*/ 13551 h 411037"/>
                <a:gd name="connsiteX2" fmla="*/ 252883 w 252883"/>
                <a:gd name="connsiteY2" fmla="*/ 285835 h 411037"/>
                <a:gd name="connsiteX3" fmla="*/ 132304 w 252883"/>
                <a:gd name="connsiteY3" fmla="*/ 352823 h 411037"/>
                <a:gd name="connsiteX4" fmla="*/ 0 w 252883"/>
                <a:gd name="connsiteY4" fmla="*/ 21924 h 411037"/>
                <a:gd name="connsiteX0" fmla="*/ 0 w 252883"/>
                <a:gd name="connsiteY0" fmla="*/ 21924 h 404877"/>
                <a:gd name="connsiteX1" fmla="*/ 202642 w 252883"/>
                <a:gd name="connsiteY1" fmla="*/ 13551 h 404877"/>
                <a:gd name="connsiteX2" fmla="*/ 252883 w 252883"/>
                <a:gd name="connsiteY2" fmla="*/ 285835 h 404877"/>
                <a:gd name="connsiteX3" fmla="*/ 132304 w 252883"/>
                <a:gd name="connsiteY3" fmla="*/ 352823 h 404877"/>
                <a:gd name="connsiteX4" fmla="*/ 0 w 252883"/>
                <a:gd name="connsiteY4" fmla="*/ 21924 h 404877"/>
                <a:gd name="connsiteX0" fmla="*/ 0 w 252883"/>
                <a:gd name="connsiteY0" fmla="*/ 21924 h 411727"/>
                <a:gd name="connsiteX1" fmla="*/ 202642 w 252883"/>
                <a:gd name="connsiteY1" fmla="*/ 13551 h 411727"/>
                <a:gd name="connsiteX2" fmla="*/ 252883 w 252883"/>
                <a:gd name="connsiteY2" fmla="*/ 285835 h 411727"/>
                <a:gd name="connsiteX3" fmla="*/ 132304 w 252883"/>
                <a:gd name="connsiteY3" fmla="*/ 352823 h 411727"/>
                <a:gd name="connsiteX4" fmla="*/ 0 w 252883"/>
                <a:gd name="connsiteY4" fmla="*/ 21924 h 411727"/>
                <a:gd name="connsiteX0" fmla="*/ 0 w 252892"/>
                <a:gd name="connsiteY0" fmla="*/ 21924 h 411727"/>
                <a:gd name="connsiteX1" fmla="*/ 202642 w 252892"/>
                <a:gd name="connsiteY1" fmla="*/ 13551 h 411727"/>
                <a:gd name="connsiteX2" fmla="*/ 252883 w 252892"/>
                <a:gd name="connsiteY2" fmla="*/ 285835 h 411727"/>
                <a:gd name="connsiteX3" fmla="*/ 132304 w 252892"/>
                <a:gd name="connsiteY3" fmla="*/ 352823 h 411727"/>
                <a:gd name="connsiteX4" fmla="*/ 0 w 252892"/>
                <a:gd name="connsiteY4" fmla="*/ 21924 h 411727"/>
                <a:gd name="connsiteX0" fmla="*/ 0 w 253478"/>
                <a:gd name="connsiteY0" fmla="*/ 21924 h 411727"/>
                <a:gd name="connsiteX1" fmla="*/ 202642 w 253478"/>
                <a:gd name="connsiteY1" fmla="*/ 13551 h 411727"/>
                <a:gd name="connsiteX2" fmla="*/ 252883 w 253478"/>
                <a:gd name="connsiteY2" fmla="*/ 285835 h 411727"/>
                <a:gd name="connsiteX3" fmla="*/ 132304 w 253478"/>
                <a:gd name="connsiteY3" fmla="*/ 352823 h 411727"/>
                <a:gd name="connsiteX4" fmla="*/ 0 w 253478"/>
                <a:gd name="connsiteY4" fmla="*/ 21924 h 411727"/>
                <a:gd name="connsiteX0" fmla="*/ 0 w 253365"/>
                <a:gd name="connsiteY0" fmla="*/ 21924 h 411727"/>
                <a:gd name="connsiteX1" fmla="*/ 202642 w 253365"/>
                <a:gd name="connsiteY1" fmla="*/ 13551 h 411727"/>
                <a:gd name="connsiteX2" fmla="*/ 252883 w 253365"/>
                <a:gd name="connsiteY2" fmla="*/ 285835 h 411727"/>
                <a:gd name="connsiteX3" fmla="*/ 132304 w 253365"/>
                <a:gd name="connsiteY3" fmla="*/ 352823 h 411727"/>
                <a:gd name="connsiteX4" fmla="*/ 0 w 253365"/>
                <a:gd name="connsiteY4" fmla="*/ 21924 h 411727"/>
                <a:gd name="connsiteX0" fmla="*/ 0 w 253423"/>
                <a:gd name="connsiteY0" fmla="*/ 21924 h 411727"/>
                <a:gd name="connsiteX1" fmla="*/ 202642 w 253423"/>
                <a:gd name="connsiteY1" fmla="*/ 13551 h 411727"/>
                <a:gd name="connsiteX2" fmla="*/ 252883 w 253423"/>
                <a:gd name="connsiteY2" fmla="*/ 285835 h 411727"/>
                <a:gd name="connsiteX3" fmla="*/ 132304 w 253423"/>
                <a:gd name="connsiteY3" fmla="*/ 352823 h 411727"/>
                <a:gd name="connsiteX4" fmla="*/ 0 w 253423"/>
                <a:gd name="connsiteY4" fmla="*/ 21924 h 411727"/>
                <a:gd name="connsiteX0" fmla="*/ 0 w 253313"/>
                <a:gd name="connsiteY0" fmla="*/ 99848 h 489651"/>
                <a:gd name="connsiteX1" fmla="*/ 170822 w 253313"/>
                <a:gd name="connsiteY1" fmla="*/ 1040 h 489651"/>
                <a:gd name="connsiteX2" fmla="*/ 252883 w 253313"/>
                <a:gd name="connsiteY2" fmla="*/ 363759 h 489651"/>
                <a:gd name="connsiteX3" fmla="*/ 132304 w 253313"/>
                <a:gd name="connsiteY3" fmla="*/ 430747 h 489651"/>
                <a:gd name="connsiteX4" fmla="*/ 0 w 253313"/>
                <a:gd name="connsiteY4" fmla="*/ 99848 h 489651"/>
                <a:gd name="connsiteX0" fmla="*/ 0 w 253264"/>
                <a:gd name="connsiteY0" fmla="*/ 99848 h 489651"/>
                <a:gd name="connsiteX1" fmla="*/ 170822 w 253264"/>
                <a:gd name="connsiteY1" fmla="*/ 1040 h 489651"/>
                <a:gd name="connsiteX2" fmla="*/ 252883 w 253264"/>
                <a:gd name="connsiteY2" fmla="*/ 363759 h 489651"/>
                <a:gd name="connsiteX3" fmla="*/ 132304 w 253264"/>
                <a:gd name="connsiteY3" fmla="*/ 430747 h 489651"/>
                <a:gd name="connsiteX4" fmla="*/ 0 w 253264"/>
                <a:gd name="connsiteY4" fmla="*/ 99848 h 489651"/>
                <a:gd name="connsiteX0" fmla="*/ 0 w 326840"/>
                <a:gd name="connsiteY0" fmla="*/ 99848 h 601905"/>
                <a:gd name="connsiteX1" fmla="*/ 170822 w 326840"/>
                <a:gd name="connsiteY1" fmla="*/ 1040 h 601905"/>
                <a:gd name="connsiteX2" fmla="*/ 326571 w 326840"/>
                <a:gd name="connsiteY2" fmla="*/ 519509 h 601905"/>
                <a:gd name="connsiteX3" fmla="*/ 132304 w 326840"/>
                <a:gd name="connsiteY3" fmla="*/ 430747 h 601905"/>
                <a:gd name="connsiteX4" fmla="*/ 0 w 326840"/>
                <a:gd name="connsiteY4" fmla="*/ 99848 h 601905"/>
                <a:gd name="connsiteX0" fmla="*/ 0 w 326571"/>
                <a:gd name="connsiteY0" fmla="*/ 99848 h 601905"/>
                <a:gd name="connsiteX1" fmla="*/ 170822 w 326571"/>
                <a:gd name="connsiteY1" fmla="*/ 1040 h 601905"/>
                <a:gd name="connsiteX2" fmla="*/ 326571 w 326571"/>
                <a:gd name="connsiteY2" fmla="*/ 519509 h 601905"/>
                <a:gd name="connsiteX3" fmla="*/ 132304 w 326571"/>
                <a:gd name="connsiteY3" fmla="*/ 430747 h 601905"/>
                <a:gd name="connsiteX4" fmla="*/ 0 w 326571"/>
                <a:gd name="connsiteY4" fmla="*/ 99848 h 601905"/>
                <a:gd name="connsiteX0" fmla="*/ 0 w 326571"/>
                <a:gd name="connsiteY0" fmla="*/ 99848 h 632774"/>
                <a:gd name="connsiteX1" fmla="*/ 170822 w 326571"/>
                <a:gd name="connsiteY1" fmla="*/ 1040 h 632774"/>
                <a:gd name="connsiteX2" fmla="*/ 326571 w 326571"/>
                <a:gd name="connsiteY2" fmla="*/ 519509 h 632774"/>
                <a:gd name="connsiteX3" fmla="*/ 226089 w 326571"/>
                <a:gd name="connsiteY3" fmla="*/ 553002 h 632774"/>
                <a:gd name="connsiteX4" fmla="*/ 0 w 326571"/>
                <a:gd name="connsiteY4" fmla="*/ 99848 h 632774"/>
                <a:gd name="connsiteX0" fmla="*/ 0 w 326571"/>
                <a:gd name="connsiteY0" fmla="*/ 99848 h 632774"/>
                <a:gd name="connsiteX1" fmla="*/ 170822 w 326571"/>
                <a:gd name="connsiteY1" fmla="*/ 1040 h 632774"/>
                <a:gd name="connsiteX2" fmla="*/ 326571 w 326571"/>
                <a:gd name="connsiteY2" fmla="*/ 519509 h 632774"/>
                <a:gd name="connsiteX3" fmla="*/ 226089 w 326571"/>
                <a:gd name="connsiteY3" fmla="*/ 553002 h 632774"/>
                <a:gd name="connsiteX4" fmla="*/ 0 w 326571"/>
                <a:gd name="connsiteY4" fmla="*/ 99848 h 632774"/>
                <a:gd name="connsiteX0" fmla="*/ 0 w 326571"/>
                <a:gd name="connsiteY0" fmla="*/ 99848 h 647449"/>
                <a:gd name="connsiteX1" fmla="*/ 170822 w 326571"/>
                <a:gd name="connsiteY1" fmla="*/ 1040 h 647449"/>
                <a:gd name="connsiteX2" fmla="*/ 326571 w 326571"/>
                <a:gd name="connsiteY2" fmla="*/ 519509 h 647449"/>
                <a:gd name="connsiteX3" fmla="*/ 226089 w 326571"/>
                <a:gd name="connsiteY3" fmla="*/ 553002 h 647449"/>
                <a:gd name="connsiteX4" fmla="*/ 0 w 326571"/>
                <a:gd name="connsiteY4" fmla="*/ 99848 h 647449"/>
                <a:gd name="connsiteX0" fmla="*/ 0 w 326571"/>
                <a:gd name="connsiteY0" fmla="*/ 99848 h 608072"/>
                <a:gd name="connsiteX1" fmla="*/ 170822 w 326571"/>
                <a:gd name="connsiteY1" fmla="*/ 1040 h 608072"/>
                <a:gd name="connsiteX2" fmla="*/ 326571 w 326571"/>
                <a:gd name="connsiteY2" fmla="*/ 519509 h 608072"/>
                <a:gd name="connsiteX3" fmla="*/ 226089 w 326571"/>
                <a:gd name="connsiteY3" fmla="*/ 553002 h 608072"/>
                <a:gd name="connsiteX4" fmla="*/ 0 w 326571"/>
                <a:gd name="connsiteY4" fmla="*/ 99848 h 608072"/>
                <a:gd name="connsiteX0" fmla="*/ 0 w 326571"/>
                <a:gd name="connsiteY0" fmla="*/ 99848 h 591416"/>
                <a:gd name="connsiteX1" fmla="*/ 170822 w 326571"/>
                <a:gd name="connsiteY1" fmla="*/ 1040 h 591416"/>
                <a:gd name="connsiteX2" fmla="*/ 326571 w 326571"/>
                <a:gd name="connsiteY2" fmla="*/ 519509 h 591416"/>
                <a:gd name="connsiteX3" fmla="*/ 211017 w 326571"/>
                <a:gd name="connsiteY3" fmla="*/ 517833 h 591416"/>
                <a:gd name="connsiteX4" fmla="*/ 0 w 326571"/>
                <a:gd name="connsiteY4" fmla="*/ 99848 h 591416"/>
                <a:gd name="connsiteX0" fmla="*/ 0 w 326571"/>
                <a:gd name="connsiteY0" fmla="*/ 99848 h 598173"/>
                <a:gd name="connsiteX1" fmla="*/ 170822 w 326571"/>
                <a:gd name="connsiteY1" fmla="*/ 1040 h 598173"/>
                <a:gd name="connsiteX2" fmla="*/ 326571 w 326571"/>
                <a:gd name="connsiteY2" fmla="*/ 519509 h 598173"/>
                <a:gd name="connsiteX3" fmla="*/ 211017 w 326571"/>
                <a:gd name="connsiteY3" fmla="*/ 517833 h 598173"/>
                <a:gd name="connsiteX4" fmla="*/ 0 w 326571"/>
                <a:gd name="connsiteY4" fmla="*/ 99848 h 598173"/>
                <a:gd name="connsiteX0" fmla="*/ 0 w 326571"/>
                <a:gd name="connsiteY0" fmla="*/ 99848 h 598173"/>
                <a:gd name="connsiteX1" fmla="*/ 170822 w 326571"/>
                <a:gd name="connsiteY1" fmla="*/ 1040 h 598173"/>
                <a:gd name="connsiteX2" fmla="*/ 326571 w 326571"/>
                <a:gd name="connsiteY2" fmla="*/ 519509 h 598173"/>
                <a:gd name="connsiteX3" fmla="*/ 211017 w 326571"/>
                <a:gd name="connsiteY3" fmla="*/ 517833 h 598173"/>
                <a:gd name="connsiteX4" fmla="*/ 0 w 326571"/>
                <a:gd name="connsiteY4" fmla="*/ 99848 h 59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571" h="598173">
                  <a:moveTo>
                    <a:pt x="0" y="99848"/>
                  </a:moveTo>
                  <a:cubicBezTo>
                    <a:pt x="80944" y="63562"/>
                    <a:pt x="136770" y="-9567"/>
                    <a:pt x="170822" y="1040"/>
                  </a:cubicBezTo>
                  <a:cubicBezTo>
                    <a:pt x="90994" y="223546"/>
                    <a:pt x="326011" y="385764"/>
                    <a:pt x="326571" y="519509"/>
                  </a:cubicBezTo>
                  <a:cubicBezTo>
                    <a:pt x="318756" y="637858"/>
                    <a:pt x="228882" y="610501"/>
                    <a:pt x="211017" y="517833"/>
                  </a:cubicBezTo>
                  <a:cubicBezTo>
                    <a:pt x="192037" y="449401"/>
                    <a:pt x="114439" y="183353"/>
                    <a:pt x="0" y="99848"/>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2" name="Rectangle 77">
              <a:extLst>
                <a:ext uri="{FF2B5EF4-FFF2-40B4-BE49-F238E27FC236}">
                  <a16:creationId xmlns:a16="http://schemas.microsoft.com/office/drawing/2014/main" id="{9FD35A71-1E64-7C3C-0105-8E58C4AFBF65}"/>
                </a:ext>
              </a:extLst>
            </p:cNvPr>
            <p:cNvSpPr/>
            <p:nvPr/>
          </p:nvSpPr>
          <p:spPr bwMode="auto">
            <a:xfrm>
              <a:off x="15890164" y="2847589"/>
              <a:ext cx="199897" cy="447958"/>
            </a:xfrm>
            <a:custGeom>
              <a:avLst/>
              <a:gdLst>
                <a:gd name="connsiteX0" fmla="*/ 0 w 174171"/>
                <a:gd name="connsiteY0" fmla="*/ 0 h 392864"/>
                <a:gd name="connsiteX1" fmla="*/ 174171 w 174171"/>
                <a:gd name="connsiteY1" fmla="*/ 0 h 392864"/>
                <a:gd name="connsiteX2" fmla="*/ 174171 w 174171"/>
                <a:gd name="connsiteY2" fmla="*/ 392864 h 392864"/>
                <a:gd name="connsiteX3" fmla="*/ 0 w 174171"/>
                <a:gd name="connsiteY3" fmla="*/ 392864 h 392864"/>
                <a:gd name="connsiteX4" fmla="*/ 0 w 174171"/>
                <a:gd name="connsiteY4" fmla="*/ 0 h 392864"/>
                <a:gd name="connsiteX0" fmla="*/ 0 w 246184"/>
                <a:gd name="connsiteY0" fmla="*/ 25120 h 392864"/>
                <a:gd name="connsiteX1" fmla="*/ 246184 w 246184"/>
                <a:gd name="connsiteY1" fmla="*/ 0 h 392864"/>
                <a:gd name="connsiteX2" fmla="*/ 246184 w 246184"/>
                <a:gd name="connsiteY2" fmla="*/ 392864 h 392864"/>
                <a:gd name="connsiteX3" fmla="*/ 72013 w 246184"/>
                <a:gd name="connsiteY3" fmla="*/ 392864 h 392864"/>
                <a:gd name="connsiteX4" fmla="*/ 0 w 246184"/>
                <a:gd name="connsiteY4" fmla="*/ 25120 h 392864"/>
                <a:gd name="connsiteX0" fmla="*/ 0 w 246184"/>
                <a:gd name="connsiteY0" fmla="*/ 8373 h 376117"/>
                <a:gd name="connsiteX1" fmla="*/ 202642 w 246184"/>
                <a:gd name="connsiteY1" fmla="*/ 0 h 376117"/>
                <a:gd name="connsiteX2" fmla="*/ 246184 w 246184"/>
                <a:gd name="connsiteY2" fmla="*/ 376117 h 376117"/>
                <a:gd name="connsiteX3" fmla="*/ 72013 w 246184"/>
                <a:gd name="connsiteY3" fmla="*/ 376117 h 376117"/>
                <a:gd name="connsiteX4" fmla="*/ 0 w 246184"/>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52883"/>
                <a:gd name="connsiteY0" fmla="*/ 8373 h 376117"/>
                <a:gd name="connsiteX1" fmla="*/ 202642 w 252883"/>
                <a:gd name="connsiteY1" fmla="*/ 0 h 376117"/>
                <a:gd name="connsiteX2" fmla="*/ 252883 w 252883"/>
                <a:gd name="connsiteY2" fmla="*/ 272284 h 376117"/>
                <a:gd name="connsiteX3" fmla="*/ 72013 w 252883"/>
                <a:gd name="connsiteY3" fmla="*/ 376117 h 376117"/>
                <a:gd name="connsiteX4" fmla="*/ 0 w 252883"/>
                <a:gd name="connsiteY4" fmla="*/ 8373 h 376117"/>
                <a:gd name="connsiteX0" fmla="*/ 0 w 252883"/>
                <a:gd name="connsiteY0" fmla="*/ 8373 h 361044"/>
                <a:gd name="connsiteX1" fmla="*/ 202642 w 252883"/>
                <a:gd name="connsiteY1" fmla="*/ 0 h 361044"/>
                <a:gd name="connsiteX2" fmla="*/ 252883 w 252883"/>
                <a:gd name="connsiteY2" fmla="*/ 272284 h 361044"/>
                <a:gd name="connsiteX3" fmla="*/ 128954 w 252883"/>
                <a:gd name="connsiteY3" fmla="*/ 361044 h 361044"/>
                <a:gd name="connsiteX4" fmla="*/ 0 w 252883"/>
                <a:gd name="connsiteY4" fmla="*/ 8373 h 361044"/>
                <a:gd name="connsiteX0" fmla="*/ 0 w 252883"/>
                <a:gd name="connsiteY0" fmla="*/ 8373 h 389076"/>
                <a:gd name="connsiteX1" fmla="*/ 202642 w 252883"/>
                <a:gd name="connsiteY1" fmla="*/ 0 h 389076"/>
                <a:gd name="connsiteX2" fmla="*/ 252883 w 252883"/>
                <a:gd name="connsiteY2" fmla="*/ 272284 h 389076"/>
                <a:gd name="connsiteX3" fmla="*/ 128954 w 252883"/>
                <a:gd name="connsiteY3" fmla="*/ 361044 h 389076"/>
                <a:gd name="connsiteX4" fmla="*/ 0 w 252883"/>
                <a:gd name="connsiteY4" fmla="*/ 8373 h 389076"/>
                <a:gd name="connsiteX0" fmla="*/ 0 w 252883"/>
                <a:gd name="connsiteY0" fmla="*/ 8373 h 410879"/>
                <a:gd name="connsiteX1" fmla="*/ 202642 w 252883"/>
                <a:gd name="connsiteY1" fmla="*/ 0 h 410879"/>
                <a:gd name="connsiteX2" fmla="*/ 252883 w 252883"/>
                <a:gd name="connsiteY2" fmla="*/ 272284 h 410879"/>
                <a:gd name="connsiteX3" fmla="*/ 128954 w 252883"/>
                <a:gd name="connsiteY3" fmla="*/ 361044 h 410879"/>
                <a:gd name="connsiteX4" fmla="*/ 0 w 252883"/>
                <a:gd name="connsiteY4" fmla="*/ 8373 h 410879"/>
                <a:gd name="connsiteX0" fmla="*/ 0 w 252883"/>
                <a:gd name="connsiteY0" fmla="*/ 8373 h 400839"/>
                <a:gd name="connsiteX1" fmla="*/ 202642 w 252883"/>
                <a:gd name="connsiteY1" fmla="*/ 0 h 400839"/>
                <a:gd name="connsiteX2" fmla="*/ 252883 w 252883"/>
                <a:gd name="connsiteY2" fmla="*/ 272284 h 400839"/>
                <a:gd name="connsiteX3" fmla="*/ 132304 w 252883"/>
                <a:gd name="connsiteY3" fmla="*/ 339272 h 400839"/>
                <a:gd name="connsiteX4" fmla="*/ 0 w 252883"/>
                <a:gd name="connsiteY4" fmla="*/ 8373 h 400839"/>
                <a:gd name="connsiteX0" fmla="*/ 0 w 252883"/>
                <a:gd name="connsiteY0" fmla="*/ 17860 h 410326"/>
                <a:gd name="connsiteX1" fmla="*/ 202642 w 252883"/>
                <a:gd name="connsiteY1" fmla="*/ 9487 h 410326"/>
                <a:gd name="connsiteX2" fmla="*/ 252883 w 252883"/>
                <a:gd name="connsiteY2" fmla="*/ 281771 h 410326"/>
                <a:gd name="connsiteX3" fmla="*/ 132304 w 252883"/>
                <a:gd name="connsiteY3" fmla="*/ 348759 h 410326"/>
                <a:gd name="connsiteX4" fmla="*/ 0 w 252883"/>
                <a:gd name="connsiteY4" fmla="*/ 17860 h 410326"/>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8411"/>
                <a:gd name="connsiteX1" fmla="*/ 202642 w 252883"/>
                <a:gd name="connsiteY1" fmla="*/ 13551 h 418411"/>
                <a:gd name="connsiteX2" fmla="*/ 252883 w 252883"/>
                <a:gd name="connsiteY2" fmla="*/ 285835 h 418411"/>
                <a:gd name="connsiteX3" fmla="*/ 132304 w 252883"/>
                <a:gd name="connsiteY3" fmla="*/ 352823 h 418411"/>
                <a:gd name="connsiteX4" fmla="*/ 0 w 252883"/>
                <a:gd name="connsiteY4" fmla="*/ 21924 h 418411"/>
                <a:gd name="connsiteX0" fmla="*/ 0 w 252883"/>
                <a:gd name="connsiteY0" fmla="*/ 21924 h 411037"/>
                <a:gd name="connsiteX1" fmla="*/ 202642 w 252883"/>
                <a:gd name="connsiteY1" fmla="*/ 13551 h 411037"/>
                <a:gd name="connsiteX2" fmla="*/ 252883 w 252883"/>
                <a:gd name="connsiteY2" fmla="*/ 285835 h 411037"/>
                <a:gd name="connsiteX3" fmla="*/ 132304 w 252883"/>
                <a:gd name="connsiteY3" fmla="*/ 352823 h 411037"/>
                <a:gd name="connsiteX4" fmla="*/ 0 w 252883"/>
                <a:gd name="connsiteY4" fmla="*/ 21924 h 411037"/>
                <a:gd name="connsiteX0" fmla="*/ 0 w 252883"/>
                <a:gd name="connsiteY0" fmla="*/ 21924 h 404877"/>
                <a:gd name="connsiteX1" fmla="*/ 202642 w 252883"/>
                <a:gd name="connsiteY1" fmla="*/ 13551 h 404877"/>
                <a:gd name="connsiteX2" fmla="*/ 252883 w 252883"/>
                <a:gd name="connsiteY2" fmla="*/ 285835 h 404877"/>
                <a:gd name="connsiteX3" fmla="*/ 132304 w 252883"/>
                <a:gd name="connsiteY3" fmla="*/ 352823 h 404877"/>
                <a:gd name="connsiteX4" fmla="*/ 0 w 252883"/>
                <a:gd name="connsiteY4" fmla="*/ 21924 h 404877"/>
                <a:gd name="connsiteX0" fmla="*/ 0 w 252883"/>
                <a:gd name="connsiteY0" fmla="*/ 21924 h 411727"/>
                <a:gd name="connsiteX1" fmla="*/ 202642 w 252883"/>
                <a:gd name="connsiteY1" fmla="*/ 13551 h 411727"/>
                <a:gd name="connsiteX2" fmla="*/ 252883 w 252883"/>
                <a:gd name="connsiteY2" fmla="*/ 285835 h 411727"/>
                <a:gd name="connsiteX3" fmla="*/ 132304 w 252883"/>
                <a:gd name="connsiteY3" fmla="*/ 352823 h 411727"/>
                <a:gd name="connsiteX4" fmla="*/ 0 w 252883"/>
                <a:gd name="connsiteY4" fmla="*/ 21924 h 411727"/>
                <a:gd name="connsiteX0" fmla="*/ 0 w 252892"/>
                <a:gd name="connsiteY0" fmla="*/ 21924 h 411727"/>
                <a:gd name="connsiteX1" fmla="*/ 202642 w 252892"/>
                <a:gd name="connsiteY1" fmla="*/ 13551 h 411727"/>
                <a:gd name="connsiteX2" fmla="*/ 252883 w 252892"/>
                <a:gd name="connsiteY2" fmla="*/ 285835 h 411727"/>
                <a:gd name="connsiteX3" fmla="*/ 132304 w 252892"/>
                <a:gd name="connsiteY3" fmla="*/ 352823 h 411727"/>
                <a:gd name="connsiteX4" fmla="*/ 0 w 252892"/>
                <a:gd name="connsiteY4" fmla="*/ 21924 h 411727"/>
                <a:gd name="connsiteX0" fmla="*/ 0 w 253478"/>
                <a:gd name="connsiteY0" fmla="*/ 21924 h 411727"/>
                <a:gd name="connsiteX1" fmla="*/ 202642 w 253478"/>
                <a:gd name="connsiteY1" fmla="*/ 13551 h 411727"/>
                <a:gd name="connsiteX2" fmla="*/ 252883 w 253478"/>
                <a:gd name="connsiteY2" fmla="*/ 285835 h 411727"/>
                <a:gd name="connsiteX3" fmla="*/ 132304 w 253478"/>
                <a:gd name="connsiteY3" fmla="*/ 352823 h 411727"/>
                <a:gd name="connsiteX4" fmla="*/ 0 w 253478"/>
                <a:gd name="connsiteY4" fmla="*/ 21924 h 411727"/>
                <a:gd name="connsiteX0" fmla="*/ 0 w 253365"/>
                <a:gd name="connsiteY0" fmla="*/ 21924 h 411727"/>
                <a:gd name="connsiteX1" fmla="*/ 202642 w 253365"/>
                <a:gd name="connsiteY1" fmla="*/ 13551 h 411727"/>
                <a:gd name="connsiteX2" fmla="*/ 252883 w 253365"/>
                <a:gd name="connsiteY2" fmla="*/ 285835 h 411727"/>
                <a:gd name="connsiteX3" fmla="*/ 132304 w 253365"/>
                <a:gd name="connsiteY3" fmla="*/ 352823 h 411727"/>
                <a:gd name="connsiteX4" fmla="*/ 0 w 253365"/>
                <a:gd name="connsiteY4" fmla="*/ 21924 h 411727"/>
                <a:gd name="connsiteX0" fmla="*/ 0 w 253423"/>
                <a:gd name="connsiteY0" fmla="*/ 21924 h 411727"/>
                <a:gd name="connsiteX1" fmla="*/ 202642 w 253423"/>
                <a:gd name="connsiteY1" fmla="*/ 13551 h 411727"/>
                <a:gd name="connsiteX2" fmla="*/ 252883 w 253423"/>
                <a:gd name="connsiteY2" fmla="*/ 285835 h 411727"/>
                <a:gd name="connsiteX3" fmla="*/ 132304 w 253423"/>
                <a:gd name="connsiteY3" fmla="*/ 352823 h 411727"/>
                <a:gd name="connsiteX4" fmla="*/ 0 w 253423"/>
                <a:gd name="connsiteY4" fmla="*/ 21924 h 411727"/>
                <a:gd name="connsiteX0" fmla="*/ 0 w 206531"/>
                <a:gd name="connsiteY0" fmla="*/ 70302 h 399815"/>
                <a:gd name="connsiteX1" fmla="*/ 155750 w 206531"/>
                <a:gd name="connsiteY1" fmla="*/ 1639 h 399815"/>
                <a:gd name="connsiteX2" fmla="*/ 205991 w 206531"/>
                <a:gd name="connsiteY2" fmla="*/ 273923 h 399815"/>
                <a:gd name="connsiteX3" fmla="*/ 85412 w 206531"/>
                <a:gd name="connsiteY3" fmla="*/ 340911 h 399815"/>
                <a:gd name="connsiteX4" fmla="*/ 0 w 206531"/>
                <a:gd name="connsiteY4" fmla="*/ 70302 h 399815"/>
                <a:gd name="connsiteX0" fmla="*/ 0 w 206561"/>
                <a:gd name="connsiteY0" fmla="*/ 116419 h 445932"/>
                <a:gd name="connsiteX1" fmla="*/ 162449 w 206561"/>
                <a:gd name="connsiteY1" fmla="*/ 863 h 445932"/>
                <a:gd name="connsiteX2" fmla="*/ 205991 w 206561"/>
                <a:gd name="connsiteY2" fmla="*/ 320040 h 445932"/>
                <a:gd name="connsiteX3" fmla="*/ 85412 w 206561"/>
                <a:gd name="connsiteY3" fmla="*/ 387028 h 445932"/>
                <a:gd name="connsiteX4" fmla="*/ 0 w 206561"/>
                <a:gd name="connsiteY4" fmla="*/ 116419 h 445932"/>
                <a:gd name="connsiteX0" fmla="*/ 0 w 206561"/>
                <a:gd name="connsiteY0" fmla="*/ 116419 h 440583"/>
                <a:gd name="connsiteX1" fmla="*/ 162449 w 206561"/>
                <a:gd name="connsiteY1" fmla="*/ 863 h 440583"/>
                <a:gd name="connsiteX2" fmla="*/ 205991 w 206561"/>
                <a:gd name="connsiteY2" fmla="*/ 320040 h 440583"/>
                <a:gd name="connsiteX3" fmla="*/ 92111 w 206561"/>
                <a:gd name="connsiteY3" fmla="*/ 373630 h 440583"/>
                <a:gd name="connsiteX4" fmla="*/ 0 w 206561"/>
                <a:gd name="connsiteY4" fmla="*/ 116419 h 440583"/>
                <a:gd name="connsiteX0" fmla="*/ 0 w 199897"/>
                <a:gd name="connsiteY0" fmla="*/ 116419 h 447958"/>
                <a:gd name="connsiteX1" fmla="*/ 162449 w 199897"/>
                <a:gd name="connsiteY1" fmla="*/ 863 h 447958"/>
                <a:gd name="connsiteX2" fmla="*/ 199292 w 199897"/>
                <a:gd name="connsiteY2" fmla="*/ 331763 h 447958"/>
                <a:gd name="connsiteX3" fmla="*/ 92111 w 199897"/>
                <a:gd name="connsiteY3" fmla="*/ 373630 h 447958"/>
                <a:gd name="connsiteX4" fmla="*/ 0 w 199897"/>
                <a:gd name="connsiteY4" fmla="*/ 116419 h 447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97" h="447958">
                  <a:moveTo>
                    <a:pt x="0" y="116419"/>
                  </a:moveTo>
                  <a:cubicBezTo>
                    <a:pt x="80944" y="80133"/>
                    <a:pt x="128397" y="-9744"/>
                    <a:pt x="162449" y="863"/>
                  </a:cubicBezTo>
                  <a:cubicBezTo>
                    <a:pt x="102718" y="87716"/>
                    <a:pt x="208781" y="238211"/>
                    <a:pt x="199292" y="331763"/>
                  </a:cubicBezTo>
                  <a:cubicBezTo>
                    <a:pt x="179754" y="550595"/>
                    <a:pt x="94903" y="397634"/>
                    <a:pt x="92111" y="373630"/>
                  </a:cubicBezTo>
                  <a:cubicBezTo>
                    <a:pt x="73131" y="305198"/>
                    <a:pt x="201525" y="184851"/>
                    <a:pt x="0" y="116419"/>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3" name="Rectangle 78">
              <a:extLst>
                <a:ext uri="{FF2B5EF4-FFF2-40B4-BE49-F238E27FC236}">
                  <a16:creationId xmlns:a16="http://schemas.microsoft.com/office/drawing/2014/main" id="{065254CB-F6E2-E99C-2E2C-85D6138A451E}"/>
                </a:ext>
              </a:extLst>
            </p:cNvPr>
            <p:cNvSpPr/>
            <p:nvPr/>
          </p:nvSpPr>
          <p:spPr bwMode="auto">
            <a:xfrm>
              <a:off x="15661970" y="3121200"/>
              <a:ext cx="426416" cy="673625"/>
            </a:xfrm>
            <a:custGeom>
              <a:avLst/>
              <a:gdLst>
                <a:gd name="connsiteX0" fmla="*/ 0 w 213726"/>
                <a:gd name="connsiteY0" fmla="*/ 0 h 831048"/>
                <a:gd name="connsiteX1" fmla="*/ 213726 w 213726"/>
                <a:gd name="connsiteY1" fmla="*/ 0 h 831048"/>
                <a:gd name="connsiteX2" fmla="*/ 213726 w 213726"/>
                <a:gd name="connsiteY2" fmla="*/ 831048 h 831048"/>
                <a:gd name="connsiteX3" fmla="*/ 0 w 213726"/>
                <a:gd name="connsiteY3" fmla="*/ 831048 h 831048"/>
                <a:gd name="connsiteX4" fmla="*/ 0 w 213726"/>
                <a:gd name="connsiteY4" fmla="*/ 0 h 831048"/>
                <a:gd name="connsiteX0" fmla="*/ 0 w 213726"/>
                <a:gd name="connsiteY0" fmla="*/ 48567 h 879615"/>
                <a:gd name="connsiteX1" fmla="*/ 150086 w 213726"/>
                <a:gd name="connsiteY1" fmla="*/ 0 h 879615"/>
                <a:gd name="connsiteX2" fmla="*/ 213726 w 213726"/>
                <a:gd name="connsiteY2" fmla="*/ 879615 h 879615"/>
                <a:gd name="connsiteX3" fmla="*/ 0 w 213726"/>
                <a:gd name="connsiteY3" fmla="*/ 879615 h 879615"/>
                <a:gd name="connsiteX4" fmla="*/ 0 w 213726"/>
                <a:gd name="connsiteY4" fmla="*/ 48567 h 879615"/>
                <a:gd name="connsiteX0" fmla="*/ 0 w 227124"/>
                <a:gd name="connsiteY0" fmla="*/ 75362 h 879615"/>
                <a:gd name="connsiteX1" fmla="*/ 163484 w 227124"/>
                <a:gd name="connsiteY1" fmla="*/ 0 h 879615"/>
                <a:gd name="connsiteX2" fmla="*/ 227124 w 227124"/>
                <a:gd name="connsiteY2" fmla="*/ 879615 h 879615"/>
                <a:gd name="connsiteX3" fmla="*/ 13398 w 227124"/>
                <a:gd name="connsiteY3" fmla="*/ 879615 h 879615"/>
                <a:gd name="connsiteX4" fmla="*/ 0 w 227124"/>
                <a:gd name="connsiteY4" fmla="*/ 75362 h 879615"/>
                <a:gd name="connsiteX0" fmla="*/ 0 w 443164"/>
                <a:gd name="connsiteY0" fmla="*/ 75362 h 879615"/>
                <a:gd name="connsiteX1" fmla="*/ 163484 w 443164"/>
                <a:gd name="connsiteY1" fmla="*/ 0 h 879615"/>
                <a:gd name="connsiteX2" fmla="*/ 443164 w 443164"/>
                <a:gd name="connsiteY2" fmla="*/ 800902 h 879615"/>
                <a:gd name="connsiteX3" fmla="*/ 13398 w 443164"/>
                <a:gd name="connsiteY3" fmla="*/ 879615 h 879615"/>
                <a:gd name="connsiteX4" fmla="*/ 0 w 443164"/>
                <a:gd name="connsiteY4" fmla="*/ 75362 h 879615"/>
                <a:gd name="connsiteX0" fmla="*/ 0 w 443164"/>
                <a:gd name="connsiteY0" fmla="*/ 75362 h 861193"/>
                <a:gd name="connsiteX1" fmla="*/ 163484 w 443164"/>
                <a:gd name="connsiteY1" fmla="*/ 0 h 861193"/>
                <a:gd name="connsiteX2" fmla="*/ 443164 w 443164"/>
                <a:gd name="connsiteY2" fmla="*/ 800902 h 861193"/>
                <a:gd name="connsiteX3" fmla="*/ 288053 w 443164"/>
                <a:gd name="connsiteY3" fmla="*/ 861193 h 861193"/>
                <a:gd name="connsiteX4" fmla="*/ 0 w 443164"/>
                <a:gd name="connsiteY4" fmla="*/ 75362 h 861193"/>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75362 h 842771"/>
                <a:gd name="connsiteX1" fmla="*/ 163484 w 443164"/>
                <a:gd name="connsiteY1" fmla="*/ 0 h 842771"/>
                <a:gd name="connsiteX2" fmla="*/ 443164 w 443164"/>
                <a:gd name="connsiteY2" fmla="*/ 800902 h 842771"/>
                <a:gd name="connsiteX3" fmla="*/ 341645 w 443164"/>
                <a:gd name="connsiteY3" fmla="*/ 842771 h 842771"/>
                <a:gd name="connsiteX4" fmla="*/ 0 w 443164"/>
                <a:gd name="connsiteY4" fmla="*/ 75362 h 84277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 name="connsiteX0" fmla="*/ 0 w 443164"/>
                <a:gd name="connsiteY0" fmla="*/ 50242 h 817651"/>
                <a:gd name="connsiteX1" fmla="*/ 113242 w 443164"/>
                <a:gd name="connsiteY1" fmla="*/ 0 h 817651"/>
                <a:gd name="connsiteX2" fmla="*/ 443164 w 443164"/>
                <a:gd name="connsiteY2" fmla="*/ 775782 h 817651"/>
                <a:gd name="connsiteX3" fmla="*/ 341645 w 443164"/>
                <a:gd name="connsiteY3" fmla="*/ 817651 h 817651"/>
                <a:gd name="connsiteX4" fmla="*/ 0 w 443164"/>
                <a:gd name="connsiteY4" fmla="*/ 50242 h 817651"/>
                <a:gd name="connsiteX0" fmla="*/ 0 w 441489"/>
                <a:gd name="connsiteY0" fmla="*/ 50242 h 817651"/>
                <a:gd name="connsiteX1" fmla="*/ 113242 w 441489"/>
                <a:gd name="connsiteY1" fmla="*/ 0 h 817651"/>
                <a:gd name="connsiteX2" fmla="*/ 441489 w 441489"/>
                <a:gd name="connsiteY2" fmla="*/ 752335 h 817651"/>
                <a:gd name="connsiteX3" fmla="*/ 341645 w 441489"/>
                <a:gd name="connsiteY3" fmla="*/ 817651 h 817651"/>
                <a:gd name="connsiteX4" fmla="*/ 0 w 441489"/>
                <a:gd name="connsiteY4" fmla="*/ 50242 h 817651"/>
                <a:gd name="connsiteX0" fmla="*/ 0 w 441489"/>
                <a:gd name="connsiteY0" fmla="*/ 50242 h 829374"/>
                <a:gd name="connsiteX1" fmla="*/ 113242 w 441489"/>
                <a:gd name="connsiteY1" fmla="*/ 0 h 829374"/>
                <a:gd name="connsiteX2" fmla="*/ 441489 w 441489"/>
                <a:gd name="connsiteY2" fmla="*/ 752335 h 829374"/>
                <a:gd name="connsiteX3" fmla="*/ 350019 w 441489"/>
                <a:gd name="connsiteY3" fmla="*/ 829374 h 829374"/>
                <a:gd name="connsiteX4" fmla="*/ 0 w 441489"/>
                <a:gd name="connsiteY4" fmla="*/ 50242 h 829374"/>
                <a:gd name="connsiteX0" fmla="*/ 0 w 446513"/>
                <a:gd name="connsiteY0" fmla="*/ 267956 h 829374"/>
                <a:gd name="connsiteX1" fmla="*/ 118266 w 446513"/>
                <a:gd name="connsiteY1" fmla="*/ 0 h 829374"/>
                <a:gd name="connsiteX2" fmla="*/ 446513 w 446513"/>
                <a:gd name="connsiteY2" fmla="*/ 752335 h 829374"/>
                <a:gd name="connsiteX3" fmla="*/ 355043 w 446513"/>
                <a:gd name="connsiteY3" fmla="*/ 829374 h 829374"/>
                <a:gd name="connsiteX4" fmla="*/ 0 w 446513"/>
                <a:gd name="connsiteY4" fmla="*/ 267956 h 829374"/>
                <a:gd name="connsiteX0" fmla="*/ 0 w 446513"/>
                <a:gd name="connsiteY0" fmla="*/ 112207 h 673625"/>
                <a:gd name="connsiteX1" fmla="*/ 83097 w 446513"/>
                <a:gd name="connsiteY1" fmla="*/ 0 h 673625"/>
                <a:gd name="connsiteX2" fmla="*/ 446513 w 446513"/>
                <a:gd name="connsiteY2" fmla="*/ 596586 h 673625"/>
                <a:gd name="connsiteX3" fmla="*/ 355043 w 446513"/>
                <a:gd name="connsiteY3" fmla="*/ 673625 h 673625"/>
                <a:gd name="connsiteX4" fmla="*/ 0 w 446513"/>
                <a:gd name="connsiteY4" fmla="*/ 112207 h 673625"/>
                <a:gd name="connsiteX0" fmla="*/ 0 w 426416"/>
                <a:gd name="connsiteY0" fmla="*/ 88760 h 673625"/>
                <a:gd name="connsiteX1" fmla="*/ 63000 w 426416"/>
                <a:gd name="connsiteY1" fmla="*/ 0 h 673625"/>
                <a:gd name="connsiteX2" fmla="*/ 426416 w 426416"/>
                <a:gd name="connsiteY2" fmla="*/ 596586 h 673625"/>
                <a:gd name="connsiteX3" fmla="*/ 334946 w 426416"/>
                <a:gd name="connsiteY3" fmla="*/ 673625 h 673625"/>
                <a:gd name="connsiteX4" fmla="*/ 0 w 426416"/>
                <a:gd name="connsiteY4" fmla="*/ 88760 h 673625"/>
                <a:gd name="connsiteX0" fmla="*/ 0 w 426416"/>
                <a:gd name="connsiteY0" fmla="*/ 88760 h 673625"/>
                <a:gd name="connsiteX1" fmla="*/ 63000 w 426416"/>
                <a:gd name="connsiteY1" fmla="*/ 0 h 673625"/>
                <a:gd name="connsiteX2" fmla="*/ 426416 w 426416"/>
                <a:gd name="connsiteY2" fmla="*/ 596586 h 673625"/>
                <a:gd name="connsiteX3" fmla="*/ 334946 w 426416"/>
                <a:gd name="connsiteY3" fmla="*/ 673625 h 673625"/>
                <a:gd name="connsiteX4" fmla="*/ 0 w 426416"/>
                <a:gd name="connsiteY4" fmla="*/ 88760 h 673625"/>
                <a:gd name="connsiteX0" fmla="*/ 0 w 426416"/>
                <a:gd name="connsiteY0" fmla="*/ 88760 h 673625"/>
                <a:gd name="connsiteX1" fmla="*/ 63000 w 426416"/>
                <a:gd name="connsiteY1" fmla="*/ 0 h 673625"/>
                <a:gd name="connsiteX2" fmla="*/ 426416 w 426416"/>
                <a:gd name="connsiteY2" fmla="*/ 596586 h 673625"/>
                <a:gd name="connsiteX3" fmla="*/ 334946 w 426416"/>
                <a:gd name="connsiteY3" fmla="*/ 673625 h 673625"/>
                <a:gd name="connsiteX4" fmla="*/ 0 w 426416"/>
                <a:gd name="connsiteY4" fmla="*/ 88760 h 673625"/>
                <a:gd name="connsiteX0" fmla="*/ 0 w 426416"/>
                <a:gd name="connsiteY0" fmla="*/ 88760 h 673625"/>
                <a:gd name="connsiteX1" fmla="*/ 63000 w 426416"/>
                <a:gd name="connsiteY1" fmla="*/ 0 h 673625"/>
                <a:gd name="connsiteX2" fmla="*/ 426416 w 426416"/>
                <a:gd name="connsiteY2" fmla="*/ 596586 h 673625"/>
                <a:gd name="connsiteX3" fmla="*/ 334946 w 426416"/>
                <a:gd name="connsiteY3" fmla="*/ 673625 h 673625"/>
                <a:gd name="connsiteX4" fmla="*/ 0 w 426416"/>
                <a:gd name="connsiteY4" fmla="*/ 88760 h 673625"/>
                <a:gd name="connsiteX0" fmla="*/ 0 w 426416"/>
                <a:gd name="connsiteY0" fmla="*/ 88760 h 673625"/>
                <a:gd name="connsiteX1" fmla="*/ 63000 w 426416"/>
                <a:gd name="connsiteY1" fmla="*/ 0 h 673625"/>
                <a:gd name="connsiteX2" fmla="*/ 426416 w 426416"/>
                <a:gd name="connsiteY2" fmla="*/ 596586 h 673625"/>
                <a:gd name="connsiteX3" fmla="*/ 334946 w 426416"/>
                <a:gd name="connsiteY3" fmla="*/ 673625 h 673625"/>
                <a:gd name="connsiteX4" fmla="*/ 0 w 426416"/>
                <a:gd name="connsiteY4" fmla="*/ 88760 h 673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416" h="673625">
                  <a:moveTo>
                    <a:pt x="0" y="88760"/>
                  </a:moveTo>
                  <a:lnTo>
                    <a:pt x="63000" y="0"/>
                  </a:lnTo>
                  <a:cubicBezTo>
                    <a:pt x="214842" y="174858"/>
                    <a:pt x="353286" y="384884"/>
                    <a:pt x="426416" y="596586"/>
                  </a:cubicBezTo>
                  <a:lnTo>
                    <a:pt x="334946" y="673625"/>
                  </a:lnTo>
                  <a:cubicBezTo>
                    <a:pt x="348343" y="509932"/>
                    <a:pt x="205992" y="284273"/>
                    <a:pt x="0" y="88760"/>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 name="Rectangle 77">
              <a:extLst>
                <a:ext uri="{FF2B5EF4-FFF2-40B4-BE49-F238E27FC236}">
                  <a16:creationId xmlns:a16="http://schemas.microsoft.com/office/drawing/2014/main" id="{B5F3695C-4AAC-034B-A285-69D19CDF0CBD}"/>
                </a:ext>
              </a:extLst>
            </p:cNvPr>
            <p:cNvSpPr/>
            <p:nvPr/>
          </p:nvSpPr>
          <p:spPr bwMode="auto">
            <a:xfrm rot="9467540">
              <a:off x="16054705" y="3317313"/>
              <a:ext cx="364808" cy="288263"/>
            </a:xfrm>
            <a:custGeom>
              <a:avLst/>
              <a:gdLst>
                <a:gd name="connsiteX0" fmla="*/ 0 w 174171"/>
                <a:gd name="connsiteY0" fmla="*/ 0 h 392864"/>
                <a:gd name="connsiteX1" fmla="*/ 174171 w 174171"/>
                <a:gd name="connsiteY1" fmla="*/ 0 h 392864"/>
                <a:gd name="connsiteX2" fmla="*/ 174171 w 174171"/>
                <a:gd name="connsiteY2" fmla="*/ 392864 h 392864"/>
                <a:gd name="connsiteX3" fmla="*/ 0 w 174171"/>
                <a:gd name="connsiteY3" fmla="*/ 392864 h 392864"/>
                <a:gd name="connsiteX4" fmla="*/ 0 w 174171"/>
                <a:gd name="connsiteY4" fmla="*/ 0 h 392864"/>
                <a:gd name="connsiteX0" fmla="*/ 0 w 246184"/>
                <a:gd name="connsiteY0" fmla="*/ 25120 h 392864"/>
                <a:gd name="connsiteX1" fmla="*/ 246184 w 246184"/>
                <a:gd name="connsiteY1" fmla="*/ 0 h 392864"/>
                <a:gd name="connsiteX2" fmla="*/ 246184 w 246184"/>
                <a:gd name="connsiteY2" fmla="*/ 392864 h 392864"/>
                <a:gd name="connsiteX3" fmla="*/ 72013 w 246184"/>
                <a:gd name="connsiteY3" fmla="*/ 392864 h 392864"/>
                <a:gd name="connsiteX4" fmla="*/ 0 w 246184"/>
                <a:gd name="connsiteY4" fmla="*/ 25120 h 392864"/>
                <a:gd name="connsiteX0" fmla="*/ 0 w 246184"/>
                <a:gd name="connsiteY0" fmla="*/ 8373 h 376117"/>
                <a:gd name="connsiteX1" fmla="*/ 202642 w 246184"/>
                <a:gd name="connsiteY1" fmla="*/ 0 h 376117"/>
                <a:gd name="connsiteX2" fmla="*/ 246184 w 246184"/>
                <a:gd name="connsiteY2" fmla="*/ 376117 h 376117"/>
                <a:gd name="connsiteX3" fmla="*/ 72013 w 246184"/>
                <a:gd name="connsiteY3" fmla="*/ 376117 h 376117"/>
                <a:gd name="connsiteX4" fmla="*/ 0 w 246184"/>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52883"/>
                <a:gd name="connsiteY0" fmla="*/ 8373 h 376117"/>
                <a:gd name="connsiteX1" fmla="*/ 202642 w 252883"/>
                <a:gd name="connsiteY1" fmla="*/ 0 h 376117"/>
                <a:gd name="connsiteX2" fmla="*/ 252883 w 252883"/>
                <a:gd name="connsiteY2" fmla="*/ 272284 h 376117"/>
                <a:gd name="connsiteX3" fmla="*/ 72013 w 252883"/>
                <a:gd name="connsiteY3" fmla="*/ 376117 h 376117"/>
                <a:gd name="connsiteX4" fmla="*/ 0 w 252883"/>
                <a:gd name="connsiteY4" fmla="*/ 8373 h 376117"/>
                <a:gd name="connsiteX0" fmla="*/ 0 w 252883"/>
                <a:gd name="connsiteY0" fmla="*/ 8373 h 361044"/>
                <a:gd name="connsiteX1" fmla="*/ 202642 w 252883"/>
                <a:gd name="connsiteY1" fmla="*/ 0 h 361044"/>
                <a:gd name="connsiteX2" fmla="*/ 252883 w 252883"/>
                <a:gd name="connsiteY2" fmla="*/ 272284 h 361044"/>
                <a:gd name="connsiteX3" fmla="*/ 128954 w 252883"/>
                <a:gd name="connsiteY3" fmla="*/ 361044 h 361044"/>
                <a:gd name="connsiteX4" fmla="*/ 0 w 252883"/>
                <a:gd name="connsiteY4" fmla="*/ 8373 h 361044"/>
                <a:gd name="connsiteX0" fmla="*/ 0 w 252883"/>
                <a:gd name="connsiteY0" fmla="*/ 8373 h 389076"/>
                <a:gd name="connsiteX1" fmla="*/ 202642 w 252883"/>
                <a:gd name="connsiteY1" fmla="*/ 0 h 389076"/>
                <a:gd name="connsiteX2" fmla="*/ 252883 w 252883"/>
                <a:gd name="connsiteY2" fmla="*/ 272284 h 389076"/>
                <a:gd name="connsiteX3" fmla="*/ 128954 w 252883"/>
                <a:gd name="connsiteY3" fmla="*/ 361044 h 389076"/>
                <a:gd name="connsiteX4" fmla="*/ 0 w 252883"/>
                <a:gd name="connsiteY4" fmla="*/ 8373 h 389076"/>
                <a:gd name="connsiteX0" fmla="*/ 0 w 252883"/>
                <a:gd name="connsiteY0" fmla="*/ 8373 h 410879"/>
                <a:gd name="connsiteX1" fmla="*/ 202642 w 252883"/>
                <a:gd name="connsiteY1" fmla="*/ 0 h 410879"/>
                <a:gd name="connsiteX2" fmla="*/ 252883 w 252883"/>
                <a:gd name="connsiteY2" fmla="*/ 272284 h 410879"/>
                <a:gd name="connsiteX3" fmla="*/ 128954 w 252883"/>
                <a:gd name="connsiteY3" fmla="*/ 361044 h 410879"/>
                <a:gd name="connsiteX4" fmla="*/ 0 w 252883"/>
                <a:gd name="connsiteY4" fmla="*/ 8373 h 410879"/>
                <a:gd name="connsiteX0" fmla="*/ 0 w 252883"/>
                <a:gd name="connsiteY0" fmla="*/ 8373 h 400839"/>
                <a:gd name="connsiteX1" fmla="*/ 202642 w 252883"/>
                <a:gd name="connsiteY1" fmla="*/ 0 h 400839"/>
                <a:gd name="connsiteX2" fmla="*/ 252883 w 252883"/>
                <a:gd name="connsiteY2" fmla="*/ 272284 h 400839"/>
                <a:gd name="connsiteX3" fmla="*/ 132304 w 252883"/>
                <a:gd name="connsiteY3" fmla="*/ 339272 h 400839"/>
                <a:gd name="connsiteX4" fmla="*/ 0 w 252883"/>
                <a:gd name="connsiteY4" fmla="*/ 8373 h 400839"/>
                <a:gd name="connsiteX0" fmla="*/ 0 w 252883"/>
                <a:gd name="connsiteY0" fmla="*/ 17860 h 410326"/>
                <a:gd name="connsiteX1" fmla="*/ 202642 w 252883"/>
                <a:gd name="connsiteY1" fmla="*/ 9487 h 410326"/>
                <a:gd name="connsiteX2" fmla="*/ 252883 w 252883"/>
                <a:gd name="connsiteY2" fmla="*/ 281771 h 410326"/>
                <a:gd name="connsiteX3" fmla="*/ 132304 w 252883"/>
                <a:gd name="connsiteY3" fmla="*/ 348759 h 410326"/>
                <a:gd name="connsiteX4" fmla="*/ 0 w 252883"/>
                <a:gd name="connsiteY4" fmla="*/ 17860 h 410326"/>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8411"/>
                <a:gd name="connsiteX1" fmla="*/ 202642 w 252883"/>
                <a:gd name="connsiteY1" fmla="*/ 13551 h 418411"/>
                <a:gd name="connsiteX2" fmla="*/ 252883 w 252883"/>
                <a:gd name="connsiteY2" fmla="*/ 285835 h 418411"/>
                <a:gd name="connsiteX3" fmla="*/ 132304 w 252883"/>
                <a:gd name="connsiteY3" fmla="*/ 352823 h 418411"/>
                <a:gd name="connsiteX4" fmla="*/ 0 w 252883"/>
                <a:gd name="connsiteY4" fmla="*/ 21924 h 418411"/>
                <a:gd name="connsiteX0" fmla="*/ 0 w 252883"/>
                <a:gd name="connsiteY0" fmla="*/ 21924 h 411037"/>
                <a:gd name="connsiteX1" fmla="*/ 202642 w 252883"/>
                <a:gd name="connsiteY1" fmla="*/ 13551 h 411037"/>
                <a:gd name="connsiteX2" fmla="*/ 252883 w 252883"/>
                <a:gd name="connsiteY2" fmla="*/ 285835 h 411037"/>
                <a:gd name="connsiteX3" fmla="*/ 132304 w 252883"/>
                <a:gd name="connsiteY3" fmla="*/ 352823 h 411037"/>
                <a:gd name="connsiteX4" fmla="*/ 0 w 252883"/>
                <a:gd name="connsiteY4" fmla="*/ 21924 h 411037"/>
                <a:gd name="connsiteX0" fmla="*/ 0 w 252883"/>
                <a:gd name="connsiteY0" fmla="*/ 21924 h 404877"/>
                <a:gd name="connsiteX1" fmla="*/ 202642 w 252883"/>
                <a:gd name="connsiteY1" fmla="*/ 13551 h 404877"/>
                <a:gd name="connsiteX2" fmla="*/ 252883 w 252883"/>
                <a:gd name="connsiteY2" fmla="*/ 285835 h 404877"/>
                <a:gd name="connsiteX3" fmla="*/ 132304 w 252883"/>
                <a:gd name="connsiteY3" fmla="*/ 352823 h 404877"/>
                <a:gd name="connsiteX4" fmla="*/ 0 w 252883"/>
                <a:gd name="connsiteY4" fmla="*/ 21924 h 404877"/>
                <a:gd name="connsiteX0" fmla="*/ 0 w 252883"/>
                <a:gd name="connsiteY0" fmla="*/ 21924 h 411727"/>
                <a:gd name="connsiteX1" fmla="*/ 202642 w 252883"/>
                <a:gd name="connsiteY1" fmla="*/ 13551 h 411727"/>
                <a:gd name="connsiteX2" fmla="*/ 252883 w 252883"/>
                <a:gd name="connsiteY2" fmla="*/ 285835 h 411727"/>
                <a:gd name="connsiteX3" fmla="*/ 132304 w 252883"/>
                <a:gd name="connsiteY3" fmla="*/ 352823 h 411727"/>
                <a:gd name="connsiteX4" fmla="*/ 0 w 252883"/>
                <a:gd name="connsiteY4" fmla="*/ 21924 h 411727"/>
                <a:gd name="connsiteX0" fmla="*/ 0 w 252892"/>
                <a:gd name="connsiteY0" fmla="*/ 21924 h 411727"/>
                <a:gd name="connsiteX1" fmla="*/ 202642 w 252892"/>
                <a:gd name="connsiteY1" fmla="*/ 13551 h 411727"/>
                <a:gd name="connsiteX2" fmla="*/ 252883 w 252892"/>
                <a:gd name="connsiteY2" fmla="*/ 285835 h 411727"/>
                <a:gd name="connsiteX3" fmla="*/ 132304 w 252892"/>
                <a:gd name="connsiteY3" fmla="*/ 352823 h 411727"/>
                <a:gd name="connsiteX4" fmla="*/ 0 w 252892"/>
                <a:gd name="connsiteY4" fmla="*/ 21924 h 411727"/>
                <a:gd name="connsiteX0" fmla="*/ 0 w 253478"/>
                <a:gd name="connsiteY0" fmla="*/ 21924 h 411727"/>
                <a:gd name="connsiteX1" fmla="*/ 202642 w 253478"/>
                <a:gd name="connsiteY1" fmla="*/ 13551 h 411727"/>
                <a:gd name="connsiteX2" fmla="*/ 252883 w 253478"/>
                <a:gd name="connsiteY2" fmla="*/ 285835 h 411727"/>
                <a:gd name="connsiteX3" fmla="*/ 132304 w 253478"/>
                <a:gd name="connsiteY3" fmla="*/ 352823 h 411727"/>
                <a:gd name="connsiteX4" fmla="*/ 0 w 253478"/>
                <a:gd name="connsiteY4" fmla="*/ 21924 h 411727"/>
                <a:gd name="connsiteX0" fmla="*/ 0 w 253365"/>
                <a:gd name="connsiteY0" fmla="*/ 21924 h 411727"/>
                <a:gd name="connsiteX1" fmla="*/ 202642 w 253365"/>
                <a:gd name="connsiteY1" fmla="*/ 13551 h 411727"/>
                <a:gd name="connsiteX2" fmla="*/ 252883 w 253365"/>
                <a:gd name="connsiteY2" fmla="*/ 285835 h 411727"/>
                <a:gd name="connsiteX3" fmla="*/ 132304 w 253365"/>
                <a:gd name="connsiteY3" fmla="*/ 352823 h 411727"/>
                <a:gd name="connsiteX4" fmla="*/ 0 w 253365"/>
                <a:gd name="connsiteY4" fmla="*/ 21924 h 411727"/>
                <a:gd name="connsiteX0" fmla="*/ 0 w 253423"/>
                <a:gd name="connsiteY0" fmla="*/ 21924 h 411727"/>
                <a:gd name="connsiteX1" fmla="*/ 202642 w 253423"/>
                <a:gd name="connsiteY1" fmla="*/ 13551 h 411727"/>
                <a:gd name="connsiteX2" fmla="*/ 252883 w 253423"/>
                <a:gd name="connsiteY2" fmla="*/ 285835 h 411727"/>
                <a:gd name="connsiteX3" fmla="*/ 132304 w 253423"/>
                <a:gd name="connsiteY3" fmla="*/ 352823 h 411727"/>
                <a:gd name="connsiteX4" fmla="*/ 0 w 253423"/>
                <a:gd name="connsiteY4" fmla="*/ 21924 h 411727"/>
                <a:gd name="connsiteX0" fmla="*/ 0 w 266596"/>
                <a:gd name="connsiteY0" fmla="*/ 40405 h 430208"/>
                <a:gd name="connsiteX1" fmla="*/ 266596 w 266596"/>
                <a:gd name="connsiteY1" fmla="*/ 3874 h 430208"/>
                <a:gd name="connsiteX2" fmla="*/ 252883 w 266596"/>
                <a:gd name="connsiteY2" fmla="*/ 304316 h 430208"/>
                <a:gd name="connsiteX3" fmla="*/ 132304 w 266596"/>
                <a:gd name="connsiteY3" fmla="*/ 371304 h 430208"/>
                <a:gd name="connsiteX4" fmla="*/ 0 w 266596"/>
                <a:gd name="connsiteY4" fmla="*/ 40405 h 430208"/>
                <a:gd name="connsiteX0" fmla="*/ 0 w 266596"/>
                <a:gd name="connsiteY0" fmla="*/ 36531 h 426334"/>
                <a:gd name="connsiteX1" fmla="*/ 266596 w 266596"/>
                <a:gd name="connsiteY1" fmla="*/ 0 h 426334"/>
                <a:gd name="connsiteX2" fmla="*/ 252883 w 266596"/>
                <a:gd name="connsiteY2" fmla="*/ 300442 h 426334"/>
                <a:gd name="connsiteX3" fmla="*/ 132304 w 266596"/>
                <a:gd name="connsiteY3" fmla="*/ 367430 h 426334"/>
                <a:gd name="connsiteX4" fmla="*/ 0 w 266596"/>
                <a:gd name="connsiteY4" fmla="*/ 36531 h 426334"/>
                <a:gd name="connsiteX0" fmla="*/ 0 w 278141"/>
                <a:gd name="connsiteY0" fmla="*/ 36531 h 391469"/>
                <a:gd name="connsiteX1" fmla="*/ 266596 w 278141"/>
                <a:gd name="connsiteY1" fmla="*/ 0 h 391469"/>
                <a:gd name="connsiteX2" fmla="*/ 277348 w 278141"/>
                <a:gd name="connsiteY2" fmla="*/ 227221 h 391469"/>
                <a:gd name="connsiteX3" fmla="*/ 132304 w 278141"/>
                <a:gd name="connsiteY3" fmla="*/ 367430 h 391469"/>
                <a:gd name="connsiteX4" fmla="*/ 0 w 278141"/>
                <a:gd name="connsiteY4" fmla="*/ 36531 h 391469"/>
                <a:gd name="connsiteX0" fmla="*/ 0 w 277348"/>
                <a:gd name="connsiteY0" fmla="*/ 36531 h 391469"/>
                <a:gd name="connsiteX1" fmla="*/ 266596 w 277348"/>
                <a:gd name="connsiteY1" fmla="*/ 0 h 391469"/>
                <a:gd name="connsiteX2" fmla="*/ 277348 w 277348"/>
                <a:gd name="connsiteY2" fmla="*/ 227221 h 391469"/>
                <a:gd name="connsiteX3" fmla="*/ 132304 w 277348"/>
                <a:gd name="connsiteY3" fmla="*/ 367430 h 391469"/>
                <a:gd name="connsiteX4" fmla="*/ 0 w 277348"/>
                <a:gd name="connsiteY4" fmla="*/ 36531 h 391469"/>
                <a:gd name="connsiteX0" fmla="*/ 0 w 277348"/>
                <a:gd name="connsiteY0" fmla="*/ 36531 h 391469"/>
                <a:gd name="connsiteX1" fmla="*/ 266596 w 277348"/>
                <a:gd name="connsiteY1" fmla="*/ 0 h 391469"/>
                <a:gd name="connsiteX2" fmla="*/ 277348 w 277348"/>
                <a:gd name="connsiteY2" fmla="*/ 227221 h 391469"/>
                <a:gd name="connsiteX3" fmla="*/ 132304 w 277348"/>
                <a:gd name="connsiteY3" fmla="*/ 367430 h 391469"/>
                <a:gd name="connsiteX4" fmla="*/ 0 w 277348"/>
                <a:gd name="connsiteY4" fmla="*/ 36531 h 391469"/>
                <a:gd name="connsiteX0" fmla="*/ 0 w 277348"/>
                <a:gd name="connsiteY0" fmla="*/ 36531 h 319621"/>
                <a:gd name="connsiteX1" fmla="*/ 266596 w 277348"/>
                <a:gd name="connsiteY1" fmla="*/ 0 h 319621"/>
                <a:gd name="connsiteX2" fmla="*/ 277348 w 277348"/>
                <a:gd name="connsiteY2" fmla="*/ 227221 h 319621"/>
                <a:gd name="connsiteX3" fmla="*/ 168107 w 277348"/>
                <a:gd name="connsiteY3" fmla="*/ 186684 h 319621"/>
                <a:gd name="connsiteX4" fmla="*/ 0 w 277348"/>
                <a:gd name="connsiteY4" fmla="*/ 36531 h 319621"/>
                <a:gd name="connsiteX0" fmla="*/ 0 w 277348"/>
                <a:gd name="connsiteY0" fmla="*/ 36531 h 280601"/>
                <a:gd name="connsiteX1" fmla="*/ 266596 w 277348"/>
                <a:gd name="connsiteY1" fmla="*/ 0 h 280601"/>
                <a:gd name="connsiteX2" fmla="*/ 277348 w 277348"/>
                <a:gd name="connsiteY2" fmla="*/ 227221 h 280601"/>
                <a:gd name="connsiteX3" fmla="*/ 168107 w 277348"/>
                <a:gd name="connsiteY3" fmla="*/ 186684 h 280601"/>
                <a:gd name="connsiteX4" fmla="*/ 0 w 277348"/>
                <a:gd name="connsiteY4" fmla="*/ 36531 h 280601"/>
                <a:gd name="connsiteX0" fmla="*/ 0 w 277348"/>
                <a:gd name="connsiteY0" fmla="*/ 36531 h 288263"/>
                <a:gd name="connsiteX1" fmla="*/ 266596 w 277348"/>
                <a:gd name="connsiteY1" fmla="*/ 0 h 288263"/>
                <a:gd name="connsiteX2" fmla="*/ 277348 w 277348"/>
                <a:gd name="connsiteY2" fmla="*/ 227221 h 288263"/>
                <a:gd name="connsiteX3" fmla="*/ 168107 w 277348"/>
                <a:gd name="connsiteY3" fmla="*/ 186684 h 288263"/>
                <a:gd name="connsiteX4" fmla="*/ 0 w 277348"/>
                <a:gd name="connsiteY4" fmla="*/ 36531 h 288263"/>
                <a:gd name="connsiteX0" fmla="*/ 0 w 277348"/>
                <a:gd name="connsiteY0" fmla="*/ 36531 h 288263"/>
                <a:gd name="connsiteX1" fmla="*/ 266596 w 277348"/>
                <a:gd name="connsiteY1" fmla="*/ 0 h 288263"/>
                <a:gd name="connsiteX2" fmla="*/ 277348 w 277348"/>
                <a:gd name="connsiteY2" fmla="*/ 227221 h 288263"/>
                <a:gd name="connsiteX3" fmla="*/ 168107 w 277348"/>
                <a:gd name="connsiteY3" fmla="*/ 186684 h 288263"/>
                <a:gd name="connsiteX4" fmla="*/ 0 w 277348"/>
                <a:gd name="connsiteY4" fmla="*/ 36531 h 288263"/>
                <a:gd name="connsiteX0" fmla="*/ 0 w 364808"/>
                <a:gd name="connsiteY0" fmla="*/ 11305 h 296934"/>
                <a:gd name="connsiteX1" fmla="*/ 354056 w 364808"/>
                <a:gd name="connsiteY1" fmla="*/ 8671 h 296934"/>
                <a:gd name="connsiteX2" fmla="*/ 364808 w 364808"/>
                <a:gd name="connsiteY2" fmla="*/ 235892 h 296934"/>
                <a:gd name="connsiteX3" fmla="*/ 255567 w 364808"/>
                <a:gd name="connsiteY3" fmla="*/ 195355 h 296934"/>
                <a:gd name="connsiteX4" fmla="*/ 0 w 364808"/>
                <a:gd name="connsiteY4" fmla="*/ 11305 h 296934"/>
                <a:gd name="connsiteX0" fmla="*/ 0 w 364808"/>
                <a:gd name="connsiteY0" fmla="*/ 2634 h 288263"/>
                <a:gd name="connsiteX1" fmla="*/ 354056 w 364808"/>
                <a:gd name="connsiteY1" fmla="*/ 0 h 288263"/>
                <a:gd name="connsiteX2" fmla="*/ 364808 w 364808"/>
                <a:gd name="connsiteY2" fmla="*/ 227221 h 288263"/>
                <a:gd name="connsiteX3" fmla="*/ 255567 w 364808"/>
                <a:gd name="connsiteY3" fmla="*/ 186684 h 288263"/>
                <a:gd name="connsiteX4" fmla="*/ 0 w 364808"/>
                <a:gd name="connsiteY4" fmla="*/ 2634 h 288263"/>
                <a:gd name="connsiteX0" fmla="*/ 0 w 364808"/>
                <a:gd name="connsiteY0" fmla="*/ 2634 h 288263"/>
                <a:gd name="connsiteX1" fmla="*/ 354056 w 364808"/>
                <a:gd name="connsiteY1" fmla="*/ 0 h 288263"/>
                <a:gd name="connsiteX2" fmla="*/ 364808 w 364808"/>
                <a:gd name="connsiteY2" fmla="*/ 227221 h 288263"/>
                <a:gd name="connsiteX3" fmla="*/ 255567 w 364808"/>
                <a:gd name="connsiteY3" fmla="*/ 186684 h 288263"/>
                <a:gd name="connsiteX4" fmla="*/ 0 w 364808"/>
                <a:gd name="connsiteY4" fmla="*/ 2634 h 288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808" h="288263">
                  <a:moveTo>
                    <a:pt x="0" y="2634"/>
                  </a:moveTo>
                  <a:cubicBezTo>
                    <a:pt x="140652" y="10622"/>
                    <a:pt x="255637" y="31855"/>
                    <a:pt x="354056" y="0"/>
                  </a:cubicBezTo>
                  <a:cubicBezTo>
                    <a:pt x="317362" y="83595"/>
                    <a:pt x="364959" y="178698"/>
                    <a:pt x="364808" y="227221"/>
                  </a:cubicBezTo>
                  <a:cubicBezTo>
                    <a:pt x="359579" y="357832"/>
                    <a:pt x="250636" y="247331"/>
                    <a:pt x="255567" y="186684"/>
                  </a:cubicBezTo>
                  <a:cubicBezTo>
                    <a:pt x="268927" y="118792"/>
                    <a:pt x="284682" y="97779"/>
                    <a:pt x="0" y="2634"/>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5" name="Rectangle 77">
              <a:extLst>
                <a:ext uri="{FF2B5EF4-FFF2-40B4-BE49-F238E27FC236}">
                  <a16:creationId xmlns:a16="http://schemas.microsoft.com/office/drawing/2014/main" id="{27D2C0E9-7A81-3805-49F3-302C75A4E96B}"/>
                </a:ext>
              </a:extLst>
            </p:cNvPr>
            <p:cNvSpPr/>
            <p:nvPr/>
          </p:nvSpPr>
          <p:spPr bwMode="auto">
            <a:xfrm rot="9900000">
              <a:off x="15736366" y="3567905"/>
              <a:ext cx="206417" cy="367446"/>
            </a:xfrm>
            <a:custGeom>
              <a:avLst/>
              <a:gdLst>
                <a:gd name="connsiteX0" fmla="*/ 0 w 174171"/>
                <a:gd name="connsiteY0" fmla="*/ 0 h 392864"/>
                <a:gd name="connsiteX1" fmla="*/ 174171 w 174171"/>
                <a:gd name="connsiteY1" fmla="*/ 0 h 392864"/>
                <a:gd name="connsiteX2" fmla="*/ 174171 w 174171"/>
                <a:gd name="connsiteY2" fmla="*/ 392864 h 392864"/>
                <a:gd name="connsiteX3" fmla="*/ 0 w 174171"/>
                <a:gd name="connsiteY3" fmla="*/ 392864 h 392864"/>
                <a:gd name="connsiteX4" fmla="*/ 0 w 174171"/>
                <a:gd name="connsiteY4" fmla="*/ 0 h 392864"/>
                <a:gd name="connsiteX0" fmla="*/ 0 w 246184"/>
                <a:gd name="connsiteY0" fmla="*/ 25120 h 392864"/>
                <a:gd name="connsiteX1" fmla="*/ 246184 w 246184"/>
                <a:gd name="connsiteY1" fmla="*/ 0 h 392864"/>
                <a:gd name="connsiteX2" fmla="*/ 246184 w 246184"/>
                <a:gd name="connsiteY2" fmla="*/ 392864 h 392864"/>
                <a:gd name="connsiteX3" fmla="*/ 72013 w 246184"/>
                <a:gd name="connsiteY3" fmla="*/ 392864 h 392864"/>
                <a:gd name="connsiteX4" fmla="*/ 0 w 246184"/>
                <a:gd name="connsiteY4" fmla="*/ 25120 h 392864"/>
                <a:gd name="connsiteX0" fmla="*/ 0 w 246184"/>
                <a:gd name="connsiteY0" fmla="*/ 8373 h 376117"/>
                <a:gd name="connsiteX1" fmla="*/ 202642 w 246184"/>
                <a:gd name="connsiteY1" fmla="*/ 0 h 376117"/>
                <a:gd name="connsiteX2" fmla="*/ 246184 w 246184"/>
                <a:gd name="connsiteY2" fmla="*/ 376117 h 376117"/>
                <a:gd name="connsiteX3" fmla="*/ 72013 w 246184"/>
                <a:gd name="connsiteY3" fmla="*/ 376117 h 376117"/>
                <a:gd name="connsiteX4" fmla="*/ 0 w 246184"/>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64606"/>
                <a:gd name="connsiteY0" fmla="*/ 8373 h 376117"/>
                <a:gd name="connsiteX1" fmla="*/ 202642 w 264606"/>
                <a:gd name="connsiteY1" fmla="*/ 0 h 376117"/>
                <a:gd name="connsiteX2" fmla="*/ 264606 w 264606"/>
                <a:gd name="connsiteY2" fmla="*/ 265585 h 376117"/>
                <a:gd name="connsiteX3" fmla="*/ 72013 w 264606"/>
                <a:gd name="connsiteY3" fmla="*/ 376117 h 376117"/>
                <a:gd name="connsiteX4" fmla="*/ 0 w 264606"/>
                <a:gd name="connsiteY4" fmla="*/ 8373 h 376117"/>
                <a:gd name="connsiteX0" fmla="*/ 0 w 252883"/>
                <a:gd name="connsiteY0" fmla="*/ 8373 h 376117"/>
                <a:gd name="connsiteX1" fmla="*/ 202642 w 252883"/>
                <a:gd name="connsiteY1" fmla="*/ 0 h 376117"/>
                <a:gd name="connsiteX2" fmla="*/ 252883 w 252883"/>
                <a:gd name="connsiteY2" fmla="*/ 272284 h 376117"/>
                <a:gd name="connsiteX3" fmla="*/ 72013 w 252883"/>
                <a:gd name="connsiteY3" fmla="*/ 376117 h 376117"/>
                <a:gd name="connsiteX4" fmla="*/ 0 w 252883"/>
                <a:gd name="connsiteY4" fmla="*/ 8373 h 376117"/>
                <a:gd name="connsiteX0" fmla="*/ 0 w 252883"/>
                <a:gd name="connsiteY0" fmla="*/ 8373 h 361044"/>
                <a:gd name="connsiteX1" fmla="*/ 202642 w 252883"/>
                <a:gd name="connsiteY1" fmla="*/ 0 h 361044"/>
                <a:gd name="connsiteX2" fmla="*/ 252883 w 252883"/>
                <a:gd name="connsiteY2" fmla="*/ 272284 h 361044"/>
                <a:gd name="connsiteX3" fmla="*/ 128954 w 252883"/>
                <a:gd name="connsiteY3" fmla="*/ 361044 h 361044"/>
                <a:gd name="connsiteX4" fmla="*/ 0 w 252883"/>
                <a:gd name="connsiteY4" fmla="*/ 8373 h 361044"/>
                <a:gd name="connsiteX0" fmla="*/ 0 w 252883"/>
                <a:gd name="connsiteY0" fmla="*/ 8373 h 389076"/>
                <a:gd name="connsiteX1" fmla="*/ 202642 w 252883"/>
                <a:gd name="connsiteY1" fmla="*/ 0 h 389076"/>
                <a:gd name="connsiteX2" fmla="*/ 252883 w 252883"/>
                <a:gd name="connsiteY2" fmla="*/ 272284 h 389076"/>
                <a:gd name="connsiteX3" fmla="*/ 128954 w 252883"/>
                <a:gd name="connsiteY3" fmla="*/ 361044 h 389076"/>
                <a:gd name="connsiteX4" fmla="*/ 0 w 252883"/>
                <a:gd name="connsiteY4" fmla="*/ 8373 h 389076"/>
                <a:gd name="connsiteX0" fmla="*/ 0 w 252883"/>
                <a:gd name="connsiteY0" fmla="*/ 8373 h 410879"/>
                <a:gd name="connsiteX1" fmla="*/ 202642 w 252883"/>
                <a:gd name="connsiteY1" fmla="*/ 0 h 410879"/>
                <a:gd name="connsiteX2" fmla="*/ 252883 w 252883"/>
                <a:gd name="connsiteY2" fmla="*/ 272284 h 410879"/>
                <a:gd name="connsiteX3" fmla="*/ 128954 w 252883"/>
                <a:gd name="connsiteY3" fmla="*/ 361044 h 410879"/>
                <a:gd name="connsiteX4" fmla="*/ 0 w 252883"/>
                <a:gd name="connsiteY4" fmla="*/ 8373 h 410879"/>
                <a:gd name="connsiteX0" fmla="*/ 0 w 252883"/>
                <a:gd name="connsiteY0" fmla="*/ 8373 h 400839"/>
                <a:gd name="connsiteX1" fmla="*/ 202642 w 252883"/>
                <a:gd name="connsiteY1" fmla="*/ 0 h 400839"/>
                <a:gd name="connsiteX2" fmla="*/ 252883 w 252883"/>
                <a:gd name="connsiteY2" fmla="*/ 272284 h 400839"/>
                <a:gd name="connsiteX3" fmla="*/ 132304 w 252883"/>
                <a:gd name="connsiteY3" fmla="*/ 339272 h 400839"/>
                <a:gd name="connsiteX4" fmla="*/ 0 w 252883"/>
                <a:gd name="connsiteY4" fmla="*/ 8373 h 400839"/>
                <a:gd name="connsiteX0" fmla="*/ 0 w 252883"/>
                <a:gd name="connsiteY0" fmla="*/ 17860 h 410326"/>
                <a:gd name="connsiteX1" fmla="*/ 202642 w 252883"/>
                <a:gd name="connsiteY1" fmla="*/ 9487 h 410326"/>
                <a:gd name="connsiteX2" fmla="*/ 252883 w 252883"/>
                <a:gd name="connsiteY2" fmla="*/ 281771 h 410326"/>
                <a:gd name="connsiteX3" fmla="*/ 132304 w 252883"/>
                <a:gd name="connsiteY3" fmla="*/ 348759 h 410326"/>
                <a:gd name="connsiteX4" fmla="*/ 0 w 252883"/>
                <a:gd name="connsiteY4" fmla="*/ 17860 h 410326"/>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4390"/>
                <a:gd name="connsiteX1" fmla="*/ 202642 w 252883"/>
                <a:gd name="connsiteY1" fmla="*/ 13551 h 414390"/>
                <a:gd name="connsiteX2" fmla="*/ 252883 w 252883"/>
                <a:gd name="connsiteY2" fmla="*/ 285835 h 414390"/>
                <a:gd name="connsiteX3" fmla="*/ 132304 w 252883"/>
                <a:gd name="connsiteY3" fmla="*/ 352823 h 414390"/>
                <a:gd name="connsiteX4" fmla="*/ 0 w 252883"/>
                <a:gd name="connsiteY4" fmla="*/ 21924 h 414390"/>
                <a:gd name="connsiteX0" fmla="*/ 0 w 252883"/>
                <a:gd name="connsiteY0" fmla="*/ 21924 h 418411"/>
                <a:gd name="connsiteX1" fmla="*/ 202642 w 252883"/>
                <a:gd name="connsiteY1" fmla="*/ 13551 h 418411"/>
                <a:gd name="connsiteX2" fmla="*/ 252883 w 252883"/>
                <a:gd name="connsiteY2" fmla="*/ 285835 h 418411"/>
                <a:gd name="connsiteX3" fmla="*/ 132304 w 252883"/>
                <a:gd name="connsiteY3" fmla="*/ 352823 h 418411"/>
                <a:gd name="connsiteX4" fmla="*/ 0 w 252883"/>
                <a:gd name="connsiteY4" fmla="*/ 21924 h 418411"/>
                <a:gd name="connsiteX0" fmla="*/ 0 w 252883"/>
                <a:gd name="connsiteY0" fmla="*/ 21924 h 411037"/>
                <a:gd name="connsiteX1" fmla="*/ 202642 w 252883"/>
                <a:gd name="connsiteY1" fmla="*/ 13551 h 411037"/>
                <a:gd name="connsiteX2" fmla="*/ 252883 w 252883"/>
                <a:gd name="connsiteY2" fmla="*/ 285835 h 411037"/>
                <a:gd name="connsiteX3" fmla="*/ 132304 w 252883"/>
                <a:gd name="connsiteY3" fmla="*/ 352823 h 411037"/>
                <a:gd name="connsiteX4" fmla="*/ 0 w 252883"/>
                <a:gd name="connsiteY4" fmla="*/ 21924 h 411037"/>
                <a:gd name="connsiteX0" fmla="*/ 0 w 252883"/>
                <a:gd name="connsiteY0" fmla="*/ 21924 h 404877"/>
                <a:gd name="connsiteX1" fmla="*/ 202642 w 252883"/>
                <a:gd name="connsiteY1" fmla="*/ 13551 h 404877"/>
                <a:gd name="connsiteX2" fmla="*/ 252883 w 252883"/>
                <a:gd name="connsiteY2" fmla="*/ 285835 h 404877"/>
                <a:gd name="connsiteX3" fmla="*/ 132304 w 252883"/>
                <a:gd name="connsiteY3" fmla="*/ 352823 h 404877"/>
                <a:gd name="connsiteX4" fmla="*/ 0 w 252883"/>
                <a:gd name="connsiteY4" fmla="*/ 21924 h 404877"/>
                <a:gd name="connsiteX0" fmla="*/ 0 w 252883"/>
                <a:gd name="connsiteY0" fmla="*/ 21924 h 411727"/>
                <a:gd name="connsiteX1" fmla="*/ 202642 w 252883"/>
                <a:gd name="connsiteY1" fmla="*/ 13551 h 411727"/>
                <a:gd name="connsiteX2" fmla="*/ 252883 w 252883"/>
                <a:gd name="connsiteY2" fmla="*/ 285835 h 411727"/>
                <a:gd name="connsiteX3" fmla="*/ 132304 w 252883"/>
                <a:gd name="connsiteY3" fmla="*/ 352823 h 411727"/>
                <a:gd name="connsiteX4" fmla="*/ 0 w 252883"/>
                <a:gd name="connsiteY4" fmla="*/ 21924 h 411727"/>
                <a:gd name="connsiteX0" fmla="*/ 0 w 252892"/>
                <a:gd name="connsiteY0" fmla="*/ 21924 h 411727"/>
                <a:gd name="connsiteX1" fmla="*/ 202642 w 252892"/>
                <a:gd name="connsiteY1" fmla="*/ 13551 h 411727"/>
                <a:gd name="connsiteX2" fmla="*/ 252883 w 252892"/>
                <a:gd name="connsiteY2" fmla="*/ 285835 h 411727"/>
                <a:gd name="connsiteX3" fmla="*/ 132304 w 252892"/>
                <a:gd name="connsiteY3" fmla="*/ 352823 h 411727"/>
                <a:gd name="connsiteX4" fmla="*/ 0 w 252892"/>
                <a:gd name="connsiteY4" fmla="*/ 21924 h 411727"/>
                <a:gd name="connsiteX0" fmla="*/ 0 w 253478"/>
                <a:gd name="connsiteY0" fmla="*/ 21924 h 411727"/>
                <a:gd name="connsiteX1" fmla="*/ 202642 w 253478"/>
                <a:gd name="connsiteY1" fmla="*/ 13551 h 411727"/>
                <a:gd name="connsiteX2" fmla="*/ 252883 w 253478"/>
                <a:gd name="connsiteY2" fmla="*/ 285835 h 411727"/>
                <a:gd name="connsiteX3" fmla="*/ 132304 w 253478"/>
                <a:gd name="connsiteY3" fmla="*/ 352823 h 411727"/>
                <a:gd name="connsiteX4" fmla="*/ 0 w 253478"/>
                <a:gd name="connsiteY4" fmla="*/ 21924 h 411727"/>
                <a:gd name="connsiteX0" fmla="*/ 0 w 253365"/>
                <a:gd name="connsiteY0" fmla="*/ 21924 h 411727"/>
                <a:gd name="connsiteX1" fmla="*/ 202642 w 253365"/>
                <a:gd name="connsiteY1" fmla="*/ 13551 h 411727"/>
                <a:gd name="connsiteX2" fmla="*/ 252883 w 253365"/>
                <a:gd name="connsiteY2" fmla="*/ 285835 h 411727"/>
                <a:gd name="connsiteX3" fmla="*/ 132304 w 253365"/>
                <a:gd name="connsiteY3" fmla="*/ 352823 h 411727"/>
                <a:gd name="connsiteX4" fmla="*/ 0 w 253365"/>
                <a:gd name="connsiteY4" fmla="*/ 21924 h 411727"/>
                <a:gd name="connsiteX0" fmla="*/ 0 w 253423"/>
                <a:gd name="connsiteY0" fmla="*/ 21924 h 411727"/>
                <a:gd name="connsiteX1" fmla="*/ 202642 w 253423"/>
                <a:gd name="connsiteY1" fmla="*/ 13551 h 411727"/>
                <a:gd name="connsiteX2" fmla="*/ 252883 w 253423"/>
                <a:gd name="connsiteY2" fmla="*/ 285835 h 411727"/>
                <a:gd name="connsiteX3" fmla="*/ 132304 w 253423"/>
                <a:gd name="connsiteY3" fmla="*/ 352823 h 411727"/>
                <a:gd name="connsiteX4" fmla="*/ 0 w 253423"/>
                <a:gd name="connsiteY4" fmla="*/ 21924 h 411727"/>
                <a:gd name="connsiteX0" fmla="*/ 0 w 238430"/>
                <a:gd name="connsiteY0" fmla="*/ 22951 h 410470"/>
                <a:gd name="connsiteX1" fmla="*/ 187649 w 238430"/>
                <a:gd name="connsiteY1" fmla="*/ 12294 h 410470"/>
                <a:gd name="connsiteX2" fmla="*/ 237890 w 238430"/>
                <a:gd name="connsiteY2" fmla="*/ 284578 h 410470"/>
                <a:gd name="connsiteX3" fmla="*/ 117311 w 238430"/>
                <a:gd name="connsiteY3" fmla="*/ 351566 h 410470"/>
                <a:gd name="connsiteX4" fmla="*/ 0 w 238430"/>
                <a:gd name="connsiteY4" fmla="*/ 22951 h 410470"/>
                <a:gd name="connsiteX0" fmla="*/ 0 w 238432"/>
                <a:gd name="connsiteY0" fmla="*/ 66057 h 453576"/>
                <a:gd name="connsiteX1" fmla="*/ 188144 w 238432"/>
                <a:gd name="connsiteY1" fmla="*/ 1785 h 453576"/>
                <a:gd name="connsiteX2" fmla="*/ 237890 w 238432"/>
                <a:gd name="connsiteY2" fmla="*/ 327684 h 453576"/>
                <a:gd name="connsiteX3" fmla="*/ 117311 w 238432"/>
                <a:gd name="connsiteY3" fmla="*/ 394672 h 453576"/>
                <a:gd name="connsiteX4" fmla="*/ 0 w 238432"/>
                <a:gd name="connsiteY4" fmla="*/ 66057 h 453576"/>
                <a:gd name="connsiteX0" fmla="*/ 0 w 238432"/>
                <a:gd name="connsiteY0" fmla="*/ 66057 h 434629"/>
                <a:gd name="connsiteX1" fmla="*/ 188144 w 238432"/>
                <a:gd name="connsiteY1" fmla="*/ 1785 h 434629"/>
                <a:gd name="connsiteX2" fmla="*/ 237890 w 238432"/>
                <a:gd name="connsiteY2" fmla="*/ 327684 h 434629"/>
                <a:gd name="connsiteX3" fmla="*/ 81235 w 238432"/>
                <a:gd name="connsiteY3" fmla="*/ 341660 h 434629"/>
                <a:gd name="connsiteX4" fmla="*/ 0 w 238432"/>
                <a:gd name="connsiteY4" fmla="*/ 66057 h 434629"/>
                <a:gd name="connsiteX0" fmla="*/ 0 w 205127"/>
                <a:gd name="connsiteY0" fmla="*/ 66057 h 410406"/>
                <a:gd name="connsiteX1" fmla="*/ 188144 w 205127"/>
                <a:gd name="connsiteY1" fmla="*/ 1785 h 410406"/>
                <a:gd name="connsiteX2" fmla="*/ 204383 w 205127"/>
                <a:gd name="connsiteY2" fmla="*/ 290964 h 410406"/>
                <a:gd name="connsiteX3" fmla="*/ 81235 w 205127"/>
                <a:gd name="connsiteY3" fmla="*/ 341660 h 410406"/>
                <a:gd name="connsiteX4" fmla="*/ 0 w 205127"/>
                <a:gd name="connsiteY4" fmla="*/ 66057 h 410406"/>
                <a:gd name="connsiteX0" fmla="*/ 0 w 205127"/>
                <a:gd name="connsiteY0" fmla="*/ 66057 h 399765"/>
                <a:gd name="connsiteX1" fmla="*/ 188144 w 205127"/>
                <a:gd name="connsiteY1" fmla="*/ 1785 h 399765"/>
                <a:gd name="connsiteX2" fmla="*/ 204383 w 205127"/>
                <a:gd name="connsiteY2" fmla="*/ 290964 h 399765"/>
                <a:gd name="connsiteX3" fmla="*/ 63472 w 205127"/>
                <a:gd name="connsiteY3" fmla="*/ 310893 h 399765"/>
                <a:gd name="connsiteX4" fmla="*/ 0 w 205127"/>
                <a:gd name="connsiteY4" fmla="*/ 66057 h 399765"/>
                <a:gd name="connsiteX0" fmla="*/ 0 w 205127"/>
                <a:gd name="connsiteY0" fmla="*/ 66057 h 399029"/>
                <a:gd name="connsiteX1" fmla="*/ 188144 w 205127"/>
                <a:gd name="connsiteY1" fmla="*/ 1785 h 399029"/>
                <a:gd name="connsiteX2" fmla="*/ 204383 w 205127"/>
                <a:gd name="connsiteY2" fmla="*/ 290964 h 399029"/>
                <a:gd name="connsiteX3" fmla="*/ 93573 w 205127"/>
                <a:gd name="connsiteY3" fmla="*/ 308556 h 399029"/>
                <a:gd name="connsiteX4" fmla="*/ 0 w 205127"/>
                <a:gd name="connsiteY4" fmla="*/ 66057 h 399029"/>
                <a:gd name="connsiteX0" fmla="*/ 0 w 205127"/>
                <a:gd name="connsiteY0" fmla="*/ 66057 h 399029"/>
                <a:gd name="connsiteX1" fmla="*/ 188144 w 205127"/>
                <a:gd name="connsiteY1" fmla="*/ 1785 h 399029"/>
                <a:gd name="connsiteX2" fmla="*/ 204383 w 205127"/>
                <a:gd name="connsiteY2" fmla="*/ 290964 h 399029"/>
                <a:gd name="connsiteX3" fmla="*/ 93573 w 205127"/>
                <a:gd name="connsiteY3" fmla="*/ 308556 h 399029"/>
                <a:gd name="connsiteX4" fmla="*/ 0 w 205127"/>
                <a:gd name="connsiteY4" fmla="*/ 66057 h 399029"/>
                <a:gd name="connsiteX0" fmla="*/ 0 w 205127"/>
                <a:gd name="connsiteY0" fmla="*/ 66057 h 389736"/>
                <a:gd name="connsiteX1" fmla="*/ 188144 w 205127"/>
                <a:gd name="connsiteY1" fmla="*/ 1785 h 389736"/>
                <a:gd name="connsiteX2" fmla="*/ 204383 w 205127"/>
                <a:gd name="connsiteY2" fmla="*/ 290964 h 389736"/>
                <a:gd name="connsiteX3" fmla="*/ 102242 w 205127"/>
                <a:gd name="connsiteY3" fmla="*/ 276203 h 389736"/>
                <a:gd name="connsiteX4" fmla="*/ 0 w 205127"/>
                <a:gd name="connsiteY4" fmla="*/ 66057 h 389736"/>
                <a:gd name="connsiteX0" fmla="*/ 0 w 206417"/>
                <a:gd name="connsiteY0" fmla="*/ 66057 h 386179"/>
                <a:gd name="connsiteX1" fmla="*/ 188144 w 206417"/>
                <a:gd name="connsiteY1" fmla="*/ 1785 h 386179"/>
                <a:gd name="connsiteX2" fmla="*/ 205684 w 206417"/>
                <a:gd name="connsiteY2" fmla="*/ 286112 h 386179"/>
                <a:gd name="connsiteX3" fmla="*/ 102242 w 206417"/>
                <a:gd name="connsiteY3" fmla="*/ 276203 h 386179"/>
                <a:gd name="connsiteX4" fmla="*/ 0 w 206417"/>
                <a:gd name="connsiteY4" fmla="*/ 66057 h 386179"/>
                <a:gd name="connsiteX0" fmla="*/ 0 w 206417"/>
                <a:gd name="connsiteY0" fmla="*/ 66057 h 347051"/>
                <a:gd name="connsiteX1" fmla="*/ 188144 w 206417"/>
                <a:gd name="connsiteY1" fmla="*/ 1785 h 347051"/>
                <a:gd name="connsiteX2" fmla="*/ 205684 w 206417"/>
                <a:gd name="connsiteY2" fmla="*/ 286112 h 347051"/>
                <a:gd name="connsiteX3" fmla="*/ 102242 w 206417"/>
                <a:gd name="connsiteY3" fmla="*/ 276203 h 347051"/>
                <a:gd name="connsiteX4" fmla="*/ 0 w 206417"/>
                <a:gd name="connsiteY4" fmla="*/ 66057 h 347051"/>
                <a:gd name="connsiteX0" fmla="*/ 0 w 206417"/>
                <a:gd name="connsiteY0" fmla="*/ 66057 h 367446"/>
                <a:gd name="connsiteX1" fmla="*/ 188144 w 206417"/>
                <a:gd name="connsiteY1" fmla="*/ 1785 h 367446"/>
                <a:gd name="connsiteX2" fmla="*/ 205684 w 206417"/>
                <a:gd name="connsiteY2" fmla="*/ 286112 h 367446"/>
                <a:gd name="connsiteX3" fmla="*/ 102242 w 206417"/>
                <a:gd name="connsiteY3" fmla="*/ 276203 h 367446"/>
                <a:gd name="connsiteX4" fmla="*/ 0 w 206417"/>
                <a:gd name="connsiteY4" fmla="*/ 66057 h 367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417" h="367446">
                  <a:moveTo>
                    <a:pt x="0" y="66057"/>
                  </a:moveTo>
                  <a:cubicBezTo>
                    <a:pt x="80944" y="29771"/>
                    <a:pt x="154092" y="-8822"/>
                    <a:pt x="188144" y="1785"/>
                  </a:cubicBezTo>
                  <a:cubicBezTo>
                    <a:pt x="128413" y="88638"/>
                    <a:pt x="215173" y="192560"/>
                    <a:pt x="205684" y="286112"/>
                  </a:cubicBezTo>
                  <a:cubicBezTo>
                    <a:pt x="190512" y="462770"/>
                    <a:pt x="105034" y="300207"/>
                    <a:pt x="102242" y="276203"/>
                  </a:cubicBezTo>
                  <a:cubicBezTo>
                    <a:pt x="83262" y="207771"/>
                    <a:pt x="130982" y="125989"/>
                    <a:pt x="0" y="66057"/>
                  </a:cubicBezTo>
                  <a:close/>
                </a:path>
              </a:pathLst>
            </a:cu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E0A3EC5D-91E9-1287-699E-A415C14A0411}"/>
              </a:ext>
            </a:extLst>
          </p:cNvPr>
          <p:cNvSpPr>
            <a:spLocks noGrp="1"/>
          </p:cNvSpPr>
          <p:nvPr>
            <p:ph type="title"/>
          </p:nvPr>
        </p:nvSpPr>
        <p:spPr>
          <a:xfrm>
            <a:off x="609759" y="238127"/>
            <a:ext cx="11141055" cy="1103313"/>
          </a:xfrm>
        </p:spPr>
        <p:txBody>
          <a:bodyPr/>
          <a:lstStyle/>
          <a:p>
            <a:r>
              <a:rPr lang="en-US"/>
              <a:t>Resmetirom and the THR-β Pathway</a:t>
            </a:r>
          </a:p>
        </p:txBody>
      </p:sp>
      <p:grpSp>
        <p:nvGrpSpPr>
          <p:cNvPr id="69" name="Group 4">
            <a:extLst>
              <a:ext uri="{FF2B5EF4-FFF2-40B4-BE49-F238E27FC236}">
                <a16:creationId xmlns:a16="http://schemas.microsoft.com/office/drawing/2014/main" id="{8BA9DA0F-EF50-5364-4116-DA06CB31F622}"/>
              </a:ext>
            </a:extLst>
          </p:cNvPr>
          <p:cNvGrpSpPr>
            <a:grpSpLocks noChangeAspect="1"/>
          </p:cNvGrpSpPr>
          <p:nvPr/>
        </p:nvGrpSpPr>
        <p:grpSpPr bwMode="auto">
          <a:xfrm>
            <a:off x="1134903" y="1677345"/>
            <a:ext cx="5127761" cy="3463340"/>
            <a:chOff x="1695" y="2401"/>
            <a:chExt cx="1830" cy="1236"/>
          </a:xfrm>
        </p:grpSpPr>
        <p:sp>
          <p:nvSpPr>
            <p:cNvPr id="70" name="AutoShape 3">
              <a:extLst>
                <a:ext uri="{FF2B5EF4-FFF2-40B4-BE49-F238E27FC236}">
                  <a16:creationId xmlns:a16="http://schemas.microsoft.com/office/drawing/2014/main" id="{437F7778-8FFC-68E3-FFB3-46199358C0D9}"/>
                </a:ext>
              </a:extLst>
            </p:cNvPr>
            <p:cNvSpPr>
              <a:spLocks noChangeAspect="1" noChangeArrowheads="1" noTextEdit="1"/>
            </p:cNvSpPr>
            <p:nvPr/>
          </p:nvSpPr>
          <p:spPr bwMode="auto">
            <a:xfrm>
              <a:off x="1695" y="2401"/>
              <a:ext cx="1830" cy="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5">
              <a:extLst>
                <a:ext uri="{FF2B5EF4-FFF2-40B4-BE49-F238E27FC236}">
                  <a16:creationId xmlns:a16="http://schemas.microsoft.com/office/drawing/2014/main" id="{F3611ABC-E8F2-0280-CDF9-F4C36673A77A}"/>
                </a:ext>
              </a:extLst>
            </p:cNvPr>
            <p:cNvSpPr>
              <a:spLocks/>
            </p:cNvSpPr>
            <p:nvPr/>
          </p:nvSpPr>
          <p:spPr bwMode="auto">
            <a:xfrm>
              <a:off x="1695" y="2401"/>
              <a:ext cx="1830" cy="1236"/>
            </a:xfrm>
            <a:custGeom>
              <a:avLst/>
              <a:gdLst>
                <a:gd name="T0" fmla="*/ 1825 w 1830"/>
                <a:gd name="T1" fmla="*/ 281 h 1236"/>
                <a:gd name="T2" fmla="*/ 1813 w 1830"/>
                <a:gd name="T3" fmla="*/ 315 h 1236"/>
                <a:gd name="T4" fmla="*/ 1749 w 1830"/>
                <a:gd name="T5" fmla="*/ 414 h 1236"/>
                <a:gd name="T6" fmla="*/ 1650 w 1830"/>
                <a:gd name="T7" fmla="*/ 517 h 1236"/>
                <a:gd name="T8" fmla="*/ 1589 w 1830"/>
                <a:gd name="T9" fmla="*/ 564 h 1236"/>
                <a:gd name="T10" fmla="*/ 1478 w 1830"/>
                <a:gd name="T11" fmla="*/ 620 h 1236"/>
                <a:gd name="T12" fmla="*/ 1277 w 1830"/>
                <a:gd name="T13" fmla="*/ 682 h 1236"/>
                <a:gd name="T14" fmla="*/ 1230 w 1830"/>
                <a:gd name="T15" fmla="*/ 692 h 1236"/>
                <a:gd name="T16" fmla="*/ 1109 w 1830"/>
                <a:gd name="T17" fmla="*/ 694 h 1236"/>
                <a:gd name="T18" fmla="*/ 1040 w 1830"/>
                <a:gd name="T19" fmla="*/ 707 h 1236"/>
                <a:gd name="T20" fmla="*/ 994 w 1830"/>
                <a:gd name="T21" fmla="*/ 734 h 1236"/>
                <a:gd name="T22" fmla="*/ 940 w 1830"/>
                <a:gd name="T23" fmla="*/ 783 h 1236"/>
                <a:gd name="T24" fmla="*/ 839 w 1830"/>
                <a:gd name="T25" fmla="*/ 857 h 1236"/>
                <a:gd name="T26" fmla="*/ 699 w 1830"/>
                <a:gd name="T27" fmla="*/ 948 h 1236"/>
                <a:gd name="T28" fmla="*/ 600 w 1830"/>
                <a:gd name="T29" fmla="*/ 1029 h 1236"/>
                <a:gd name="T30" fmla="*/ 438 w 1830"/>
                <a:gd name="T31" fmla="*/ 1162 h 1236"/>
                <a:gd name="T32" fmla="*/ 335 w 1830"/>
                <a:gd name="T33" fmla="*/ 1221 h 1236"/>
                <a:gd name="T34" fmla="*/ 271 w 1830"/>
                <a:gd name="T35" fmla="*/ 1236 h 1236"/>
                <a:gd name="T36" fmla="*/ 226 w 1830"/>
                <a:gd name="T37" fmla="*/ 1229 h 1236"/>
                <a:gd name="T38" fmla="*/ 194 w 1830"/>
                <a:gd name="T39" fmla="*/ 1211 h 1236"/>
                <a:gd name="T40" fmla="*/ 148 w 1830"/>
                <a:gd name="T41" fmla="*/ 1155 h 1236"/>
                <a:gd name="T42" fmla="*/ 103 w 1830"/>
                <a:gd name="T43" fmla="*/ 1044 h 1236"/>
                <a:gd name="T44" fmla="*/ 47 w 1830"/>
                <a:gd name="T45" fmla="*/ 832 h 1236"/>
                <a:gd name="T46" fmla="*/ 17 w 1830"/>
                <a:gd name="T47" fmla="*/ 699 h 1236"/>
                <a:gd name="T48" fmla="*/ 5 w 1830"/>
                <a:gd name="T49" fmla="*/ 608 h 1236"/>
                <a:gd name="T50" fmla="*/ 2 w 1830"/>
                <a:gd name="T51" fmla="*/ 470 h 1236"/>
                <a:gd name="T52" fmla="*/ 30 w 1830"/>
                <a:gd name="T53" fmla="*/ 335 h 1236"/>
                <a:gd name="T54" fmla="*/ 66 w 1830"/>
                <a:gd name="T55" fmla="*/ 249 h 1236"/>
                <a:gd name="T56" fmla="*/ 148 w 1830"/>
                <a:gd name="T57" fmla="*/ 143 h 1236"/>
                <a:gd name="T58" fmla="*/ 253 w 1830"/>
                <a:gd name="T59" fmla="*/ 69 h 1236"/>
                <a:gd name="T60" fmla="*/ 374 w 1830"/>
                <a:gd name="T61" fmla="*/ 22 h 1236"/>
                <a:gd name="T62" fmla="*/ 507 w 1830"/>
                <a:gd name="T63" fmla="*/ 2 h 1236"/>
                <a:gd name="T64" fmla="*/ 640 w 1830"/>
                <a:gd name="T65" fmla="*/ 7 h 1236"/>
                <a:gd name="T66" fmla="*/ 711 w 1830"/>
                <a:gd name="T67" fmla="*/ 20 h 1236"/>
                <a:gd name="T68" fmla="*/ 915 w 1830"/>
                <a:gd name="T69" fmla="*/ 71 h 1236"/>
                <a:gd name="T70" fmla="*/ 959 w 1830"/>
                <a:gd name="T71" fmla="*/ 81 h 1236"/>
                <a:gd name="T72" fmla="*/ 1114 w 1830"/>
                <a:gd name="T73" fmla="*/ 91 h 1236"/>
                <a:gd name="T74" fmla="*/ 1254 w 1830"/>
                <a:gd name="T75" fmla="*/ 94 h 1236"/>
                <a:gd name="T76" fmla="*/ 1434 w 1830"/>
                <a:gd name="T77" fmla="*/ 101 h 1236"/>
                <a:gd name="T78" fmla="*/ 1614 w 1830"/>
                <a:gd name="T79" fmla="*/ 118 h 1236"/>
                <a:gd name="T80" fmla="*/ 1739 w 1830"/>
                <a:gd name="T81" fmla="*/ 150 h 1236"/>
                <a:gd name="T82" fmla="*/ 1798 w 1830"/>
                <a:gd name="T83" fmla="*/ 187 h 1236"/>
                <a:gd name="T84" fmla="*/ 1823 w 1830"/>
                <a:gd name="T85" fmla="*/ 222 h 1236"/>
                <a:gd name="T86" fmla="*/ 1828 w 1830"/>
                <a:gd name="T87" fmla="*/ 266 h 1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30" h="1236">
                  <a:moveTo>
                    <a:pt x="1828" y="266"/>
                  </a:moveTo>
                  <a:lnTo>
                    <a:pt x="1828" y="266"/>
                  </a:lnTo>
                  <a:lnTo>
                    <a:pt x="1825" y="281"/>
                  </a:lnTo>
                  <a:lnTo>
                    <a:pt x="1820" y="295"/>
                  </a:lnTo>
                  <a:lnTo>
                    <a:pt x="1820" y="295"/>
                  </a:lnTo>
                  <a:lnTo>
                    <a:pt x="1813" y="315"/>
                  </a:lnTo>
                  <a:lnTo>
                    <a:pt x="1803" y="335"/>
                  </a:lnTo>
                  <a:lnTo>
                    <a:pt x="1778" y="374"/>
                  </a:lnTo>
                  <a:lnTo>
                    <a:pt x="1749" y="414"/>
                  </a:lnTo>
                  <a:lnTo>
                    <a:pt x="1717" y="451"/>
                  </a:lnTo>
                  <a:lnTo>
                    <a:pt x="1682" y="485"/>
                  </a:lnTo>
                  <a:lnTo>
                    <a:pt x="1650" y="517"/>
                  </a:lnTo>
                  <a:lnTo>
                    <a:pt x="1618" y="542"/>
                  </a:lnTo>
                  <a:lnTo>
                    <a:pt x="1589" y="564"/>
                  </a:lnTo>
                  <a:lnTo>
                    <a:pt x="1589" y="564"/>
                  </a:lnTo>
                  <a:lnTo>
                    <a:pt x="1555" y="584"/>
                  </a:lnTo>
                  <a:lnTo>
                    <a:pt x="1518" y="603"/>
                  </a:lnTo>
                  <a:lnTo>
                    <a:pt x="1478" y="620"/>
                  </a:lnTo>
                  <a:lnTo>
                    <a:pt x="1436" y="635"/>
                  </a:lnTo>
                  <a:lnTo>
                    <a:pt x="1355" y="662"/>
                  </a:lnTo>
                  <a:lnTo>
                    <a:pt x="1277" y="682"/>
                  </a:lnTo>
                  <a:lnTo>
                    <a:pt x="1277" y="682"/>
                  </a:lnTo>
                  <a:lnTo>
                    <a:pt x="1252" y="687"/>
                  </a:lnTo>
                  <a:lnTo>
                    <a:pt x="1230" y="692"/>
                  </a:lnTo>
                  <a:lnTo>
                    <a:pt x="1186" y="694"/>
                  </a:lnTo>
                  <a:lnTo>
                    <a:pt x="1109" y="694"/>
                  </a:lnTo>
                  <a:lnTo>
                    <a:pt x="1109" y="694"/>
                  </a:lnTo>
                  <a:lnTo>
                    <a:pt x="1087" y="694"/>
                  </a:lnTo>
                  <a:lnTo>
                    <a:pt x="1063" y="699"/>
                  </a:lnTo>
                  <a:lnTo>
                    <a:pt x="1040" y="707"/>
                  </a:lnTo>
                  <a:lnTo>
                    <a:pt x="1016" y="719"/>
                  </a:lnTo>
                  <a:lnTo>
                    <a:pt x="1016" y="719"/>
                  </a:lnTo>
                  <a:lnTo>
                    <a:pt x="994" y="734"/>
                  </a:lnTo>
                  <a:lnTo>
                    <a:pt x="972" y="753"/>
                  </a:lnTo>
                  <a:lnTo>
                    <a:pt x="972" y="753"/>
                  </a:lnTo>
                  <a:lnTo>
                    <a:pt x="940" y="783"/>
                  </a:lnTo>
                  <a:lnTo>
                    <a:pt x="908" y="810"/>
                  </a:lnTo>
                  <a:lnTo>
                    <a:pt x="873" y="835"/>
                  </a:lnTo>
                  <a:lnTo>
                    <a:pt x="839" y="857"/>
                  </a:lnTo>
                  <a:lnTo>
                    <a:pt x="770" y="901"/>
                  </a:lnTo>
                  <a:lnTo>
                    <a:pt x="699" y="948"/>
                  </a:lnTo>
                  <a:lnTo>
                    <a:pt x="699" y="948"/>
                  </a:lnTo>
                  <a:lnTo>
                    <a:pt x="676" y="963"/>
                  </a:lnTo>
                  <a:lnTo>
                    <a:pt x="654" y="982"/>
                  </a:lnTo>
                  <a:lnTo>
                    <a:pt x="600" y="1029"/>
                  </a:lnTo>
                  <a:lnTo>
                    <a:pt x="539" y="1083"/>
                  </a:lnTo>
                  <a:lnTo>
                    <a:pt x="472" y="1138"/>
                  </a:lnTo>
                  <a:lnTo>
                    <a:pt x="438" y="1162"/>
                  </a:lnTo>
                  <a:lnTo>
                    <a:pt x="403" y="1187"/>
                  </a:lnTo>
                  <a:lnTo>
                    <a:pt x="369" y="1204"/>
                  </a:lnTo>
                  <a:lnTo>
                    <a:pt x="335" y="1221"/>
                  </a:lnTo>
                  <a:lnTo>
                    <a:pt x="303" y="1231"/>
                  </a:lnTo>
                  <a:lnTo>
                    <a:pt x="285" y="1234"/>
                  </a:lnTo>
                  <a:lnTo>
                    <a:pt x="271" y="1236"/>
                  </a:lnTo>
                  <a:lnTo>
                    <a:pt x="256" y="1236"/>
                  </a:lnTo>
                  <a:lnTo>
                    <a:pt x="241" y="1234"/>
                  </a:lnTo>
                  <a:lnTo>
                    <a:pt x="226" y="1229"/>
                  </a:lnTo>
                  <a:lnTo>
                    <a:pt x="212" y="1224"/>
                  </a:lnTo>
                  <a:lnTo>
                    <a:pt x="212" y="1224"/>
                  </a:lnTo>
                  <a:lnTo>
                    <a:pt x="194" y="1211"/>
                  </a:lnTo>
                  <a:lnTo>
                    <a:pt x="177" y="1197"/>
                  </a:lnTo>
                  <a:lnTo>
                    <a:pt x="162" y="1177"/>
                  </a:lnTo>
                  <a:lnTo>
                    <a:pt x="148" y="1155"/>
                  </a:lnTo>
                  <a:lnTo>
                    <a:pt x="135" y="1130"/>
                  </a:lnTo>
                  <a:lnTo>
                    <a:pt x="123" y="1103"/>
                  </a:lnTo>
                  <a:lnTo>
                    <a:pt x="103" y="1044"/>
                  </a:lnTo>
                  <a:lnTo>
                    <a:pt x="84" y="985"/>
                  </a:lnTo>
                  <a:lnTo>
                    <a:pt x="69" y="926"/>
                  </a:lnTo>
                  <a:lnTo>
                    <a:pt x="47" y="832"/>
                  </a:lnTo>
                  <a:lnTo>
                    <a:pt x="47" y="832"/>
                  </a:lnTo>
                  <a:lnTo>
                    <a:pt x="27" y="744"/>
                  </a:lnTo>
                  <a:lnTo>
                    <a:pt x="17" y="699"/>
                  </a:lnTo>
                  <a:lnTo>
                    <a:pt x="10" y="655"/>
                  </a:lnTo>
                  <a:lnTo>
                    <a:pt x="10" y="655"/>
                  </a:lnTo>
                  <a:lnTo>
                    <a:pt x="5" y="608"/>
                  </a:lnTo>
                  <a:lnTo>
                    <a:pt x="0" y="564"/>
                  </a:lnTo>
                  <a:lnTo>
                    <a:pt x="0" y="517"/>
                  </a:lnTo>
                  <a:lnTo>
                    <a:pt x="2" y="470"/>
                  </a:lnTo>
                  <a:lnTo>
                    <a:pt x="7" y="426"/>
                  </a:lnTo>
                  <a:lnTo>
                    <a:pt x="17" y="379"/>
                  </a:lnTo>
                  <a:lnTo>
                    <a:pt x="30" y="335"/>
                  </a:lnTo>
                  <a:lnTo>
                    <a:pt x="47" y="288"/>
                  </a:lnTo>
                  <a:lnTo>
                    <a:pt x="47" y="288"/>
                  </a:lnTo>
                  <a:lnTo>
                    <a:pt x="66" y="249"/>
                  </a:lnTo>
                  <a:lnTo>
                    <a:pt x="91" y="209"/>
                  </a:lnTo>
                  <a:lnTo>
                    <a:pt x="118" y="175"/>
                  </a:lnTo>
                  <a:lnTo>
                    <a:pt x="148" y="143"/>
                  </a:lnTo>
                  <a:lnTo>
                    <a:pt x="180" y="116"/>
                  </a:lnTo>
                  <a:lnTo>
                    <a:pt x="216" y="91"/>
                  </a:lnTo>
                  <a:lnTo>
                    <a:pt x="253" y="69"/>
                  </a:lnTo>
                  <a:lnTo>
                    <a:pt x="293" y="49"/>
                  </a:lnTo>
                  <a:lnTo>
                    <a:pt x="332" y="34"/>
                  </a:lnTo>
                  <a:lnTo>
                    <a:pt x="374" y="22"/>
                  </a:lnTo>
                  <a:lnTo>
                    <a:pt x="418" y="12"/>
                  </a:lnTo>
                  <a:lnTo>
                    <a:pt x="462" y="5"/>
                  </a:lnTo>
                  <a:lnTo>
                    <a:pt x="507" y="2"/>
                  </a:lnTo>
                  <a:lnTo>
                    <a:pt x="551" y="0"/>
                  </a:lnTo>
                  <a:lnTo>
                    <a:pt x="595" y="2"/>
                  </a:lnTo>
                  <a:lnTo>
                    <a:pt x="640" y="7"/>
                  </a:lnTo>
                  <a:lnTo>
                    <a:pt x="640" y="7"/>
                  </a:lnTo>
                  <a:lnTo>
                    <a:pt x="676" y="12"/>
                  </a:lnTo>
                  <a:lnTo>
                    <a:pt x="711" y="20"/>
                  </a:lnTo>
                  <a:lnTo>
                    <a:pt x="780" y="34"/>
                  </a:lnTo>
                  <a:lnTo>
                    <a:pt x="849" y="54"/>
                  </a:lnTo>
                  <a:lnTo>
                    <a:pt x="915" y="71"/>
                  </a:lnTo>
                  <a:lnTo>
                    <a:pt x="915" y="71"/>
                  </a:lnTo>
                  <a:lnTo>
                    <a:pt x="959" y="81"/>
                  </a:lnTo>
                  <a:lnTo>
                    <a:pt x="959" y="81"/>
                  </a:lnTo>
                  <a:lnTo>
                    <a:pt x="999" y="86"/>
                  </a:lnTo>
                  <a:lnTo>
                    <a:pt x="1038" y="91"/>
                  </a:lnTo>
                  <a:lnTo>
                    <a:pt x="1114" y="91"/>
                  </a:lnTo>
                  <a:lnTo>
                    <a:pt x="1114" y="91"/>
                  </a:lnTo>
                  <a:lnTo>
                    <a:pt x="1208" y="91"/>
                  </a:lnTo>
                  <a:lnTo>
                    <a:pt x="1254" y="94"/>
                  </a:lnTo>
                  <a:lnTo>
                    <a:pt x="1301" y="96"/>
                  </a:lnTo>
                  <a:lnTo>
                    <a:pt x="1301" y="96"/>
                  </a:lnTo>
                  <a:lnTo>
                    <a:pt x="1434" y="101"/>
                  </a:lnTo>
                  <a:lnTo>
                    <a:pt x="1523" y="106"/>
                  </a:lnTo>
                  <a:lnTo>
                    <a:pt x="1569" y="111"/>
                  </a:lnTo>
                  <a:lnTo>
                    <a:pt x="1614" y="118"/>
                  </a:lnTo>
                  <a:lnTo>
                    <a:pt x="1658" y="126"/>
                  </a:lnTo>
                  <a:lnTo>
                    <a:pt x="1700" y="138"/>
                  </a:lnTo>
                  <a:lnTo>
                    <a:pt x="1739" y="150"/>
                  </a:lnTo>
                  <a:lnTo>
                    <a:pt x="1771" y="167"/>
                  </a:lnTo>
                  <a:lnTo>
                    <a:pt x="1786" y="175"/>
                  </a:lnTo>
                  <a:lnTo>
                    <a:pt x="1798" y="187"/>
                  </a:lnTo>
                  <a:lnTo>
                    <a:pt x="1808" y="197"/>
                  </a:lnTo>
                  <a:lnTo>
                    <a:pt x="1818" y="209"/>
                  </a:lnTo>
                  <a:lnTo>
                    <a:pt x="1823" y="222"/>
                  </a:lnTo>
                  <a:lnTo>
                    <a:pt x="1828" y="234"/>
                  </a:lnTo>
                  <a:lnTo>
                    <a:pt x="1830" y="249"/>
                  </a:lnTo>
                  <a:lnTo>
                    <a:pt x="1828" y="266"/>
                  </a:lnTo>
                  <a:lnTo>
                    <a:pt x="1828" y="266"/>
                  </a:lnTo>
                  <a:close/>
                </a:path>
              </a:pathLst>
            </a:cu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6">
              <a:extLst>
                <a:ext uri="{FF2B5EF4-FFF2-40B4-BE49-F238E27FC236}">
                  <a16:creationId xmlns:a16="http://schemas.microsoft.com/office/drawing/2014/main" id="{30C1E4EE-D7FE-E787-955A-13345277382E}"/>
                </a:ext>
              </a:extLst>
            </p:cNvPr>
            <p:cNvSpPr>
              <a:spLocks/>
            </p:cNvSpPr>
            <p:nvPr/>
          </p:nvSpPr>
          <p:spPr bwMode="auto">
            <a:xfrm>
              <a:off x="2654" y="2482"/>
              <a:ext cx="155" cy="638"/>
            </a:xfrm>
            <a:custGeom>
              <a:avLst/>
              <a:gdLst>
                <a:gd name="T0" fmla="*/ 116 w 155"/>
                <a:gd name="T1" fmla="*/ 478 h 638"/>
                <a:gd name="T2" fmla="*/ 116 w 155"/>
                <a:gd name="T3" fmla="*/ 478 h 638"/>
                <a:gd name="T4" fmla="*/ 123 w 155"/>
                <a:gd name="T5" fmla="*/ 525 h 638"/>
                <a:gd name="T6" fmla="*/ 131 w 155"/>
                <a:gd name="T7" fmla="*/ 562 h 638"/>
                <a:gd name="T8" fmla="*/ 140 w 155"/>
                <a:gd name="T9" fmla="*/ 589 h 638"/>
                <a:gd name="T10" fmla="*/ 150 w 155"/>
                <a:gd name="T11" fmla="*/ 613 h 638"/>
                <a:gd name="T12" fmla="*/ 150 w 155"/>
                <a:gd name="T13" fmla="*/ 613 h 638"/>
                <a:gd name="T14" fmla="*/ 128 w 155"/>
                <a:gd name="T15" fmla="*/ 613 h 638"/>
                <a:gd name="T16" fmla="*/ 104 w 155"/>
                <a:gd name="T17" fmla="*/ 618 h 638"/>
                <a:gd name="T18" fmla="*/ 81 w 155"/>
                <a:gd name="T19" fmla="*/ 626 h 638"/>
                <a:gd name="T20" fmla="*/ 57 w 155"/>
                <a:gd name="T21" fmla="*/ 638 h 638"/>
                <a:gd name="T22" fmla="*/ 57 w 155"/>
                <a:gd name="T23" fmla="*/ 638 h 638"/>
                <a:gd name="T24" fmla="*/ 67 w 155"/>
                <a:gd name="T25" fmla="*/ 601 h 638"/>
                <a:gd name="T26" fmla="*/ 74 w 155"/>
                <a:gd name="T27" fmla="*/ 557 h 638"/>
                <a:gd name="T28" fmla="*/ 77 w 155"/>
                <a:gd name="T29" fmla="*/ 507 h 638"/>
                <a:gd name="T30" fmla="*/ 79 w 155"/>
                <a:gd name="T31" fmla="*/ 458 h 638"/>
                <a:gd name="T32" fmla="*/ 77 w 155"/>
                <a:gd name="T33" fmla="*/ 352 h 638"/>
                <a:gd name="T34" fmla="*/ 72 w 155"/>
                <a:gd name="T35" fmla="*/ 254 h 638"/>
                <a:gd name="T36" fmla="*/ 72 w 155"/>
                <a:gd name="T37" fmla="*/ 254 h 638"/>
                <a:gd name="T38" fmla="*/ 67 w 155"/>
                <a:gd name="T39" fmla="*/ 205 h 638"/>
                <a:gd name="T40" fmla="*/ 62 w 155"/>
                <a:gd name="T41" fmla="*/ 163 h 638"/>
                <a:gd name="T42" fmla="*/ 57 w 155"/>
                <a:gd name="T43" fmla="*/ 126 h 638"/>
                <a:gd name="T44" fmla="*/ 49 w 155"/>
                <a:gd name="T45" fmla="*/ 91 h 638"/>
                <a:gd name="T46" fmla="*/ 40 w 155"/>
                <a:gd name="T47" fmla="*/ 64 h 638"/>
                <a:gd name="T48" fmla="*/ 27 w 155"/>
                <a:gd name="T49" fmla="*/ 40 h 638"/>
                <a:gd name="T50" fmla="*/ 15 w 155"/>
                <a:gd name="T51" fmla="*/ 17 h 638"/>
                <a:gd name="T52" fmla="*/ 0 w 155"/>
                <a:gd name="T53" fmla="*/ 0 h 638"/>
                <a:gd name="T54" fmla="*/ 0 w 155"/>
                <a:gd name="T55" fmla="*/ 0 h 638"/>
                <a:gd name="T56" fmla="*/ 40 w 155"/>
                <a:gd name="T57" fmla="*/ 5 h 638"/>
                <a:gd name="T58" fmla="*/ 79 w 155"/>
                <a:gd name="T59" fmla="*/ 10 h 638"/>
                <a:gd name="T60" fmla="*/ 155 w 155"/>
                <a:gd name="T61" fmla="*/ 10 h 638"/>
                <a:gd name="T62" fmla="*/ 155 w 155"/>
                <a:gd name="T63" fmla="*/ 10 h 638"/>
                <a:gd name="T64" fmla="*/ 143 w 155"/>
                <a:gd name="T65" fmla="*/ 37 h 638"/>
                <a:gd name="T66" fmla="*/ 133 w 155"/>
                <a:gd name="T67" fmla="*/ 64 h 638"/>
                <a:gd name="T68" fmla="*/ 118 w 155"/>
                <a:gd name="T69" fmla="*/ 116 h 638"/>
                <a:gd name="T70" fmla="*/ 118 w 155"/>
                <a:gd name="T71" fmla="*/ 116 h 638"/>
                <a:gd name="T72" fmla="*/ 113 w 155"/>
                <a:gd name="T73" fmla="*/ 146 h 638"/>
                <a:gd name="T74" fmla="*/ 109 w 155"/>
                <a:gd name="T75" fmla="*/ 180 h 638"/>
                <a:gd name="T76" fmla="*/ 106 w 155"/>
                <a:gd name="T77" fmla="*/ 219 h 638"/>
                <a:gd name="T78" fmla="*/ 106 w 155"/>
                <a:gd name="T79" fmla="*/ 261 h 638"/>
                <a:gd name="T80" fmla="*/ 109 w 155"/>
                <a:gd name="T81" fmla="*/ 360 h 638"/>
                <a:gd name="T82" fmla="*/ 116 w 155"/>
                <a:gd name="T83" fmla="*/ 478 h 638"/>
                <a:gd name="T84" fmla="*/ 116 w 155"/>
                <a:gd name="T85" fmla="*/ 47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 h="638">
                  <a:moveTo>
                    <a:pt x="116" y="478"/>
                  </a:moveTo>
                  <a:lnTo>
                    <a:pt x="116" y="478"/>
                  </a:lnTo>
                  <a:lnTo>
                    <a:pt x="123" y="525"/>
                  </a:lnTo>
                  <a:lnTo>
                    <a:pt x="131" y="562"/>
                  </a:lnTo>
                  <a:lnTo>
                    <a:pt x="140" y="589"/>
                  </a:lnTo>
                  <a:lnTo>
                    <a:pt x="150" y="613"/>
                  </a:lnTo>
                  <a:lnTo>
                    <a:pt x="150" y="613"/>
                  </a:lnTo>
                  <a:lnTo>
                    <a:pt x="128" y="613"/>
                  </a:lnTo>
                  <a:lnTo>
                    <a:pt x="104" y="618"/>
                  </a:lnTo>
                  <a:lnTo>
                    <a:pt x="81" y="626"/>
                  </a:lnTo>
                  <a:lnTo>
                    <a:pt x="57" y="638"/>
                  </a:lnTo>
                  <a:lnTo>
                    <a:pt x="57" y="638"/>
                  </a:lnTo>
                  <a:lnTo>
                    <a:pt x="67" y="601"/>
                  </a:lnTo>
                  <a:lnTo>
                    <a:pt x="74" y="557"/>
                  </a:lnTo>
                  <a:lnTo>
                    <a:pt x="77" y="507"/>
                  </a:lnTo>
                  <a:lnTo>
                    <a:pt x="79" y="458"/>
                  </a:lnTo>
                  <a:lnTo>
                    <a:pt x="77" y="352"/>
                  </a:lnTo>
                  <a:lnTo>
                    <a:pt x="72" y="254"/>
                  </a:lnTo>
                  <a:lnTo>
                    <a:pt x="72" y="254"/>
                  </a:lnTo>
                  <a:lnTo>
                    <a:pt x="67" y="205"/>
                  </a:lnTo>
                  <a:lnTo>
                    <a:pt x="62" y="163"/>
                  </a:lnTo>
                  <a:lnTo>
                    <a:pt x="57" y="126"/>
                  </a:lnTo>
                  <a:lnTo>
                    <a:pt x="49" y="91"/>
                  </a:lnTo>
                  <a:lnTo>
                    <a:pt x="40" y="64"/>
                  </a:lnTo>
                  <a:lnTo>
                    <a:pt x="27" y="40"/>
                  </a:lnTo>
                  <a:lnTo>
                    <a:pt x="15" y="17"/>
                  </a:lnTo>
                  <a:lnTo>
                    <a:pt x="0" y="0"/>
                  </a:lnTo>
                  <a:lnTo>
                    <a:pt x="0" y="0"/>
                  </a:lnTo>
                  <a:lnTo>
                    <a:pt x="40" y="5"/>
                  </a:lnTo>
                  <a:lnTo>
                    <a:pt x="79" y="10"/>
                  </a:lnTo>
                  <a:lnTo>
                    <a:pt x="155" y="10"/>
                  </a:lnTo>
                  <a:lnTo>
                    <a:pt x="155" y="10"/>
                  </a:lnTo>
                  <a:lnTo>
                    <a:pt x="143" y="37"/>
                  </a:lnTo>
                  <a:lnTo>
                    <a:pt x="133" y="64"/>
                  </a:lnTo>
                  <a:lnTo>
                    <a:pt x="118" y="116"/>
                  </a:lnTo>
                  <a:lnTo>
                    <a:pt x="118" y="116"/>
                  </a:lnTo>
                  <a:lnTo>
                    <a:pt x="113" y="146"/>
                  </a:lnTo>
                  <a:lnTo>
                    <a:pt x="109" y="180"/>
                  </a:lnTo>
                  <a:lnTo>
                    <a:pt x="106" y="219"/>
                  </a:lnTo>
                  <a:lnTo>
                    <a:pt x="106" y="261"/>
                  </a:lnTo>
                  <a:lnTo>
                    <a:pt x="109" y="360"/>
                  </a:lnTo>
                  <a:lnTo>
                    <a:pt x="116" y="478"/>
                  </a:lnTo>
                  <a:lnTo>
                    <a:pt x="116" y="478"/>
                  </a:lnTo>
                  <a:close/>
                </a:path>
              </a:pathLst>
            </a:cu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65" name="Picture 64">
            <a:extLst>
              <a:ext uri="{FF2B5EF4-FFF2-40B4-BE49-F238E27FC236}">
                <a16:creationId xmlns:a16="http://schemas.microsoft.com/office/drawing/2014/main" id="{7C98F274-FB4F-BDC7-1BAC-77D53E7EE3C0}"/>
              </a:ext>
            </a:extLst>
          </p:cNvPr>
          <p:cNvPicPr>
            <a:picLocks noChangeAspect="1"/>
          </p:cNvPicPr>
          <p:nvPr/>
        </p:nvPicPr>
        <p:blipFill>
          <a:blip r:embed="rId3"/>
          <a:stretch>
            <a:fillRect/>
          </a:stretch>
        </p:blipFill>
        <p:spPr>
          <a:xfrm>
            <a:off x="6816000" y="3866615"/>
            <a:ext cx="2905242" cy="1962252"/>
          </a:xfrm>
          <a:prstGeom prst="rect">
            <a:avLst/>
          </a:prstGeom>
        </p:spPr>
      </p:pic>
      <p:sp>
        <p:nvSpPr>
          <p:cNvPr id="3" name="TextBox 2">
            <a:extLst>
              <a:ext uri="{FF2B5EF4-FFF2-40B4-BE49-F238E27FC236}">
                <a16:creationId xmlns:a16="http://schemas.microsoft.com/office/drawing/2014/main" id="{FAA93831-1AB0-C582-5403-D3372DC19F69}"/>
              </a:ext>
            </a:extLst>
          </p:cNvPr>
          <p:cNvSpPr txBox="1"/>
          <p:nvPr/>
        </p:nvSpPr>
        <p:spPr bwMode="auto">
          <a:xfrm>
            <a:off x="8843887" y="2732230"/>
            <a:ext cx="13934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Healthy liver</a:t>
            </a:r>
          </a:p>
        </p:txBody>
      </p:sp>
      <p:sp>
        <p:nvSpPr>
          <p:cNvPr id="7" name="TextBox 6">
            <a:extLst>
              <a:ext uri="{FF2B5EF4-FFF2-40B4-BE49-F238E27FC236}">
                <a16:creationId xmlns:a16="http://schemas.microsoft.com/office/drawing/2014/main" id="{842E4357-7357-3FEB-EC14-41CA2AA089FD}"/>
              </a:ext>
            </a:extLst>
          </p:cNvPr>
          <p:cNvSpPr txBox="1"/>
          <p:nvPr/>
        </p:nvSpPr>
        <p:spPr bwMode="auto">
          <a:xfrm>
            <a:off x="8145700" y="5174775"/>
            <a:ext cx="2132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Injured liver (MASH)</a:t>
            </a:r>
          </a:p>
        </p:txBody>
      </p:sp>
      <p:sp>
        <p:nvSpPr>
          <p:cNvPr id="10" name="TextBox 9">
            <a:extLst>
              <a:ext uri="{FF2B5EF4-FFF2-40B4-BE49-F238E27FC236}">
                <a16:creationId xmlns:a16="http://schemas.microsoft.com/office/drawing/2014/main" id="{6E9A1CC4-FDDE-2D5E-E03C-F06B36B432C0}"/>
              </a:ext>
            </a:extLst>
          </p:cNvPr>
          <p:cNvSpPr txBox="1"/>
          <p:nvPr/>
        </p:nvSpPr>
        <p:spPr bwMode="auto">
          <a:xfrm>
            <a:off x="6879953" y="4638747"/>
            <a:ext cx="497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latin typeface="Calibri" panose="020F0502020204030204" pitchFamily="34" charset="0"/>
              </a:rPr>
              <a:t>rT3</a:t>
            </a:r>
          </a:p>
        </p:txBody>
      </p:sp>
      <p:sp>
        <p:nvSpPr>
          <p:cNvPr id="11" name="TextBox 10">
            <a:extLst>
              <a:ext uri="{FF2B5EF4-FFF2-40B4-BE49-F238E27FC236}">
                <a16:creationId xmlns:a16="http://schemas.microsoft.com/office/drawing/2014/main" id="{73FDD899-0BDB-2209-B10B-80964FD47DFE}"/>
              </a:ext>
            </a:extLst>
          </p:cNvPr>
          <p:cNvSpPr txBox="1"/>
          <p:nvPr/>
        </p:nvSpPr>
        <p:spPr bwMode="auto">
          <a:xfrm>
            <a:off x="6920830" y="4352115"/>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latin typeface="Calibri" panose="020F0502020204030204" pitchFamily="34" charset="0"/>
              </a:rPr>
              <a:t>T4</a:t>
            </a:r>
          </a:p>
        </p:txBody>
      </p:sp>
      <p:sp>
        <p:nvSpPr>
          <p:cNvPr id="12" name="TextBox 11">
            <a:extLst>
              <a:ext uri="{FF2B5EF4-FFF2-40B4-BE49-F238E27FC236}">
                <a16:creationId xmlns:a16="http://schemas.microsoft.com/office/drawing/2014/main" id="{9690060E-B8CD-00AB-FBDF-19098226837E}"/>
              </a:ext>
            </a:extLst>
          </p:cNvPr>
          <p:cNvSpPr txBox="1"/>
          <p:nvPr/>
        </p:nvSpPr>
        <p:spPr bwMode="auto">
          <a:xfrm>
            <a:off x="7902796" y="4269415"/>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latin typeface="Calibri" panose="020F0502020204030204" pitchFamily="34" charset="0"/>
              </a:rPr>
              <a:t>T3</a:t>
            </a:r>
          </a:p>
        </p:txBody>
      </p:sp>
      <p:sp>
        <p:nvSpPr>
          <p:cNvPr id="13" name="TextBox 12">
            <a:extLst>
              <a:ext uri="{FF2B5EF4-FFF2-40B4-BE49-F238E27FC236}">
                <a16:creationId xmlns:a16="http://schemas.microsoft.com/office/drawing/2014/main" id="{A00211A5-3EE8-5E45-4CB3-88FD29864A42}"/>
              </a:ext>
            </a:extLst>
          </p:cNvPr>
          <p:cNvSpPr txBox="1"/>
          <p:nvPr/>
        </p:nvSpPr>
        <p:spPr bwMode="auto">
          <a:xfrm>
            <a:off x="7283716" y="4167449"/>
            <a:ext cx="619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latin typeface="Calibri" panose="020F0502020204030204" pitchFamily="34" charset="0"/>
              </a:rPr>
              <a:t>DI01</a:t>
            </a:r>
          </a:p>
        </p:txBody>
      </p:sp>
      <p:cxnSp>
        <p:nvCxnSpPr>
          <p:cNvPr id="15" name="Straight Arrow Connector 14">
            <a:extLst>
              <a:ext uri="{FF2B5EF4-FFF2-40B4-BE49-F238E27FC236}">
                <a16:creationId xmlns:a16="http://schemas.microsoft.com/office/drawing/2014/main" id="{413001AD-E147-B9F8-93CE-2C2715653938}"/>
              </a:ext>
            </a:extLst>
          </p:cNvPr>
          <p:cNvCxnSpPr>
            <a:cxnSpLocks/>
          </p:cNvCxnSpPr>
          <p:nvPr/>
        </p:nvCxnSpPr>
        <p:spPr bwMode="auto">
          <a:xfrm>
            <a:off x="9136676" y="3128063"/>
            <a:ext cx="0" cy="617664"/>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BEB5FC0A-2198-0FFB-34DA-9DEFA0FC205D}"/>
              </a:ext>
            </a:extLst>
          </p:cNvPr>
          <p:cNvCxnSpPr>
            <a:cxnSpLocks/>
          </p:cNvCxnSpPr>
          <p:nvPr/>
        </p:nvCxnSpPr>
        <p:spPr bwMode="auto">
          <a:xfrm flipV="1">
            <a:off x="7434000" y="4493463"/>
            <a:ext cx="468796" cy="145284"/>
          </a:xfrm>
          <a:prstGeom prst="straightConnector1">
            <a:avLst/>
          </a:prstGeom>
          <a:noFill/>
          <a:ln w="28575" cap="flat" cmpd="sng" algn="ctr">
            <a:solidFill>
              <a:schemeClr val="tx1"/>
            </a:solidFill>
            <a:prstDash val="solid"/>
            <a:round/>
            <a:headEnd type="none" w="med" len="med"/>
            <a:tailEnd type="triangle"/>
          </a:ln>
          <a:effectLst/>
        </p:spPr>
      </p:cxnSp>
      <p:sp>
        <p:nvSpPr>
          <p:cNvPr id="19" name="Rectangle 18">
            <a:extLst>
              <a:ext uri="{FF2B5EF4-FFF2-40B4-BE49-F238E27FC236}">
                <a16:creationId xmlns:a16="http://schemas.microsoft.com/office/drawing/2014/main" id="{4DD65189-8720-3E68-9879-E2E7C9982480}"/>
              </a:ext>
            </a:extLst>
          </p:cNvPr>
          <p:cNvSpPr/>
          <p:nvPr/>
        </p:nvSpPr>
        <p:spPr bwMode="auto">
          <a:xfrm>
            <a:off x="5094514" y="1903269"/>
            <a:ext cx="1265746" cy="792780"/>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Mitophagy Mitochondrial biogenesis</a:t>
            </a:r>
          </a:p>
        </p:txBody>
      </p:sp>
      <p:sp>
        <p:nvSpPr>
          <p:cNvPr id="20" name="Dodecagon 19">
            <a:extLst>
              <a:ext uri="{FF2B5EF4-FFF2-40B4-BE49-F238E27FC236}">
                <a16:creationId xmlns:a16="http://schemas.microsoft.com/office/drawing/2014/main" id="{DF1897EF-B373-DE51-83DB-E49567EA3257}"/>
              </a:ext>
            </a:extLst>
          </p:cNvPr>
          <p:cNvSpPr/>
          <p:nvPr/>
        </p:nvSpPr>
        <p:spPr bwMode="auto">
          <a:xfrm>
            <a:off x="5830240" y="2991074"/>
            <a:ext cx="864849" cy="315310"/>
          </a:xfrm>
          <a:prstGeom prst="dodecagon">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THR-</a:t>
            </a:r>
            <a:r>
              <a:rPr lang="el-GR" sz="1400" b="0">
                <a:solidFill>
                  <a:schemeClr val="tx1"/>
                </a:solidFill>
                <a:latin typeface="Calibri" panose="020F0502020204030204" pitchFamily="34" charset="0"/>
              </a:rPr>
              <a:t>β</a:t>
            </a:r>
            <a:endParaRPr lang="en-US" sz="1400" b="0">
              <a:solidFill>
                <a:schemeClr val="tx1"/>
              </a:solidFill>
              <a:latin typeface="Calibri" panose="020F0502020204030204" pitchFamily="34" charset="0"/>
            </a:endParaRPr>
          </a:p>
        </p:txBody>
      </p:sp>
      <p:sp>
        <p:nvSpPr>
          <p:cNvPr id="21" name="Dodecagon 20">
            <a:extLst>
              <a:ext uri="{FF2B5EF4-FFF2-40B4-BE49-F238E27FC236}">
                <a16:creationId xmlns:a16="http://schemas.microsoft.com/office/drawing/2014/main" id="{B623F7F8-6815-74E5-16AA-2B86092CB992}"/>
              </a:ext>
            </a:extLst>
          </p:cNvPr>
          <p:cNvSpPr/>
          <p:nvPr/>
        </p:nvSpPr>
        <p:spPr bwMode="auto">
          <a:xfrm>
            <a:off x="387385" y="2538394"/>
            <a:ext cx="864849" cy="315310"/>
          </a:xfrm>
          <a:prstGeom prst="dodecagon">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THR-</a:t>
            </a:r>
            <a:r>
              <a:rPr lang="el-GR" sz="1400" b="0">
                <a:solidFill>
                  <a:schemeClr val="tx1"/>
                </a:solidFill>
                <a:latin typeface="Calibri" panose="020F0502020204030204" pitchFamily="34" charset="0"/>
              </a:rPr>
              <a:t>β</a:t>
            </a:r>
            <a:endParaRPr lang="en-US" sz="1400" b="0">
              <a:solidFill>
                <a:schemeClr val="tx1"/>
              </a:solidFill>
              <a:latin typeface="Calibri" panose="020F0502020204030204" pitchFamily="34" charset="0"/>
            </a:endParaRPr>
          </a:p>
        </p:txBody>
      </p:sp>
      <p:sp>
        <p:nvSpPr>
          <p:cNvPr id="22" name="Dodecagon 21">
            <a:extLst>
              <a:ext uri="{FF2B5EF4-FFF2-40B4-BE49-F238E27FC236}">
                <a16:creationId xmlns:a16="http://schemas.microsoft.com/office/drawing/2014/main" id="{064E5329-B4BD-0645-C17A-F9EE3F5A12BB}"/>
              </a:ext>
            </a:extLst>
          </p:cNvPr>
          <p:cNvSpPr/>
          <p:nvPr/>
        </p:nvSpPr>
        <p:spPr bwMode="auto">
          <a:xfrm>
            <a:off x="3054008" y="2257807"/>
            <a:ext cx="864849" cy="315310"/>
          </a:xfrm>
          <a:prstGeom prst="dodecagon">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THR-</a:t>
            </a:r>
            <a:r>
              <a:rPr lang="el-GR" sz="1400" b="0">
                <a:solidFill>
                  <a:schemeClr val="tx1"/>
                </a:solidFill>
                <a:latin typeface="Calibri" panose="020F0502020204030204" pitchFamily="34" charset="0"/>
              </a:rPr>
              <a:t>β</a:t>
            </a:r>
            <a:endParaRPr lang="en-US" sz="1400" b="0">
              <a:solidFill>
                <a:schemeClr val="tx1"/>
              </a:solidFill>
              <a:latin typeface="Calibri" panose="020F0502020204030204" pitchFamily="34" charset="0"/>
            </a:endParaRPr>
          </a:p>
        </p:txBody>
      </p:sp>
      <p:sp>
        <p:nvSpPr>
          <p:cNvPr id="23" name="Dodecagon 22">
            <a:extLst>
              <a:ext uri="{FF2B5EF4-FFF2-40B4-BE49-F238E27FC236}">
                <a16:creationId xmlns:a16="http://schemas.microsoft.com/office/drawing/2014/main" id="{DBB6A4CC-CBA6-E3ED-A2A8-B25D78AEF2C9}"/>
              </a:ext>
            </a:extLst>
          </p:cNvPr>
          <p:cNvSpPr/>
          <p:nvPr/>
        </p:nvSpPr>
        <p:spPr bwMode="auto">
          <a:xfrm>
            <a:off x="3159404" y="4334921"/>
            <a:ext cx="864849" cy="315310"/>
          </a:xfrm>
          <a:prstGeom prst="dodecagon">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THR-</a:t>
            </a:r>
            <a:r>
              <a:rPr lang="el-GR" sz="1400" b="0">
                <a:solidFill>
                  <a:schemeClr val="tx1"/>
                </a:solidFill>
                <a:latin typeface="Calibri" panose="020F0502020204030204" pitchFamily="34" charset="0"/>
              </a:rPr>
              <a:t>β</a:t>
            </a:r>
            <a:endParaRPr lang="en-US" sz="1400" b="0">
              <a:solidFill>
                <a:schemeClr val="tx1"/>
              </a:solidFill>
              <a:latin typeface="Calibri" panose="020F0502020204030204" pitchFamily="34" charset="0"/>
            </a:endParaRPr>
          </a:p>
        </p:txBody>
      </p:sp>
      <p:sp>
        <p:nvSpPr>
          <p:cNvPr id="24" name="Arrow: Right 23">
            <a:extLst>
              <a:ext uri="{FF2B5EF4-FFF2-40B4-BE49-F238E27FC236}">
                <a16:creationId xmlns:a16="http://schemas.microsoft.com/office/drawing/2014/main" id="{46513FCA-BF6F-3676-1636-4E74CBF4D02F}"/>
              </a:ext>
            </a:extLst>
          </p:cNvPr>
          <p:cNvSpPr/>
          <p:nvPr/>
        </p:nvSpPr>
        <p:spPr bwMode="auto">
          <a:xfrm>
            <a:off x="1273932" y="2581729"/>
            <a:ext cx="190839" cy="228641"/>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 name="Arrow: Right 24">
            <a:extLst>
              <a:ext uri="{FF2B5EF4-FFF2-40B4-BE49-F238E27FC236}">
                <a16:creationId xmlns:a16="http://schemas.microsoft.com/office/drawing/2014/main" id="{B7E1DF63-F13F-C0CE-35C4-6426969FCC42}"/>
              </a:ext>
            </a:extLst>
          </p:cNvPr>
          <p:cNvSpPr/>
          <p:nvPr/>
        </p:nvSpPr>
        <p:spPr bwMode="auto">
          <a:xfrm rot="10800000">
            <a:off x="2887342" y="4342274"/>
            <a:ext cx="225566" cy="258040"/>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 name="Arrow: Right 25">
            <a:extLst>
              <a:ext uri="{FF2B5EF4-FFF2-40B4-BE49-F238E27FC236}">
                <a16:creationId xmlns:a16="http://schemas.microsoft.com/office/drawing/2014/main" id="{D86EB2CF-D5F7-6CD0-B821-370F17EEF6CC}"/>
              </a:ext>
            </a:extLst>
          </p:cNvPr>
          <p:cNvSpPr/>
          <p:nvPr/>
        </p:nvSpPr>
        <p:spPr bwMode="auto">
          <a:xfrm rot="6798830">
            <a:off x="3179865" y="2598715"/>
            <a:ext cx="268377" cy="258040"/>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4" name="Straight Arrow Connector 33">
            <a:extLst>
              <a:ext uri="{FF2B5EF4-FFF2-40B4-BE49-F238E27FC236}">
                <a16:creationId xmlns:a16="http://schemas.microsoft.com/office/drawing/2014/main" id="{A0CF569F-C8B9-FFB1-02CE-57CB1B51F136}"/>
              </a:ext>
            </a:extLst>
          </p:cNvPr>
          <p:cNvCxnSpPr/>
          <p:nvPr/>
        </p:nvCxnSpPr>
        <p:spPr bwMode="auto">
          <a:xfrm flipV="1">
            <a:off x="2180530" y="2581169"/>
            <a:ext cx="382877" cy="129827"/>
          </a:xfrm>
          <a:prstGeom prst="straightConnector1">
            <a:avLst/>
          </a:prstGeom>
          <a:noFill/>
          <a:ln w="28575" cap="flat" cmpd="sng" algn="ctr">
            <a:solidFill>
              <a:schemeClr val="bg1"/>
            </a:solidFill>
            <a:prstDash val="solid"/>
            <a:round/>
            <a:headEnd type="none" w="med" len="med"/>
            <a:tailEnd type="triangle"/>
          </a:ln>
          <a:effectLst/>
        </p:spPr>
      </p:cxnSp>
      <p:sp>
        <p:nvSpPr>
          <p:cNvPr id="27" name="Arrow: Right 26">
            <a:extLst>
              <a:ext uri="{FF2B5EF4-FFF2-40B4-BE49-F238E27FC236}">
                <a16:creationId xmlns:a16="http://schemas.microsoft.com/office/drawing/2014/main" id="{AE5824D5-63A2-91A5-16BB-C05DEAD01352}"/>
              </a:ext>
            </a:extLst>
          </p:cNvPr>
          <p:cNvSpPr/>
          <p:nvPr/>
        </p:nvSpPr>
        <p:spPr bwMode="auto">
          <a:xfrm rot="13960455">
            <a:off x="5944515" y="2738689"/>
            <a:ext cx="268377" cy="258040"/>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 name="Oval 27">
            <a:extLst>
              <a:ext uri="{FF2B5EF4-FFF2-40B4-BE49-F238E27FC236}">
                <a16:creationId xmlns:a16="http://schemas.microsoft.com/office/drawing/2014/main" id="{03A217C5-AC61-18C6-9685-44EBA7B01371}"/>
              </a:ext>
            </a:extLst>
          </p:cNvPr>
          <p:cNvSpPr/>
          <p:nvPr/>
        </p:nvSpPr>
        <p:spPr bwMode="auto">
          <a:xfrm>
            <a:off x="1516083" y="2305276"/>
            <a:ext cx="733492" cy="696828"/>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38" name="Straight Arrow Connector 37">
            <a:extLst>
              <a:ext uri="{FF2B5EF4-FFF2-40B4-BE49-F238E27FC236}">
                <a16:creationId xmlns:a16="http://schemas.microsoft.com/office/drawing/2014/main" id="{9D5C1BF6-E2CA-1D0E-5D77-E586040F3F21}"/>
              </a:ext>
            </a:extLst>
          </p:cNvPr>
          <p:cNvCxnSpPr>
            <a:cxnSpLocks/>
          </p:cNvCxnSpPr>
          <p:nvPr/>
        </p:nvCxnSpPr>
        <p:spPr bwMode="auto">
          <a:xfrm>
            <a:off x="2842050" y="2611313"/>
            <a:ext cx="553608" cy="385824"/>
          </a:xfrm>
          <a:prstGeom prst="straightConnector1">
            <a:avLst/>
          </a:prstGeom>
          <a:noFill/>
          <a:ln w="28575" cap="flat" cmpd="sng" algn="ctr">
            <a:solidFill>
              <a:schemeClr val="bg1"/>
            </a:solidFill>
            <a:prstDash val="solid"/>
            <a:round/>
            <a:headEnd type="none" w="med" len="med"/>
            <a:tailEnd type="triangle"/>
          </a:ln>
          <a:effectLst/>
        </p:spPr>
      </p:cxnSp>
      <p:sp>
        <p:nvSpPr>
          <p:cNvPr id="29" name="Rectangle 28">
            <a:extLst>
              <a:ext uri="{FF2B5EF4-FFF2-40B4-BE49-F238E27FC236}">
                <a16:creationId xmlns:a16="http://schemas.microsoft.com/office/drawing/2014/main" id="{586BDECC-F4C9-CCEB-428B-3EA850556325}"/>
              </a:ext>
            </a:extLst>
          </p:cNvPr>
          <p:cNvSpPr/>
          <p:nvPr/>
        </p:nvSpPr>
        <p:spPr bwMode="auto">
          <a:xfrm>
            <a:off x="3358620" y="2853149"/>
            <a:ext cx="504497" cy="335906"/>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a:solidFill>
                  <a:schemeClr val="tx1"/>
                </a:solidFill>
                <a:latin typeface="Calibri" panose="020F0502020204030204" pitchFamily="34" charset="0"/>
              </a:rPr>
              <a:t>FAO</a:t>
            </a:r>
          </a:p>
        </p:txBody>
      </p:sp>
      <p:sp>
        <p:nvSpPr>
          <p:cNvPr id="32" name="Oval 31">
            <a:extLst>
              <a:ext uri="{FF2B5EF4-FFF2-40B4-BE49-F238E27FC236}">
                <a16:creationId xmlns:a16="http://schemas.microsoft.com/office/drawing/2014/main" id="{3C17AF9C-386D-BE05-77B2-0B4C858BD631}"/>
              </a:ext>
            </a:extLst>
          </p:cNvPr>
          <p:cNvSpPr/>
          <p:nvPr/>
        </p:nvSpPr>
        <p:spPr bwMode="auto">
          <a:xfrm>
            <a:off x="2567525" y="2364826"/>
            <a:ext cx="549542" cy="414408"/>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 name="TextBox 29">
            <a:extLst>
              <a:ext uri="{FF2B5EF4-FFF2-40B4-BE49-F238E27FC236}">
                <a16:creationId xmlns:a16="http://schemas.microsoft.com/office/drawing/2014/main" id="{DDCC329B-ECCA-7417-4C88-79B044B659AE}"/>
              </a:ext>
            </a:extLst>
          </p:cNvPr>
          <p:cNvSpPr txBox="1"/>
          <p:nvPr/>
        </p:nvSpPr>
        <p:spPr bwMode="auto">
          <a:xfrm>
            <a:off x="1419545" y="2330211"/>
            <a:ext cx="9189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latin typeface="Calibri" panose="020F0502020204030204" pitchFamily="34" charset="0"/>
              </a:rPr>
              <a:t>Lipid droplet</a:t>
            </a:r>
          </a:p>
        </p:txBody>
      </p:sp>
      <p:sp>
        <p:nvSpPr>
          <p:cNvPr id="31" name="TextBox 30">
            <a:extLst>
              <a:ext uri="{FF2B5EF4-FFF2-40B4-BE49-F238E27FC236}">
                <a16:creationId xmlns:a16="http://schemas.microsoft.com/office/drawing/2014/main" id="{5EE9AACC-F39D-2F1F-8BEB-B46A35C67A58}"/>
              </a:ext>
            </a:extLst>
          </p:cNvPr>
          <p:cNvSpPr txBox="1"/>
          <p:nvPr/>
        </p:nvSpPr>
        <p:spPr bwMode="auto">
          <a:xfrm>
            <a:off x="2398934" y="2393746"/>
            <a:ext cx="9189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latin typeface="Calibri" panose="020F0502020204030204" pitchFamily="34" charset="0"/>
              </a:rPr>
              <a:t>FFA</a:t>
            </a:r>
          </a:p>
        </p:txBody>
      </p:sp>
      <p:cxnSp>
        <p:nvCxnSpPr>
          <p:cNvPr id="41" name="Straight Arrow Connector 40">
            <a:extLst>
              <a:ext uri="{FF2B5EF4-FFF2-40B4-BE49-F238E27FC236}">
                <a16:creationId xmlns:a16="http://schemas.microsoft.com/office/drawing/2014/main" id="{8CF2BB1D-9B27-F4DC-2DFD-388E0806E0FA}"/>
              </a:ext>
            </a:extLst>
          </p:cNvPr>
          <p:cNvCxnSpPr/>
          <p:nvPr/>
        </p:nvCxnSpPr>
        <p:spPr bwMode="auto">
          <a:xfrm flipV="1">
            <a:off x="1490703" y="3025459"/>
            <a:ext cx="146053" cy="403541"/>
          </a:xfrm>
          <a:prstGeom prst="straightConnector1">
            <a:avLst/>
          </a:prstGeom>
          <a:noFill/>
          <a:ln w="28575" cap="flat" cmpd="sng" algn="ctr">
            <a:solidFill>
              <a:schemeClr val="tx2"/>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E58F1C51-58A9-09A9-E434-2EC073B58E6E}"/>
              </a:ext>
            </a:extLst>
          </p:cNvPr>
          <p:cNvCxnSpPr/>
          <p:nvPr/>
        </p:nvCxnSpPr>
        <p:spPr bwMode="auto">
          <a:xfrm flipH="1">
            <a:off x="1878997" y="2778974"/>
            <a:ext cx="801141" cy="617369"/>
          </a:xfrm>
          <a:prstGeom prst="straightConnector1">
            <a:avLst/>
          </a:prstGeom>
          <a:noFill/>
          <a:ln w="28575" cap="flat" cmpd="sng" algn="ctr">
            <a:solidFill>
              <a:schemeClr val="tx2"/>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74B27790-9396-4374-840A-7172EA4FB892}"/>
              </a:ext>
            </a:extLst>
          </p:cNvPr>
          <p:cNvCxnSpPr/>
          <p:nvPr/>
        </p:nvCxnSpPr>
        <p:spPr bwMode="auto">
          <a:xfrm flipV="1">
            <a:off x="2418166" y="2825838"/>
            <a:ext cx="405513" cy="854284"/>
          </a:xfrm>
          <a:prstGeom prst="straightConnector1">
            <a:avLst/>
          </a:prstGeom>
          <a:noFill/>
          <a:ln w="28575" cap="flat" cmpd="sng" algn="ctr">
            <a:solidFill>
              <a:schemeClr val="tx2"/>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87F932DF-EDF5-AA63-0858-1CCFA92B4460}"/>
              </a:ext>
            </a:extLst>
          </p:cNvPr>
          <p:cNvCxnSpPr/>
          <p:nvPr/>
        </p:nvCxnSpPr>
        <p:spPr bwMode="auto">
          <a:xfrm>
            <a:off x="2398934" y="3948693"/>
            <a:ext cx="0" cy="326014"/>
          </a:xfrm>
          <a:prstGeom prst="straightConnector1">
            <a:avLst/>
          </a:prstGeom>
          <a:noFill/>
          <a:ln w="28575" cap="flat" cmpd="sng" algn="ctr">
            <a:solidFill>
              <a:schemeClr val="tx2"/>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BC0F91B3-E9A5-5A09-2772-65A9EE24894F}"/>
              </a:ext>
            </a:extLst>
          </p:cNvPr>
          <p:cNvCxnSpPr/>
          <p:nvPr/>
        </p:nvCxnSpPr>
        <p:spPr bwMode="auto">
          <a:xfrm flipH="1">
            <a:off x="2783740" y="3052647"/>
            <a:ext cx="624615" cy="627475"/>
          </a:xfrm>
          <a:prstGeom prst="straightConnector1">
            <a:avLst/>
          </a:prstGeom>
          <a:noFill/>
          <a:ln w="28575" cap="flat" cmpd="sng" algn="ctr">
            <a:solidFill>
              <a:schemeClr val="tx2"/>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937661B1-B474-05D2-E0C1-82C727DE586D}"/>
              </a:ext>
            </a:extLst>
          </p:cNvPr>
          <p:cNvCxnSpPr/>
          <p:nvPr/>
        </p:nvCxnSpPr>
        <p:spPr bwMode="auto">
          <a:xfrm flipH="1">
            <a:off x="2945900" y="3675299"/>
            <a:ext cx="227516" cy="121938"/>
          </a:xfrm>
          <a:prstGeom prst="straightConnector1">
            <a:avLst/>
          </a:prstGeom>
          <a:noFill/>
          <a:ln w="28575" cap="flat" cmpd="sng" algn="ctr">
            <a:solidFill>
              <a:schemeClr val="tx2"/>
            </a:solidFill>
            <a:prstDash val="solid"/>
            <a:round/>
            <a:headEnd type="none" w="med" len="med"/>
            <a:tailEnd type="triangle"/>
          </a:ln>
          <a:effectLst/>
        </p:spPr>
      </p:cxnSp>
      <p:sp>
        <p:nvSpPr>
          <p:cNvPr id="52" name="Oval 51">
            <a:extLst>
              <a:ext uri="{FF2B5EF4-FFF2-40B4-BE49-F238E27FC236}">
                <a16:creationId xmlns:a16="http://schemas.microsoft.com/office/drawing/2014/main" id="{A4A0CCB3-DACE-0353-BED1-604E1F0FD4BC}"/>
              </a:ext>
            </a:extLst>
          </p:cNvPr>
          <p:cNvSpPr/>
          <p:nvPr/>
        </p:nvSpPr>
        <p:spPr bwMode="auto">
          <a:xfrm>
            <a:off x="1419731" y="3352698"/>
            <a:ext cx="498148" cy="432924"/>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1FBFEF11-2C32-73F8-B54D-0B71EF655F7D}"/>
              </a:ext>
            </a:extLst>
          </p:cNvPr>
          <p:cNvSpPr txBox="1"/>
          <p:nvPr/>
        </p:nvSpPr>
        <p:spPr bwMode="auto">
          <a:xfrm>
            <a:off x="1374500" y="3409538"/>
            <a:ext cx="5538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TAG</a:t>
            </a:r>
          </a:p>
        </p:txBody>
      </p:sp>
      <p:sp>
        <p:nvSpPr>
          <p:cNvPr id="55" name="Rectangle 54">
            <a:extLst>
              <a:ext uri="{FF2B5EF4-FFF2-40B4-BE49-F238E27FC236}">
                <a16:creationId xmlns:a16="http://schemas.microsoft.com/office/drawing/2014/main" id="{F2D56267-4E80-6DCA-BE01-26C67DB013C5}"/>
              </a:ext>
            </a:extLst>
          </p:cNvPr>
          <p:cNvSpPr/>
          <p:nvPr/>
        </p:nvSpPr>
        <p:spPr bwMode="auto">
          <a:xfrm>
            <a:off x="2348911" y="3112577"/>
            <a:ext cx="519940" cy="335906"/>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DNL</a:t>
            </a:r>
          </a:p>
        </p:txBody>
      </p:sp>
      <p:sp>
        <p:nvSpPr>
          <p:cNvPr id="56" name="Oval 55">
            <a:extLst>
              <a:ext uri="{FF2B5EF4-FFF2-40B4-BE49-F238E27FC236}">
                <a16:creationId xmlns:a16="http://schemas.microsoft.com/office/drawing/2014/main" id="{3CC7AAFC-6247-4A54-5DF0-965621362192}"/>
              </a:ext>
            </a:extLst>
          </p:cNvPr>
          <p:cNvSpPr/>
          <p:nvPr/>
        </p:nvSpPr>
        <p:spPr bwMode="auto">
          <a:xfrm>
            <a:off x="1845598" y="3657796"/>
            <a:ext cx="1069861" cy="369332"/>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bg1"/>
              </a:solidFill>
              <a:latin typeface="Calibri" panose="020F0502020204030204" pitchFamily="34" charset="0"/>
            </a:endParaRPr>
          </a:p>
        </p:txBody>
      </p:sp>
      <p:sp>
        <p:nvSpPr>
          <p:cNvPr id="57" name="Rectangle 56">
            <a:extLst>
              <a:ext uri="{FF2B5EF4-FFF2-40B4-BE49-F238E27FC236}">
                <a16:creationId xmlns:a16="http://schemas.microsoft.com/office/drawing/2014/main" id="{7C39A785-270E-29BA-AE03-93AFE0FFC341}"/>
              </a:ext>
            </a:extLst>
          </p:cNvPr>
          <p:cNvSpPr/>
          <p:nvPr/>
        </p:nvSpPr>
        <p:spPr bwMode="auto">
          <a:xfrm>
            <a:off x="3124609" y="3439714"/>
            <a:ext cx="504494" cy="335906"/>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TCA</a:t>
            </a:r>
          </a:p>
        </p:txBody>
      </p:sp>
      <p:sp>
        <p:nvSpPr>
          <p:cNvPr id="58" name="Oval 57">
            <a:extLst>
              <a:ext uri="{FF2B5EF4-FFF2-40B4-BE49-F238E27FC236}">
                <a16:creationId xmlns:a16="http://schemas.microsoft.com/office/drawing/2014/main" id="{B155474E-742F-BBBB-7694-5A25531EC5F4}"/>
              </a:ext>
            </a:extLst>
          </p:cNvPr>
          <p:cNvSpPr/>
          <p:nvPr/>
        </p:nvSpPr>
        <p:spPr bwMode="auto">
          <a:xfrm>
            <a:off x="1805782" y="4274707"/>
            <a:ext cx="1053162" cy="414906"/>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TextBox 58">
            <a:extLst>
              <a:ext uri="{FF2B5EF4-FFF2-40B4-BE49-F238E27FC236}">
                <a16:creationId xmlns:a16="http://schemas.microsoft.com/office/drawing/2014/main" id="{51728B6C-309C-1DE7-1778-D08D38C30561}"/>
              </a:ext>
            </a:extLst>
          </p:cNvPr>
          <p:cNvSpPr txBox="1"/>
          <p:nvPr/>
        </p:nvSpPr>
        <p:spPr bwMode="auto">
          <a:xfrm>
            <a:off x="1726286" y="4302017"/>
            <a:ext cx="118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latin typeface="Calibri" panose="020F0502020204030204" pitchFamily="34" charset="0"/>
              </a:rPr>
              <a:t>Cholesterol</a:t>
            </a:r>
          </a:p>
        </p:txBody>
      </p:sp>
      <p:sp>
        <p:nvSpPr>
          <p:cNvPr id="60" name="TextBox 59">
            <a:extLst>
              <a:ext uri="{FF2B5EF4-FFF2-40B4-BE49-F238E27FC236}">
                <a16:creationId xmlns:a16="http://schemas.microsoft.com/office/drawing/2014/main" id="{F7CD9BF3-F648-5011-AED5-D587409B1515}"/>
              </a:ext>
            </a:extLst>
          </p:cNvPr>
          <p:cNvSpPr txBox="1"/>
          <p:nvPr/>
        </p:nvSpPr>
        <p:spPr bwMode="auto">
          <a:xfrm>
            <a:off x="1742404" y="3658299"/>
            <a:ext cx="12743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Acetyl-CoA</a:t>
            </a:r>
          </a:p>
        </p:txBody>
      </p:sp>
      <p:sp>
        <p:nvSpPr>
          <p:cNvPr id="62" name="Freeform: Shape 61">
            <a:extLst>
              <a:ext uri="{FF2B5EF4-FFF2-40B4-BE49-F238E27FC236}">
                <a16:creationId xmlns:a16="http://schemas.microsoft.com/office/drawing/2014/main" id="{246BD1C7-425E-6292-E264-EFF7FB949DD1}"/>
              </a:ext>
            </a:extLst>
          </p:cNvPr>
          <p:cNvSpPr/>
          <p:nvPr/>
        </p:nvSpPr>
        <p:spPr bwMode="auto">
          <a:xfrm>
            <a:off x="3645711" y="2567021"/>
            <a:ext cx="141591" cy="322094"/>
          </a:xfrm>
          <a:custGeom>
            <a:avLst/>
            <a:gdLst>
              <a:gd name="connsiteX0" fmla="*/ 0 w 141591"/>
              <a:gd name="connsiteY0" fmla="*/ 279941 h 322094"/>
              <a:gd name="connsiteX1" fmla="*/ 29183 w 141591"/>
              <a:gd name="connsiteY1" fmla="*/ 196715 h 322094"/>
              <a:gd name="connsiteX2" fmla="*/ 49719 w 141591"/>
              <a:gd name="connsiteY2" fmla="*/ 207524 h 322094"/>
              <a:gd name="connsiteX3" fmla="*/ 64851 w 141591"/>
              <a:gd name="connsiteY3" fmla="*/ 111328 h 322094"/>
              <a:gd name="connsiteX4" fmla="*/ 85387 w 141591"/>
              <a:gd name="connsiteY4" fmla="*/ 125379 h 322094"/>
              <a:gd name="connsiteX5" fmla="*/ 125378 w 141591"/>
              <a:gd name="connsiteY5" fmla="*/ 0 h 322094"/>
              <a:gd name="connsiteX6" fmla="*/ 141591 w 141591"/>
              <a:gd name="connsiteY6" fmla="*/ 140511 h 322094"/>
              <a:gd name="connsiteX7" fmla="*/ 114570 w 141591"/>
              <a:gd name="connsiteY7" fmla="*/ 131864 h 322094"/>
              <a:gd name="connsiteX8" fmla="*/ 113489 w 141591"/>
              <a:gd name="connsiteY8" fmla="*/ 222656 h 322094"/>
              <a:gd name="connsiteX9" fmla="*/ 83225 w 141591"/>
              <a:gd name="connsiteY9" fmla="*/ 217251 h 322094"/>
              <a:gd name="connsiteX10" fmla="*/ 89710 w 141591"/>
              <a:gd name="connsiteY10" fmla="*/ 322094 h 322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1591" h="322094">
                <a:moveTo>
                  <a:pt x="0" y="279941"/>
                </a:moveTo>
                <a:lnTo>
                  <a:pt x="29183" y="196715"/>
                </a:lnTo>
                <a:lnTo>
                  <a:pt x="49719" y="207524"/>
                </a:lnTo>
                <a:lnTo>
                  <a:pt x="64851" y="111328"/>
                </a:lnTo>
                <a:lnTo>
                  <a:pt x="85387" y="125379"/>
                </a:lnTo>
                <a:lnTo>
                  <a:pt x="125378" y="0"/>
                </a:lnTo>
                <a:lnTo>
                  <a:pt x="141591" y="140511"/>
                </a:lnTo>
                <a:lnTo>
                  <a:pt x="114570" y="131864"/>
                </a:lnTo>
                <a:cubicBezTo>
                  <a:pt x="114210" y="162128"/>
                  <a:pt x="113849" y="192392"/>
                  <a:pt x="113489" y="222656"/>
                </a:cubicBezTo>
                <a:lnTo>
                  <a:pt x="83225" y="217251"/>
                </a:lnTo>
                <a:lnTo>
                  <a:pt x="89710" y="322094"/>
                </a:lnTo>
              </a:path>
            </a:pathLst>
          </a:custGeom>
          <a:solidFill>
            <a:schemeClr val="tx2"/>
          </a:solidFill>
          <a:ln w="0">
            <a:noFill/>
            <a:miter lim="800000"/>
            <a:headEnd/>
            <a:tailEnd/>
          </a:ln>
        </p:spPr>
        <p:txBody>
          <a:bodyPr rtlCol="0" anchor="ctr"/>
          <a:lstStyle/>
          <a:p>
            <a:pPr algn="ctr"/>
            <a:endParaRPr lang="en-US"/>
          </a:p>
        </p:txBody>
      </p:sp>
      <p:sp>
        <p:nvSpPr>
          <p:cNvPr id="63" name="Arrow: Curved Left 62">
            <a:extLst>
              <a:ext uri="{FF2B5EF4-FFF2-40B4-BE49-F238E27FC236}">
                <a16:creationId xmlns:a16="http://schemas.microsoft.com/office/drawing/2014/main" id="{93437CB1-B7A4-A341-565F-72E3C05314B7}"/>
              </a:ext>
            </a:extLst>
          </p:cNvPr>
          <p:cNvSpPr/>
          <p:nvPr/>
        </p:nvSpPr>
        <p:spPr bwMode="auto">
          <a:xfrm>
            <a:off x="4755745" y="2634034"/>
            <a:ext cx="529217" cy="672350"/>
          </a:xfrm>
          <a:prstGeom prst="curvedLef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pic>
        <p:nvPicPr>
          <p:cNvPr id="64" name="Picture 63">
            <a:extLst>
              <a:ext uri="{FF2B5EF4-FFF2-40B4-BE49-F238E27FC236}">
                <a16:creationId xmlns:a16="http://schemas.microsoft.com/office/drawing/2014/main" id="{85755313-4FB3-D23F-3278-4615EAA7E20C}"/>
              </a:ext>
            </a:extLst>
          </p:cNvPr>
          <p:cNvPicPr>
            <a:picLocks noChangeAspect="1"/>
          </p:cNvPicPr>
          <p:nvPr/>
        </p:nvPicPr>
        <p:blipFill>
          <a:blip r:embed="rId3"/>
          <a:stretch>
            <a:fillRect/>
          </a:stretch>
        </p:blipFill>
        <p:spPr>
          <a:xfrm>
            <a:off x="7456514" y="1471323"/>
            <a:ext cx="2905242" cy="1962252"/>
          </a:xfrm>
          <a:prstGeom prst="rect">
            <a:avLst/>
          </a:prstGeom>
        </p:spPr>
      </p:pic>
      <p:sp>
        <p:nvSpPr>
          <p:cNvPr id="66" name="TextBox 65">
            <a:extLst>
              <a:ext uri="{FF2B5EF4-FFF2-40B4-BE49-F238E27FC236}">
                <a16:creationId xmlns:a16="http://schemas.microsoft.com/office/drawing/2014/main" id="{DC31AC8D-B89D-6D8A-2E7B-B4E3CEA49E5D}"/>
              </a:ext>
            </a:extLst>
          </p:cNvPr>
          <p:cNvSpPr txBox="1"/>
          <p:nvPr/>
        </p:nvSpPr>
        <p:spPr bwMode="auto">
          <a:xfrm>
            <a:off x="7668398" y="5804801"/>
            <a:ext cx="35368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Local </a:t>
            </a:r>
            <a:r>
              <a:rPr lang="en-US" b="0" i="1">
                <a:solidFill>
                  <a:schemeClr val="bg1"/>
                </a:solidFill>
                <a:latin typeface="Calibri" panose="020F0502020204030204" pitchFamily="34" charset="0"/>
              </a:rPr>
              <a:t>“intrahepatic hypothyroidism”</a:t>
            </a:r>
            <a:endParaRPr lang="en-US" b="0">
              <a:solidFill>
                <a:schemeClr val="bg1"/>
              </a:solidFill>
              <a:latin typeface="Calibri" panose="020F0502020204030204" pitchFamily="34" charset="0"/>
            </a:endParaRPr>
          </a:p>
        </p:txBody>
      </p:sp>
      <p:sp>
        <p:nvSpPr>
          <p:cNvPr id="5" name="Text Box 11">
            <a:extLst>
              <a:ext uri="{FF2B5EF4-FFF2-40B4-BE49-F238E27FC236}">
                <a16:creationId xmlns:a16="http://schemas.microsoft.com/office/drawing/2014/main" id="{DFE8AC0A-1448-D174-42DA-54EC9A62BB44}"/>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rgbClr val="455560"/>
                </a:solidFill>
                <a:latin typeface="Calibri"/>
                <a:ea typeface="Calibri"/>
                <a:cs typeface="Calibri"/>
              </a:rPr>
              <a:t>Sinha</a:t>
            </a:r>
            <a:r>
              <a:rPr kumimoji="0" lang="en-US" sz="1200" b="0" i="0" u="none" strike="noStrike" kern="1200" cap="none" spc="0" normalizeH="0" baseline="0" noProof="0">
                <a:ln>
                  <a:noFill/>
                </a:ln>
                <a:solidFill>
                  <a:srgbClr val="455560"/>
                </a:solidFill>
                <a:effectLst/>
                <a:uLnTx/>
                <a:uFillTx/>
                <a:latin typeface="Calibri"/>
                <a:ea typeface="Calibri"/>
                <a:cs typeface="Calibri"/>
              </a:rPr>
              <a:t>. </a:t>
            </a:r>
            <a:r>
              <a:rPr lang="en-US" sz="1200" b="0">
                <a:solidFill>
                  <a:srgbClr val="455560"/>
                </a:solidFill>
                <a:latin typeface="Calibri"/>
                <a:ea typeface="Calibri"/>
                <a:cs typeface="Calibri"/>
              </a:rPr>
              <a:t>Nat </a:t>
            </a:r>
            <a:r>
              <a:rPr kumimoji="0" lang="en-US" sz="1200" b="0" i="0" u="none" strike="noStrike" kern="1200" cap="none" spc="0" normalizeH="0" baseline="0" noProof="0">
                <a:ln>
                  <a:noFill/>
                </a:ln>
                <a:solidFill>
                  <a:srgbClr val="455560"/>
                </a:solidFill>
                <a:effectLst/>
                <a:uLnTx/>
                <a:uFillTx/>
                <a:latin typeface="Calibri"/>
                <a:ea typeface="Calibri"/>
                <a:cs typeface="Calibri"/>
              </a:rPr>
              <a:t>Rev</a:t>
            </a:r>
            <a:r>
              <a:rPr lang="en-US" sz="1200" b="0">
                <a:solidFill>
                  <a:srgbClr val="455560"/>
                </a:solidFill>
                <a:latin typeface="Calibri"/>
                <a:ea typeface="Calibri"/>
                <a:cs typeface="Calibri"/>
              </a:rPr>
              <a:t> Endocrinol</a:t>
            </a:r>
            <a:r>
              <a:rPr kumimoji="0" lang="en-US" sz="1200" b="0" i="0" u="none" strike="noStrike" kern="1200" cap="none" spc="0" normalizeH="0" baseline="0" noProof="0">
                <a:ln>
                  <a:noFill/>
                </a:ln>
                <a:solidFill>
                  <a:srgbClr val="455560"/>
                </a:solidFill>
                <a:effectLst/>
                <a:uLnTx/>
                <a:uFillTx/>
                <a:latin typeface="Calibri"/>
                <a:ea typeface="Calibri"/>
                <a:cs typeface="Calibri"/>
              </a:rPr>
              <a:t>. </a:t>
            </a:r>
            <a:r>
              <a:rPr lang="en-US" sz="1200" b="0">
                <a:solidFill>
                  <a:srgbClr val="455560"/>
                </a:solidFill>
                <a:latin typeface="Calibri"/>
                <a:ea typeface="Calibri"/>
                <a:cs typeface="Calibri"/>
              </a:rPr>
              <a:t>2018;14:259</a:t>
            </a:r>
            <a:endParaRPr lang="en-US"/>
          </a:p>
        </p:txBody>
      </p:sp>
      <p:sp>
        <p:nvSpPr>
          <p:cNvPr id="61" name="TextBox 60">
            <a:extLst>
              <a:ext uri="{FF2B5EF4-FFF2-40B4-BE49-F238E27FC236}">
                <a16:creationId xmlns:a16="http://schemas.microsoft.com/office/drawing/2014/main" id="{99078C1D-574D-2B47-59E0-8A1F00EEE9E9}"/>
              </a:ext>
            </a:extLst>
          </p:cNvPr>
          <p:cNvSpPr txBox="1"/>
          <p:nvPr/>
        </p:nvSpPr>
        <p:spPr bwMode="auto">
          <a:xfrm>
            <a:off x="3638323" y="2451359"/>
            <a:ext cx="455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ATP</a:t>
            </a:r>
          </a:p>
        </p:txBody>
      </p:sp>
    </p:spTree>
    <p:extLst>
      <p:ext uri="{BB962C8B-B14F-4D97-AF65-F5344CB8AC3E}">
        <p14:creationId xmlns:p14="http://schemas.microsoft.com/office/powerpoint/2010/main" val="2149333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6697E-8F93-9B70-A266-4066D0EA40B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B71D235-0A15-D18C-C24E-244FF634E481}"/>
              </a:ext>
            </a:extLst>
          </p:cNvPr>
          <p:cNvSpPr>
            <a:spLocks noGrp="1"/>
          </p:cNvSpPr>
          <p:nvPr>
            <p:ph type="title"/>
          </p:nvPr>
        </p:nvSpPr>
        <p:spPr/>
        <p:txBody>
          <a:bodyPr/>
          <a:lstStyle/>
          <a:p>
            <a:r>
              <a:rPr lang="en-US"/>
              <a:t>MAESTRO-NASH: Study Design </a:t>
            </a:r>
          </a:p>
        </p:txBody>
      </p:sp>
      <p:sp>
        <p:nvSpPr>
          <p:cNvPr id="5" name="Content Placeholder 4">
            <a:extLst>
              <a:ext uri="{FF2B5EF4-FFF2-40B4-BE49-F238E27FC236}">
                <a16:creationId xmlns:a16="http://schemas.microsoft.com/office/drawing/2014/main" id="{2B9CC20A-A6B4-E389-545A-7F63B4C7CD07}"/>
              </a:ext>
            </a:extLst>
          </p:cNvPr>
          <p:cNvSpPr>
            <a:spLocks noGrp="1"/>
          </p:cNvSpPr>
          <p:nvPr>
            <p:ph idx="1"/>
          </p:nvPr>
        </p:nvSpPr>
        <p:spPr>
          <a:xfrm>
            <a:off x="614571" y="1513047"/>
            <a:ext cx="10867633" cy="4769439"/>
          </a:xfrm>
        </p:spPr>
        <p:txBody>
          <a:bodyPr/>
          <a:lstStyle/>
          <a:p>
            <a:r>
              <a:rPr lang="en-US" sz="2400"/>
              <a:t>Multinational, double-blind, placebo-controlled, randomized phase III trial</a:t>
            </a:r>
          </a:p>
          <a:p>
            <a:endParaRPr lang="en-US"/>
          </a:p>
          <a:p>
            <a:endParaRPr lang="en-US"/>
          </a:p>
          <a:p>
            <a:endParaRPr lang="en-US"/>
          </a:p>
          <a:p>
            <a:pPr marL="0" indent="0">
              <a:buNone/>
            </a:pPr>
            <a:endParaRPr lang="en-US"/>
          </a:p>
          <a:p>
            <a:endParaRPr lang="en-US" sz="2400"/>
          </a:p>
          <a:p>
            <a:pPr>
              <a:spcBef>
                <a:spcPts val="700"/>
              </a:spcBef>
              <a:spcAft>
                <a:spcPts val="0"/>
              </a:spcAft>
            </a:pPr>
            <a:r>
              <a:rPr lang="en-US" sz="2400" b="1">
                <a:latin typeface="Calibri"/>
                <a:ea typeface="Calibri"/>
                <a:cs typeface="Calibri"/>
              </a:rPr>
              <a:t>Primary endpoints: </a:t>
            </a:r>
            <a:r>
              <a:rPr lang="en-US" sz="2400">
                <a:latin typeface="Calibri"/>
                <a:ea typeface="Calibri"/>
                <a:cs typeface="Calibri"/>
              </a:rPr>
              <a:t>NASH resolution at Wk 52, improvement in fibrosis by ≥1 stage with no worsening of NAFLD score </a:t>
            </a:r>
          </a:p>
          <a:p>
            <a:pPr>
              <a:spcBef>
                <a:spcPts val="700"/>
              </a:spcBef>
            </a:pPr>
            <a:r>
              <a:rPr lang="en-US" sz="2400" b="1">
                <a:latin typeface="Calibri"/>
                <a:ea typeface="Calibri"/>
                <a:cs typeface="Calibri"/>
              </a:rPr>
              <a:t>Key secondary endpoint: </a:t>
            </a:r>
            <a:r>
              <a:rPr lang="en-US" sz="2400">
                <a:latin typeface="Calibri"/>
                <a:ea typeface="Calibri"/>
                <a:cs typeface="Calibri"/>
              </a:rPr>
              <a:t>Percent LDL-C change from baseline at Wk 24</a:t>
            </a:r>
          </a:p>
        </p:txBody>
      </p:sp>
      <p:sp>
        <p:nvSpPr>
          <p:cNvPr id="13" name="Text Box 11">
            <a:extLst>
              <a:ext uri="{FF2B5EF4-FFF2-40B4-BE49-F238E27FC236}">
                <a16:creationId xmlns:a16="http://schemas.microsoft.com/office/drawing/2014/main" id="{01482258-F920-E7D6-EF82-FCD2FE88192C}"/>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effectLst/>
                <a:latin typeface="+mj-lt"/>
              </a:rPr>
              <a:t>NCT03900429. Harrison. NEJM. 2024;390:497.</a:t>
            </a:r>
            <a:endParaRPr lang="en-US" sz="1200">
              <a:solidFill>
                <a:schemeClr val="bg2"/>
              </a:solidFill>
              <a:latin typeface="+mj-lt"/>
            </a:endParaRPr>
          </a:p>
        </p:txBody>
      </p:sp>
      <p:sp>
        <p:nvSpPr>
          <p:cNvPr id="2" name="TextBox 1">
            <a:extLst>
              <a:ext uri="{FF2B5EF4-FFF2-40B4-BE49-F238E27FC236}">
                <a16:creationId xmlns:a16="http://schemas.microsoft.com/office/drawing/2014/main" id="{C66731D4-2CCD-948F-2A5F-23FD97925D11}"/>
              </a:ext>
            </a:extLst>
          </p:cNvPr>
          <p:cNvSpPr txBox="1"/>
          <p:nvPr/>
        </p:nvSpPr>
        <p:spPr bwMode="auto">
          <a:xfrm>
            <a:off x="435279" y="2503362"/>
            <a:ext cx="329570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lnSpc>
                <a:spcPct val="100000"/>
              </a:lnSpc>
              <a:spcBef>
                <a:spcPct val="50000"/>
              </a:spcBef>
              <a:spcAft>
                <a:spcPct val="0"/>
              </a:spcAft>
              <a:buClrTx/>
              <a:buFontTx/>
              <a:buNone/>
            </a:pPr>
            <a:r>
              <a:rPr lang="en-US" b="0">
                <a:solidFill>
                  <a:schemeClr val="bg1"/>
                </a:solidFill>
                <a:latin typeface="Calibri"/>
                <a:ea typeface="Calibri"/>
                <a:cs typeface="Arial"/>
              </a:rPr>
              <a:t>Patients with NASH*; age ≥18 yr</a:t>
            </a:r>
            <a:r>
              <a:rPr lang="en-US" b="0">
                <a:solidFill>
                  <a:schemeClr val="bg1"/>
                </a:solidFill>
                <a:latin typeface="+mj-lt"/>
                <a:cs typeface="Arial"/>
              </a:rPr>
              <a:t>; </a:t>
            </a:r>
            <a:r>
              <a:rPr lang="en-US" b="0" i="1">
                <a:solidFill>
                  <a:schemeClr val="bg1"/>
                </a:solidFill>
                <a:latin typeface="+mj-lt"/>
                <a:cs typeface="Arial"/>
              </a:rPr>
              <a:t>FibroScan</a:t>
            </a:r>
            <a:r>
              <a:rPr lang="en-US" b="0">
                <a:solidFill>
                  <a:schemeClr val="bg1"/>
                </a:solidFill>
                <a:latin typeface="+mj-lt"/>
                <a:cs typeface="Arial"/>
              </a:rPr>
              <a:t> kPa consistent with </a:t>
            </a:r>
            <a:br>
              <a:rPr lang="en-US" b="0">
                <a:solidFill>
                  <a:schemeClr val="bg1"/>
                </a:solidFill>
                <a:latin typeface="+mj-lt"/>
                <a:cs typeface="Arial"/>
              </a:rPr>
            </a:br>
            <a:r>
              <a:rPr lang="en-US" b="0">
                <a:solidFill>
                  <a:schemeClr val="bg1"/>
                </a:solidFill>
                <a:latin typeface="+mj-lt"/>
                <a:cs typeface="Arial"/>
              </a:rPr>
              <a:t>F2-F3; CAP ≥280; NASH on liver biopsy: NAS ≥4 with fibrosis stage 1-3; ≥8% liver fat on MRI-PDFF; ≥3 metabolic risk factors</a:t>
            </a:r>
            <a:br>
              <a:rPr lang="en-US" b="0">
                <a:latin typeface="+mj-lt"/>
              </a:rPr>
            </a:br>
            <a:r>
              <a:rPr lang="en-US" b="0">
                <a:solidFill>
                  <a:schemeClr val="bg1"/>
                </a:solidFill>
                <a:latin typeface="+mj-lt"/>
                <a:cs typeface="Arial"/>
              </a:rPr>
              <a:t> (N = 966)</a:t>
            </a:r>
          </a:p>
        </p:txBody>
      </p:sp>
      <p:sp>
        <p:nvSpPr>
          <p:cNvPr id="3" name="Rectangle 2">
            <a:extLst>
              <a:ext uri="{FF2B5EF4-FFF2-40B4-BE49-F238E27FC236}">
                <a16:creationId xmlns:a16="http://schemas.microsoft.com/office/drawing/2014/main" id="{259514AC-8A16-6AAD-EDD2-80C3A85B190C}"/>
              </a:ext>
            </a:extLst>
          </p:cNvPr>
          <p:cNvSpPr/>
          <p:nvPr/>
        </p:nvSpPr>
        <p:spPr bwMode="auto">
          <a:xfrm>
            <a:off x="4637314" y="1981125"/>
            <a:ext cx="2645230" cy="914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a:solidFill>
                  <a:schemeClr val="tx1"/>
                </a:solidFill>
                <a:latin typeface="Calibri" panose="020F0502020204030204" pitchFamily="34" charset="0"/>
              </a:rPr>
              <a:t>Resmetirom</a:t>
            </a:r>
            <a:r>
              <a:rPr lang="en-US" sz="1800" b="0">
                <a:solidFill>
                  <a:schemeClr val="tx1"/>
                </a:solidFill>
                <a:latin typeface="Calibri" panose="020F0502020204030204" pitchFamily="34" charset="0"/>
              </a:rPr>
              <a:t> 80 mg </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PO daily </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(n = 322)</a:t>
            </a:r>
          </a:p>
        </p:txBody>
      </p:sp>
      <p:sp>
        <p:nvSpPr>
          <p:cNvPr id="7" name="Rectangle 6">
            <a:extLst>
              <a:ext uri="{FF2B5EF4-FFF2-40B4-BE49-F238E27FC236}">
                <a16:creationId xmlns:a16="http://schemas.microsoft.com/office/drawing/2014/main" id="{F2E04B22-5C67-AF56-6A01-9A0B770DEE28}"/>
              </a:ext>
            </a:extLst>
          </p:cNvPr>
          <p:cNvSpPr/>
          <p:nvPr/>
        </p:nvSpPr>
        <p:spPr bwMode="auto">
          <a:xfrm>
            <a:off x="4637313" y="3047924"/>
            <a:ext cx="2645230" cy="91440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a:solidFill>
                  <a:schemeClr val="tx1"/>
                </a:solidFill>
                <a:latin typeface="Calibri" panose="020F0502020204030204" pitchFamily="34" charset="0"/>
              </a:rPr>
              <a:t>Resmetirom</a:t>
            </a:r>
            <a:r>
              <a:rPr lang="en-US" sz="1800" b="0">
                <a:solidFill>
                  <a:schemeClr val="tx1"/>
                </a:solidFill>
                <a:latin typeface="Calibri" panose="020F0502020204030204" pitchFamily="34" charset="0"/>
              </a:rPr>
              <a:t> 100 mg </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PO daily </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(n = 323)</a:t>
            </a:r>
          </a:p>
        </p:txBody>
      </p:sp>
      <p:sp>
        <p:nvSpPr>
          <p:cNvPr id="12" name="Rectangle 11">
            <a:extLst>
              <a:ext uri="{FF2B5EF4-FFF2-40B4-BE49-F238E27FC236}">
                <a16:creationId xmlns:a16="http://schemas.microsoft.com/office/drawing/2014/main" id="{8ABED7A7-D556-AAF6-2A9E-3E20CD011861}"/>
              </a:ext>
            </a:extLst>
          </p:cNvPr>
          <p:cNvSpPr/>
          <p:nvPr/>
        </p:nvSpPr>
        <p:spPr bwMode="auto">
          <a:xfrm>
            <a:off x="4637313" y="4109033"/>
            <a:ext cx="2645230" cy="790671"/>
          </a:xfrm>
          <a:prstGeom prst="rect">
            <a:avLst/>
          </a:prstGeom>
          <a:solidFill>
            <a:schemeClr val="accent3"/>
          </a:solidFill>
          <a:ln w="0">
            <a:noFill/>
            <a:miter lim="800000"/>
            <a:headEnd/>
            <a:tailEnd/>
          </a:ln>
        </p:spPr>
        <p:txBody>
          <a:bodyPr lIns="91440" tIns="45720" rIns="91440" bIns="45720" rtlCol="0" anchor="ctr"/>
          <a:lstStyle/>
          <a:p>
            <a:pPr algn="ctr" eaLnBrk="1" hangingPunct="1">
              <a:spcBef>
                <a:spcPct val="35000"/>
              </a:spcBef>
              <a:spcAft>
                <a:spcPct val="25000"/>
              </a:spcAft>
              <a:buClr>
                <a:schemeClr val="folHlink"/>
              </a:buClr>
              <a:buNone/>
            </a:pPr>
            <a:r>
              <a:rPr lang="en-US" sz="1800">
                <a:solidFill>
                  <a:schemeClr val="tx1"/>
                </a:solidFill>
                <a:latin typeface="Calibri" panose="020F0502020204030204" pitchFamily="34" charset="0"/>
              </a:rPr>
              <a:t>Placebo</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(n = 321)</a:t>
            </a:r>
          </a:p>
        </p:txBody>
      </p:sp>
      <p:cxnSp>
        <p:nvCxnSpPr>
          <p:cNvPr id="15" name="Straight Arrow Connector 14">
            <a:extLst>
              <a:ext uri="{FF2B5EF4-FFF2-40B4-BE49-F238E27FC236}">
                <a16:creationId xmlns:a16="http://schemas.microsoft.com/office/drawing/2014/main" id="{57F46DB5-B176-6CCF-397C-AB1101935528}"/>
              </a:ext>
            </a:extLst>
          </p:cNvPr>
          <p:cNvCxnSpPr/>
          <p:nvPr/>
        </p:nvCxnSpPr>
        <p:spPr bwMode="auto">
          <a:xfrm flipV="1">
            <a:off x="3810001" y="2742970"/>
            <a:ext cx="653142" cy="304954"/>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890CBCE6-AA40-C8AD-4C94-57806D5357B3}"/>
              </a:ext>
            </a:extLst>
          </p:cNvPr>
          <p:cNvCxnSpPr/>
          <p:nvPr/>
        </p:nvCxnSpPr>
        <p:spPr bwMode="auto">
          <a:xfrm>
            <a:off x="3812817" y="3505124"/>
            <a:ext cx="639441"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AC815D86-FB42-F90D-B942-BEED95240927}"/>
              </a:ext>
            </a:extLst>
          </p:cNvPr>
          <p:cNvCxnSpPr>
            <a:cxnSpLocks/>
          </p:cNvCxnSpPr>
          <p:nvPr/>
        </p:nvCxnSpPr>
        <p:spPr bwMode="auto">
          <a:xfrm>
            <a:off x="3810001" y="4072391"/>
            <a:ext cx="642257" cy="377139"/>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E2A24CD0-B199-5A2E-748B-20866E2C4F79}"/>
              </a:ext>
            </a:extLst>
          </p:cNvPr>
          <p:cNvCxnSpPr/>
          <p:nvPr/>
        </p:nvCxnSpPr>
        <p:spPr bwMode="auto">
          <a:xfrm>
            <a:off x="7361559" y="3483352"/>
            <a:ext cx="639441" cy="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32B5EC8B-CB1E-BD3C-4F19-EB969E06D776}"/>
              </a:ext>
            </a:extLst>
          </p:cNvPr>
          <p:cNvSpPr txBox="1"/>
          <p:nvPr/>
        </p:nvSpPr>
        <p:spPr bwMode="auto">
          <a:xfrm>
            <a:off x="8001000" y="2641861"/>
            <a:ext cx="303340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spcBef>
                <a:spcPct val="50000"/>
              </a:spcBef>
            </a:pPr>
            <a:r>
              <a:rPr lang="en-US" b="0" i="1">
                <a:solidFill>
                  <a:schemeClr val="bg1"/>
                </a:solidFill>
                <a:latin typeface="Calibri"/>
                <a:ea typeface="Calibri"/>
                <a:cs typeface="Arial"/>
              </a:rPr>
              <a:t>At Wk 52, patients on baseline GLP-1 RA with ≥5% weight loss were evaluated for NASH resolution and fibrosis improvement as liver biopsy endpoints</a:t>
            </a:r>
          </a:p>
        </p:txBody>
      </p:sp>
      <p:sp>
        <p:nvSpPr>
          <p:cNvPr id="9" name="Text Box 11">
            <a:extLst>
              <a:ext uri="{FF2B5EF4-FFF2-40B4-BE49-F238E27FC236}">
                <a16:creationId xmlns:a16="http://schemas.microsoft.com/office/drawing/2014/main" id="{DB92CA0E-DEDB-2A72-08B9-DA28885FFDA3}"/>
              </a:ext>
            </a:extLst>
          </p:cNvPr>
          <p:cNvSpPr txBox="1">
            <a:spLocks noChangeArrowheads="1"/>
          </p:cNvSpPr>
          <p:nvPr/>
        </p:nvSpPr>
        <p:spPr bwMode="auto">
          <a:xfrm>
            <a:off x="613408" y="6099555"/>
            <a:ext cx="7505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400" b="0">
                <a:solidFill>
                  <a:schemeClr val="bg1"/>
                </a:solidFill>
                <a:latin typeface="+mj-lt"/>
                <a:cs typeface="Arial"/>
              </a:rPr>
              <a:t>*NASH is used instead of MASH to align with the terminology employed in referenced studies.</a:t>
            </a:r>
            <a:endParaRPr lang="en-US" sz="1400">
              <a:solidFill>
                <a:schemeClr val="bg1"/>
              </a:solidFill>
            </a:endParaRPr>
          </a:p>
        </p:txBody>
      </p:sp>
    </p:spTree>
    <p:extLst>
      <p:ext uri="{BB962C8B-B14F-4D97-AF65-F5344CB8AC3E}">
        <p14:creationId xmlns:p14="http://schemas.microsoft.com/office/powerpoint/2010/main" val="1524755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39D38-6422-B6F7-EAEB-8B0194188791}"/>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1C33D426-0F06-3A9F-F1FF-B13B75DA1CCD}"/>
              </a:ext>
            </a:extLst>
          </p:cNvPr>
          <p:cNvSpPr/>
          <p:nvPr/>
        </p:nvSpPr>
        <p:spPr bwMode="auto">
          <a:xfrm>
            <a:off x="1420427" y="4012707"/>
            <a:ext cx="1198485" cy="8167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2EC0B122-CF7F-E2F9-ADA0-0B7617B05AC5}"/>
              </a:ext>
            </a:extLst>
          </p:cNvPr>
          <p:cNvSpPr/>
          <p:nvPr/>
        </p:nvSpPr>
        <p:spPr bwMode="auto">
          <a:xfrm>
            <a:off x="2908917" y="2693634"/>
            <a:ext cx="1198485" cy="21535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B125A0F9-7E1F-A621-7706-34745D9280AC}"/>
              </a:ext>
            </a:extLst>
          </p:cNvPr>
          <p:cNvSpPr/>
          <p:nvPr/>
        </p:nvSpPr>
        <p:spPr bwMode="auto">
          <a:xfrm>
            <a:off x="4397406" y="2352583"/>
            <a:ext cx="1198485" cy="247686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9FA05584-D425-AD31-B59A-F16FC6CD52BA}"/>
              </a:ext>
            </a:extLst>
          </p:cNvPr>
          <p:cNvSpPr>
            <a:spLocks noGrp="1"/>
          </p:cNvSpPr>
          <p:nvPr>
            <p:ph type="title"/>
          </p:nvPr>
        </p:nvSpPr>
        <p:spPr>
          <a:xfrm>
            <a:off x="609759" y="238127"/>
            <a:ext cx="11141055" cy="1103313"/>
          </a:xfrm>
        </p:spPr>
        <p:txBody>
          <a:bodyPr/>
          <a:lstStyle/>
          <a:p>
            <a:r>
              <a:rPr lang="en-US"/>
              <a:t>MAESTRO-NASH (Primary Statistical Model)</a:t>
            </a:r>
          </a:p>
        </p:txBody>
      </p:sp>
      <p:cxnSp>
        <p:nvCxnSpPr>
          <p:cNvPr id="7" name="Straight Connector 6">
            <a:extLst>
              <a:ext uri="{FF2B5EF4-FFF2-40B4-BE49-F238E27FC236}">
                <a16:creationId xmlns:a16="http://schemas.microsoft.com/office/drawing/2014/main" id="{2B36AD34-BD9C-52E6-2FAD-2D45A515C03F}"/>
              </a:ext>
            </a:extLst>
          </p:cNvPr>
          <p:cNvCxnSpPr/>
          <p:nvPr/>
        </p:nvCxnSpPr>
        <p:spPr bwMode="auto">
          <a:xfrm>
            <a:off x="1257423" y="4840179"/>
            <a:ext cx="459740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089C9529-19C1-C4DC-5392-072C9758611E}"/>
              </a:ext>
            </a:extLst>
          </p:cNvPr>
          <p:cNvCxnSpPr>
            <a:cxnSpLocks/>
          </p:cNvCxnSpPr>
          <p:nvPr/>
        </p:nvCxnSpPr>
        <p:spPr bwMode="auto">
          <a:xfrm>
            <a:off x="1270123" y="48528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F11EE14F-A6AC-9253-6916-5F3DD6C10383}"/>
              </a:ext>
            </a:extLst>
          </p:cNvPr>
          <p:cNvCxnSpPr>
            <a:cxnSpLocks/>
          </p:cNvCxnSpPr>
          <p:nvPr/>
        </p:nvCxnSpPr>
        <p:spPr bwMode="auto">
          <a:xfrm>
            <a:off x="2794123" y="48528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E6C8B365-9134-1769-F56E-D5A1F29DB386}"/>
              </a:ext>
            </a:extLst>
          </p:cNvPr>
          <p:cNvCxnSpPr>
            <a:cxnSpLocks/>
          </p:cNvCxnSpPr>
          <p:nvPr/>
        </p:nvCxnSpPr>
        <p:spPr bwMode="auto">
          <a:xfrm>
            <a:off x="4318123" y="48528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E807A35C-48EB-B857-DC37-1FD9791FB800}"/>
              </a:ext>
            </a:extLst>
          </p:cNvPr>
          <p:cNvCxnSpPr>
            <a:cxnSpLocks/>
          </p:cNvCxnSpPr>
          <p:nvPr/>
        </p:nvCxnSpPr>
        <p:spPr bwMode="auto">
          <a:xfrm>
            <a:off x="5842123" y="4852879"/>
            <a:ext cx="0" cy="64008"/>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20C02DBB-CE33-A4CB-8AAB-4262C813550A}"/>
              </a:ext>
            </a:extLst>
          </p:cNvPr>
          <p:cNvSpPr txBox="1"/>
          <p:nvPr/>
        </p:nvSpPr>
        <p:spPr bwMode="auto">
          <a:xfrm>
            <a:off x="1047566" y="5750669"/>
            <a:ext cx="10049522" cy="341632"/>
          </a:xfrm>
          <a:prstGeom prst="rect">
            <a:avLst/>
          </a:prstGeom>
          <a:solidFill>
            <a:schemeClr val="bg2"/>
          </a:solidFill>
          <a:ln>
            <a:noFill/>
          </a:ln>
        </p:spPr>
        <p:txBody>
          <a:bodyPr wrap="square" rtlCol="0">
            <a:spAutoFit/>
          </a:bodyPr>
          <a:lstStyle/>
          <a:p>
            <a:pPr algn="ctr">
              <a:lnSpc>
                <a:spcPct val="90000"/>
              </a:lnSpc>
              <a:spcBef>
                <a:spcPct val="50000"/>
              </a:spcBef>
              <a:spcAft>
                <a:spcPct val="0"/>
              </a:spcAft>
              <a:buClrTx/>
              <a:buFontTx/>
              <a:buNone/>
            </a:pPr>
            <a:r>
              <a:rPr lang="en-US">
                <a:latin typeface="Calibri" panose="020F0502020204030204" pitchFamily="34" charset="0"/>
              </a:rPr>
              <a:t>Liver Biopsy (ITT) at Wk 52</a:t>
            </a:r>
            <a:endParaRPr lang="en-US" b="0">
              <a:latin typeface="Calibri" panose="020F0502020204030204" pitchFamily="34" charset="0"/>
            </a:endParaRPr>
          </a:p>
        </p:txBody>
      </p:sp>
      <p:sp>
        <p:nvSpPr>
          <p:cNvPr id="14" name="TextBox 13">
            <a:extLst>
              <a:ext uri="{FF2B5EF4-FFF2-40B4-BE49-F238E27FC236}">
                <a16:creationId xmlns:a16="http://schemas.microsoft.com/office/drawing/2014/main" id="{3DFCC5E9-E30E-CCB4-E99B-B540EE6F59ED}"/>
              </a:ext>
            </a:extLst>
          </p:cNvPr>
          <p:cNvSpPr txBox="1"/>
          <p:nvPr/>
        </p:nvSpPr>
        <p:spPr bwMode="auto">
          <a:xfrm>
            <a:off x="1235475" y="1784803"/>
            <a:ext cx="4543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2000">
                <a:solidFill>
                  <a:schemeClr val="bg1"/>
                </a:solidFill>
                <a:latin typeface="Calibri" panose="020F0502020204030204" pitchFamily="34" charset="0"/>
              </a:rPr>
              <a:t>MASH Resolution</a:t>
            </a:r>
            <a:endParaRPr lang="en-US" sz="2000" b="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EA46600B-CDC8-78FB-0D37-2C53A7CB401D}"/>
              </a:ext>
            </a:extLst>
          </p:cNvPr>
          <p:cNvSpPr txBox="1"/>
          <p:nvPr/>
        </p:nvSpPr>
        <p:spPr bwMode="auto">
          <a:xfrm>
            <a:off x="1429305" y="3691805"/>
            <a:ext cx="118073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9.7%</a:t>
            </a:r>
          </a:p>
        </p:txBody>
      </p:sp>
      <p:sp>
        <p:nvSpPr>
          <p:cNvPr id="16" name="TextBox 15">
            <a:extLst>
              <a:ext uri="{FF2B5EF4-FFF2-40B4-BE49-F238E27FC236}">
                <a16:creationId xmlns:a16="http://schemas.microsoft.com/office/drawing/2014/main" id="{26F18F8F-DD52-7825-9287-3D7BEF1B89C7}"/>
              </a:ext>
            </a:extLst>
          </p:cNvPr>
          <p:cNvSpPr txBox="1"/>
          <p:nvPr/>
        </p:nvSpPr>
        <p:spPr bwMode="auto">
          <a:xfrm>
            <a:off x="2922233" y="2325368"/>
            <a:ext cx="118073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25.9%</a:t>
            </a:r>
          </a:p>
        </p:txBody>
      </p:sp>
      <p:sp>
        <p:nvSpPr>
          <p:cNvPr id="17" name="TextBox 16">
            <a:extLst>
              <a:ext uri="{FF2B5EF4-FFF2-40B4-BE49-F238E27FC236}">
                <a16:creationId xmlns:a16="http://schemas.microsoft.com/office/drawing/2014/main" id="{39E86435-4B18-B65E-B8FE-9CC81C5A87B8}"/>
              </a:ext>
            </a:extLst>
          </p:cNvPr>
          <p:cNvSpPr txBox="1"/>
          <p:nvPr/>
        </p:nvSpPr>
        <p:spPr bwMode="auto">
          <a:xfrm>
            <a:off x="4415161" y="2008007"/>
            <a:ext cx="118073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29.9%</a:t>
            </a:r>
          </a:p>
        </p:txBody>
      </p:sp>
      <p:sp>
        <p:nvSpPr>
          <p:cNvPr id="21" name="Rectangle 20">
            <a:extLst>
              <a:ext uri="{FF2B5EF4-FFF2-40B4-BE49-F238E27FC236}">
                <a16:creationId xmlns:a16="http://schemas.microsoft.com/office/drawing/2014/main" id="{43743034-52F6-17B8-6D1F-4830A2B5ABBF}"/>
              </a:ext>
            </a:extLst>
          </p:cNvPr>
          <p:cNvSpPr/>
          <p:nvPr/>
        </p:nvSpPr>
        <p:spPr bwMode="auto">
          <a:xfrm>
            <a:off x="6526567" y="3648723"/>
            <a:ext cx="1198485" cy="11807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A5EBA73B-8B11-1FC8-952A-C63378B94994}"/>
              </a:ext>
            </a:extLst>
          </p:cNvPr>
          <p:cNvSpPr/>
          <p:nvPr/>
        </p:nvSpPr>
        <p:spPr bwMode="auto">
          <a:xfrm>
            <a:off x="8015057" y="2796466"/>
            <a:ext cx="1198485" cy="20418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839523A4-7A34-CE90-D6D4-18557074BADA}"/>
              </a:ext>
            </a:extLst>
          </p:cNvPr>
          <p:cNvSpPr/>
          <p:nvPr/>
        </p:nvSpPr>
        <p:spPr bwMode="auto">
          <a:xfrm>
            <a:off x="9503546" y="2631488"/>
            <a:ext cx="1198485" cy="221572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24" name="Straight Connector 23">
            <a:extLst>
              <a:ext uri="{FF2B5EF4-FFF2-40B4-BE49-F238E27FC236}">
                <a16:creationId xmlns:a16="http://schemas.microsoft.com/office/drawing/2014/main" id="{94EDF5F6-A026-073B-D4CF-0B89E6C7A639}"/>
              </a:ext>
            </a:extLst>
          </p:cNvPr>
          <p:cNvCxnSpPr/>
          <p:nvPr/>
        </p:nvCxnSpPr>
        <p:spPr bwMode="auto">
          <a:xfrm>
            <a:off x="6363563" y="4840179"/>
            <a:ext cx="45974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9B21F9D-6DD1-4239-802E-F4B5E438DF26}"/>
              </a:ext>
            </a:extLst>
          </p:cNvPr>
          <p:cNvCxnSpPr>
            <a:cxnSpLocks/>
          </p:cNvCxnSpPr>
          <p:nvPr/>
        </p:nvCxnSpPr>
        <p:spPr bwMode="auto">
          <a:xfrm>
            <a:off x="6376263" y="48528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44C43F8-62D9-7841-1818-D8364B40BCB1}"/>
              </a:ext>
            </a:extLst>
          </p:cNvPr>
          <p:cNvCxnSpPr>
            <a:cxnSpLocks/>
          </p:cNvCxnSpPr>
          <p:nvPr/>
        </p:nvCxnSpPr>
        <p:spPr bwMode="auto">
          <a:xfrm>
            <a:off x="7900263" y="48528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8074887-9463-0D39-3EDD-2B29A749E887}"/>
              </a:ext>
            </a:extLst>
          </p:cNvPr>
          <p:cNvCxnSpPr>
            <a:cxnSpLocks/>
          </p:cNvCxnSpPr>
          <p:nvPr/>
        </p:nvCxnSpPr>
        <p:spPr bwMode="auto">
          <a:xfrm>
            <a:off x="9424263" y="48528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F274916-DCEA-30D9-D89A-D93F2E033F36}"/>
              </a:ext>
            </a:extLst>
          </p:cNvPr>
          <p:cNvCxnSpPr>
            <a:cxnSpLocks/>
          </p:cNvCxnSpPr>
          <p:nvPr/>
        </p:nvCxnSpPr>
        <p:spPr bwMode="auto">
          <a:xfrm>
            <a:off x="10948263" y="4852879"/>
            <a:ext cx="0" cy="64008"/>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5712E8D1-B938-DEAA-131A-B8B2672F7938}"/>
              </a:ext>
            </a:extLst>
          </p:cNvPr>
          <p:cNvSpPr txBox="1"/>
          <p:nvPr/>
        </p:nvSpPr>
        <p:spPr bwMode="auto">
          <a:xfrm>
            <a:off x="6341615" y="1784803"/>
            <a:ext cx="4543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2000">
                <a:solidFill>
                  <a:schemeClr val="bg1"/>
                </a:solidFill>
                <a:latin typeface="Calibri" panose="020F0502020204030204" pitchFamily="34" charset="0"/>
              </a:rPr>
              <a:t>Fibrosis Improvement (≥1 Stage)</a:t>
            </a:r>
            <a:endParaRPr lang="en-US" sz="2000" b="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C1A2E1E9-6B20-2F6F-D9F4-755515D48ADA}"/>
              </a:ext>
            </a:extLst>
          </p:cNvPr>
          <p:cNvSpPr txBox="1"/>
          <p:nvPr/>
        </p:nvSpPr>
        <p:spPr bwMode="auto">
          <a:xfrm>
            <a:off x="6535445" y="3275940"/>
            <a:ext cx="118073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14.2%</a:t>
            </a:r>
          </a:p>
        </p:txBody>
      </p:sp>
      <p:sp>
        <p:nvSpPr>
          <p:cNvPr id="34" name="TextBox 33">
            <a:extLst>
              <a:ext uri="{FF2B5EF4-FFF2-40B4-BE49-F238E27FC236}">
                <a16:creationId xmlns:a16="http://schemas.microsoft.com/office/drawing/2014/main" id="{28854D8B-30AD-F168-1EC1-39C57CDA33B9}"/>
              </a:ext>
            </a:extLst>
          </p:cNvPr>
          <p:cNvSpPr txBox="1"/>
          <p:nvPr/>
        </p:nvSpPr>
        <p:spPr bwMode="auto">
          <a:xfrm>
            <a:off x="8028373" y="2496184"/>
            <a:ext cx="118073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24.2%</a:t>
            </a:r>
          </a:p>
        </p:txBody>
      </p:sp>
      <p:sp>
        <p:nvSpPr>
          <p:cNvPr id="35" name="TextBox 34">
            <a:extLst>
              <a:ext uri="{FF2B5EF4-FFF2-40B4-BE49-F238E27FC236}">
                <a16:creationId xmlns:a16="http://schemas.microsoft.com/office/drawing/2014/main" id="{513117D8-5E60-FD86-3248-F037B57AC082}"/>
              </a:ext>
            </a:extLst>
          </p:cNvPr>
          <p:cNvSpPr txBox="1"/>
          <p:nvPr/>
        </p:nvSpPr>
        <p:spPr bwMode="auto">
          <a:xfrm>
            <a:off x="9521301" y="2307612"/>
            <a:ext cx="118073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25.9%</a:t>
            </a:r>
          </a:p>
        </p:txBody>
      </p:sp>
      <p:sp>
        <p:nvSpPr>
          <p:cNvPr id="36" name="Text Box 11">
            <a:extLst>
              <a:ext uri="{FF2B5EF4-FFF2-40B4-BE49-F238E27FC236}">
                <a16:creationId xmlns:a16="http://schemas.microsoft.com/office/drawing/2014/main" id="{032C7478-54AE-296D-448B-0673688EE6EA}"/>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effectLst/>
                <a:latin typeface="+mj-lt"/>
              </a:rPr>
              <a:t>Harrison. NEJM. 2024;390:497.</a:t>
            </a:r>
            <a:endParaRPr lang="en-US" sz="1200">
              <a:solidFill>
                <a:schemeClr val="bg2"/>
              </a:solidFill>
              <a:latin typeface="+mj-lt"/>
            </a:endParaRPr>
          </a:p>
        </p:txBody>
      </p:sp>
      <p:grpSp>
        <p:nvGrpSpPr>
          <p:cNvPr id="4" name="Group 3">
            <a:extLst>
              <a:ext uri="{FF2B5EF4-FFF2-40B4-BE49-F238E27FC236}">
                <a16:creationId xmlns:a16="http://schemas.microsoft.com/office/drawing/2014/main" id="{FBF0092B-D67B-61D6-B913-605246DA1D52}"/>
              </a:ext>
            </a:extLst>
          </p:cNvPr>
          <p:cNvGrpSpPr/>
          <p:nvPr/>
        </p:nvGrpSpPr>
        <p:grpSpPr>
          <a:xfrm>
            <a:off x="3008549" y="6145892"/>
            <a:ext cx="6319100" cy="360631"/>
            <a:chOff x="1223010" y="-1666600"/>
            <a:chExt cx="4640580" cy="863223"/>
          </a:xfrm>
        </p:grpSpPr>
        <p:sp>
          <p:nvSpPr>
            <p:cNvPr id="5" name="Alternate Process 40">
              <a:extLst>
                <a:ext uri="{FF2B5EF4-FFF2-40B4-BE49-F238E27FC236}">
                  <a16:creationId xmlns:a16="http://schemas.microsoft.com/office/drawing/2014/main" id="{2BAD0DEA-BAA3-77C0-3DED-22CEE651523F}"/>
                </a:ext>
              </a:extLst>
            </p:cNvPr>
            <p:cNvSpPr/>
            <p:nvPr/>
          </p:nvSpPr>
          <p:spPr bwMode="auto">
            <a:xfrm>
              <a:off x="1223010" y="-1621125"/>
              <a:ext cx="4640580" cy="817748"/>
            </a:xfrm>
            <a:prstGeom prst="flowChartAlternateProcess">
              <a:avLst/>
            </a:prstGeom>
            <a:solidFill>
              <a:srgbClr val="FDB338"/>
            </a:solidFill>
            <a:ln w="0">
              <a:noFill/>
              <a:miter lim="800000"/>
              <a:headEnd/>
              <a:tailEnd/>
            </a:ln>
          </p:spPr>
          <p:txBody>
            <a:bodyPr rtlCol="0" anchor="b"/>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 name="TextBox 38">
              <a:extLst>
                <a:ext uri="{FF2B5EF4-FFF2-40B4-BE49-F238E27FC236}">
                  <a16:creationId xmlns:a16="http://schemas.microsoft.com/office/drawing/2014/main" id="{05DB1DD9-6427-D672-ACB0-58D19B212F39}"/>
                </a:ext>
              </a:extLst>
            </p:cNvPr>
            <p:cNvSpPr txBox="1"/>
            <p:nvPr/>
          </p:nvSpPr>
          <p:spPr bwMode="auto">
            <a:xfrm>
              <a:off x="1234487" y="-1666600"/>
              <a:ext cx="4617719" cy="76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Favorable changes in liver enzymes, lipids, MRI-PDFF and VCTE</a:t>
              </a:r>
            </a:p>
          </p:txBody>
        </p:sp>
      </p:grpSp>
      <p:sp>
        <p:nvSpPr>
          <p:cNvPr id="38" name="TextBox 37">
            <a:extLst>
              <a:ext uri="{FF2B5EF4-FFF2-40B4-BE49-F238E27FC236}">
                <a16:creationId xmlns:a16="http://schemas.microsoft.com/office/drawing/2014/main" id="{84B19F58-3C2B-9F07-0C5B-AD1857BC8FDC}"/>
              </a:ext>
            </a:extLst>
          </p:cNvPr>
          <p:cNvSpPr txBox="1"/>
          <p:nvPr/>
        </p:nvSpPr>
        <p:spPr bwMode="auto">
          <a:xfrm>
            <a:off x="1269506" y="4867182"/>
            <a:ext cx="153583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Placebo </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318)</a:t>
            </a:r>
          </a:p>
        </p:txBody>
      </p:sp>
      <p:sp>
        <p:nvSpPr>
          <p:cNvPr id="39" name="TextBox 38">
            <a:extLst>
              <a:ext uri="{FF2B5EF4-FFF2-40B4-BE49-F238E27FC236}">
                <a16:creationId xmlns:a16="http://schemas.microsoft.com/office/drawing/2014/main" id="{6D64FB6D-2BFC-66C7-6A66-D4B5629FD492}"/>
              </a:ext>
            </a:extLst>
          </p:cNvPr>
          <p:cNvSpPr txBox="1"/>
          <p:nvPr/>
        </p:nvSpPr>
        <p:spPr bwMode="auto">
          <a:xfrm>
            <a:off x="2793506" y="4867182"/>
            <a:ext cx="1535837"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Resmetirom 80 mg </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316)</a:t>
            </a:r>
          </a:p>
        </p:txBody>
      </p:sp>
      <p:sp>
        <p:nvSpPr>
          <p:cNvPr id="40" name="TextBox 39">
            <a:extLst>
              <a:ext uri="{FF2B5EF4-FFF2-40B4-BE49-F238E27FC236}">
                <a16:creationId xmlns:a16="http://schemas.microsoft.com/office/drawing/2014/main" id="{9F172361-A505-CBA7-5D7E-98CBE94B75C9}"/>
              </a:ext>
            </a:extLst>
          </p:cNvPr>
          <p:cNvSpPr txBox="1"/>
          <p:nvPr/>
        </p:nvSpPr>
        <p:spPr bwMode="auto">
          <a:xfrm>
            <a:off x="4317506" y="4867182"/>
            <a:ext cx="1535837"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Resmetirom 100 mg</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321)</a:t>
            </a:r>
          </a:p>
        </p:txBody>
      </p:sp>
      <p:sp>
        <p:nvSpPr>
          <p:cNvPr id="41" name="TextBox 40">
            <a:extLst>
              <a:ext uri="{FF2B5EF4-FFF2-40B4-BE49-F238E27FC236}">
                <a16:creationId xmlns:a16="http://schemas.microsoft.com/office/drawing/2014/main" id="{C9A19EA0-2FBF-4EA5-A09F-1F789BE81672}"/>
              </a:ext>
            </a:extLst>
          </p:cNvPr>
          <p:cNvSpPr txBox="1"/>
          <p:nvPr/>
        </p:nvSpPr>
        <p:spPr bwMode="auto">
          <a:xfrm>
            <a:off x="6375646" y="4867182"/>
            <a:ext cx="153583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Placebo </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318)</a:t>
            </a:r>
          </a:p>
        </p:txBody>
      </p:sp>
      <p:sp>
        <p:nvSpPr>
          <p:cNvPr id="42" name="TextBox 41">
            <a:extLst>
              <a:ext uri="{FF2B5EF4-FFF2-40B4-BE49-F238E27FC236}">
                <a16:creationId xmlns:a16="http://schemas.microsoft.com/office/drawing/2014/main" id="{9E7AEFCF-6BC8-5AA0-972E-9509FF393BF1}"/>
              </a:ext>
            </a:extLst>
          </p:cNvPr>
          <p:cNvSpPr txBox="1"/>
          <p:nvPr/>
        </p:nvSpPr>
        <p:spPr bwMode="auto">
          <a:xfrm>
            <a:off x="7899646" y="4867182"/>
            <a:ext cx="1535837"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Resmetirom 80 mg </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316)</a:t>
            </a:r>
          </a:p>
        </p:txBody>
      </p:sp>
      <p:sp>
        <p:nvSpPr>
          <p:cNvPr id="43" name="TextBox 42">
            <a:extLst>
              <a:ext uri="{FF2B5EF4-FFF2-40B4-BE49-F238E27FC236}">
                <a16:creationId xmlns:a16="http://schemas.microsoft.com/office/drawing/2014/main" id="{91D8265D-D3B8-3764-28D4-F847DC741F31}"/>
              </a:ext>
            </a:extLst>
          </p:cNvPr>
          <p:cNvSpPr txBox="1"/>
          <p:nvPr/>
        </p:nvSpPr>
        <p:spPr bwMode="auto">
          <a:xfrm>
            <a:off x="9423646" y="4867182"/>
            <a:ext cx="1535837"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a:solidFill>
                  <a:schemeClr val="bg1"/>
                </a:solidFill>
                <a:latin typeface="Calibri" panose="020F0502020204030204" pitchFamily="34" charset="0"/>
              </a:rPr>
              <a:t>Resmetirom 100 mg</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321)</a:t>
            </a:r>
          </a:p>
        </p:txBody>
      </p:sp>
      <p:sp>
        <p:nvSpPr>
          <p:cNvPr id="3" name="Speech Bubble: Rectangle with Corners Rounded 2">
            <a:extLst>
              <a:ext uri="{FF2B5EF4-FFF2-40B4-BE49-F238E27FC236}">
                <a16:creationId xmlns:a16="http://schemas.microsoft.com/office/drawing/2014/main" id="{E839DA65-8D4B-A25D-9846-89A9615DCFE1}"/>
              </a:ext>
            </a:extLst>
          </p:cNvPr>
          <p:cNvSpPr/>
          <p:nvPr/>
        </p:nvSpPr>
        <p:spPr bwMode="auto">
          <a:xfrm>
            <a:off x="6275754" y="1213830"/>
            <a:ext cx="4807488" cy="565350"/>
          </a:xfrm>
          <a:prstGeom prst="wedgeRoundRectCallout">
            <a:avLst>
              <a:gd name="adj1" fmla="val -47642"/>
              <a:gd name="adj2" fmla="val 14261"/>
              <a:gd name="adj3" fmla="val 16667"/>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a:solidFill>
                <a:schemeClr val="bg1"/>
              </a:solidFill>
              <a:latin typeface="+mn-lt"/>
            </a:endParaRPr>
          </a:p>
        </p:txBody>
      </p:sp>
      <p:sp>
        <p:nvSpPr>
          <p:cNvPr id="8" name="TextBox 7">
            <a:extLst>
              <a:ext uri="{FF2B5EF4-FFF2-40B4-BE49-F238E27FC236}">
                <a16:creationId xmlns:a16="http://schemas.microsoft.com/office/drawing/2014/main" id="{4C0C0922-7366-06AA-0F0D-31F54C9DB37C}"/>
              </a:ext>
            </a:extLst>
          </p:cNvPr>
          <p:cNvSpPr txBox="1"/>
          <p:nvPr/>
        </p:nvSpPr>
        <p:spPr bwMode="auto">
          <a:xfrm>
            <a:off x="6630724" y="1205550"/>
            <a:ext cx="409754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lnSpc>
                <a:spcPct val="90000"/>
              </a:lnSpc>
              <a:spcBef>
                <a:spcPts val="0"/>
              </a:spcBef>
              <a:spcAft>
                <a:spcPts val="0"/>
              </a:spcAft>
              <a:buClr>
                <a:schemeClr val="folHlink"/>
              </a:buClr>
              <a:buNone/>
            </a:pPr>
            <a:r>
              <a:rPr lang="en-US">
                <a:solidFill>
                  <a:schemeClr val="bg1"/>
                </a:solidFill>
                <a:effectLst/>
                <a:latin typeface="+mn-lt"/>
              </a:rPr>
              <a:t>Approved March 2024 under accelerated approval for MASH with F2 or F3 fibrosis</a:t>
            </a:r>
            <a:endParaRPr lang="en-US" b="0">
              <a:solidFill>
                <a:schemeClr val="bg1"/>
              </a:solidFill>
              <a:latin typeface="+mn-lt"/>
            </a:endParaRPr>
          </a:p>
        </p:txBody>
      </p:sp>
    </p:spTree>
    <p:extLst>
      <p:ext uri="{BB962C8B-B14F-4D97-AF65-F5344CB8AC3E}">
        <p14:creationId xmlns:p14="http://schemas.microsoft.com/office/powerpoint/2010/main" val="1055511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1452D-1060-CFD6-775C-2BA5F3A8916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6B8117B-D613-8001-9F42-9EC105A30ED5}"/>
              </a:ext>
            </a:extLst>
          </p:cNvPr>
          <p:cNvSpPr>
            <a:spLocks noGrp="1"/>
          </p:cNvSpPr>
          <p:nvPr>
            <p:ph type="title"/>
          </p:nvPr>
        </p:nvSpPr>
        <p:spPr/>
        <p:txBody>
          <a:bodyP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3600">
                <a:solidFill>
                  <a:schemeClr val="bg2"/>
                </a:solidFill>
              </a:rPr>
              <a:t>Phase III Trials for MASH F2-F3 Without Cirrhosis</a:t>
            </a:r>
          </a:p>
        </p:txBody>
      </p:sp>
      <p:graphicFrame>
        <p:nvGraphicFramePr>
          <p:cNvPr id="5" name="Table 4">
            <a:extLst>
              <a:ext uri="{FF2B5EF4-FFF2-40B4-BE49-F238E27FC236}">
                <a16:creationId xmlns:a16="http://schemas.microsoft.com/office/drawing/2014/main" id="{CB4A91B9-F98F-F419-C991-6F51D5E44A34}"/>
              </a:ext>
            </a:extLst>
          </p:cNvPr>
          <p:cNvGraphicFramePr>
            <a:graphicFrameLocks noGrp="1"/>
          </p:cNvGraphicFramePr>
          <p:nvPr>
            <p:extLst>
              <p:ext uri="{D42A27DB-BD31-4B8C-83A1-F6EECF244321}">
                <p14:modId xmlns:p14="http://schemas.microsoft.com/office/powerpoint/2010/main" val="856339327"/>
              </p:ext>
            </p:extLst>
          </p:nvPr>
        </p:nvGraphicFramePr>
        <p:xfrm>
          <a:off x="717550" y="1600200"/>
          <a:ext cx="10761663" cy="3383280"/>
        </p:xfrm>
        <a:graphic>
          <a:graphicData uri="http://schemas.openxmlformats.org/drawingml/2006/table">
            <a:tbl>
              <a:tblPr firstRow="1" bandRow="1">
                <a:tableStyleId>{5C22544A-7EE6-4342-B048-85BDC9FD1C3A}</a:tableStyleId>
              </a:tblPr>
              <a:tblGrid>
                <a:gridCol w="2690416">
                  <a:extLst>
                    <a:ext uri="{9D8B030D-6E8A-4147-A177-3AD203B41FA5}">
                      <a16:colId xmlns:a16="http://schemas.microsoft.com/office/drawing/2014/main" val="788258063"/>
                    </a:ext>
                  </a:extLst>
                </a:gridCol>
                <a:gridCol w="2690416">
                  <a:extLst>
                    <a:ext uri="{9D8B030D-6E8A-4147-A177-3AD203B41FA5}">
                      <a16:colId xmlns:a16="http://schemas.microsoft.com/office/drawing/2014/main" val="2395763919"/>
                    </a:ext>
                  </a:extLst>
                </a:gridCol>
                <a:gridCol w="3474367">
                  <a:extLst>
                    <a:ext uri="{9D8B030D-6E8A-4147-A177-3AD203B41FA5}">
                      <a16:colId xmlns:a16="http://schemas.microsoft.com/office/drawing/2014/main" val="946600522"/>
                    </a:ext>
                  </a:extLst>
                </a:gridCol>
                <a:gridCol w="1906464">
                  <a:extLst>
                    <a:ext uri="{9D8B030D-6E8A-4147-A177-3AD203B41FA5}">
                      <a16:colId xmlns:a16="http://schemas.microsoft.com/office/drawing/2014/main" val="3480118585"/>
                    </a:ext>
                  </a:extLst>
                </a:gridCol>
              </a:tblGrid>
              <a:tr h="0">
                <a:tc>
                  <a:txBody>
                    <a:bodyPr/>
                    <a:lstStyle/>
                    <a:p>
                      <a:r>
                        <a:rPr lang="en-US" sz="2000" b="1"/>
                        <a:t>Compound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b="1"/>
                        <a:t>Mechanism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b="1"/>
                        <a:t>Status: Phase III trials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b="1"/>
                        <a:t>Route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95473131"/>
                  </a:ext>
                </a:extLst>
              </a:tr>
              <a:tr h="0">
                <a:tc>
                  <a:txBody>
                    <a:bodyPr/>
                    <a:lstStyle/>
                    <a:p>
                      <a:r>
                        <a:rPr lang="en-US" sz="2000" b="0">
                          <a:solidFill>
                            <a:schemeClr val="bg1"/>
                          </a:solidFill>
                        </a:rPr>
                        <a:t>Lanifibranor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Pan-PPAR agonist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NATiV3 ongoing</a:t>
                      </a:r>
                      <a:endParaRPr lang="en-US" sz="2000" b="0" baseline="300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Oral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16385827"/>
                  </a:ext>
                </a:extLst>
              </a:tr>
              <a:tr h="227161">
                <a:tc>
                  <a:txBody>
                    <a:bodyPr/>
                    <a:lstStyle/>
                    <a:p>
                      <a:r>
                        <a:rPr lang="en-US" sz="2000" b="0">
                          <a:solidFill>
                            <a:schemeClr val="bg1"/>
                          </a:solidFill>
                        </a:rPr>
                        <a:t>Resmetirom*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THR-</a:t>
                      </a:r>
                      <a:r>
                        <a:rPr lang="el-GR" sz="2000" b="0">
                          <a:solidFill>
                            <a:schemeClr val="bg1"/>
                          </a:solidFill>
                        </a:rPr>
                        <a:t>β</a:t>
                      </a:r>
                      <a:r>
                        <a:rPr lang="en-US" sz="2000" b="0">
                          <a:solidFill>
                            <a:schemeClr val="bg1"/>
                          </a:solidFill>
                        </a:rPr>
                        <a:t>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MAESTRO-NASH ongoing; </a:t>
                      </a:r>
                      <a:br>
                        <a:rPr lang="en-US" sz="2000" b="0">
                          <a:solidFill>
                            <a:schemeClr val="bg1"/>
                          </a:solidFill>
                        </a:rPr>
                      </a:br>
                      <a:r>
                        <a:rPr lang="en-US" sz="2000" b="0">
                          <a:solidFill>
                            <a:schemeClr val="bg1"/>
                          </a:solidFill>
                        </a:rPr>
                        <a:t>accelerated approval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Oral</a:t>
                      </a:r>
                    </a:p>
                    <a:p>
                      <a:pPr algn="ct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66575273"/>
                  </a:ext>
                </a:extLst>
              </a:tr>
              <a:tr h="157266">
                <a:tc>
                  <a:txBody>
                    <a:bodyPr/>
                    <a:lstStyle/>
                    <a:p>
                      <a:r>
                        <a:rPr lang="en-US" sz="2000" b="0">
                          <a:solidFill>
                            <a:schemeClr val="bg1"/>
                          </a:solidFill>
                        </a:rPr>
                        <a:t>Pegozafermin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FGF21 analogue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ENLIGHTEN-Fibrosis ongoing</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44055674"/>
                  </a:ext>
                </a:extLst>
              </a:tr>
              <a:tr h="0">
                <a:tc>
                  <a:txBody>
                    <a:bodyPr/>
                    <a:lstStyle/>
                    <a:p>
                      <a:r>
                        <a:rPr lang="en-US" sz="2000" b="0">
                          <a:solidFill>
                            <a:schemeClr val="bg1"/>
                          </a:solidFill>
                        </a:rPr>
                        <a:t>Efruxifermin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FGF21 analogue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HARMONY ongoing</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68607343"/>
                  </a:ext>
                </a:extLst>
              </a:tr>
              <a:tr h="157266">
                <a:tc>
                  <a:txBody>
                    <a:bodyPr/>
                    <a:lstStyle/>
                    <a:p>
                      <a:r>
                        <a:rPr lang="en-US" sz="2000" b="0">
                          <a:solidFill>
                            <a:schemeClr val="bg1"/>
                          </a:solidFill>
                        </a:rPr>
                        <a:t>Survodutide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Dual glucagon/GLP-1 receptor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LIVERAGE ongoing</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13252832"/>
                  </a:ext>
                </a:extLst>
              </a:tr>
              <a:tr h="157266">
                <a:tc>
                  <a:txBody>
                    <a:bodyPr/>
                    <a:lstStyle/>
                    <a:p>
                      <a:r>
                        <a:rPr lang="en-US" sz="2000" b="0">
                          <a:solidFill>
                            <a:schemeClr val="bg1"/>
                          </a:solidFill>
                        </a:rPr>
                        <a:t>Semaglutide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GLP-1 receptor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ESSENCE ongoing</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46370522"/>
                  </a:ext>
                </a:extLst>
              </a:tr>
            </a:tbl>
          </a:graphicData>
        </a:graphic>
      </p:graphicFrame>
      <p:sp>
        <p:nvSpPr>
          <p:cNvPr id="2" name="TextBox 1">
            <a:extLst>
              <a:ext uri="{FF2B5EF4-FFF2-40B4-BE49-F238E27FC236}">
                <a16:creationId xmlns:a16="http://schemas.microsoft.com/office/drawing/2014/main" id="{3A9D6D16-6D67-F3FA-2BC6-F6E01F6E8F35}"/>
              </a:ext>
            </a:extLst>
          </p:cNvPr>
          <p:cNvSpPr txBox="1"/>
          <p:nvPr/>
        </p:nvSpPr>
        <p:spPr>
          <a:xfrm>
            <a:off x="7358498" y="6299945"/>
            <a:ext cx="2631489" cy="30777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a:t>Updated Nov 2024/Noureddin</a:t>
            </a:r>
          </a:p>
        </p:txBody>
      </p:sp>
      <p:sp>
        <p:nvSpPr>
          <p:cNvPr id="3" name="Text Box 11">
            <a:extLst>
              <a:ext uri="{FF2B5EF4-FFF2-40B4-BE49-F238E27FC236}">
                <a16:creationId xmlns:a16="http://schemas.microsoft.com/office/drawing/2014/main" id="{9C13E581-D215-1EA7-4C7A-4C9081B4DDD0}"/>
              </a:ext>
            </a:extLst>
          </p:cNvPr>
          <p:cNvSpPr txBox="1">
            <a:spLocks noChangeArrowheads="1"/>
          </p:cNvSpPr>
          <p:nvPr/>
        </p:nvSpPr>
        <p:spPr bwMode="auto">
          <a:xfrm>
            <a:off x="435279" y="6212863"/>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n-lt"/>
              </a:rPr>
              <a:t>*FDA approved for treatment of </a:t>
            </a:r>
            <a:r>
              <a:rPr lang="en-US" sz="1200" b="0">
                <a:solidFill>
                  <a:schemeClr val="bg2"/>
                </a:solidFill>
                <a:latin typeface="+mn-lt"/>
                <a:cs typeface="Arial"/>
              </a:rPr>
              <a:t>MASH and fibrosis stages F2-F3                                                                                             </a:t>
            </a:r>
            <a:r>
              <a:rPr lang="en-US" sz="1200" b="0">
                <a:solidFill>
                  <a:schemeClr val="bg2"/>
                </a:solidFill>
                <a:latin typeface="+mj-lt"/>
              </a:rPr>
              <a:t>NCT04849728. </a:t>
            </a:r>
            <a:r>
              <a:rPr lang="en-US" sz="1200" b="0">
                <a:solidFill>
                  <a:schemeClr val="bg2"/>
                </a:solidFill>
                <a:effectLst/>
                <a:latin typeface="+mj-lt"/>
              </a:rPr>
              <a:t>NCT03900429. Resmetirom PI. NCT06318169. </a:t>
            </a:r>
            <a:r>
              <a:rPr lang="en-US" sz="1200" b="0">
                <a:solidFill>
                  <a:schemeClr val="bg2"/>
                </a:solidFill>
                <a:latin typeface="+mj-lt"/>
              </a:rPr>
              <a:t>NCT04767529</a:t>
            </a:r>
            <a:r>
              <a:rPr lang="en-US" sz="1200" b="0">
                <a:solidFill>
                  <a:schemeClr val="bg2"/>
                </a:solidFill>
                <a:effectLst/>
                <a:latin typeface="+mj-lt"/>
              </a:rPr>
              <a:t>. NCT06632457. NCT04822181. </a:t>
            </a:r>
            <a:endParaRPr lang="en-US" sz="1200" b="0">
              <a:solidFill>
                <a:schemeClr val="bg2"/>
              </a:solidFill>
              <a:latin typeface="+mj-lt"/>
            </a:endParaRPr>
          </a:p>
        </p:txBody>
      </p:sp>
    </p:spTree>
    <p:extLst>
      <p:ext uri="{BB962C8B-B14F-4D97-AF65-F5344CB8AC3E}">
        <p14:creationId xmlns:p14="http://schemas.microsoft.com/office/powerpoint/2010/main" val="1305974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1" name="Group 260">
            <a:extLst>
              <a:ext uri="{FF2B5EF4-FFF2-40B4-BE49-F238E27FC236}">
                <a16:creationId xmlns:a16="http://schemas.microsoft.com/office/drawing/2014/main" id="{005B9FED-6AED-81F9-DFD4-6CFD6CF6DB6F}"/>
              </a:ext>
            </a:extLst>
          </p:cNvPr>
          <p:cNvGrpSpPr/>
          <p:nvPr/>
        </p:nvGrpSpPr>
        <p:grpSpPr>
          <a:xfrm>
            <a:off x="2035164" y="2068890"/>
            <a:ext cx="2938576" cy="1323156"/>
            <a:chOff x="7876124" y="2161098"/>
            <a:chExt cx="2938576" cy="1323156"/>
          </a:xfrm>
        </p:grpSpPr>
        <p:grpSp>
          <p:nvGrpSpPr>
            <p:cNvPr id="216" name="Group 215">
              <a:extLst>
                <a:ext uri="{FF2B5EF4-FFF2-40B4-BE49-F238E27FC236}">
                  <a16:creationId xmlns:a16="http://schemas.microsoft.com/office/drawing/2014/main" id="{13ACC682-E332-4A5B-2BC4-C3C0873DF70E}"/>
                </a:ext>
              </a:extLst>
            </p:cNvPr>
            <p:cNvGrpSpPr/>
            <p:nvPr/>
          </p:nvGrpSpPr>
          <p:grpSpPr>
            <a:xfrm>
              <a:off x="7876124" y="2161098"/>
              <a:ext cx="2938576" cy="1080900"/>
              <a:chOff x="7876124" y="2161098"/>
              <a:chExt cx="2938576" cy="1080900"/>
            </a:xfrm>
          </p:grpSpPr>
          <p:sp>
            <p:nvSpPr>
              <p:cNvPr id="128" name="Triangle 127">
                <a:extLst>
                  <a:ext uri="{FF2B5EF4-FFF2-40B4-BE49-F238E27FC236}">
                    <a16:creationId xmlns:a16="http://schemas.microsoft.com/office/drawing/2014/main" id="{B8D4C38D-E857-172A-5481-1BE1691C89DB}"/>
                  </a:ext>
                </a:extLst>
              </p:cNvPr>
              <p:cNvSpPr/>
              <p:nvPr/>
            </p:nvSpPr>
            <p:spPr bwMode="auto">
              <a:xfrm>
                <a:off x="7876124" y="2161098"/>
                <a:ext cx="76201" cy="60325"/>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9" name="Freeform 198">
                <a:extLst>
                  <a:ext uri="{FF2B5EF4-FFF2-40B4-BE49-F238E27FC236}">
                    <a16:creationId xmlns:a16="http://schemas.microsoft.com/office/drawing/2014/main" id="{CB5D8039-56D4-6728-C8E2-FA3DF782560F}"/>
                  </a:ext>
                </a:extLst>
              </p:cNvPr>
              <p:cNvSpPr/>
              <p:nvPr/>
            </p:nvSpPr>
            <p:spPr bwMode="auto">
              <a:xfrm>
                <a:off x="7907867" y="2195689"/>
                <a:ext cx="2867377" cy="1016000"/>
              </a:xfrm>
              <a:custGeom>
                <a:avLst/>
                <a:gdLst>
                  <a:gd name="connsiteX0" fmla="*/ 2867377 w 2867377"/>
                  <a:gd name="connsiteY0" fmla="*/ 1016000 h 1016000"/>
                  <a:gd name="connsiteX1" fmla="*/ 1670755 w 2867377"/>
                  <a:gd name="connsiteY1" fmla="*/ 920044 h 1016000"/>
                  <a:gd name="connsiteX2" fmla="*/ 474133 w 2867377"/>
                  <a:gd name="connsiteY2" fmla="*/ 231422 h 1016000"/>
                  <a:gd name="connsiteX3" fmla="*/ 0 w 2867377"/>
                  <a:gd name="connsiteY3" fmla="*/ 0 h 1016000"/>
                </a:gdLst>
                <a:ahLst/>
                <a:cxnLst>
                  <a:cxn ang="0">
                    <a:pos x="connsiteX0" y="connsiteY0"/>
                  </a:cxn>
                  <a:cxn ang="0">
                    <a:pos x="connsiteX1" y="connsiteY1"/>
                  </a:cxn>
                  <a:cxn ang="0">
                    <a:pos x="connsiteX2" y="connsiteY2"/>
                  </a:cxn>
                  <a:cxn ang="0">
                    <a:pos x="connsiteX3" y="connsiteY3"/>
                  </a:cxn>
                </a:cxnLst>
                <a:rect l="l" t="t" r="r" b="b"/>
                <a:pathLst>
                  <a:path w="2867377" h="1016000">
                    <a:moveTo>
                      <a:pt x="2867377" y="1016000"/>
                    </a:moveTo>
                    <a:lnTo>
                      <a:pt x="1670755" y="920044"/>
                    </a:lnTo>
                    <a:lnTo>
                      <a:pt x="474133" y="231422"/>
                    </a:lnTo>
                    <a:lnTo>
                      <a:pt x="0" y="0"/>
                    </a:lnTo>
                  </a:path>
                </a:pathLst>
              </a:custGeom>
              <a:noFill/>
              <a:ln w="28575">
                <a:solidFill>
                  <a:schemeClr val="accent4"/>
                </a:solidFill>
                <a:miter lim="800000"/>
                <a:headEnd/>
                <a:tailEnd/>
              </a:ln>
            </p:spPr>
            <p:txBody>
              <a:bodyPr rtlCol="0" anchor="ctr"/>
              <a:lstStyle/>
              <a:p>
                <a:pPr algn="ctr"/>
                <a:endParaRPr lang="en-US"/>
              </a:p>
            </p:txBody>
          </p:sp>
          <p:sp>
            <p:nvSpPr>
              <p:cNvPr id="212" name="Triangle 211">
                <a:extLst>
                  <a:ext uri="{FF2B5EF4-FFF2-40B4-BE49-F238E27FC236}">
                    <a16:creationId xmlns:a16="http://schemas.microsoft.com/office/drawing/2014/main" id="{C267384B-E97E-B663-8063-E38695B80F7C}"/>
                  </a:ext>
                </a:extLst>
              </p:cNvPr>
              <p:cNvSpPr/>
              <p:nvPr/>
            </p:nvSpPr>
            <p:spPr bwMode="auto">
              <a:xfrm>
                <a:off x="8336213" y="2387170"/>
                <a:ext cx="76201" cy="60325"/>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3" name="Triangle 212">
                <a:extLst>
                  <a:ext uri="{FF2B5EF4-FFF2-40B4-BE49-F238E27FC236}">
                    <a16:creationId xmlns:a16="http://schemas.microsoft.com/office/drawing/2014/main" id="{B1B3FD77-2FD3-0312-EF75-C2522739152A}"/>
                  </a:ext>
                </a:extLst>
              </p:cNvPr>
              <p:cNvSpPr/>
              <p:nvPr/>
            </p:nvSpPr>
            <p:spPr bwMode="auto">
              <a:xfrm>
                <a:off x="9541690" y="3081276"/>
                <a:ext cx="76201" cy="60325"/>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4" name="Triangle 213">
                <a:extLst>
                  <a:ext uri="{FF2B5EF4-FFF2-40B4-BE49-F238E27FC236}">
                    <a16:creationId xmlns:a16="http://schemas.microsoft.com/office/drawing/2014/main" id="{86D7372D-B148-859D-7604-39965822E19C}"/>
                  </a:ext>
                </a:extLst>
              </p:cNvPr>
              <p:cNvSpPr/>
              <p:nvPr/>
            </p:nvSpPr>
            <p:spPr bwMode="auto">
              <a:xfrm>
                <a:off x="10738499" y="3181673"/>
                <a:ext cx="76201" cy="60325"/>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48" name="Group 247">
              <a:extLst>
                <a:ext uri="{FF2B5EF4-FFF2-40B4-BE49-F238E27FC236}">
                  <a16:creationId xmlns:a16="http://schemas.microsoft.com/office/drawing/2014/main" id="{F31FE9CE-1876-CBC3-8EC5-92CD17116CA5}"/>
                </a:ext>
              </a:extLst>
            </p:cNvPr>
            <p:cNvGrpSpPr/>
            <p:nvPr/>
          </p:nvGrpSpPr>
          <p:grpSpPr>
            <a:xfrm>
              <a:off x="9532736" y="2872239"/>
              <a:ext cx="83631" cy="486340"/>
              <a:chOff x="2794000" y="3340100"/>
              <a:chExt cx="66675" cy="412750"/>
            </a:xfrm>
          </p:grpSpPr>
          <p:cxnSp>
            <p:nvCxnSpPr>
              <p:cNvPr id="249" name="Straight Connector 248">
                <a:extLst>
                  <a:ext uri="{FF2B5EF4-FFF2-40B4-BE49-F238E27FC236}">
                    <a16:creationId xmlns:a16="http://schemas.microsoft.com/office/drawing/2014/main" id="{B133FA97-B35C-27C9-A96D-F72AD1AA6E1D}"/>
                  </a:ext>
                </a:extLst>
              </p:cNvPr>
              <p:cNvCxnSpPr/>
              <p:nvPr/>
            </p:nvCxnSpPr>
            <p:spPr bwMode="auto">
              <a:xfrm>
                <a:off x="2828925" y="3340100"/>
                <a:ext cx="0" cy="412750"/>
              </a:xfrm>
              <a:prstGeom prst="line">
                <a:avLst/>
              </a:prstGeom>
              <a:noFill/>
              <a:ln w="19050" cap="flat" cmpd="sng" algn="ctr">
                <a:solidFill>
                  <a:schemeClr val="accent4"/>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C6914A1B-1B2B-8992-A921-FEE64B806BCC}"/>
                  </a:ext>
                </a:extLst>
              </p:cNvPr>
              <p:cNvCxnSpPr>
                <a:cxnSpLocks/>
              </p:cNvCxnSpPr>
              <p:nvPr/>
            </p:nvCxnSpPr>
            <p:spPr bwMode="auto">
              <a:xfrm>
                <a:off x="2794000" y="3340100"/>
                <a:ext cx="66675" cy="0"/>
              </a:xfrm>
              <a:prstGeom prst="line">
                <a:avLst/>
              </a:prstGeom>
              <a:noFill/>
              <a:ln w="19050" cap="flat" cmpd="sng" algn="ctr">
                <a:solidFill>
                  <a:schemeClr val="accent4"/>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59EBDDE0-C2C5-B758-6A58-E475518E8120}"/>
                  </a:ext>
                </a:extLst>
              </p:cNvPr>
              <p:cNvCxnSpPr>
                <a:cxnSpLocks/>
              </p:cNvCxnSpPr>
              <p:nvPr/>
            </p:nvCxnSpPr>
            <p:spPr bwMode="auto">
              <a:xfrm>
                <a:off x="2794000" y="3749675"/>
                <a:ext cx="666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0F292D6C-D31C-03F1-B4E0-CF9BE37CDCF6}"/>
                </a:ext>
              </a:extLst>
            </p:cNvPr>
            <p:cNvGrpSpPr/>
            <p:nvPr/>
          </p:nvGrpSpPr>
          <p:grpSpPr>
            <a:xfrm>
              <a:off x="10729546" y="2942300"/>
              <a:ext cx="82910" cy="541954"/>
              <a:chOff x="2794000" y="3340100"/>
              <a:chExt cx="66675" cy="412750"/>
            </a:xfrm>
          </p:grpSpPr>
          <p:cxnSp>
            <p:nvCxnSpPr>
              <p:cNvPr id="254" name="Straight Connector 253">
                <a:extLst>
                  <a:ext uri="{FF2B5EF4-FFF2-40B4-BE49-F238E27FC236}">
                    <a16:creationId xmlns:a16="http://schemas.microsoft.com/office/drawing/2014/main" id="{53E2FDD7-303B-4BD2-D05C-29F66862F525}"/>
                  </a:ext>
                </a:extLst>
              </p:cNvPr>
              <p:cNvCxnSpPr/>
              <p:nvPr/>
            </p:nvCxnSpPr>
            <p:spPr bwMode="auto">
              <a:xfrm>
                <a:off x="2828925" y="3340100"/>
                <a:ext cx="0" cy="412750"/>
              </a:xfrm>
              <a:prstGeom prst="line">
                <a:avLst/>
              </a:prstGeom>
              <a:noFill/>
              <a:ln w="19050" cap="flat" cmpd="sng" algn="ctr">
                <a:solidFill>
                  <a:schemeClr val="accent4"/>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225D066-81F7-44A1-DFD5-DF99C20D4C23}"/>
                  </a:ext>
                </a:extLst>
              </p:cNvPr>
              <p:cNvCxnSpPr>
                <a:cxnSpLocks/>
              </p:cNvCxnSpPr>
              <p:nvPr/>
            </p:nvCxnSpPr>
            <p:spPr bwMode="auto">
              <a:xfrm>
                <a:off x="2794000" y="3340100"/>
                <a:ext cx="66675" cy="0"/>
              </a:xfrm>
              <a:prstGeom prst="line">
                <a:avLst/>
              </a:prstGeom>
              <a:noFill/>
              <a:ln w="19050" cap="flat" cmpd="sng" algn="ctr">
                <a:solidFill>
                  <a:schemeClr val="accent4"/>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F9D4040C-3BFD-F8BC-407E-F117DFA2D88F}"/>
                  </a:ext>
                </a:extLst>
              </p:cNvPr>
              <p:cNvCxnSpPr>
                <a:cxnSpLocks/>
              </p:cNvCxnSpPr>
              <p:nvPr/>
            </p:nvCxnSpPr>
            <p:spPr bwMode="auto">
              <a:xfrm>
                <a:off x="2794000" y="3749675"/>
                <a:ext cx="666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56826FD0-FB75-E48B-74F9-02FB6EA21188}"/>
                </a:ext>
              </a:extLst>
            </p:cNvPr>
            <p:cNvGrpSpPr/>
            <p:nvPr/>
          </p:nvGrpSpPr>
          <p:grpSpPr>
            <a:xfrm>
              <a:off x="8333760" y="2314643"/>
              <a:ext cx="73520" cy="207541"/>
              <a:chOff x="2794000" y="3340100"/>
              <a:chExt cx="66675" cy="412750"/>
            </a:xfrm>
          </p:grpSpPr>
          <p:cxnSp>
            <p:nvCxnSpPr>
              <p:cNvPr id="258" name="Straight Connector 257">
                <a:extLst>
                  <a:ext uri="{FF2B5EF4-FFF2-40B4-BE49-F238E27FC236}">
                    <a16:creationId xmlns:a16="http://schemas.microsoft.com/office/drawing/2014/main" id="{384820E4-3558-9390-4902-D1EE05C01A49}"/>
                  </a:ext>
                </a:extLst>
              </p:cNvPr>
              <p:cNvCxnSpPr/>
              <p:nvPr/>
            </p:nvCxnSpPr>
            <p:spPr bwMode="auto">
              <a:xfrm>
                <a:off x="2828925" y="3340100"/>
                <a:ext cx="0" cy="412750"/>
              </a:xfrm>
              <a:prstGeom prst="line">
                <a:avLst/>
              </a:prstGeom>
              <a:noFill/>
              <a:ln w="19050" cap="flat" cmpd="sng" algn="ctr">
                <a:solidFill>
                  <a:schemeClr val="accent4"/>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BAC27214-44A7-26D0-94FC-00734ECB2505}"/>
                  </a:ext>
                </a:extLst>
              </p:cNvPr>
              <p:cNvCxnSpPr>
                <a:cxnSpLocks/>
              </p:cNvCxnSpPr>
              <p:nvPr/>
            </p:nvCxnSpPr>
            <p:spPr bwMode="auto">
              <a:xfrm>
                <a:off x="2794000" y="3340100"/>
                <a:ext cx="66675" cy="0"/>
              </a:xfrm>
              <a:prstGeom prst="line">
                <a:avLst/>
              </a:prstGeom>
              <a:noFill/>
              <a:ln w="19050" cap="flat" cmpd="sng" algn="ctr">
                <a:solidFill>
                  <a:schemeClr val="accent4"/>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B3213892-9409-C80A-58F0-D66C907D1BA5}"/>
                  </a:ext>
                </a:extLst>
              </p:cNvPr>
              <p:cNvCxnSpPr>
                <a:cxnSpLocks/>
              </p:cNvCxnSpPr>
              <p:nvPr/>
            </p:nvCxnSpPr>
            <p:spPr bwMode="auto">
              <a:xfrm>
                <a:off x="2794000" y="3749675"/>
                <a:ext cx="66675" cy="0"/>
              </a:xfrm>
              <a:prstGeom prst="line">
                <a:avLst/>
              </a:prstGeom>
              <a:noFill/>
              <a:ln w="19050" cap="flat" cmpd="sng" algn="ctr">
                <a:solidFill>
                  <a:schemeClr val="accent4"/>
                </a:solidFill>
                <a:prstDash val="solid"/>
                <a:round/>
                <a:headEnd type="none" w="med" len="med"/>
                <a:tailEnd type="none" w="med" len="med"/>
              </a:ln>
              <a:effectLst/>
            </p:spPr>
          </p:cxnSp>
        </p:grpSp>
      </p:grpSp>
      <p:cxnSp>
        <p:nvCxnSpPr>
          <p:cNvPr id="177" name="Straight Connector 176">
            <a:extLst>
              <a:ext uri="{FF2B5EF4-FFF2-40B4-BE49-F238E27FC236}">
                <a16:creationId xmlns:a16="http://schemas.microsoft.com/office/drawing/2014/main" id="{649146CA-53F8-D581-016B-0DE6EAAA3647}"/>
              </a:ext>
            </a:extLst>
          </p:cNvPr>
          <p:cNvCxnSpPr>
            <a:cxnSpLocks/>
          </p:cNvCxnSpPr>
          <p:nvPr/>
        </p:nvCxnSpPr>
        <p:spPr bwMode="auto">
          <a:xfrm flipH="1">
            <a:off x="1649218" y="2113359"/>
            <a:ext cx="3476978" cy="0"/>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78550607-1A58-DEBA-C3F0-1D0563FAB912}"/>
              </a:ext>
            </a:extLst>
          </p:cNvPr>
          <p:cNvSpPr>
            <a:spLocks noGrp="1"/>
          </p:cNvSpPr>
          <p:nvPr>
            <p:ph type="title"/>
          </p:nvPr>
        </p:nvSpPr>
        <p:spPr>
          <a:xfrm>
            <a:off x="609600" y="238125"/>
            <a:ext cx="11164888" cy="1103313"/>
          </a:xfrm>
        </p:spPr>
        <p:txBody>
          <a:bodyPr/>
          <a:lstStyle/>
          <a:p>
            <a:r>
              <a:rPr lang="en-US"/>
              <a:t>Lanifibranor Effects on Liver and Cardiometabolic Health</a:t>
            </a:r>
          </a:p>
        </p:txBody>
      </p:sp>
      <p:sp>
        <p:nvSpPr>
          <p:cNvPr id="3" name="Content Placeholder 2">
            <a:extLst>
              <a:ext uri="{FF2B5EF4-FFF2-40B4-BE49-F238E27FC236}">
                <a16:creationId xmlns:a16="http://schemas.microsoft.com/office/drawing/2014/main" id="{4BB8D6B5-A556-C32F-5457-5D2D6AD58D6A}"/>
              </a:ext>
            </a:extLst>
          </p:cNvPr>
          <p:cNvSpPr>
            <a:spLocks noGrp="1"/>
          </p:cNvSpPr>
          <p:nvPr>
            <p:ph idx="1"/>
          </p:nvPr>
        </p:nvSpPr>
        <p:spPr>
          <a:xfrm>
            <a:off x="604838" y="5262445"/>
            <a:ext cx="10874375" cy="1113380"/>
          </a:xfrm>
        </p:spPr>
        <p:txBody>
          <a:bodyPr/>
          <a:lstStyle/>
          <a:p>
            <a:pPr>
              <a:spcBef>
                <a:spcPts val="900"/>
              </a:spcBef>
              <a:spcAft>
                <a:spcPts val="0"/>
              </a:spcAft>
            </a:pPr>
            <a:r>
              <a:rPr lang="en-US" sz="2400" b="1">
                <a:latin typeface="Calibri"/>
                <a:ea typeface="Calibri"/>
                <a:cs typeface="Calibri"/>
              </a:rPr>
              <a:t>In addition to results from 2021 phase IIb trial (</a:t>
            </a:r>
            <a:r>
              <a:rPr lang="en-US" sz="2400" b="1" err="1">
                <a:latin typeface="Calibri"/>
                <a:ea typeface="Calibri"/>
                <a:cs typeface="Calibri"/>
              </a:rPr>
              <a:t>Francque</a:t>
            </a:r>
            <a:r>
              <a:rPr lang="en-US" sz="2400" b="1">
                <a:latin typeface="Calibri"/>
                <a:ea typeface="Calibri"/>
                <a:cs typeface="Calibri"/>
              </a:rPr>
              <a:t> et al, NEJM 2021):</a:t>
            </a:r>
            <a:endParaRPr lang="en-US" sz="2400" b="1"/>
          </a:p>
          <a:p>
            <a:pPr lvl="1">
              <a:spcBef>
                <a:spcPts val="900"/>
              </a:spcBef>
              <a:spcAft>
                <a:spcPts val="0"/>
              </a:spcAft>
            </a:pPr>
            <a:r>
              <a:rPr lang="en-US" sz="2200" err="1">
                <a:latin typeface="Calibri"/>
                <a:ea typeface="Calibri"/>
                <a:cs typeface="Calibri"/>
              </a:rPr>
              <a:t>Lanifibranor</a:t>
            </a:r>
            <a:r>
              <a:rPr lang="en-US" sz="2200">
                <a:latin typeface="Calibri"/>
                <a:ea typeface="Calibri"/>
                <a:cs typeface="Calibri"/>
              </a:rPr>
              <a:t> significantly improved steatohepatitis and fibrosis compared to placebo</a:t>
            </a:r>
          </a:p>
        </p:txBody>
      </p:sp>
      <p:sp>
        <p:nvSpPr>
          <p:cNvPr id="5" name="Text Box 11">
            <a:extLst>
              <a:ext uri="{FF2B5EF4-FFF2-40B4-BE49-F238E27FC236}">
                <a16:creationId xmlns:a16="http://schemas.microsoft.com/office/drawing/2014/main" id="{67A39E80-BF23-CA2E-0EFD-9A4E3E326EA2}"/>
              </a:ext>
            </a:extLst>
          </p:cNvPr>
          <p:cNvSpPr txBox="1">
            <a:spLocks noChangeArrowheads="1"/>
          </p:cNvSpPr>
          <p:nvPr/>
        </p:nvSpPr>
        <p:spPr bwMode="auto">
          <a:xfrm>
            <a:off x="435279" y="638701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cs typeface="Arial"/>
              </a:rPr>
              <a:t>Cooreman. Nat Commun. 2024;15:3962. </a:t>
            </a:r>
            <a:r>
              <a:rPr lang="en-US" sz="1200" b="0" err="1">
                <a:solidFill>
                  <a:schemeClr val="bg2"/>
                </a:solidFill>
                <a:latin typeface="+mj-lt"/>
                <a:cs typeface="Arial"/>
              </a:rPr>
              <a:t>Francque</a:t>
            </a:r>
            <a:r>
              <a:rPr lang="en-US" sz="1200" b="0">
                <a:solidFill>
                  <a:schemeClr val="bg2"/>
                </a:solidFill>
                <a:latin typeface="+mj-lt"/>
                <a:cs typeface="Arial"/>
              </a:rPr>
              <a:t>. NEJM. 2021; 385:1547.</a:t>
            </a:r>
            <a:endParaRPr lang="en-US" sz="1200" b="0">
              <a:solidFill>
                <a:schemeClr val="bg2"/>
              </a:solidFill>
              <a:latin typeface="+mj-lt"/>
              <a:ea typeface="Calibri"/>
              <a:cs typeface="Arial"/>
            </a:endParaRPr>
          </a:p>
        </p:txBody>
      </p:sp>
      <p:grpSp>
        <p:nvGrpSpPr>
          <p:cNvPr id="7" name="Group 6">
            <a:extLst>
              <a:ext uri="{FF2B5EF4-FFF2-40B4-BE49-F238E27FC236}">
                <a16:creationId xmlns:a16="http://schemas.microsoft.com/office/drawing/2014/main" id="{30FE2CB6-0EA6-8B53-04D1-0A7218418029}"/>
              </a:ext>
            </a:extLst>
          </p:cNvPr>
          <p:cNvGrpSpPr/>
          <p:nvPr/>
        </p:nvGrpSpPr>
        <p:grpSpPr>
          <a:xfrm>
            <a:off x="2424185" y="3908741"/>
            <a:ext cx="2258787" cy="1166984"/>
            <a:chOff x="627272" y="3983763"/>
            <a:chExt cx="2258787" cy="1166984"/>
          </a:xfrm>
        </p:grpSpPr>
        <p:sp>
          <p:nvSpPr>
            <p:cNvPr id="14" name="TextBox 13">
              <a:extLst>
                <a:ext uri="{FF2B5EF4-FFF2-40B4-BE49-F238E27FC236}">
                  <a16:creationId xmlns:a16="http://schemas.microsoft.com/office/drawing/2014/main" id="{245B8A69-DC0E-55B1-5697-CE2BFE09D7BA}"/>
                </a:ext>
              </a:extLst>
            </p:cNvPr>
            <p:cNvSpPr txBox="1"/>
            <p:nvPr/>
          </p:nvSpPr>
          <p:spPr bwMode="auto">
            <a:xfrm>
              <a:off x="627272" y="3983763"/>
              <a:ext cx="1905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Treatment group</a:t>
              </a:r>
            </a:p>
          </p:txBody>
        </p:sp>
        <p:sp>
          <p:nvSpPr>
            <p:cNvPr id="17" name="TextBox 16">
              <a:extLst>
                <a:ext uri="{FF2B5EF4-FFF2-40B4-BE49-F238E27FC236}">
                  <a16:creationId xmlns:a16="http://schemas.microsoft.com/office/drawing/2014/main" id="{A1D447B5-2D59-571A-F57E-965113E3E795}"/>
                </a:ext>
              </a:extLst>
            </p:cNvPr>
            <p:cNvSpPr txBox="1"/>
            <p:nvPr/>
          </p:nvSpPr>
          <p:spPr bwMode="auto">
            <a:xfrm>
              <a:off x="837295" y="4812193"/>
              <a:ext cx="10450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Placebo</a:t>
              </a:r>
            </a:p>
          </p:txBody>
        </p:sp>
        <p:sp>
          <p:nvSpPr>
            <p:cNvPr id="18" name="TextBox 17">
              <a:extLst>
                <a:ext uri="{FF2B5EF4-FFF2-40B4-BE49-F238E27FC236}">
                  <a16:creationId xmlns:a16="http://schemas.microsoft.com/office/drawing/2014/main" id="{65896839-E38D-F779-9242-AEEF5EE2A9ED}"/>
                </a:ext>
              </a:extLst>
            </p:cNvPr>
            <p:cNvSpPr txBox="1"/>
            <p:nvPr/>
          </p:nvSpPr>
          <p:spPr bwMode="auto">
            <a:xfrm>
              <a:off x="826409" y="4245290"/>
              <a:ext cx="19185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a:solidFill>
                    <a:schemeClr val="bg1"/>
                  </a:solidFill>
                  <a:latin typeface="Calibri" panose="020F0502020204030204" pitchFamily="34" charset="0"/>
                </a:rPr>
                <a:t>Lanifibranor 800 mg</a:t>
              </a:r>
            </a:p>
          </p:txBody>
        </p:sp>
        <p:sp>
          <p:nvSpPr>
            <p:cNvPr id="20" name="TextBox 19">
              <a:extLst>
                <a:ext uri="{FF2B5EF4-FFF2-40B4-BE49-F238E27FC236}">
                  <a16:creationId xmlns:a16="http://schemas.microsoft.com/office/drawing/2014/main" id="{E77F1014-DF44-8C93-01FF-BEC22FFF6E44}"/>
                </a:ext>
              </a:extLst>
            </p:cNvPr>
            <p:cNvSpPr txBox="1"/>
            <p:nvPr/>
          </p:nvSpPr>
          <p:spPr bwMode="auto">
            <a:xfrm>
              <a:off x="859064" y="4520481"/>
              <a:ext cx="2026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err="1">
                  <a:solidFill>
                    <a:schemeClr val="bg1"/>
                  </a:solidFill>
                  <a:latin typeface="Calibri" panose="020F0502020204030204" pitchFamily="34" charset="0"/>
                </a:rPr>
                <a:t>Lanifibranor</a:t>
              </a:r>
              <a:r>
                <a:rPr lang="en-US" sz="1600" b="0">
                  <a:solidFill>
                    <a:schemeClr val="bg1"/>
                  </a:solidFill>
                  <a:latin typeface="Calibri" panose="020F0502020204030204" pitchFamily="34" charset="0"/>
                </a:rPr>
                <a:t> 1200 mg</a:t>
              </a:r>
            </a:p>
          </p:txBody>
        </p:sp>
        <p:sp>
          <p:nvSpPr>
            <p:cNvPr id="21" name="Oval 20">
              <a:extLst>
                <a:ext uri="{FF2B5EF4-FFF2-40B4-BE49-F238E27FC236}">
                  <a16:creationId xmlns:a16="http://schemas.microsoft.com/office/drawing/2014/main" id="{52AC0126-A4B2-5B6F-BDDA-C05417B2CBA8}"/>
                </a:ext>
              </a:extLst>
            </p:cNvPr>
            <p:cNvSpPr/>
            <p:nvPr/>
          </p:nvSpPr>
          <p:spPr bwMode="auto">
            <a:xfrm>
              <a:off x="717550" y="4915217"/>
              <a:ext cx="163285" cy="1632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59AB6ACD-1816-8994-653C-7773C79ED2F6}"/>
                </a:ext>
              </a:extLst>
            </p:cNvPr>
            <p:cNvSpPr/>
            <p:nvPr/>
          </p:nvSpPr>
          <p:spPr bwMode="auto">
            <a:xfrm>
              <a:off x="717550" y="4359199"/>
              <a:ext cx="141514" cy="141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23" name="Triangle 22">
              <a:extLst>
                <a:ext uri="{FF2B5EF4-FFF2-40B4-BE49-F238E27FC236}">
                  <a16:creationId xmlns:a16="http://schemas.microsoft.com/office/drawing/2014/main" id="{59B77DA1-68DB-2CAB-9DCA-3797AD324B3D}"/>
                </a:ext>
              </a:extLst>
            </p:cNvPr>
            <p:cNvSpPr/>
            <p:nvPr/>
          </p:nvSpPr>
          <p:spPr bwMode="auto">
            <a:xfrm>
              <a:off x="706664" y="4623504"/>
              <a:ext cx="166367" cy="163286"/>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grpSp>
      <p:cxnSp>
        <p:nvCxnSpPr>
          <p:cNvPr id="171" name="Straight Connector 170">
            <a:extLst>
              <a:ext uri="{FF2B5EF4-FFF2-40B4-BE49-F238E27FC236}">
                <a16:creationId xmlns:a16="http://schemas.microsoft.com/office/drawing/2014/main" id="{1D233125-B2AF-0D11-99C8-2FE90D4655BA}"/>
              </a:ext>
            </a:extLst>
          </p:cNvPr>
          <p:cNvCxnSpPr>
            <a:cxnSpLocks/>
          </p:cNvCxnSpPr>
          <p:nvPr/>
        </p:nvCxnSpPr>
        <p:spPr bwMode="auto">
          <a:xfrm>
            <a:off x="1716952" y="1646282"/>
            <a:ext cx="0" cy="1885243"/>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D9455E5-EB2A-E014-800F-F77E9EE470A9}"/>
              </a:ext>
            </a:extLst>
          </p:cNvPr>
          <p:cNvCxnSpPr/>
          <p:nvPr/>
        </p:nvCxnSpPr>
        <p:spPr bwMode="auto">
          <a:xfrm>
            <a:off x="1705664" y="3525881"/>
            <a:ext cx="3420533"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75C5D7A6-8E2F-2F24-78BA-DAFA5B046689}"/>
              </a:ext>
            </a:extLst>
          </p:cNvPr>
          <p:cNvCxnSpPr>
            <a:cxnSpLocks/>
          </p:cNvCxnSpPr>
          <p:nvPr/>
        </p:nvCxnSpPr>
        <p:spPr bwMode="auto">
          <a:xfrm flipH="1">
            <a:off x="1649218" y="16632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16697C7-87C4-E389-074C-2B84299F9FFC}"/>
              </a:ext>
            </a:extLst>
          </p:cNvPr>
          <p:cNvCxnSpPr>
            <a:cxnSpLocks/>
          </p:cNvCxnSpPr>
          <p:nvPr/>
        </p:nvCxnSpPr>
        <p:spPr bwMode="auto">
          <a:xfrm flipH="1">
            <a:off x="1649218" y="25635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1EF72940-252D-C97A-E12F-FAFE7AC2F6BD}"/>
              </a:ext>
            </a:extLst>
          </p:cNvPr>
          <p:cNvCxnSpPr>
            <a:cxnSpLocks/>
          </p:cNvCxnSpPr>
          <p:nvPr/>
        </p:nvCxnSpPr>
        <p:spPr bwMode="auto">
          <a:xfrm flipH="1">
            <a:off x="1649218" y="30136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4BC4B07-9C17-5D0A-F5BF-11040C823C51}"/>
              </a:ext>
            </a:extLst>
          </p:cNvPr>
          <p:cNvCxnSpPr>
            <a:cxnSpLocks/>
          </p:cNvCxnSpPr>
          <p:nvPr/>
        </p:nvCxnSpPr>
        <p:spPr bwMode="auto">
          <a:xfrm flipH="1">
            <a:off x="1649218" y="34637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B8621D90-A96C-3068-125C-E1EEE801D242}"/>
              </a:ext>
            </a:extLst>
          </p:cNvPr>
          <p:cNvCxnSpPr>
            <a:cxnSpLocks/>
          </p:cNvCxnSpPr>
          <p:nvPr/>
        </p:nvCxnSpPr>
        <p:spPr bwMode="auto">
          <a:xfrm>
            <a:off x="1976596" y="3514592"/>
            <a:ext cx="0" cy="67733"/>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0DAB353B-AF74-298F-FCAC-53EE69F00DE2}"/>
              </a:ext>
            </a:extLst>
          </p:cNvPr>
          <p:cNvCxnSpPr>
            <a:cxnSpLocks/>
          </p:cNvCxnSpPr>
          <p:nvPr/>
        </p:nvCxnSpPr>
        <p:spPr bwMode="auto">
          <a:xfrm>
            <a:off x="2462018" y="3514592"/>
            <a:ext cx="0" cy="67733"/>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04F9E94-A242-5B74-7740-7E30D0DCF148}"/>
              </a:ext>
            </a:extLst>
          </p:cNvPr>
          <p:cNvCxnSpPr>
            <a:cxnSpLocks/>
          </p:cNvCxnSpPr>
          <p:nvPr/>
        </p:nvCxnSpPr>
        <p:spPr bwMode="auto">
          <a:xfrm>
            <a:off x="3652996" y="3514592"/>
            <a:ext cx="0" cy="67733"/>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57B7D19C-F23F-0AB2-2E3C-9F811406F24A}"/>
              </a:ext>
            </a:extLst>
          </p:cNvPr>
          <p:cNvCxnSpPr>
            <a:cxnSpLocks/>
          </p:cNvCxnSpPr>
          <p:nvPr/>
        </p:nvCxnSpPr>
        <p:spPr bwMode="auto">
          <a:xfrm>
            <a:off x="4849618" y="3514592"/>
            <a:ext cx="0" cy="67733"/>
          </a:xfrm>
          <a:prstGeom prst="line">
            <a:avLst/>
          </a:prstGeom>
          <a:noFill/>
          <a:ln w="28575" cap="flat" cmpd="sng" algn="ctr">
            <a:solidFill>
              <a:schemeClr val="bg1"/>
            </a:solidFill>
            <a:prstDash val="solid"/>
            <a:round/>
            <a:headEnd type="none" w="med" len="med"/>
            <a:tailEnd type="none" w="med" len="med"/>
          </a:ln>
          <a:effectLst/>
        </p:spPr>
      </p:cxnSp>
      <p:sp>
        <p:nvSpPr>
          <p:cNvPr id="187" name="TextBox 186">
            <a:extLst>
              <a:ext uri="{FF2B5EF4-FFF2-40B4-BE49-F238E27FC236}">
                <a16:creationId xmlns:a16="http://schemas.microsoft.com/office/drawing/2014/main" id="{96C4EBDA-0C7A-5ABF-681F-B9E2B025CB50}"/>
              </a:ext>
            </a:extLst>
          </p:cNvPr>
          <p:cNvSpPr txBox="1"/>
          <p:nvPr/>
        </p:nvSpPr>
        <p:spPr bwMode="auto">
          <a:xfrm rot="16200000">
            <a:off x="-484758" y="2290671"/>
            <a:ext cx="24492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A1C (%) Mean Absolute Change ± 95% CI</a:t>
            </a:r>
          </a:p>
        </p:txBody>
      </p:sp>
      <p:sp>
        <p:nvSpPr>
          <p:cNvPr id="188" name="TextBox 187">
            <a:extLst>
              <a:ext uri="{FF2B5EF4-FFF2-40B4-BE49-F238E27FC236}">
                <a16:creationId xmlns:a16="http://schemas.microsoft.com/office/drawing/2014/main" id="{18FF3E01-7479-DA8D-399B-F1969FD85DA1}"/>
              </a:ext>
            </a:extLst>
          </p:cNvPr>
          <p:cNvSpPr txBox="1"/>
          <p:nvPr/>
        </p:nvSpPr>
        <p:spPr bwMode="auto">
          <a:xfrm>
            <a:off x="1176650" y="1484940"/>
            <a:ext cx="524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0.2</a:t>
            </a:r>
          </a:p>
        </p:txBody>
      </p:sp>
      <p:sp>
        <p:nvSpPr>
          <p:cNvPr id="189" name="TextBox 188">
            <a:extLst>
              <a:ext uri="{FF2B5EF4-FFF2-40B4-BE49-F238E27FC236}">
                <a16:creationId xmlns:a16="http://schemas.microsoft.com/office/drawing/2014/main" id="{B205B0B9-F503-2400-2E7A-A31A59E3DE97}"/>
              </a:ext>
            </a:extLst>
          </p:cNvPr>
          <p:cNvSpPr txBox="1"/>
          <p:nvPr/>
        </p:nvSpPr>
        <p:spPr bwMode="auto">
          <a:xfrm>
            <a:off x="1176650" y="1933673"/>
            <a:ext cx="524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0.0</a:t>
            </a:r>
          </a:p>
        </p:txBody>
      </p:sp>
      <p:sp>
        <p:nvSpPr>
          <p:cNvPr id="190" name="TextBox 189">
            <a:extLst>
              <a:ext uri="{FF2B5EF4-FFF2-40B4-BE49-F238E27FC236}">
                <a16:creationId xmlns:a16="http://schemas.microsoft.com/office/drawing/2014/main" id="{F5864F8C-6CEE-B5B5-7318-91E30323F688}"/>
              </a:ext>
            </a:extLst>
          </p:cNvPr>
          <p:cNvSpPr txBox="1"/>
          <p:nvPr/>
        </p:nvSpPr>
        <p:spPr bwMode="auto">
          <a:xfrm>
            <a:off x="1176650" y="2382406"/>
            <a:ext cx="524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-0.2</a:t>
            </a:r>
          </a:p>
        </p:txBody>
      </p:sp>
      <p:sp>
        <p:nvSpPr>
          <p:cNvPr id="191" name="TextBox 190">
            <a:extLst>
              <a:ext uri="{FF2B5EF4-FFF2-40B4-BE49-F238E27FC236}">
                <a16:creationId xmlns:a16="http://schemas.microsoft.com/office/drawing/2014/main" id="{27578684-4AEC-60FC-F14C-87A8676A95BF}"/>
              </a:ext>
            </a:extLst>
          </p:cNvPr>
          <p:cNvSpPr txBox="1"/>
          <p:nvPr/>
        </p:nvSpPr>
        <p:spPr bwMode="auto">
          <a:xfrm>
            <a:off x="1176650" y="2831139"/>
            <a:ext cx="524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-0.4</a:t>
            </a:r>
          </a:p>
        </p:txBody>
      </p:sp>
      <p:sp>
        <p:nvSpPr>
          <p:cNvPr id="192" name="TextBox 191">
            <a:extLst>
              <a:ext uri="{FF2B5EF4-FFF2-40B4-BE49-F238E27FC236}">
                <a16:creationId xmlns:a16="http://schemas.microsoft.com/office/drawing/2014/main" id="{ED21CDFE-7893-34E3-FD26-05503E1A41BE}"/>
              </a:ext>
            </a:extLst>
          </p:cNvPr>
          <p:cNvSpPr txBox="1"/>
          <p:nvPr/>
        </p:nvSpPr>
        <p:spPr bwMode="auto">
          <a:xfrm>
            <a:off x="1176650" y="3279873"/>
            <a:ext cx="524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-0.6</a:t>
            </a:r>
          </a:p>
        </p:txBody>
      </p:sp>
      <p:sp>
        <p:nvSpPr>
          <p:cNvPr id="193" name="TextBox 192">
            <a:extLst>
              <a:ext uri="{FF2B5EF4-FFF2-40B4-BE49-F238E27FC236}">
                <a16:creationId xmlns:a16="http://schemas.microsoft.com/office/drawing/2014/main" id="{B4706ACF-05F4-1F9C-BA2E-2B9F556C226F}"/>
              </a:ext>
            </a:extLst>
          </p:cNvPr>
          <p:cNvSpPr txBox="1"/>
          <p:nvPr/>
        </p:nvSpPr>
        <p:spPr bwMode="auto">
          <a:xfrm>
            <a:off x="1376719" y="3517413"/>
            <a:ext cx="9426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Baseline</a:t>
            </a:r>
          </a:p>
        </p:txBody>
      </p:sp>
      <p:sp>
        <p:nvSpPr>
          <p:cNvPr id="194" name="TextBox 193">
            <a:extLst>
              <a:ext uri="{FF2B5EF4-FFF2-40B4-BE49-F238E27FC236}">
                <a16:creationId xmlns:a16="http://schemas.microsoft.com/office/drawing/2014/main" id="{49096FC4-8CF0-8407-BAF4-B55B11C0EF73}"/>
              </a:ext>
            </a:extLst>
          </p:cNvPr>
          <p:cNvSpPr txBox="1"/>
          <p:nvPr/>
        </p:nvSpPr>
        <p:spPr bwMode="auto">
          <a:xfrm>
            <a:off x="2135588" y="3523057"/>
            <a:ext cx="750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err="1">
                <a:solidFill>
                  <a:schemeClr val="bg1"/>
                </a:solidFill>
                <a:latin typeface="Calibri" panose="020F0502020204030204" pitchFamily="34" charset="0"/>
              </a:rPr>
              <a:t>Wk</a:t>
            </a:r>
            <a:r>
              <a:rPr lang="en-US" sz="1600">
                <a:solidFill>
                  <a:schemeClr val="bg1"/>
                </a:solidFill>
                <a:latin typeface="Calibri" panose="020F0502020204030204" pitchFamily="34" charset="0"/>
              </a:rPr>
              <a:t> 4</a:t>
            </a:r>
          </a:p>
        </p:txBody>
      </p:sp>
      <p:sp>
        <p:nvSpPr>
          <p:cNvPr id="195" name="TextBox 194">
            <a:extLst>
              <a:ext uri="{FF2B5EF4-FFF2-40B4-BE49-F238E27FC236}">
                <a16:creationId xmlns:a16="http://schemas.microsoft.com/office/drawing/2014/main" id="{CC6D2DF8-CED1-311D-CF55-7CFDAC14DD2F}"/>
              </a:ext>
            </a:extLst>
          </p:cNvPr>
          <p:cNvSpPr txBox="1"/>
          <p:nvPr/>
        </p:nvSpPr>
        <p:spPr bwMode="auto">
          <a:xfrm>
            <a:off x="3240948" y="3523057"/>
            <a:ext cx="824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err="1">
                <a:solidFill>
                  <a:schemeClr val="bg1"/>
                </a:solidFill>
                <a:latin typeface="Calibri" panose="020F0502020204030204" pitchFamily="34" charset="0"/>
              </a:rPr>
              <a:t>Wk</a:t>
            </a:r>
            <a:r>
              <a:rPr lang="en-US" sz="1600">
                <a:solidFill>
                  <a:schemeClr val="bg1"/>
                </a:solidFill>
                <a:latin typeface="Calibri" panose="020F0502020204030204" pitchFamily="34" charset="0"/>
              </a:rPr>
              <a:t> 14</a:t>
            </a:r>
          </a:p>
        </p:txBody>
      </p:sp>
      <p:sp>
        <p:nvSpPr>
          <p:cNvPr id="196" name="TextBox 195">
            <a:extLst>
              <a:ext uri="{FF2B5EF4-FFF2-40B4-BE49-F238E27FC236}">
                <a16:creationId xmlns:a16="http://schemas.microsoft.com/office/drawing/2014/main" id="{820C8782-8A67-CCB5-C1D6-81660EEC0941}"/>
              </a:ext>
            </a:extLst>
          </p:cNvPr>
          <p:cNvSpPr txBox="1"/>
          <p:nvPr/>
        </p:nvSpPr>
        <p:spPr bwMode="auto">
          <a:xfrm>
            <a:off x="4443214" y="3517412"/>
            <a:ext cx="824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err="1">
                <a:solidFill>
                  <a:schemeClr val="bg1"/>
                </a:solidFill>
                <a:latin typeface="Calibri" panose="020F0502020204030204" pitchFamily="34" charset="0"/>
              </a:rPr>
              <a:t>Wk</a:t>
            </a:r>
            <a:r>
              <a:rPr lang="en-US" sz="1600">
                <a:solidFill>
                  <a:schemeClr val="bg1"/>
                </a:solidFill>
                <a:latin typeface="Calibri" panose="020F0502020204030204" pitchFamily="34" charset="0"/>
              </a:rPr>
              <a:t> 24</a:t>
            </a:r>
          </a:p>
        </p:txBody>
      </p:sp>
      <p:sp>
        <p:nvSpPr>
          <p:cNvPr id="219" name="TextBox 218">
            <a:extLst>
              <a:ext uri="{FF2B5EF4-FFF2-40B4-BE49-F238E27FC236}">
                <a16:creationId xmlns:a16="http://schemas.microsoft.com/office/drawing/2014/main" id="{D9E1C7C3-8730-EF90-4307-33E73CF77FCE}"/>
              </a:ext>
            </a:extLst>
          </p:cNvPr>
          <p:cNvSpPr txBox="1"/>
          <p:nvPr/>
        </p:nvSpPr>
        <p:spPr bwMode="auto">
          <a:xfrm>
            <a:off x="4598801" y="2963014"/>
            <a:ext cx="320690" cy="23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baseline="30000">
                <a:solidFill>
                  <a:schemeClr val="accent1"/>
                </a:solidFill>
                <a:latin typeface="Calibri" panose="020F0502020204030204" pitchFamily="34" charset="0"/>
              </a:rPr>
              <a:t>**</a:t>
            </a:r>
          </a:p>
        </p:txBody>
      </p:sp>
      <p:sp>
        <p:nvSpPr>
          <p:cNvPr id="220" name="TextBox 219">
            <a:extLst>
              <a:ext uri="{FF2B5EF4-FFF2-40B4-BE49-F238E27FC236}">
                <a16:creationId xmlns:a16="http://schemas.microsoft.com/office/drawing/2014/main" id="{5D295E9C-AE22-9B9C-FFCB-D46B0EA407AF}"/>
              </a:ext>
            </a:extLst>
          </p:cNvPr>
          <p:cNvSpPr txBox="1"/>
          <p:nvPr/>
        </p:nvSpPr>
        <p:spPr bwMode="auto">
          <a:xfrm>
            <a:off x="3416437" y="3059077"/>
            <a:ext cx="320690" cy="23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baseline="3000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5470F32B-B6E2-F07F-0619-F3DE48733551}"/>
              </a:ext>
            </a:extLst>
          </p:cNvPr>
          <p:cNvSpPr txBox="1"/>
          <p:nvPr/>
        </p:nvSpPr>
        <p:spPr bwMode="auto">
          <a:xfrm>
            <a:off x="3668511" y="3055466"/>
            <a:ext cx="320690" cy="23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baseline="30000">
                <a:solidFill>
                  <a:schemeClr val="accent4"/>
                </a:solidFill>
                <a:latin typeface="Calibri" panose="020F0502020204030204" pitchFamily="34" charset="0"/>
              </a:rPr>
              <a:t>**</a:t>
            </a:r>
          </a:p>
        </p:txBody>
      </p:sp>
      <p:sp>
        <p:nvSpPr>
          <p:cNvPr id="222" name="TextBox 221">
            <a:extLst>
              <a:ext uri="{FF2B5EF4-FFF2-40B4-BE49-F238E27FC236}">
                <a16:creationId xmlns:a16="http://schemas.microsoft.com/office/drawing/2014/main" id="{5AF4698F-615C-ADF8-C914-544CC43F8CF4}"/>
              </a:ext>
            </a:extLst>
          </p:cNvPr>
          <p:cNvSpPr txBox="1"/>
          <p:nvPr/>
        </p:nvSpPr>
        <p:spPr bwMode="auto">
          <a:xfrm>
            <a:off x="4852319" y="2969515"/>
            <a:ext cx="320690" cy="23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baseline="30000">
                <a:solidFill>
                  <a:schemeClr val="accent4"/>
                </a:solidFill>
                <a:latin typeface="Calibri" panose="020F0502020204030204" pitchFamily="34" charset="0"/>
              </a:rPr>
              <a:t>**</a:t>
            </a:r>
          </a:p>
        </p:txBody>
      </p:sp>
      <p:grpSp>
        <p:nvGrpSpPr>
          <p:cNvPr id="252" name="Group 251">
            <a:extLst>
              <a:ext uri="{FF2B5EF4-FFF2-40B4-BE49-F238E27FC236}">
                <a16:creationId xmlns:a16="http://schemas.microsoft.com/office/drawing/2014/main" id="{80729634-8119-87D1-9865-E1783105CF65}"/>
              </a:ext>
            </a:extLst>
          </p:cNvPr>
          <p:cNvGrpSpPr/>
          <p:nvPr/>
        </p:nvGrpSpPr>
        <p:grpSpPr>
          <a:xfrm>
            <a:off x="1965992" y="2083262"/>
            <a:ext cx="2927496" cy="1109435"/>
            <a:chOff x="7806952" y="2175470"/>
            <a:chExt cx="2927496" cy="1109435"/>
          </a:xfrm>
        </p:grpSpPr>
        <p:grpSp>
          <p:nvGrpSpPr>
            <p:cNvPr id="218" name="Group 217">
              <a:extLst>
                <a:ext uri="{FF2B5EF4-FFF2-40B4-BE49-F238E27FC236}">
                  <a16:creationId xmlns:a16="http://schemas.microsoft.com/office/drawing/2014/main" id="{6F271481-37A1-5A42-ECBA-BCE829E0784F}"/>
                </a:ext>
              </a:extLst>
            </p:cNvPr>
            <p:cNvGrpSpPr/>
            <p:nvPr/>
          </p:nvGrpSpPr>
          <p:grpSpPr>
            <a:xfrm>
              <a:off x="7806952" y="2175470"/>
              <a:ext cx="2918802" cy="886321"/>
              <a:chOff x="7806952" y="2175470"/>
              <a:chExt cx="2918802" cy="886321"/>
            </a:xfrm>
          </p:grpSpPr>
          <p:sp>
            <p:nvSpPr>
              <p:cNvPr id="197" name="Freeform 196">
                <a:extLst>
                  <a:ext uri="{FF2B5EF4-FFF2-40B4-BE49-F238E27FC236}">
                    <a16:creationId xmlns:a16="http://schemas.microsoft.com/office/drawing/2014/main" id="{1D08C748-A8EA-8340-E08F-8C2793AB69B9}"/>
                  </a:ext>
                </a:extLst>
              </p:cNvPr>
              <p:cNvSpPr/>
              <p:nvPr/>
            </p:nvSpPr>
            <p:spPr bwMode="auto">
              <a:xfrm>
                <a:off x="7828844" y="2201333"/>
                <a:ext cx="2873023" cy="835378"/>
              </a:xfrm>
              <a:custGeom>
                <a:avLst/>
                <a:gdLst>
                  <a:gd name="connsiteX0" fmla="*/ 0 w 2873023"/>
                  <a:gd name="connsiteY0" fmla="*/ 0 h 835378"/>
                  <a:gd name="connsiteX1" fmla="*/ 474134 w 2873023"/>
                  <a:gd name="connsiteY1" fmla="*/ 180623 h 835378"/>
                  <a:gd name="connsiteX2" fmla="*/ 1670756 w 2873023"/>
                  <a:gd name="connsiteY2" fmla="*/ 835378 h 835378"/>
                  <a:gd name="connsiteX3" fmla="*/ 2873023 w 2873023"/>
                  <a:gd name="connsiteY3" fmla="*/ 829734 h 835378"/>
                </a:gdLst>
                <a:ahLst/>
                <a:cxnLst>
                  <a:cxn ang="0">
                    <a:pos x="connsiteX0" y="connsiteY0"/>
                  </a:cxn>
                  <a:cxn ang="0">
                    <a:pos x="connsiteX1" y="connsiteY1"/>
                  </a:cxn>
                  <a:cxn ang="0">
                    <a:pos x="connsiteX2" y="connsiteY2"/>
                  </a:cxn>
                  <a:cxn ang="0">
                    <a:pos x="connsiteX3" y="connsiteY3"/>
                  </a:cxn>
                </a:cxnLst>
                <a:rect l="l" t="t" r="r" b="b"/>
                <a:pathLst>
                  <a:path w="2873023" h="835378">
                    <a:moveTo>
                      <a:pt x="0" y="0"/>
                    </a:moveTo>
                    <a:lnTo>
                      <a:pt x="474134" y="180623"/>
                    </a:lnTo>
                    <a:lnTo>
                      <a:pt x="1670756" y="835378"/>
                    </a:lnTo>
                    <a:lnTo>
                      <a:pt x="2873023" y="829734"/>
                    </a:lnTo>
                  </a:path>
                </a:pathLst>
              </a:custGeom>
              <a:noFill/>
              <a:ln w="28575">
                <a:solidFill>
                  <a:schemeClr val="accent1"/>
                </a:solidFill>
                <a:miter lim="800000"/>
                <a:headEnd/>
                <a:tailEnd/>
              </a:ln>
            </p:spPr>
            <p:txBody>
              <a:bodyPr rtlCol="0" anchor="ctr"/>
              <a:lstStyle/>
              <a:p>
                <a:pPr algn="ctr"/>
                <a:endParaRPr lang="en-US"/>
              </a:p>
            </p:txBody>
          </p:sp>
          <p:sp>
            <p:nvSpPr>
              <p:cNvPr id="138" name="Rectangle 137">
                <a:extLst>
                  <a:ext uri="{FF2B5EF4-FFF2-40B4-BE49-F238E27FC236}">
                    <a16:creationId xmlns:a16="http://schemas.microsoft.com/office/drawing/2014/main" id="{299FC167-7EB8-9DE5-A4F3-AB928B5B05EB}"/>
                  </a:ext>
                </a:extLst>
              </p:cNvPr>
              <p:cNvSpPr/>
              <p:nvPr/>
            </p:nvSpPr>
            <p:spPr bwMode="auto">
              <a:xfrm>
                <a:off x="8265596" y="2352428"/>
                <a:ext cx="57150" cy="571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392592D2-ADD1-C51D-D700-E4F4F54F8826}"/>
                  </a:ext>
                </a:extLst>
              </p:cNvPr>
              <p:cNvSpPr/>
              <p:nvPr/>
            </p:nvSpPr>
            <p:spPr bwMode="auto">
              <a:xfrm>
                <a:off x="7806952" y="2175470"/>
                <a:ext cx="57150" cy="571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D80353A4-AC79-253E-A229-5CE4C820B5FE}"/>
                  </a:ext>
                </a:extLst>
              </p:cNvPr>
              <p:cNvSpPr/>
              <p:nvPr/>
            </p:nvSpPr>
            <p:spPr bwMode="auto">
              <a:xfrm>
                <a:off x="9471795" y="2999586"/>
                <a:ext cx="57150" cy="571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75924127-1901-9E4A-0566-541B00E0887C}"/>
                  </a:ext>
                </a:extLst>
              </p:cNvPr>
              <p:cNvSpPr/>
              <p:nvPr/>
            </p:nvSpPr>
            <p:spPr bwMode="auto">
              <a:xfrm>
                <a:off x="10668604" y="3004641"/>
                <a:ext cx="57150" cy="571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36" name="Group 235">
              <a:extLst>
                <a:ext uri="{FF2B5EF4-FFF2-40B4-BE49-F238E27FC236}">
                  <a16:creationId xmlns:a16="http://schemas.microsoft.com/office/drawing/2014/main" id="{19F50F63-E504-84A5-910E-616C9E67998F}"/>
                </a:ext>
              </a:extLst>
            </p:cNvPr>
            <p:cNvGrpSpPr/>
            <p:nvPr/>
          </p:nvGrpSpPr>
          <p:grpSpPr>
            <a:xfrm>
              <a:off x="8265145" y="2285031"/>
              <a:ext cx="59795" cy="215486"/>
              <a:chOff x="2794000" y="3340100"/>
              <a:chExt cx="66675" cy="412750"/>
            </a:xfrm>
          </p:grpSpPr>
          <p:cxnSp>
            <p:nvCxnSpPr>
              <p:cNvPr id="237" name="Straight Connector 236">
                <a:extLst>
                  <a:ext uri="{FF2B5EF4-FFF2-40B4-BE49-F238E27FC236}">
                    <a16:creationId xmlns:a16="http://schemas.microsoft.com/office/drawing/2014/main" id="{75E3741F-293F-B18F-680D-A5F8620FC8B6}"/>
                  </a:ext>
                </a:extLst>
              </p:cNvPr>
              <p:cNvCxnSpPr/>
              <p:nvPr/>
            </p:nvCxnSpPr>
            <p:spPr bwMode="auto">
              <a:xfrm>
                <a:off x="2828925" y="3340100"/>
                <a:ext cx="0" cy="412750"/>
              </a:xfrm>
              <a:prstGeom prst="line">
                <a:avLst/>
              </a:prstGeom>
              <a:noFill/>
              <a:ln w="1905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68C71066-C586-1E76-386A-D7486740DDD6}"/>
                  </a:ext>
                </a:extLst>
              </p:cNvPr>
              <p:cNvCxnSpPr>
                <a:cxnSpLocks/>
              </p:cNvCxnSpPr>
              <p:nvPr/>
            </p:nvCxnSpPr>
            <p:spPr bwMode="auto">
              <a:xfrm>
                <a:off x="2794000" y="3340100"/>
                <a:ext cx="66675" cy="0"/>
              </a:xfrm>
              <a:prstGeom prst="line">
                <a:avLst/>
              </a:prstGeom>
              <a:noFill/>
              <a:ln w="1905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CF207EA1-DD07-4A96-0B4F-1787BA7F0773}"/>
                  </a:ext>
                </a:extLst>
              </p:cNvPr>
              <p:cNvCxnSpPr>
                <a:cxnSpLocks/>
              </p:cNvCxnSpPr>
              <p:nvPr/>
            </p:nvCxnSpPr>
            <p:spPr bwMode="auto">
              <a:xfrm>
                <a:off x="2794000" y="3749675"/>
                <a:ext cx="666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0B07315A-B667-9060-3E64-9FF925043868}"/>
                </a:ext>
              </a:extLst>
            </p:cNvPr>
            <p:cNvGrpSpPr/>
            <p:nvPr/>
          </p:nvGrpSpPr>
          <p:grpSpPr>
            <a:xfrm>
              <a:off x="9461954" y="2818792"/>
              <a:ext cx="76408" cy="440112"/>
              <a:chOff x="2794000" y="3340100"/>
              <a:chExt cx="66675" cy="412750"/>
            </a:xfrm>
          </p:grpSpPr>
          <p:cxnSp>
            <p:nvCxnSpPr>
              <p:cNvPr id="241" name="Straight Connector 240">
                <a:extLst>
                  <a:ext uri="{FF2B5EF4-FFF2-40B4-BE49-F238E27FC236}">
                    <a16:creationId xmlns:a16="http://schemas.microsoft.com/office/drawing/2014/main" id="{8DA64B14-9048-7E02-3F74-086755100275}"/>
                  </a:ext>
                </a:extLst>
              </p:cNvPr>
              <p:cNvCxnSpPr/>
              <p:nvPr/>
            </p:nvCxnSpPr>
            <p:spPr bwMode="auto">
              <a:xfrm>
                <a:off x="2828925" y="3340100"/>
                <a:ext cx="0" cy="412750"/>
              </a:xfrm>
              <a:prstGeom prst="line">
                <a:avLst/>
              </a:prstGeom>
              <a:noFill/>
              <a:ln w="1905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B0C97C6F-249B-0255-5031-011EE75AF607}"/>
                  </a:ext>
                </a:extLst>
              </p:cNvPr>
              <p:cNvCxnSpPr>
                <a:cxnSpLocks/>
              </p:cNvCxnSpPr>
              <p:nvPr/>
            </p:nvCxnSpPr>
            <p:spPr bwMode="auto">
              <a:xfrm>
                <a:off x="2794000" y="3340100"/>
                <a:ext cx="66675" cy="0"/>
              </a:xfrm>
              <a:prstGeom prst="line">
                <a:avLst/>
              </a:prstGeom>
              <a:noFill/>
              <a:ln w="1905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83F54744-0304-6EC1-FB86-3A9A2E6A4AFE}"/>
                  </a:ext>
                </a:extLst>
              </p:cNvPr>
              <p:cNvCxnSpPr>
                <a:cxnSpLocks/>
              </p:cNvCxnSpPr>
              <p:nvPr/>
            </p:nvCxnSpPr>
            <p:spPr bwMode="auto">
              <a:xfrm>
                <a:off x="2794000" y="3749675"/>
                <a:ext cx="666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90EF8365-5709-0F26-7803-664FCB6E045E}"/>
                </a:ext>
              </a:extLst>
            </p:cNvPr>
            <p:cNvGrpSpPr/>
            <p:nvPr/>
          </p:nvGrpSpPr>
          <p:grpSpPr>
            <a:xfrm>
              <a:off x="10654429" y="2780510"/>
              <a:ext cx="80019" cy="504395"/>
              <a:chOff x="2794000" y="3340100"/>
              <a:chExt cx="66675" cy="412750"/>
            </a:xfrm>
          </p:grpSpPr>
          <p:cxnSp>
            <p:nvCxnSpPr>
              <p:cNvPr id="245" name="Straight Connector 244">
                <a:extLst>
                  <a:ext uri="{FF2B5EF4-FFF2-40B4-BE49-F238E27FC236}">
                    <a16:creationId xmlns:a16="http://schemas.microsoft.com/office/drawing/2014/main" id="{30E48D67-3B17-1095-DE4C-C7A38C3D0D9C}"/>
                  </a:ext>
                </a:extLst>
              </p:cNvPr>
              <p:cNvCxnSpPr/>
              <p:nvPr/>
            </p:nvCxnSpPr>
            <p:spPr bwMode="auto">
              <a:xfrm>
                <a:off x="2828925" y="3340100"/>
                <a:ext cx="0" cy="412750"/>
              </a:xfrm>
              <a:prstGeom prst="line">
                <a:avLst/>
              </a:prstGeom>
              <a:noFill/>
              <a:ln w="1905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1F32AA5C-53CC-CDDA-CF34-335BED5C5D04}"/>
                  </a:ext>
                </a:extLst>
              </p:cNvPr>
              <p:cNvCxnSpPr>
                <a:cxnSpLocks/>
              </p:cNvCxnSpPr>
              <p:nvPr/>
            </p:nvCxnSpPr>
            <p:spPr bwMode="auto">
              <a:xfrm>
                <a:off x="2794000" y="3340100"/>
                <a:ext cx="66675" cy="0"/>
              </a:xfrm>
              <a:prstGeom prst="line">
                <a:avLst/>
              </a:prstGeom>
              <a:noFill/>
              <a:ln w="1905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BD1F700-609D-51AE-BD65-D35AAFD73E89}"/>
                  </a:ext>
                </a:extLst>
              </p:cNvPr>
              <p:cNvCxnSpPr>
                <a:cxnSpLocks/>
              </p:cNvCxnSpPr>
              <p:nvPr/>
            </p:nvCxnSpPr>
            <p:spPr bwMode="auto">
              <a:xfrm>
                <a:off x="2794000" y="3749675"/>
                <a:ext cx="66675"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231" name="Group 230">
            <a:extLst>
              <a:ext uri="{FF2B5EF4-FFF2-40B4-BE49-F238E27FC236}">
                <a16:creationId xmlns:a16="http://schemas.microsoft.com/office/drawing/2014/main" id="{63BB52C5-C70D-96EF-7FD8-8F7FEAC9CC61}"/>
              </a:ext>
            </a:extLst>
          </p:cNvPr>
          <p:cNvGrpSpPr/>
          <p:nvPr/>
        </p:nvGrpSpPr>
        <p:grpSpPr>
          <a:xfrm>
            <a:off x="1869930" y="1706730"/>
            <a:ext cx="2942051" cy="558567"/>
            <a:chOff x="7710890" y="1798938"/>
            <a:chExt cx="2942051" cy="558567"/>
          </a:xfrm>
        </p:grpSpPr>
        <p:grpSp>
          <p:nvGrpSpPr>
            <p:cNvPr id="153" name="Group 152">
              <a:extLst>
                <a:ext uri="{FF2B5EF4-FFF2-40B4-BE49-F238E27FC236}">
                  <a16:creationId xmlns:a16="http://schemas.microsoft.com/office/drawing/2014/main" id="{1FA9E9EC-43D9-D36C-4879-003773B56D61}"/>
                </a:ext>
              </a:extLst>
            </p:cNvPr>
            <p:cNvGrpSpPr/>
            <p:nvPr/>
          </p:nvGrpSpPr>
          <p:grpSpPr>
            <a:xfrm>
              <a:off x="8193642" y="2109517"/>
              <a:ext cx="57627" cy="247988"/>
              <a:chOff x="2794000" y="3340100"/>
              <a:chExt cx="66675" cy="412750"/>
            </a:xfrm>
          </p:grpSpPr>
          <p:cxnSp>
            <p:nvCxnSpPr>
              <p:cNvPr id="154" name="Straight Connector 153">
                <a:extLst>
                  <a:ext uri="{FF2B5EF4-FFF2-40B4-BE49-F238E27FC236}">
                    <a16:creationId xmlns:a16="http://schemas.microsoft.com/office/drawing/2014/main" id="{A13B8F89-19A8-B309-3FF0-2204A4A36FDA}"/>
                  </a:ext>
                </a:extLst>
              </p:cNvPr>
              <p:cNvCxnSpPr/>
              <p:nvPr/>
            </p:nvCxnSpPr>
            <p:spPr bwMode="auto">
              <a:xfrm>
                <a:off x="2828925" y="3340100"/>
                <a:ext cx="0" cy="412750"/>
              </a:xfrm>
              <a:prstGeom prst="line">
                <a:avLst/>
              </a:prstGeom>
              <a:noFill/>
              <a:ln w="1905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60F7B53-F452-A783-5812-5E8C9CE32700}"/>
                  </a:ext>
                </a:extLst>
              </p:cNvPr>
              <p:cNvCxnSpPr>
                <a:cxnSpLocks/>
              </p:cNvCxnSpPr>
              <p:nvPr/>
            </p:nvCxnSpPr>
            <p:spPr bwMode="auto">
              <a:xfrm>
                <a:off x="2794000" y="3340100"/>
                <a:ext cx="66675" cy="0"/>
              </a:xfrm>
              <a:prstGeom prst="line">
                <a:avLst/>
              </a:prstGeom>
              <a:noFill/>
              <a:ln w="1905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6CAFBA5-3D4D-64D6-988E-BC60286836B0}"/>
                  </a:ext>
                </a:extLst>
              </p:cNvPr>
              <p:cNvCxnSpPr>
                <a:cxnSpLocks/>
              </p:cNvCxnSpPr>
              <p:nvPr/>
            </p:nvCxnSpPr>
            <p:spPr bwMode="auto">
              <a:xfrm>
                <a:off x="2794000" y="3749675"/>
                <a:ext cx="666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11DB3848-6BF0-6D7C-A961-088ACE6F00B5}"/>
                </a:ext>
              </a:extLst>
            </p:cNvPr>
            <p:cNvGrpSpPr/>
            <p:nvPr/>
          </p:nvGrpSpPr>
          <p:grpSpPr>
            <a:xfrm>
              <a:off x="7710890" y="1960321"/>
              <a:ext cx="2942051" cy="303581"/>
              <a:chOff x="7710890" y="1960321"/>
              <a:chExt cx="2942051" cy="303581"/>
            </a:xfrm>
          </p:grpSpPr>
          <p:sp>
            <p:nvSpPr>
              <p:cNvPr id="133" name="Oval 132">
                <a:extLst>
                  <a:ext uri="{FF2B5EF4-FFF2-40B4-BE49-F238E27FC236}">
                    <a16:creationId xmlns:a16="http://schemas.microsoft.com/office/drawing/2014/main" id="{8229BF5F-75E3-A38B-2D8A-2BEB12FB23EC}"/>
                  </a:ext>
                </a:extLst>
              </p:cNvPr>
              <p:cNvSpPr/>
              <p:nvPr/>
            </p:nvSpPr>
            <p:spPr bwMode="auto">
              <a:xfrm>
                <a:off x="7710890" y="2174836"/>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71E17B5C-29D2-AD04-3620-850BFC7C5170}"/>
                  </a:ext>
                </a:extLst>
              </p:cNvPr>
              <p:cNvSpPr/>
              <p:nvPr/>
            </p:nvSpPr>
            <p:spPr bwMode="auto">
              <a:xfrm>
                <a:off x="8188314" y="2197227"/>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BBC015C4-AB18-7CED-E03C-34FE339713BF}"/>
                  </a:ext>
                </a:extLst>
              </p:cNvPr>
              <p:cNvSpPr/>
              <p:nvPr/>
            </p:nvSpPr>
            <p:spPr bwMode="auto">
              <a:xfrm>
                <a:off x="9385123" y="2111276"/>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A4E724F2-3202-2A92-08CF-EA6364A3DE7D}"/>
                  </a:ext>
                </a:extLst>
              </p:cNvPr>
              <p:cNvSpPr/>
              <p:nvPr/>
            </p:nvSpPr>
            <p:spPr bwMode="auto">
              <a:xfrm>
                <a:off x="10586266" y="1960321"/>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8" name="Freeform 197">
                <a:extLst>
                  <a:ext uri="{FF2B5EF4-FFF2-40B4-BE49-F238E27FC236}">
                    <a16:creationId xmlns:a16="http://schemas.microsoft.com/office/drawing/2014/main" id="{A4D47B29-BFD7-2BAD-C513-33966CCC25AA}"/>
                  </a:ext>
                </a:extLst>
              </p:cNvPr>
              <p:cNvSpPr/>
              <p:nvPr/>
            </p:nvSpPr>
            <p:spPr bwMode="auto">
              <a:xfrm>
                <a:off x="7744178" y="1992489"/>
                <a:ext cx="2873022" cy="237067"/>
              </a:xfrm>
              <a:custGeom>
                <a:avLst/>
                <a:gdLst>
                  <a:gd name="connsiteX0" fmla="*/ 2873022 w 2873022"/>
                  <a:gd name="connsiteY0" fmla="*/ 0 h 237067"/>
                  <a:gd name="connsiteX1" fmla="*/ 1670755 w 2873022"/>
                  <a:gd name="connsiteY1" fmla="*/ 152400 h 237067"/>
                  <a:gd name="connsiteX2" fmla="*/ 485422 w 2873022"/>
                  <a:gd name="connsiteY2" fmla="*/ 237067 h 237067"/>
                  <a:gd name="connsiteX3" fmla="*/ 0 w 2873022"/>
                  <a:gd name="connsiteY3" fmla="*/ 214489 h 237067"/>
                </a:gdLst>
                <a:ahLst/>
                <a:cxnLst>
                  <a:cxn ang="0">
                    <a:pos x="connsiteX0" y="connsiteY0"/>
                  </a:cxn>
                  <a:cxn ang="0">
                    <a:pos x="connsiteX1" y="connsiteY1"/>
                  </a:cxn>
                  <a:cxn ang="0">
                    <a:pos x="connsiteX2" y="connsiteY2"/>
                  </a:cxn>
                  <a:cxn ang="0">
                    <a:pos x="connsiteX3" y="connsiteY3"/>
                  </a:cxn>
                </a:cxnLst>
                <a:rect l="l" t="t" r="r" b="b"/>
                <a:pathLst>
                  <a:path w="2873022" h="237067">
                    <a:moveTo>
                      <a:pt x="2873022" y="0"/>
                    </a:moveTo>
                    <a:lnTo>
                      <a:pt x="1670755" y="152400"/>
                    </a:lnTo>
                    <a:lnTo>
                      <a:pt x="485422" y="237067"/>
                    </a:lnTo>
                    <a:lnTo>
                      <a:pt x="0" y="214489"/>
                    </a:lnTo>
                  </a:path>
                </a:pathLst>
              </a:custGeom>
              <a:noFill/>
              <a:ln w="28575">
                <a:solidFill>
                  <a:schemeClr val="accent3"/>
                </a:solidFill>
                <a:miter lim="800000"/>
                <a:headEnd/>
                <a:tailEnd/>
              </a:ln>
            </p:spPr>
            <p:txBody>
              <a:bodyPr rtlCol="0" anchor="ctr"/>
              <a:lstStyle/>
              <a:p>
                <a:pPr algn="ctr"/>
                <a:endParaRPr lang="en-US"/>
              </a:p>
            </p:txBody>
          </p:sp>
        </p:grpSp>
        <p:grpSp>
          <p:nvGrpSpPr>
            <p:cNvPr id="223" name="Group 222">
              <a:extLst>
                <a:ext uri="{FF2B5EF4-FFF2-40B4-BE49-F238E27FC236}">
                  <a16:creationId xmlns:a16="http://schemas.microsoft.com/office/drawing/2014/main" id="{DA172077-EA56-B87F-A5C1-0AE20414E1A9}"/>
                </a:ext>
              </a:extLst>
            </p:cNvPr>
            <p:cNvGrpSpPr/>
            <p:nvPr/>
          </p:nvGrpSpPr>
          <p:grpSpPr>
            <a:xfrm>
              <a:off x="9381783" y="1980229"/>
              <a:ext cx="61238" cy="329605"/>
              <a:chOff x="2794000" y="3340100"/>
              <a:chExt cx="66675" cy="412750"/>
            </a:xfrm>
          </p:grpSpPr>
          <p:cxnSp>
            <p:nvCxnSpPr>
              <p:cNvPr id="224" name="Straight Connector 223">
                <a:extLst>
                  <a:ext uri="{FF2B5EF4-FFF2-40B4-BE49-F238E27FC236}">
                    <a16:creationId xmlns:a16="http://schemas.microsoft.com/office/drawing/2014/main" id="{BCE46851-05AA-836B-7FDB-71BEBF850A02}"/>
                  </a:ext>
                </a:extLst>
              </p:cNvPr>
              <p:cNvCxnSpPr/>
              <p:nvPr/>
            </p:nvCxnSpPr>
            <p:spPr bwMode="auto">
              <a:xfrm>
                <a:off x="2828925" y="3340100"/>
                <a:ext cx="0" cy="412750"/>
              </a:xfrm>
              <a:prstGeom prst="line">
                <a:avLst/>
              </a:prstGeom>
              <a:noFill/>
              <a:ln w="19050"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2E2458F-0CCA-15EF-0935-F25BBEC806F2}"/>
                  </a:ext>
                </a:extLst>
              </p:cNvPr>
              <p:cNvCxnSpPr>
                <a:cxnSpLocks/>
              </p:cNvCxnSpPr>
              <p:nvPr/>
            </p:nvCxnSpPr>
            <p:spPr bwMode="auto">
              <a:xfrm>
                <a:off x="2794000" y="3340100"/>
                <a:ext cx="66675" cy="0"/>
              </a:xfrm>
              <a:prstGeom prst="line">
                <a:avLst/>
              </a:prstGeom>
              <a:noFill/>
              <a:ln w="19050"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E05043A0-491F-B15F-AE82-9709AD806F0F}"/>
                  </a:ext>
                </a:extLst>
              </p:cNvPr>
              <p:cNvCxnSpPr>
                <a:cxnSpLocks/>
              </p:cNvCxnSpPr>
              <p:nvPr/>
            </p:nvCxnSpPr>
            <p:spPr bwMode="auto">
              <a:xfrm>
                <a:off x="2794000" y="3749675"/>
                <a:ext cx="666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80DC08C5-4D05-AA0F-297D-7FC8B1EFF445}"/>
                </a:ext>
              </a:extLst>
            </p:cNvPr>
            <p:cNvGrpSpPr/>
            <p:nvPr/>
          </p:nvGrpSpPr>
          <p:grpSpPr>
            <a:xfrm>
              <a:off x="10582926" y="1798938"/>
              <a:ext cx="64850" cy="402556"/>
              <a:chOff x="2794000" y="3340100"/>
              <a:chExt cx="66675" cy="412750"/>
            </a:xfrm>
          </p:grpSpPr>
          <p:cxnSp>
            <p:nvCxnSpPr>
              <p:cNvPr id="228" name="Straight Connector 227">
                <a:extLst>
                  <a:ext uri="{FF2B5EF4-FFF2-40B4-BE49-F238E27FC236}">
                    <a16:creationId xmlns:a16="http://schemas.microsoft.com/office/drawing/2014/main" id="{C539B3F7-0A74-9B04-56AF-5ADDF849565F}"/>
                  </a:ext>
                </a:extLst>
              </p:cNvPr>
              <p:cNvCxnSpPr/>
              <p:nvPr/>
            </p:nvCxnSpPr>
            <p:spPr bwMode="auto">
              <a:xfrm>
                <a:off x="2828925" y="3340100"/>
                <a:ext cx="0" cy="412750"/>
              </a:xfrm>
              <a:prstGeom prst="line">
                <a:avLst/>
              </a:prstGeom>
              <a:noFill/>
              <a:ln w="19050"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92BD89C-18BD-D840-7E7C-BDF6248800DC}"/>
                  </a:ext>
                </a:extLst>
              </p:cNvPr>
              <p:cNvCxnSpPr>
                <a:cxnSpLocks/>
              </p:cNvCxnSpPr>
              <p:nvPr/>
            </p:nvCxnSpPr>
            <p:spPr bwMode="auto">
              <a:xfrm>
                <a:off x="2794000" y="3340100"/>
                <a:ext cx="66675" cy="0"/>
              </a:xfrm>
              <a:prstGeom prst="line">
                <a:avLst/>
              </a:prstGeom>
              <a:noFill/>
              <a:ln w="19050"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DA4E6118-CEDD-AA91-B4C3-F062141A5C4F}"/>
                  </a:ext>
                </a:extLst>
              </p:cNvPr>
              <p:cNvCxnSpPr>
                <a:cxnSpLocks/>
              </p:cNvCxnSpPr>
              <p:nvPr/>
            </p:nvCxnSpPr>
            <p:spPr bwMode="auto">
              <a:xfrm>
                <a:off x="2794000" y="3749675"/>
                <a:ext cx="66675" cy="0"/>
              </a:xfrm>
              <a:prstGeom prst="line">
                <a:avLst/>
              </a:prstGeom>
              <a:noFill/>
              <a:ln w="19050" cap="flat" cmpd="sng" algn="ctr">
                <a:solidFill>
                  <a:schemeClr val="accent3"/>
                </a:solidFill>
                <a:prstDash val="solid"/>
                <a:round/>
                <a:headEnd type="none" w="med" len="med"/>
                <a:tailEnd type="none" w="med" len="med"/>
              </a:ln>
              <a:effectLst/>
            </p:spPr>
          </p:cxnSp>
        </p:grpSp>
      </p:grpSp>
      <p:graphicFrame>
        <p:nvGraphicFramePr>
          <p:cNvPr id="6" name="Table 5">
            <a:extLst>
              <a:ext uri="{FF2B5EF4-FFF2-40B4-BE49-F238E27FC236}">
                <a16:creationId xmlns:a16="http://schemas.microsoft.com/office/drawing/2014/main" id="{4E56CA56-14F1-329E-9891-04BED58ACE01}"/>
              </a:ext>
            </a:extLst>
          </p:cNvPr>
          <p:cNvGraphicFramePr>
            <a:graphicFrameLocks noGrp="1"/>
          </p:cNvGraphicFramePr>
          <p:nvPr/>
        </p:nvGraphicFramePr>
        <p:xfrm>
          <a:off x="5628264" y="1590936"/>
          <a:ext cx="6009967" cy="2926080"/>
        </p:xfrm>
        <a:graphic>
          <a:graphicData uri="http://schemas.openxmlformats.org/drawingml/2006/table">
            <a:tbl>
              <a:tblPr firstRow="1" bandRow="1">
                <a:tableStyleId>{5C22544A-7EE6-4342-B048-85BDC9FD1C3A}</a:tableStyleId>
              </a:tblPr>
              <a:tblGrid>
                <a:gridCol w="1588001">
                  <a:extLst>
                    <a:ext uri="{9D8B030D-6E8A-4147-A177-3AD203B41FA5}">
                      <a16:colId xmlns:a16="http://schemas.microsoft.com/office/drawing/2014/main" val="788258063"/>
                    </a:ext>
                  </a:extLst>
                </a:gridCol>
                <a:gridCol w="2063935">
                  <a:extLst>
                    <a:ext uri="{9D8B030D-6E8A-4147-A177-3AD203B41FA5}">
                      <a16:colId xmlns:a16="http://schemas.microsoft.com/office/drawing/2014/main" val="2395763919"/>
                    </a:ext>
                  </a:extLst>
                </a:gridCol>
                <a:gridCol w="2358031">
                  <a:extLst>
                    <a:ext uri="{9D8B030D-6E8A-4147-A177-3AD203B41FA5}">
                      <a16:colId xmlns:a16="http://schemas.microsoft.com/office/drawing/2014/main" val="946600522"/>
                    </a:ext>
                  </a:extLst>
                </a:gridCol>
              </a:tblGrid>
              <a:tr h="287896">
                <a:tc rowSpan="2">
                  <a:txBody>
                    <a:bodyPr/>
                    <a:lstStyle/>
                    <a:p>
                      <a:r>
                        <a:rPr lang="en-US" sz="1600" b="1"/>
                        <a:t>Category Parameter</a:t>
                      </a:r>
                    </a:p>
                  </a:txBody>
                  <a:tcPr anchor="ctr">
                    <a:lnL w="12700" cmpd="sng">
                      <a:noFill/>
                    </a:lnL>
                    <a:lnR w="12700" cmpd="sng">
                      <a:noFill/>
                    </a:lnR>
                    <a:lnT w="12700" cmpd="sng">
                      <a:noFill/>
                    </a:lnT>
                    <a:lnB w="0">
                      <a:noFill/>
                    </a:lnB>
                    <a:lnTlToBr w="12700" cmpd="sng">
                      <a:noFill/>
                      <a:prstDash val="solid"/>
                    </a:lnTlToBr>
                    <a:lnBlToTr w="12700" cmpd="sng">
                      <a:noFill/>
                      <a:prstDash val="solid"/>
                    </a:lnBlToTr>
                    <a:solidFill>
                      <a:schemeClr val="accent3"/>
                    </a:solidFill>
                  </a:tcPr>
                </a:tc>
                <a:tc gridSpan="2">
                  <a:txBody>
                    <a:bodyPr/>
                    <a:lstStyle/>
                    <a:p>
                      <a:pPr lvl="0" algn="ctr">
                        <a:buNone/>
                      </a:pPr>
                      <a:r>
                        <a:rPr lang="en-US" sz="1600" b="1"/>
                        <a:t>Adjusted Mean Difference vs Placebo</a:t>
                      </a:r>
                      <a:endParaRPr lang="en-US" sz="140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sz="2000" b="1"/>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95473131"/>
                  </a:ext>
                </a:extLst>
              </a:tr>
              <a:tr h="287896">
                <a:tc vMerge="1">
                  <a:txBody>
                    <a:bodyPr/>
                    <a:lstStyle/>
                    <a:p>
                      <a:endParaRPr lang="en-US"/>
                    </a:p>
                  </a:txBody>
                  <a:tcPr anchor="ctr">
                    <a:lnL w="0">
                      <a:noFill/>
                    </a:lnL>
                    <a:lnR w="0">
                      <a:noFill/>
                    </a:lnR>
                    <a:lnT w="0">
                      <a:noFill/>
                    </a:lnT>
                    <a:lnB w="0">
                      <a:noFill/>
                    </a:lnB>
                    <a:lnTlToBr w="0">
                      <a:noFill/>
                    </a:lnTlToBr>
                    <a:lnBlToTr w="0">
                      <a:noFill/>
                    </a:lnBlToTr>
                    <a:solidFill>
                      <a:schemeClr val="accent3"/>
                    </a:solidFill>
                  </a:tcPr>
                </a:tc>
                <a:tc>
                  <a:txBody>
                    <a:bodyPr/>
                    <a:lstStyle/>
                    <a:p>
                      <a:pPr lvl="0" algn="ctr">
                        <a:buNone/>
                      </a:pPr>
                      <a:r>
                        <a:rPr lang="en-US" sz="1600" b="1" err="1">
                          <a:solidFill>
                            <a:schemeClr val="tx1"/>
                          </a:solidFill>
                        </a:rPr>
                        <a:t>Lanifibranor</a:t>
                      </a:r>
                      <a:r>
                        <a:rPr lang="en-US" sz="1600" b="1">
                          <a:solidFill>
                            <a:schemeClr val="tx1"/>
                          </a:solidFill>
                        </a:rPr>
                        <a:t> 800 mg</a:t>
                      </a:r>
                    </a:p>
                  </a:txBody>
                  <a:tcPr anchor="ctr">
                    <a:lnL w="0">
                      <a:noFill/>
                    </a:lnL>
                    <a:lnR w="0">
                      <a:noFill/>
                    </a:lnR>
                    <a:lnT w="28575" cap="flat" cmpd="sng" algn="ctr">
                      <a:solidFill>
                        <a:schemeClr val="tx1"/>
                      </a:solidFill>
                      <a:prstDash val="solid"/>
                      <a:round/>
                      <a:headEnd type="none" w="med" len="med"/>
                      <a:tailEnd type="none" w="med" len="med"/>
                    </a:lnT>
                    <a:lnB w="0">
                      <a:noFill/>
                    </a:lnB>
                    <a:lnTlToBr w="0">
                      <a:noFill/>
                    </a:lnTlToBr>
                    <a:lnBlToTr w="0">
                      <a:noFill/>
                    </a:lnBlToTr>
                    <a:solidFill>
                      <a:schemeClr val="accent3"/>
                    </a:solidFill>
                  </a:tcPr>
                </a:tc>
                <a:tc>
                  <a:txBody>
                    <a:bodyPr/>
                    <a:lstStyle/>
                    <a:p>
                      <a:pPr lvl="0" algn="ctr">
                        <a:buNone/>
                      </a:pPr>
                      <a:r>
                        <a:rPr lang="en-US" sz="1600" b="1">
                          <a:solidFill>
                            <a:schemeClr val="tx1"/>
                          </a:solidFill>
                        </a:rPr>
                        <a:t>Lanifibranor 1200 mg</a:t>
                      </a:r>
                    </a:p>
                  </a:txBody>
                  <a:tcPr anchor="ctr">
                    <a:lnL w="0">
                      <a:noFill/>
                    </a:lnL>
                    <a:lnR w="0">
                      <a:noFill/>
                    </a:lnR>
                    <a:lnT w="28575" cap="flat" cmpd="sng" algn="ctr">
                      <a:solidFill>
                        <a:schemeClr val="tx1"/>
                      </a:solidFill>
                      <a:prstDash val="solid"/>
                      <a:round/>
                      <a:headEnd type="none" w="med" len="med"/>
                      <a:tailEnd type="none" w="med" len="med"/>
                    </a:lnT>
                    <a:lnB w="0">
                      <a:noFill/>
                    </a:lnB>
                    <a:lnTlToBr w="0">
                      <a:noFill/>
                    </a:lnTlToBr>
                    <a:lnBlToTr w="0">
                      <a:noFill/>
                    </a:lnBlToTr>
                    <a:solidFill>
                      <a:schemeClr val="accent3"/>
                    </a:solidFill>
                  </a:tcPr>
                </a:tc>
                <a:extLst>
                  <a:ext uri="{0D108BD9-81ED-4DB2-BD59-A6C34878D82A}">
                    <a16:rowId xmlns:a16="http://schemas.microsoft.com/office/drawing/2014/main" val="1527177452"/>
                  </a:ext>
                </a:extLst>
              </a:tr>
              <a:tr h="243264">
                <a:tc>
                  <a:txBody>
                    <a:bodyPr/>
                    <a:lstStyle/>
                    <a:p>
                      <a:pPr lvl="0">
                        <a:buNone/>
                      </a:pPr>
                      <a:r>
                        <a:rPr lang="en-US" sz="1600" b="0">
                          <a:solidFill>
                            <a:schemeClr val="bg1"/>
                          </a:solidFill>
                        </a:rPr>
                        <a:t>HOMA-IR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lvl="0" algn="ctr">
                        <a:buNone/>
                      </a:pPr>
                      <a:r>
                        <a:rPr lang="en-US" sz="1600" b="0" baseline="0">
                          <a:solidFill>
                            <a:schemeClr val="bg1"/>
                          </a:solidFill>
                        </a:rPr>
                        <a:t>-4.0*</a:t>
                      </a:r>
                      <a:endParaRPr lang="en-US"/>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lvl="0" algn="ctr">
                        <a:buNone/>
                      </a:pPr>
                      <a:r>
                        <a:rPr lang="en-US" sz="1600" b="0" baseline="0">
                          <a:solidFill>
                            <a:schemeClr val="bg1"/>
                          </a:solidFill>
                        </a:rPr>
                        <a:t>-4.1*</a:t>
                      </a:r>
                      <a:endParaRPr lang="en-US" sz="1400" baseline="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16385827"/>
                  </a:ext>
                </a:extLst>
              </a:tr>
              <a:tr h="243264">
                <a:tc>
                  <a:txBody>
                    <a:bodyPr/>
                    <a:lstStyle/>
                    <a:p>
                      <a:pPr lvl="0">
                        <a:buNone/>
                      </a:pPr>
                      <a:r>
                        <a:rPr lang="en-US" sz="1600" b="0">
                          <a:solidFill>
                            <a:schemeClr val="bg1"/>
                          </a:solidFill>
                        </a:rPr>
                        <a:t>TG (mg/dL)</a:t>
                      </a:r>
                      <a:endParaRPr lang="en-US" sz="1600" b="0" err="1">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buNone/>
                      </a:pPr>
                      <a:r>
                        <a:rPr lang="en-US" sz="1600" b="0" baseline="0">
                          <a:solidFill>
                            <a:schemeClr val="bg1"/>
                          </a:solidFill>
                        </a:rPr>
                        <a:t>-48.7*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buNone/>
                      </a:pPr>
                      <a:r>
                        <a:rPr lang="en-US" sz="1600" b="0" baseline="0">
                          <a:solidFill>
                            <a:schemeClr val="bg1"/>
                          </a:solidFill>
                        </a:rPr>
                        <a:t>-44.3*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66575273"/>
                  </a:ext>
                </a:extLst>
              </a:tr>
              <a:tr h="287896">
                <a:tc>
                  <a:txBody>
                    <a:bodyPr/>
                    <a:lstStyle/>
                    <a:p>
                      <a:pPr lvl="0">
                        <a:buNone/>
                      </a:pPr>
                      <a:r>
                        <a:rPr lang="en-US" sz="1600" b="0">
                          <a:solidFill>
                            <a:schemeClr val="bg1"/>
                          </a:solidFill>
                        </a:rPr>
                        <a:t>HDL-C (mg/dL)</a:t>
                      </a:r>
                      <a:endParaRPr lang="en-US" sz="1600" b="0" err="1">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lvl="0" algn="ctr">
                        <a:buNone/>
                      </a:pPr>
                      <a:r>
                        <a:rPr lang="en-US" sz="1600" b="0">
                          <a:solidFill>
                            <a:schemeClr val="bg1"/>
                          </a:solidFill>
                        </a:rPr>
                        <a:t>6.2</a:t>
                      </a:r>
                      <a:r>
                        <a:rPr lang="en-US" sz="1600" b="0" baseline="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lvl="0" algn="ctr">
                        <a:buNone/>
                      </a:pPr>
                      <a:r>
                        <a:rPr lang="en-US" sz="1600" b="0">
                          <a:solidFill>
                            <a:schemeClr val="bg1"/>
                          </a:solidFill>
                        </a:rPr>
                        <a:t>3.9</a:t>
                      </a:r>
                      <a:r>
                        <a:rPr lang="en-US" sz="1400" b="0" baseline="30000">
                          <a:solidFill>
                            <a:schemeClr val="bg1"/>
                          </a:solidFill>
                        </a:rPr>
                        <a:t>†</a:t>
                      </a:r>
                      <a:endParaRPr lang="en-US" sz="1400" baseline="300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44055674"/>
                  </a:ext>
                </a:extLst>
              </a:tr>
              <a:tr h="243264">
                <a:tc>
                  <a:txBody>
                    <a:bodyPr/>
                    <a:lstStyle/>
                    <a:p>
                      <a:pPr lvl="0">
                        <a:buNone/>
                      </a:pPr>
                      <a:r>
                        <a:rPr lang="en-US" sz="1600" b="0">
                          <a:solidFill>
                            <a:schemeClr val="bg1"/>
                          </a:solidFill>
                        </a:rPr>
                        <a:t>ALT (U/L)</a:t>
                      </a:r>
                      <a:endParaRPr lang="en-US" sz="1600" b="0" err="1">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a:lnSpc>
                          <a:spcPct val="100000"/>
                        </a:lnSpc>
                        <a:spcBef>
                          <a:spcPts val="0"/>
                        </a:spcBef>
                        <a:spcAft>
                          <a:spcPts val="0"/>
                        </a:spcAft>
                        <a:buNone/>
                        <a:tabLst/>
                        <a:defRPr/>
                      </a:pPr>
                      <a:r>
                        <a:rPr lang="en-US" sz="1600" b="0" baseline="0">
                          <a:solidFill>
                            <a:schemeClr val="bg1"/>
                          </a:solidFill>
                        </a:rPr>
                        <a:t>-25*</a:t>
                      </a:r>
                      <a:endParaRPr lang="en-US"/>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buNone/>
                      </a:pPr>
                      <a:r>
                        <a:rPr lang="en-US" sz="1600" b="0" baseline="0">
                          <a:solidFill>
                            <a:schemeClr val="bg1"/>
                          </a:solidFill>
                        </a:rPr>
                        <a:t>-23*</a:t>
                      </a:r>
                      <a:endParaRPr lang="en-US" sz="1400" baseline="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68607343"/>
                  </a:ext>
                </a:extLst>
              </a:tr>
              <a:tr h="243264">
                <a:tc>
                  <a:txBody>
                    <a:bodyPr/>
                    <a:lstStyle/>
                    <a:p>
                      <a:pPr lvl="0">
                        <a:buNone/>
                      </a:pPr>
                      <a:r>
                        <a:rPr lang="en-US" sz="1600" b="0">
                          <a:solidFill>
                            <a:schemeClr val="bg1"/>
                          </a:solidFill>
                        </a:rPr>
                        <a:t>AST (U/L)</a:t>
                      </a:r>
                      <a:endParaRPr lang="en-US" sz="1600" b="0" err="1">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lvl="0" algn="ctr">
                        <a:buNone/>
                      </a:pPr>
                      <a:r>
                        <a:rPr lang="en-US" sz="1600" b="0">
                          <a:solidFill>
                            <a:schemeClr val="bg1"/>
                          </a:solidFill>
                        </a:rPr>
                        <a:t>-15</a:t>
                      </a:r>
                      <a:r>
                        <a:rPr lang="en-US" sz="1600" b="0" baseline="30000">
                          <a:solidFill>
                            <a:schemeClr val="bg1"/>
                          </a:solidFill>
                        </a:rPr>
                        <a:t>†</a:t>
                      </a:r>
                      <a:endParaRPr lang="en-US" sz="1600" b="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lvl="0" algn="ctr">
                        <a:buNone/>
                      </a:pPr>
                      <a:r>
                        <a:rPr lang="en-US" sz="1600" b="0">
                          <a:solidFill>
                            <a:schemeClr val="bg1"/>
                          </a:solidFill>
                        </a:rPr>
                        <a:t>-12</a:t>
                      </a:r>
                      <a:r>
                        <a:rPr lang="en-US" sz="1400" b="0" baseline="30000">
                          <a:solidFill>
                            <a:schemeClr val="bg1"/>
                          </a:solidFill>
                        </a:rPr>
                        <a:t>†</a:t>
                      </a: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13252832"/>
                  </a:ext>
                </a:extLst>
              </a:tr>
              <a:tr h="420183">
                <a:tc>
                  <a:txBody>
                    <a:bodyPr/>
                    <a:lstStyle/>
                    <a:p>
                      <a:r>
                        <a:rPr lang="en-US" sz="1600" b="0">
                          <a:solidFill>
                            <a:schemeClr val="bg1"/>
                          </a:solidFill>
                        </a:rPr>
                        <a:t>Steatosis, CAP (dB/m)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buNone/>
                      </a:pPr>
                      <a:r>
                        <a:rPr lang="en-US" sz="1600" b="0">
                          <a:solidFill>
                            <a:schemeClr val="bg1"/>
                          </a:solidFill>
                        </a:rPr>
                        <a:t>-16.1</a:t>
                      </a:r>
                      <a:r>
                        <a:rPr lang="en-US" sz="1600" b="0" baseline="30000">
                          <a:solidFill>
                            <a:schemeClr val="bg1"/>
                          </a:solidFill>
                        </a:rPr>
                        <a:t>ⱡ</a:t>
                      </a:r>
                      <a:endParaRPr lang="en-US" sz="1600" b="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a:solidFill>
                            <a:schemeClr val="bg1"/>
                          </a:solidFill>
                        </a:rPr>
                        <a:t>-23.3</a:t>
                      </a:r>
                      <a:r>
                        <a:rPr lang="en-US" sz="1600" b="0" baseline="3000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46370522"/>
                  </a:ext>
                </a:extLst>
              </a:tr>
            </a:tbl>
          </a:graphicData>
        </a:graphic>
      </p:graphicFrame>
      <p:sp>
        <p:nvSpPr>
          <p:cNvPr id="4" name="TextBox 3">
            <a:extLst>
              <a:ext uri="{FF2B5EF4-FFF2-40B4-BE49-F238E27FC236}">
                <a16:creationId xmlns:a16="http://schemas.microsoft.com/office/drawing/2014/main" id="{8EBDA1CD-17BC-B4A9-9671-5CFC0CD65C72}"/>
              </a:ext>
            </a:extLst>
          </p:cNvPr>
          <p:cNvSpPr txBox="1"/>
          <p:nvPr/>
        </p:nvSpPr>
        <p:spPr bwMode="auto">
          <a:xfrm>
            <a:off x="5628265" y="4617537"/>
            <a:ext cx="62358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baseline="30000">
                <a:solidFill>
                  <a:schemeClr val="bg1"/>
                </a:solidFill>
                <a:latin typeface="Calibri" panose="020F0502020204030204" pitchFamily="34" charset="0"/>
              </a:rPr>
              <a:t>*</a:t>
            </a:r>
            <a:r>
              <a:rPr lang="en-US" sz="1200" b="0" i="1">
                <a:solidFill>
                  <a:schemeClr val="bg1"/>
                </a:solidFill>
                <a:latin typeface="Calibri" panose="020F0502020204030204" pitchFamily="34" charset="0"/>
              </a:rPr>
              <a:t>P</a:t>
            </a:r>
            <a:r>
              <a:rPr lang="en-US" sz="1200" b="0">
                <a:solidFill>
                  <a:schemeClr val="bg1"/>
                </a:solidFill>
                <a:latin typeface="Calibri" panose="020F0502020204030204" pitchFamily="34" charset="0"/>
              </a:rPr>
              <a:t> &lt;.001; </a:t>
            </a:r>
            <a:r>
              <a:rPr lang="en-US" sz="1200" b="0" baseline="30000">
                <a:solidFill>
                  <a:schemeClr val="bg1"/>
                </a:solidFill>
              </a:rPr>
              <a:t>†</a:t>
            </a:r>
            <a:r>
              <a:rPr lang="en-US" sz="1200" b="0" i="1">
                <a:solidFill>
                  <a:schemeClr val="bg1"/>
                </a:solidFill>
                <a:latin typeface="Calibri" panose="020F0502020204030204" pitchFamily="34" charset="0"/>
              </a:rPr>
              <a:t>P</a:t>
            </a:r>
            <a:r>
              <a:rPr lang="en-US" sz="1200" b="0">
                <a:solidFill>
                  <a:schemeClr val="bg1"/>
                </a:solidFill>
                <a:latin typeface="Calibri" panose="020F0502020204030204" pitchFamily="34" charset="0"/>
              </a:rPr>
              <a:t> &lt; .001; </a:t>
            </a:r>
            <a:r>
              <a:rPr lang="en-US" sz="1200" b="0" baseline="30000">
                <a:solidFill>
                  <a:schemeClr val="bg1"/>
                </a:solidFill>
              </a:rPr>
              <a:t>ⱡ</a:t>
            </a:r>
            <a:r>
              <a:rPr lang="en-US" sz="1200" b="0" i="1">
                <a:solidFill>
                  <a:schemeClr val="bg1"/>
                </a:solidFill>
                <a:latin typeface="Calibri" panose="020F0502020204030204" pitchFamily="34" charset="0"/>
              </a:rPr>
              <a:t>P</a:t>
            </a:r>
            <a:r>
              <a:rPr lang="en-US" sz="1200" b="0">
                <a:solidFill>
                  <a:schemeClr val="bg1"/>
                </a:solidFill>
                <a:latin typeface="Calibri" panose="020F0502020204030204" pitchFamily="34" charset="0"/>
              </a:rPr>
              <a:t> = .070; </a:t>
            </a:r>
            <a:r>
              <a:rPr lang="en-US" sz="1200" b="0" baseline="30000">
                <a:solidFill>
                  <a:schemeClr val="bg1"/>
                </a:solidFill>
              </a:rPr>
              <a:t>§</a:t>
            </a:r>
            <a:r>
              <a:rPr lang="en-US" sz="1200" b="0" i="1">
                <a:solidFill>
                  <a:schemeClr val="bg1"/>
                </a:solidFill>
                <a:latin typeface="Calibri" panose="020F0502020204030204" pitchFamily="34" charset="0"/>
              </a:rPr>
              <a:t>P</a:t>
            </a:r>
            <a:r>
              <a:rPr lang="en-US" sz="1200" b="0">
                <a:solidFill>
                  <a:schemeClr val="bg1"/>
                </a:solidFill>
                <a:latin typeface="Calibri" panose="020F0502020204030204" pitchFamily="34" charset="0"/>
              </a:rPr>
              <a:t> = .012 </a:t>
            </a:r>
          </a:p>
        </p:txBody>
      </p:sp>
    </p:spTree>
    <p:extLst>
      <p:ext uri="{BB962C8B-B14F-4D97-AF65-F5344CB8AC3E}">
        <p14:creationId xmlns:p14="http://schemas.microsoft.com/office/powerpoint/2010/main" val="1730981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73DE-9103-4A65-CFFC-12FA22F41245}"/>
            </a:ext>
          </a:extLst>
        </p:cNvPr>
        <p:cNvGrpSpPr/>
        <p:nvPr/>
      </p:nvGrpSpPr>
      <p:grpSpPr>
        <a:xfrm>
          <a:off x="0" y="0"/>
          <a:ext cx="0" cy="0"/>
          <a:chOff x="0" y="0"/>
          <a:chExt cx="0" cy="0"/>
        </a:xfrm>
      </p:grpSpPr>
      <p:sp>
        <p:nvSpPr>
          <p:cNvPr id="146" name="TextBox 145">
            <a:extLst>
              <a:ext uri="{FF2B5EF4-FFF2-40B4-BE49-F238E27FC236}">
                <a16:creationId xmlns:a16="http://schemas.microsoft.com/office/drawing/2014/main" id="{7794E703-50C3-88D0-7E3C-A7BF70FC7648}"/>
              </a:ext>
            </a:extLst>
          </p:cNvPr>
          <p:cNvSpPr txBox="1"/>
          <p:nvPr/>
        </p:nvSpPr>
        <p:spPr bwMode="auto">
          <a:xfrm>
            <a:off x="1621367" y="4309534"/>
            <a:ext cx="195721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bg1"/>
                </a:solidFill>
                <a:latin typeface="Calibri" panose="020F0502020204030204" pitchFamily="34" charset="0"/>
              </a:rPr>
              <a:t>Screening</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(MRI at visit 1; biopsy before randomization)</a:t>
            </a:r>
            <a:endParaRPr lang="en-US" sz="1400" b="0" baseline="30000">
              <a:solidFill>
                <a:schemeClr val="bg1"/>
              </a:solidFill>
              <a:latin typeface="Calibri" panose="020F0502020204030204" pitchFamily="34" charset="0"/>
            </a:endParaRPr>
          </a:p>
        </p:txBody>
      </p:sp>
      <p:sp>
        <p:nvSpPr>
          <p:cNvPr id="148" name="TextBox 147">
            <a:extLst>
              <a:ext uri="{FF2B5EF4-FFF2-40B4-BE49-F238E27FC236}">
                <a16:creationId xmlns:a16="http://schemas.microsoft.com/office/drawing/2014/main" id="{60BAC2BF-1058-E22F-43E8-09F42E0CDAF4}"/>
              </a:ext>
            </a:extLst>
          </p:cNvPr>
          <p:cNvSpPr txBox="1"/>
          <p:nvPr/>
        </p:nvSpPr>
        <p:spPr bwMode="auto">
          <a:xfrm>
            <a:off x="3496734" y="4309534"/>
            <a:ext cx="1195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a:solidFill>
                  <a:schemeClr val="bg1"/>
                </a:solidFill>
                <a:latin typeface="Calibri" panose="020F0502020204030204" pitchFamily="34" charset="0"/>
              </a:rPr>
              <a:t>Dosing</a:t>
            </a:r>
            <a:endParaRPr lang="en-US" sz="1400" b="0" baseline="30000">
              <a:solidFill>
                <a:schemeClr val="bg1"/>
              </a:solidFill>
              <a:latin typeface="Calibri" panose="020F0502020204030204" pitchFamily="34" charset="0"/>
            </a:endParaRPr>
          </a:p>
        </p:txBody>
      </p:sp>
      <p:grpSp>
        <p:nvGrpSpPr>
          <p:cNvPr id="108" name="Group 107">
            <a:extLst>
              <a:ext uri="{FF2B5EF4-FFF2-40B4-BE49-F238E27FC236}">
                <a16:creationId xmlns:a16="http://schemas.microsoft.com/office/drawing/2014/main" id="{977CE76D-14A5-5E25-4D42-6FD03448F033}"/>
              </a:ext>
            </a:extLst>
          </p:cNvPr>
          <p:cNvGrpSpPr/>
          <p:nvPr/>
        </p:nvGrpSpPr>
        <p:grpSpPr>
          <a:xfrm>
            <a:off x="2810933" y="1600200"/>
            <a:ext cx="6254045" cy="2734734"/>
            <a:chOff x="2810933" y="1600200"/>
            <a:chExt cx="6254045" cy="2734734"/>
          </a:xfrm>
        </p:grpSpPr>
        <p:grpSp>
          <p:nvGrpSpPr>
            <p:cNvPr id="106" name="Group 105">
              <a:extLst>
                <a:ext uri="{FF2B5EF4-FFF2-40B4-BE49-F238E27FC236}">
                  <a16:creationId xmlns:a16="http://schemas.microsoft.com/office/drawing/2014/main" id="{F4BF336A-EE2C-A1CB-56B9-EFB1EA9052EA}"/>
                </a:ext>
              </a:extLst>
            </p:cNvPr>
            <p:cNvGrpSpPr/>
            <p:nvPr/>
          </p:nvGrpSpPr>
          <p:grpSpPr>
            <a:xfrm>
              <a:off x="4572000" y="1600200"/>
              <a:ext cx="4492978" cy="2734734"/>
              <a:chOff x="4572000" y="1600200"/>
              <a:chExt cx="4492978" cy="2734734"/>
            </a:xfrm>
          </p:grpSpPr>
          <p:cxnSp>
            <p:nvCxnSpPr>
              <p:cNvPr id="54" name="Straight Connector 53">
                <a:extLst>
                  <a:ext uri="{FF2B5EF4-FFF2-40B4-BE49-F238E27FC236}">
                    <a16:creationId xmlns:a16="http://schemas.microsoft.com/office/drawing/2014/main" id="{7CCD9121-2ECB-71E0-BEEA-9B7DE4F3E466}"/>
                  </a:ext>
                </a:extLst>
              </p:cNvPr>
              <p:cNvCxnSpPr>
                <a:cxnSpLocks/>
              </p:cNvCxnSpPr>
              <p:nvPr/>
            </p:nvCxnSpPr>
            <p:spPr bwMode="auto">
              <a:xfrm flipV="1">
                <a:off x="9064978" y="1600200"/>
                <a:ext cx="0" cy="2734734"/>
              </a:xfrm>
              <a:prstGeom prst="line">
                <a:avLst/>
              </a:prstGeom>
              <a:noFill/>
              <a:ln w="28575" cap="flat" cmpd="sng" algn="ctr">
                <a:solidFill>
                  <a:schemeClr val="tx2"/>
                </a:solidFill>
                <a:prstDash val="sysDot"/>
                <a:round/>
                <a:headEnd type="none" w="med" len="med"/>
                <a:tailEnd type="none" w="med" len="med"/>
              </a:ln>
              <a:effectLst/>
            </p:spPr>
          </p:cxnSp>
          <p:cxnSp>
            <p:nvCxnSpPr>
              <p:cNvPr id="8" name="Straight Connector 7">
                <a:extLst>
                  <a:ext uri="{FF2B5EF4-FFF2-40B4-BE49-F238E27FC236}">
                    <a16:creationId xmlns:a16="http://schemas.microsoft.com/office/drawing/2014/main" id="{E20380F0-5980-84ED-51D6-79A6C51BE084}"/>
                  </a:ext>
                </a:extLst>
              </p:cNvPr>
              <p:cNvCxnSpPr>
                <a:cxnSpLocks/>
              </p:cNvCxnSpPr>
              <p:nvPr/>
            </p:nvCxnSpPr>
            <p:spPr bwMode="auto">
              <a:xfrm flipV="1">
                <a:off x="4572000"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11" name="Straight Connector 10">
                <a:extLst>
                  <a:ext uri="{FF2B5EF4-FFF2-40B4-BE49-F238E27FC236}">
                    <a16:creationId xmlns:a16="http://schemas.microsoft.com/office/drawing/2014/main" id="{05579AC0-AB09-720F-E996-F876C215E8E8}"/>
                  </a:ext>
                </a:extLst>
              </p:cNvPr>
              <p:cNvCxnSpPr>
                <a:cxnSpLocks/>
              </p:cNvCxnSpPr>
              <p:nvPr/>
            </p:nvCxnSpPr>
            <p:spPr bwMode="auto">
              <a:xfrm flipV="1">
                <a:off x="4876287"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13" name="Straight Connector 12">
                <a:extLst>
                  <a:ext uri="{FF2B5EF4-FFF2-40B4-BE49-F238E27FC236}">
                    <a16:creationId xmlns:a16="http://schemas.microsoft.com/office/drawing/2014/main" id="{7DE4AF21-F233-6555-478E-B0E00E5148EB}"/>
                  </a:ext>
                </a:extLst>
              </p:cNvPr>
              <p:cNvCxnSpPr>
                <a:cxnSpLocks/>
              </p:cNvCxnSpPr>
              <p:nvPr/>
            </p:nvCxnSpPr>
            <p:spPr bwMode="auto">
              <a:xfrm flipV="1">
                <a:off x="5180574"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18" name="Straight Connector 17">
                <a:extLst>
                  <a:ext uri="{FF2B5EF4-FFF2-40B4-BE49-F238E27FC236}">
                    <a16:creationId xmlns:a16="http://schemas.microsoft.com/office/drawing/2014/main" id="{87CC6128-673E-95D7-1D6A-F4769087A0E8}"/>
                  </a:ext>
                </a:extLst>
              </p:cNvPr>
              <p:cNvCxnSpPr>
                <a:cxnSpLocks/>
              </p:cNvCxnSpPr>
              <p:nvPr/>
            </p:nvCxnSpPr>
            <p:spPr bwMode="auto">
              <a:xfrm flipV="1">
                <a:off x="5484861"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19" name="Straight Connector 18">
                <a:extLst>
                  <a:ext uri="{FF2B5EF4-FFF2-40B4-BE49-F238E27FC236}">
                    <a16:creationId xmlns:a16="http://schemas.microsoft.com/office/drawing/2014/main" id="{9D3E3488-ACAA-469F-F77C-CCE2EC96666F}"/>
                  </a:ext>
                </a:extLst>
              </p:cNvPr>
              <p:cNvCxnSpPr>
                <a:cxnSpLocks/>
              </p:cNvCxnSpPr>
              <p:nvPr/>
            </p:nvCxnSpPr>
            <p:spPr bwMode="auto">
              <a:xfrm flipV="1">
                <a:off x="5789148"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20" name="Straight Connector 19">
                <a:extLst>
                  <a:ext uri="{FF2B5EF4-FFF2-40B4-BE49-F238E27FC236}">
                    <a16:creationId xmlns:a16="http://schemas.microsoft.com/office/drawing/2014/main" id="{D8B8C872-68E9-A61F-16EC-77BF131E84BB}"/>
                  </a:ext>
                </a:extLst>
              </p:cNvPr>
              <p:cNvCxnSpPr>
                <a:cxnSpLocks/>
              </p:cNvCxnSpPr>
              <p:nvPr/>
            </p:nvCxnSpPr>
            <p:spPr bwMode="auto">
              <a:xfrm flipV="1">
                <a:off x="6093435"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24" name="Straight Connector 23">
                <a:extLst>
                  <a:ext uri="{FF2B5EF4-FFF2-40B4-BE49-F238E27FC236}">
                    <a16:creationId xmlns:a16="http://schemas.microsoft.com/office/drawing/2014/main" id="{BEC4AB46-6C1F-1DCB-0011-73A842126628}"/>
                  </a:ext>
                </a:extLst>
              </p:cNvPr>
              <p:cNvCxnSpPr>
                <a:cxnSpLocks/>
              </p:cNvCxnSpPr>
              <p:nvPr/>
            </p:nvCxnSpPr>
            <p:spPr bwMode="auto">
              <a:xfrm flipV="1">
                <a:off x="6397722"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27" name="Straight Connector 26">
                <a:extLst>
                  <a:ext uri="{FF2B5EF4-FFF2-40B4-BE49-F238E27FC236}">
                    <a16:creationId xmlns:a16="http://schemas.microsoft.com/office/drawing/2014/main" id="{988B24D7-6F11-B50C-28C4-C00DC0E7FC70}"/>
                  </a:ext>
                </a:extLst>
              </p:cNvPr>
              <p:cNvCxnSpPr>
                <a:cxnSpLocks/>
              </p:cNvCxnSpPr>
              <p:nvPr/>
            </p:nvCxnSpPr>
            <p:spPr bwMode="auto">
              <a:xfrm flipV="1">
                <a:off x="6702009"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35" name="Straight Connector 34">
                <a:extLst>
                  <a:ext uri="{FF2B5EF4-FFF2-40B4-BE49-F238E27FC236}">
                    <a16:creationId xmlns:a16="http://schemas.microsoft.com/office/drawing/2014/main" id="{31342F7D-0659-FCBC-BDFC-74375FACC84C}"/>
                  </a:ext>
                </a:extLst>
              </p:cNvPr>
              <p:cNvCxnSpPr>
                <a:cxnSpLocks/>
              </p:cNvCxnSpPr>
              <p:nvPr/>
            </p:nvCxnSpPr>
            <p:spPr bwMode="auto">
              <a:xfrm flipV="1">
                <a:off x="7006296"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39" name="Straight Connector 38">
                <a:extLst>
                  <a:ext uri="{FF2B5EF4-FFF2-40B4-BE49-F238E27FC236}">
                    <a16:creationId xmlns:a16="http://schemas.microsoft.com/office/drawing/2014/main" id="{1355A4AA-50A3-0E78-C464-D427A04DDFC0}"/>
                  </a:ext>
                </a:extLst>
              </p:cNvPr>
              <p:cNvCxnSpPr>
                <a:cxnSpLocks/>
              </p:cNvCxnSpPr>
              <p:nvPr/>
            </p:nvCxnSpPr>
            <p:spPr bwMode="auto">
              <a:xfrm flipV="1">
                <a:off x="7310583"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46" name="Straight Connector 45">
                <a:extLst>
                  <a:ext uri="{FF2B5EF4-FFF2-40B4-BE49-F238E27FC236}">
                    <a16:creationId xmlns:a16="http://schemas.microsoft.com/office/drawing/2014/main" id="{F63DE5FC-6BB5-968A-D124-8FAECD40DB39}"/>
                  </a:ext>
                </a:extLst>
              </p:cNvPr>
              <p:cNvCxnSpPr>
                <a:cxnSpLocks/>
              </p:cNvCxnSpPr>
              <p:nvPr/>
            </p:nvCxnSpPr>
            <p:spPr bwMode="auto">
              <a:xfrm flipV="1">
                <a:off x="7614870" y="1600200"/>
                <a:ext cx="0" cy="2384778"/>
              </a:xfrm>
              <a:prstGeom prst="line">
                <a:avLst/>
              </a:prstGeom>
              <a:noFill/>
              <a:ln w="28575" cap="flat" cmpd="sng" algn="ctr">
                <a:solidFill>
                  <a:schemeClr val="tx2"/>
                </a:solidFill>
                <a:prstDash val="sysDot"/>
                <a:round/>
                <a:headEnd type="none" w="med" len="med"/>
                <a:tailEnd type="none" w="med" len="med"/>
              </a:ln>
              <a:effectLst/>
            </p:spPr>
          </p:cxnSp>
          <p:cxnSp>
            <p:nvCxnSpPr>
              <p:cNvPr id="53" name="Straight Connector 52">
                <a:extLst>
                  <a:ext uri="{FF2B5EF4-FFF2-40B4-BE49-F238E27FC236}">
                    <a16:creationId xmlns:a16="http://schemas.microsoft.com/office/drawing/2014/main" id="{6918BE13-2582-26C4-EDA5-FAB681DD3C14}"/>
                  </a:ext>
                </a:extLst>
              </p:cNvPr>
              <p:cNvCxnSpPr>
                <a:cxnSpLocks/>
              </p:cNvCxnSpPr>
              <p:nvPr/>
            </p:nvCxnSpPr>
            <p:spPr bwMode="auto">
              <a:xfrm flipV="1">
                <a:off x="7919156" y="1600200"/>
                <a:ext cx="0" cy="2384778"/>
              </a:xfrm>
              <a:prstGeom prst="line">
                <a:avLst/>
              </a:prstGeom>
              <a:noFill/>
              <a:ln w="28575" cap="flat" cmpd="sng" algn="ctr">
                <a:solidFill>
                  <a:schemeClr val="tx2"/>
                </a:solidFill>
                <a:prstDash val="sysDot"/>
                <a:round/>
                <a:headEnd type="none" w="med" len="med"/>
                <a:tailEnd type="none" w="med" len="med"/>
              </a:ln>
              <a:effectLst/>
            </p:spPr>
          </p:cxnSp>
        </p:grpSp>
        <p:cxnSp>
          <p:nvCxnSpPr>
            <p:cNvPr id="107" name="Straight Connector 106">
              <a:extLst>
                <a:ext uri="{FF2B5EF4-FFF2-40B4-BE49-F238E27FC236}">
                  <a16:creationId xmlns:a16="http://schemas.microsoft.com/office/drawing/2014/main" id="{DBE75DA3-429E-6583-13AB-37BC6EEE9276}"/>
                </a:ext>
              </a:extLst>
            </p:cNvPr>
            <p:cNvCxnSpPr>
              <a:cxnSpLocks/>
            </p:cNvCxnSpPr>
            <p:nvPr/>
          </p:nvCxnSpPr>
          <p:spPr bwMode="auto">
            <a:xfrm flipV="1">
              <a:off x="2810933" y="1944511"/>
              <a:ext cx="0" cy="2384778"/>
            </a:xfrm>
            <a:prstGeom prst="line">
              <a:avLst/>
            </a:prstGeom>
            <a:noFill/>
            <a:ln w="28575" cap="flat" cmpd="sng" algn="ctr">
              <a:solidFill>
                <a:schemeClr val="tx2"/>
              </a:solidFill>
              <a:prstDash val="sysDot"/>
              <a:round/>
              <a:headEnd type="none" w="med" len="med"/>
              <a:tailEnd type="none" w="med" len="med"/>
            </a:ln>
            <a:effectLst/>
          </p:spPr>
        </p:cxnSp>
      </p:grpSp>
      <p:sp>
        <p:nvSpPr>
          <p:cNvPr id="121" name="Pentagon 120">
            <a:extLst>
              <a:ext uri="{FF2B5EF4-FFF2-40B4-BE49-F238E27FC236}">
                <a16:creationId xmlns:a16="http://schemas.microsoft.com/office/drawing/2014/main" id="{E8DCA72E-0F65-FB87-4020-EBAF5F73B733}"/>
              </a:ext>
            </a:extLst>
          </p:cNvPr>
          <p:cNvSpPr/>
          <p:nvPr/>
        </p:nvSpPr>
        <p:spPr bwMode="auto">
          <a:xfrm>
            <a:off x="8060267" y="3968045"/>
            <a:ext cx="1021644" cy="349955"/>
          </a:xfrm>
          <a:prstGeom prst="homePlate">
            <a:avLst>
              <a:gd name="adj" fmla="val 37097"/>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0" name="Pentagon 119">
            <a:extLst>
              <a:ext uri="{FF2B5EF4-FFF2-40B4-BE49-F238E27FC236}">
                <a16:creationId xmlns:a16="http://schemas.microsoft.com/office/drawing/2014/main" id="{55815F02-E0BA-A546-DD5F-6147BBB911F2}"/>
              </a:ext>
            </a:extLst>
          </p:cNvPr>
          <p:cNvSpPr/>
          <p:nvPr/>
        </p:nvSpPr>
        <p:spPr bwMode="auto">
          <a:xfrm>
            <a:off x="4594577" y="3973689"/>
            <a:ext cx="3657601" cy="349955"/>
          </a:xfrm>
          <a:prstGeom prst="homePlate">
            <a:avLst>
              <a:gd name="adj" fmla="val 37097"/>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B9ADFD70-E500-B8F1-550D-75DCB6556B3E}"/>
              </a:ext>
            </a:extLst>
          </p:cNvPr>
          <p:cNvSpPr/>
          <p:nvPr/>
        </p:nvSpPr>
        <p:spPr>
          <a:xfrm>
            <a:off x="3424696" y="1934184"/>
            <a:ext cx="1151346" cy="36656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800"/>
          </a:p>
        </p:txBody>
      </p:sp>
      <p:grpSp>
        <p:nvGrpSpPr>
          <p:cNvPr id="2" name="Group 1">
            <a:extLst>
              <a:ext uri="{FF2B5EF4-FFF2-40B4-BE49-F238E27FC236}">
                <a16:creationId xmlns:a16="http://schemas.microsoft.com/office/drawing/2014/main" id="{145085B5-6721-D5AE-AB80-A20FC448C1C5}"/>
              </a:ext>
            </a:extLst>
          </p:cNvPr>
          <p:cNvGrpSpPr/>
          <p:nvPr/>
        </p:nvGrpSpPr>
        <p:grpSpPr>
          <a:xfrm>
            <a:off x="4585724" y="1787754"/>
            <a:ext cx="4501429" cy="323325"/>
            <a:chOff x="4585724" y="1787754"/>
            <a:chExt cx="4501429" cy="323325"/>
          </a:xfrm>
          <a:effectLst>
            <a:outerShdw blurRad="50800" dist="50800" dir="5400000" algn="ctr" rotWithShape="0">
              <a:schemeClr val="tx1"/>
            </a:outerShdw>
          </a:effectLst>
        </p:grpSpPr>
        <p:cxnSp>
          <p:nvCxnSpPr>
            <p:cNvPr id="21" name="Straight Connector 20">
              <a:extLst>
                <a:ext uri="{FF2B5EF4-FFF2-40B4-BE49-F238E27FC236}">
                  <a16:creationId xmlns:a16="http://schemas.microsoft.com/office/drawing/2014/main" id="{D2A61C04-40B9-E3F3-79FD-F730CA1A07C6}"/>
                </a:ext>
              </a:extLst>
            </p:cNvPr>
            <p:cNvCxnSpPr/>
            <p:nvPr/>
          </p:nvCxnSpPr>
          <p:spPr>
            <a:xfrm>
              <a:off x="4892347" y="2055063"/>
              <a:ext cx="300167" cy="0"/>
            </a:xfrm>
            <a:prstGeom prst="line">
              <a:avLst/>
            </a:prstGeom>
            <a:ln w="285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08CDCBDD-6983-C811-90D7-5941C77D78AF}"/>
                </a:ext>
              </a:extLst>
            </p:cNvPr>
            <p:cNvCxnSpPr/>
            <p:nvPr/>
          </p:nvCxnSpPr>
          <p:spPr>
            <a:xfrm>
              <a:off x="4585724" y="2111079"/>
              <a:ext cx="300167" cy="0"/>
            </a:xfrm>
            <a:prstGeom prst="line">
              <a:avLst/>
            </a:prstGeom>
            <a:ln w="285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11F1272-3AC7-95FC-9B9B-FA17096AAD20}"/>
                </a:ext>
              </a:extLst>
            </p:cNvPr>
            <p:cNvCxnSpPr>
              <a:cxnSpLocks/>
            </p:cNvCxnSpPr>
            <p:nvPr/>
          </p:nvCxnSpPr>
          <p:spPr>
            <a:xfrm>
              <a:off x="5189286" y="2001993"/>
              <a:ext cx="313077" cy="0"/>
            </a:xfrm>
            <a:prstGeom prst="line">
              <a:avLst/>
            </a:prstGeom>
            <a:ln w="285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9D25177-2D8D-928F-2191-2A4373EA4E9F}"/>
                </a:ext>
              </a:extLst>
            </p:cNvPr>
            <p:cNvCxnSpPr/>
            <p:nvPr/>
          </p:nvCxnSpPr>
          <p:spPr>
            <a:xfrm>
              <a:off x="5499136" y="1951874"/>
              <a:ext cx="300167" cy="0"/>
            </a:xfrm>
            <a:prstGeom prst="line">
              <a:avLst/>
            </a:prstGeom>
            <a:ln w="285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BF947BB-013B-E06A-0E93-CA3DB8B2FE1F}"/>
                </a:ext>
              </a:extLst>
            </p:cNvPr>
            <p:cNvCxnSpPr>
              <a:cxnSpLocks/>
            </p:cNvCxnSpPr>
            <p:nvPr/>
          </p:nvCxnSpPr>
          <p:spPr>
            <a:xfrm>
              <a:off x="5792848" y="1898805"/>
              <a:ext cx="616471" cy="0"/>
            </a:xfrm>
            <a:prstGeom prst="line">
              <a:avLst/>
            </a:prstGeom>
            <a:ln w="285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2822C834-CF9F-45CC-B523-581A4DF40B9F}"/>
                </a:ext>
              </a:extLst>
            </p:cNvPr>
            <p:cNvCxnSpPr/>
            <p:nvPr/>
          </p:nvCxnSpPr>
          <p:spPr>
            <a:xfrm>
              <a:off x="6409319" y="1842788"/>
              <a:ext cx="300167" cy="0"/>
            </a:xfrm>
            <a:prstGeom prst="line">
              <a:avLst/>
            </a:prstGeom>
            <a:ln w="285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E4248B39-D65D-4C27-9639-B8AD09D5ED01}"/>
                </a:ext>
              </a:extLst>
            </p:cNvPr>
            <p:cNvCxnSpPr>
              <a:cxnSpLocks/>
            </p:cNvCxnSpPr>
            <p:nvPr/>
          </p:nvCxnSpPr>
          <p:spPr>
            <a:xfrm>
              <a:off x="6701955" y="1787754"/>
              <a:ext cx="2385198" cy="0"/>
            </a:xfrm>
            <a:prstGeom prst="line">
              <a:avLst/>
            </a:prstGeom>
            <a:ln w="28575">
              <a:solidFill>
                <a:schemeClr val="accent1"/>
              </a:solidFill>
              <a:headEnd type="none"/>
              <a:tailEnd type="triangle"/>
            </a:ln>
          </p:spPr>
          <p:style>
            <a:lnRef idx="2">
              <a:schemeClr val="accent1"/>
            </a:lnRef>
            <a:fillRef idx="0">
              <a:schemeClr val="accent1"/>
            </a:fillRef>
            <a:effectRef idx="1">
              <a:schemeClr val="accent1"/>
            </a:effectRef>
            <a:fontRef idx="minor">
              <a:schemeClr val="tx1"/>
            </a:fontRef>
          </p:style>
        </p:cxnSp>
      </p:grpSp>
      <p:grpSp>
        <p:nvGrpSpPr>
          <p:cNvPr id="4" name="Group 3">
            <a:extLst>
              <a:ext uri="{FF2B5EF4-FFF2-40B4-BE49-F238E27FC236}">
                <a16:creationId xmlns:a16="http://schemas.microsoft.com/office/drawing/2014/main" id="{E10E887E-8B93-AAAE-BF07-293C60049008}"/>
              </a:ext>
            </a:extLst>
          </p:cNvPr>
          <p:cNvGrpSpPr/>
          <p:nvPr/>
        </p:nvGrpSpPr>
        <p:grpSpPr>
          <a:xfrm>
            <a:off x="4585724" y="2145477"/>
            <a:ext cx="4505732" cy="516929"/>
            <a:chOff x="4585724" y="2145477"/>
            <a:chExt cx="4505732" cy="516929"/>
          </a:xfrm>
          <a:effectLst/>
        </p:grpSpPr>
        <p:cxnSp>
          <p:nvCxnSpPr>
            <p:cNvPr id="29" name="Straight Connector 28">
              <a:extLst>
                <a:ext uri="{FF2B5EF4-FFF2-40B4-BE49-F238E27FC236}">
                  <a16:creationId xmlns:a16="http://schemas.microsoft.com/office/drawing/2014/main" id="{EBA430D2-A021-C1D9-1EF1-5EDCDE3F982B}"/>
                </a:ext>
              </a:extLst>
            </p:cNvPr>
            <p:cNvCxnSpPr/>
            <p:nvPr/>
          </p:nvCxnSpPr>
          <p:spPr>
            <a:xfrm>
              <a:off x="4585724" y="2662406"/>
              <a:ext cx="300167" cy="0"/>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908AE537-D008-9AEA-8DE7-44210D4CC0F2}"/>
                </a:ext>
              </a:extLst>
            </p:cNvPr>
            <p:cNvCxnSpPr/>
            <p:nvPr/>
          </p:nvCxnSpPr>
          <p:spPr>
            <a:xfrm>
              <a:off x="4892347" y="2603440"/>
              <a:ext cx="300167" cy="0"/>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965FF111-0FC5-C0AF-84F5-537CFB3CCDFD}"/>
                </a:ext>
              </a:extLst>
            </p:cNvPr>
            <p:cNvCxnSpPr/>
            <p:nvPr/>
          </p:nvCxnSpPr>
          <p:spPr>
            <a:xfrm>
              <a:off x="5195740" y="2550371"/>
              <a:ext cx="300167" cy="0"/>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2378FEA1-0947-0528-51D7-408EC214BF25}"/>
                </a:ext>
              </a:extLst>
            </p:cNvPr>
            <p:cNvCxnSpPr/>
            <p:nvPr/>
          </p:nvCxnSpPr>
          <p:spPr>
            <a:xfrm>
              <a:off x="5495907" y="2500250"/>
              <a:ext cx="300167" cy="0"/>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0C085E47-9379-ED0D-1D34-70E427C6A1CE}"/>
                </a:ext>
              </a:extLst>
            </p:cNvPr>
            <p:cNvCxnSpPr/>
            <p:nvPr/>
          </p:nvCxnSpPr>
          <p:spPr>
            <a:xfrm>
              <a:off x="5802530" y="2435389"/>
              <a:ext cx="300167" cy="0"/>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A4123155-C8AC-C2CE-8735-B9FFD6053767}"/>
                </a:ext>
              </a:extLst>
            </p:cNvPr>
            <p:cNvCxnSpPr>
              <a:cxnSpLocks/>
            </p:cNvCxnSpPr>
            <p:nvPr/>
          </p:nvCxnSpPr>
          <p:spPr>
            <a:xfrm>
              <a:off x="6102698" y="2391165"/>
              <a:ext cx="296939" cy="0"/>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3D132423-6A89-FFE7-D74F-7096A224D676}"/>
                </a:ext>
              </a:extLst>
            </p:cNvPr>
            <p:cNvCxnSpPr>
              <a:cxnSpLocks/>
            </p:cNvCxnSpPr>
            <p:nvPr/>
          </p:nvCxnSpPr>
          <p:spPr>
            <a:xfrm>
              <a:off x="7009653" y="2214267"/>
              <a:ext cx="306622" cy="0"/>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DBC2694D-6EBB-C236-5007-CCDCE8532536}"/>
                </a:ext>
              </a:extLst>
            </p:cNvPr>
            <p:cNvCxnSpPr/>
            <p:nvPr/>
          </p:nvCxnSpPr>
          <p:spPr>
            <a:xfrm>
              <a:off x="6412547" y="2329251"/>
              <a:ext cx="300167" cy="0"/>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09169A3D-C867-B127-789F-2AE39BFE11C3}"/>
                </a:ext>
              </a:extLst>
            </p:cNvPr>
            <p:cNvCxnSpPr/>
            <p:nvPr/>
          </p:nvCxnSpPr>
          <p:spPr>
            <a:xfrm>
              <a:off x="6712714" y="2270286"/>
              <a:ext cx="300167" cy="0"/>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D72274EC-E20A-3A2D-A5EB-598A5F39BAE6}"/>
                </a:ext>
              </a:extLst>
            </p:cNvPr>
            <p:cNvCxnSpPr>
              <a:cxnSpLocks/>
            </p:cNvCxnSpPr>
            <p:nvPr/>
          </p:nvCxnSpPr>
          <p:spPr>
            <a:xfrm>
              <a:off x="7331337" y="2145477"/>
              <a:ext cx="1760119" cy="0"/>
            </a:xfrm>
            <a:prstGeom prst="line">
              <a:avLst/>
            </a:prstGeom>
            <a:ln w="28575">
              <a:solidFill>
                <a:schemeClr val="accent2"/>
              </a:solidFill>
              <a:headEnd type="none"/>
              <a:tailEnd type="triangle"/>
            </a:ln>
          </p:spPr>
          <p:style>
            <a:lnRef idx="2">
              <a:schemeClr val="accent1"/>
            </a:lnRef>
            <a:fillRef idx="0">
              <a:schemeClr val="accent1"/>
            </a:fillRef>
            <a:effectRef idx="1">
              <a:schemeClr val="accent1"/>
            </a:effectRef>
            <a:fontRef idx="minor">
              <a:schemeClr val="tx1"/>
            </a:fontRef>
          </p:style>
        </p:cxnSp>
      </p:grpSp>
      <p:grpSp>
        <p:nvGrpSpPr>
          <p:cNvPr id="6" name="Group 5">
            <a:extLst>
              <a:ext uri="{FF2B5EF4-FFF2-40B4-BE49-F238E27FC236}">
                <a16:creationId xmlns:a16="http://schemas.microsoft.com/office/drawing/2014/main" id="{53F1E9F3-3186-34B4-57B3-A8AF8BEF569D}"/>
              </a:ext>
            </a:extLst>
          </p:cNvPr>
          <p:cNvGrpSpPr/>
          <p:nvPr/>
        </p:nvGrpSpPr>
        <p:grpSpPr>
          <a:xfrm>
            <a:off x="4585724" y="2577890"/>
            <a:ext cx="4497125" cy="638790"/>
            <a:chOff x="4585724" y="2577890"/>
            <a:chExt cx="4497125" cy="638790"/>
          </a:xfrm>
          <a:effectLst/>
        </p:grpSpPr>
        <p:cxnSp>
          <p:nvCxnSpPr>
            <p:cNvPr id="40" name="Straight Connector 39">
              <a:extLst>
                <a:ext uri="{FF2B5EF4-FFF2-40B4-BE49-F238E27FC236}">
                  <a16:creationId xmlns:a16="http://schemas.microsoft.com/office/drawing/2014/main" id="{83E98876-64BB-DD48-8658-3F32C6004970}"/>
                </a:ext>
              </a:extLst>
            </p:cNvPr>
            <p:cNvCxnSpPr/>
            <p:nvPr/>
          </p:nvCxnSpPr>
          <p:spPr>
            <a:xfrm>
              <a:off x="4585724" y="3216680"/>
              <a:ext cx="30016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5ED8589A-3D8A-08D0-363F-B393525F6580}"/>
                </a:ext>
              </a:extLst>
            </p:cNvPr>
            <p:cNvCxnSpPr/>
            <p:nvPr/>
          </p:nvCxnSpPr>
          <p:spPr>
            <a:xfrm>
              <a:off x="4892347" y="3157715"/>
              <a:ext cx="30016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D4443B9A-A199-38F4-A811-C28FC8FD112C}"/>
                </a:ext>
              </a:extLst>
            </p:cNvPr>
            <p:cNvCxnSpPr/>
            <p:nvPr/>
          </p:nvCxnSpPr>
          <p:spPr>
            <a:xfrm>
              <a:off x="5195740" y="3104645"/>
              <a:ext cx="30016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A247B23F-8421-360C-C18B-D39132E6BB30}"/>
                </a:ext>
              </a:extLst>
            </p:cNvPr>
            <p:cNvCxnSpPr/>
            <p:nvPr/>
          </p:nvCxnSpPr>
          <p:spPr>
            <a:xfrm>
              <a:off x="5495907" y="3054525"/>
              <a:ext cx="30016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DA69E94E-A73C-92F3-F00A-414FE9094850}"/>
                </a:ext>
              </a:extLst>
            </p:cNvPr>
            <p:cNvCxnSpPr/>
            <p:nvPr/>
          </p:nvCxnSpPr>
          <p:spPr>
            <a:xfrm>
              <a:off x="5802530" y="2989664"/>
              <a:ext cx="30016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37468EAE-B90F-9C30-E4B3-19F8E4C978FA}"/>
                </a:ext>
              </a:extLst>
            </p:cNvPr>
            <p:cNvCxnSpPr>
              <a:cxnSpLocks/>
            </p:cNvCxnSpPr>
            <p:nvPr/>
          </p:nvCxnSpPr>
          <p:spPr>
            <a:xfrm>
              <a:off x="6102698" y="2939542"/>
              <a:ext cx="31307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C6CC741F-8CC7-D3A8-2DFF-811973E3FD85}"/>
                </a:ext>
              </a:extLst>
            </p:cNvPr>
            <p:cNvCxnSpPr>
              <a:cxnSpLocks/>
            </p:cNvCxnSpPr>
            <p:nvPr/>
          </p:nvCxnSpPr>
          <p:spPr>
            <a:xfrm>
              <a:off x="6409320" y="2874680"/>
              <a:ext cx="31307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13F336FD-EA06-E80E-943B-E8B0381F0610}"/>
                </a:ext>
              </a:extLst>
            </p:cNvPr>
            <p:cNvCxnSpPr>
              <a:cxnSpLocks/>
            </p:cNvCxnSpPr>
            <p:nvPr/>
          </p:nvCxnSpPr>
          <p:spPr>
            <a:xfrm>
              <a:off x="6709487" y="2833405"/>
              <a:ext cx="31307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ACBF9A90-BA11-E238-4632-08E52B504BB3}"/>
                </a:ext>
              </a:extLst>
            </p:cNvPr>
            <p:cNvCxnSpPr>
              <a:cxnSpLocks/>
            </p:cNvCxnSpPr>
            <p:nvPr/>
          </p:nvCxnSpPr>
          <p:spPr>
            <a:xfrm>
              <a:off x="7012881" y="2765594"/>
              <a:ext cx="31307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A3B64B0-D540-BE18-9D60-0081E92E88A3}"/>
                </a:ext>
              </a:extLst>
            </p:cNvPr>
            <p:cNvCxnSpPr>
              <a:cxnSpLocks/>
            </p:cNvCxnSpPr>
            <p:nvPr/>
          </p:nvCxnSpPr>
          <p:spPr>
            <a:xfrm>
              <a:off x="7316276" y="2706629"/>
              <a:ext cx="31307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42A5EADB-0D20-90ED-9263-169546C1654C}"/>
                </a:ext>
              </a:extLst>
            </p:cNvPr>
            <p:cNvCxnSpPr>
              <a:cxnSpLocks/>
            </p:cNvCxnSpPr>
            <p:nvPr/>
          </p:nvCxnSpPr>
          <p:spPr>
            <a:xfrm>
              <a:off x="7622897" y="2635871"/>
              <a:ext cx="313077" cy="0"/>
            </a:xfrm>
            <a:prstGeom prst="line">
              <a:avLst/>
            </a:prstGeom>
            <a:ln w="28575">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F95B266A-73EC-E89E-E7B6-CE671527E42F}"/>
                </a:ext>
              </a:extLst>
            </p:cNvPr>
            <p:cNvCxnSpPr>
              <a:cxnSpLocks/>
            </p:cNvCxnSpPr>
            <p:nvPr/>
          </p:nvCxnSpPr>
          <p:spPr>
            <a:xfrm>
              <a:off x="7933823" y="2577890"/>
              <a:ext cx="1149026" cy="0"/>
            </a:xfrm>
            <a:prstGeom prst="line">
              <a:avLst/>
            </a:prstGeom>
            <a:ln w="28575">
              <a:solidFill>
                <a:schemeClr val="accent2">
                  <a:lumMod val="40000"/>
                  <a:lumOff val="60000"/>
                </a:schemeClr>
              </a:solidFill>
              <a:headEnd type="none"/>
              <a:tailEnd type="triangle"/>
            </a:ln>
          </p:spPr>
          <p:style>
            <a:lnRef idx="2">
              <a:schemeClr val="accent1"/>
            </a:lnRef>
            <a:fillRef idx="0">
              <a:schemeClr val="accent1"/>
            </a:fillRef>
            <a:effectRef idx="1">
              <a:schemeClr val="accent1"/>
            </a:effectRef>
            <a:fontRef idx="minor">
              <a:schemeClr val="tx1"/>
            </a:fontRef>
          </p:style>
        </p:cxnSp>
      </p:grpSp>
      <p:sp>
        <p:nvSpPr>
          <p:cNvPr id="59" name="Rectangle 58">
            <a:extLst>
              <a:ext uri="{FF2B5EF4-FFF2-40B4-BE49-F238E27FC236}">
                <a16:creationId xmlns:a16="http://schemas.microsoft.com/office/drawing/2014/main" id="{D8AF2FA6-4041-5023-C325-FE5AEB39AACA}"/>
              </a:ext>
            </a:extLst>
          </p:cNvPr>
          <p:cNvSpPr/>
          <p:nvPr/>
        </p:nvSpPr>
        <p:spPr>
          <a:xfrm>
            <a:off x="3429000" y="2460941"/>
            <a:ext cx="1151346" cy="36656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800"/>
          </a:p>
        </p:txBody>
      </p:sp>
      <p:sp>
        <p:nvSpPr>
          <p:cNvPr id="60" name="Rectangle 59">
            <a:extLst>
              <a:ext uri="{FF2B5EF4-FFF2-40B4-BE49-F238E27FC236}">
                <a16:creationId xmlns:a16="http://schemas.microsoft.com/office/drawing/2014/main" id="{1E8A36A1-FA72-57CF-308B-1C56E64ED793}"/>
              </a:ext>
            </a:extLst>
          </p:cNvPr>
          <p:cNvSpPr/>
          <p:nvPr/>
        </p:nvSpPr>
        <p:spPr>
          <a:xfrm>
            <a:off x="3425771" y="3021113"/>
            <a:ext cx="1151346" cy="36656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800"/>
          </a:p>
        </p:txBody>
      </p:sp>
      <p:sp>
        <p:nvSpPr>
          <p:cNvPr id="61" name="Rectangle 60">
            <a:extLst>
              <a:ext uri="{FF2B5EF4-FFF2-40B4-BE49-F238E27FC236}">
                <a16:creationId xmlns:a16="http://schemas.microsoft.com/office/drawing/2014/main" id="{25109D46-CCF3-1BDA-635D-67633AC10E2F}"/>
              </a:ext>
            </a:extLst>
          </p:cNvPr>
          <p:cNvSpPr/>
          <p:nvPr/>
        </p:nvSpPr>
        <p:spPr>
          <a:xfrm>
            <a:off x="3425771" y="3587181"/>
            <a:ext cx="1151346" cy="36656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endParaRPr lang="en-US" sz="1800"/>
          </a:p>
        </p:txBody>
      </p:sp>
      <p:cxnSp>
        <p:nvCxnSpPr>
          <p:cNvPr id="63" name="Straight Connector 62">
            <a:extLst>
              <a:ext uri="{FF2B5EF4-FFF2-40B4-BE49-F238E27FC236}">
                <a16:creationId xmlns:a16="http://schemas.microsoft.com/office/drawing/2014/main" id="{3B6A0DFC-AB47-DFC2-B135-5D229D1C1BC5}"/>
              </a:ext>
            </a:extLst>
          </p:cNvPr>
          <p:cNvCxnSpPr>
            <a:cxnSpLocks/>
          </p:cNvCxnSpPr>
          <p:nvPr/>
        </p:nvCxnSpPr>
        <p:spPr>
          <a:xfrm>
            <a:off x="4585724" y="3765060"/>
            <a:ext cx="4492821" cy="0"/>
          </a:xfrm>
          <a:prstGeom prst="line">
            <a:avLst/>
          </a:prstGeom>
          <a:solidFill>
            <a:schemeClr val="bg2">
              <a:lumMod val="90000"/>
            </a:schemeClr>
          </a:solidFill>
          <a:ln w="28575">
            <a:solidFill>
              <a:schemeClr val="accent3"/>
            </a:solidFill>
            <a:headEnd type="none"/>
            <a:tailEnd type="triangle"/>
          </a:ln>
          <a:effectLst>
            <a:outerShdw blurRad="38100" dist="12700" dir="5400000" algn="tl" rotWithShape="0">
              <a:prstClr val="black">
                <a:alpha val="38000"/>
              </a:prstClr>
            </a:outerShdw>
          </a:effectLst>
        </p:spPr>
        <p:style>
          <a:lnRef idx="2">
            <a:schemeClr val="accent1"/>
          </a:lnRef>
          <a:fillRef idx="0">
            <a:schemeClr val="accent1"/>
          </a:fillRef>
          <a:effectRef idx="1">
            <a:schemeClr val="accent1"/>
          </a:effectRef>
          <a:fontRef idx="minor">
            <a:schemeClr val="tx1"/>
          </a:fontRef>
        </p:style>
      </p:cxnSp>
      <p:sp>
        <p:nvSpPr>
          <p:cNvPr id="71" name="TextBox 70">
            <a:extLst>
              <a:ext uri="{FF2B5EF4-FFF2-40B4-BE49-F238E27FC236}">
                <a16:creationId xmlns:a16="http://schemas.microsoft.com/office/drawing/2014/main" id="{07E20A4A-04C6-7E31-A25A-946E6ED8CB5D}"/>
              </a:ext>
            </a:extLst>
          </p:cNvPr>
          <p:cNvSpPr txBox="1"/>
          <p:nvPr/>
        </p:nvSpPr>
        <p:spPr>
          <a:xfrm>
            <a:off x="3451578" y="1882123"/>
            <a:ext cx="1235094" cy="461665"/>
          </a:xfrm>
          <a:prstGeom prst="rect">
            <a:avLst/>
          </a:prstGeom>
          <a:noFill/>
        </p:spPr>
        <p:txBody>
          <a:bodyPr wrap="square" rtlCol="0" anchor="ctr">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200" b="1"/>
              <a:t>Survodutide</a:t>
            </a:r>
          </a:p>
          <a:p>
            <a:r>
              <a:rPr lang="en-US" sz="1200" b="1"/>
              <a:t>2.4 mg QW</a:t>
            </a:r>
          </a:p>
        </p:txBody>
      </p:sp>
      <p:sp>
        <p:nvSpPr>
          <p:cNvPr id="72" name="TextBox 71">
            <a:extLst>
              <a:ext uri="{FF2B5EF4-FFF2-40B4-BE49-F238E27FC236}">
                <a16:creationId xmlns:a16="http://schemas.microsoft.com/office/drawing/2014/main" id="{B20C806B-AB56-23BF-F0BD-182A2D071D3F}"/>
              </a:ext>
            </a:extLst>
          </p:cNvPr>
          <p:cNvSpPr txBox="1"/>
          <p:nvPr/>
        </p:nvSpPr>
        <p:spPr>
          <a:xfrm>
            <a:off x="3451578" y="2412812"/>
            <a:ext cx="1235094" cy="461665"/>
          </a:xfrm>
          <a:prstGeom prst="rect">
            <a:avLst/>
          </a:prstGeom>
          <a:noFill/>
        </p:spPr>
        <p:txBody>
          <a:bodyPr wrap="square" rtlCol="0" anchor="ctr">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200" b="1"/>
              <a:t>Survodutide</a:t>
            </a:r>
          </a:p>
          <a:p>
            <a:r>
              <a:rPr lang="en-US" sz="1200" b="1"/>
              <a:t>4.8 mg QW</a:t>
            </a:r>
          </a:p>
        </p:txBody>
      </p:sp>
      <p:sp>
        <p:nvSpPr>
          <p:cNvPr id="73" name="TextBox 72">
            <a:extLst>
              <a:ext uri="{FF2B5EF4-FFF2-40B4-BE49-F238E27FC236}">
                <a16:creationId xmlns:a16="http://schemas.microsoft.com/office/drawing/2014/main" id="{F2A13D7F-8B7F-5CA0-77DE-956142590262}"/>
              </a:ext>
            </a:extLst>
          </p:cNvPr>
          <p:cNvSpPr txBox="1"/>
          <p:nvPr/>
        </p:nvSpPr>
        <p:spPr>
          <a:xfrm>
            <a:off x="3424696" y="2970514"/>
            <a:ext cx="1235094" cy="461665"/>
          </a:xfrm>
          <a:prstGeom prst="rect">
            <a:avLst/>
          </a:prstGeom>
          <a:noFill/>
        </p:spPr>
        <p:txBody>
          <a:bodyPr wrap="square" rtlCol="0" anchor="ctr">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200" b="1">
                <a:solidFill>
                  <a:schemeClr val="bg1"/>
                </a:solidFill>
              </a:rPr>
              <a:t>Survodutide</a:t>
            </a:r>
          </a:p>
          <a:p>
            <a:r>
              <a:rPr lang="en-US" sz="1200" b="1">
                <a:solidFill>
                  <a:schemeClr val="bg1"/>
                </a:solidFill>
              </a:rPr>
              <a:t>6.0 mg QW</a:t>
            </a:r>
          </a:p>
        </p:txBody>
      </p:sp>
      <p:sp>
        <p:nvSpPr>
          <p:cNvPr id="74" name="TextBox 73">
            <a:extLst>
              <a:ext uri="{FF2B5EF4-FFF2-40B4-BE49-F238E27FC236}">
                <a16:creationId xmlns:a16="http://schemas.microsoft.com/office/drawing/2014/main" id="{6582F78A-23AB-B8F3-F125-8B4319076490}"/>
              </a:ext>
            </a:extLst>
          </p:cNvPr>
          <p:cNvSpPr txBox="1"/>
          <p:nvPr/>
        </p:nvSpPr>
        <p:spPr>
          <a:xfrm>
            <a:off x="3455882" y="3633848"/>
            <a:ext cx="1235094" cy="276999"/>
          </a:xfrm>
          <a:prstGeom prst="rect">
            <a:avLst/>
          </a:prstGeom>
          <a:noFill/>
        </p:spPr>
        <p:txBody>
          <a:bodyPr wrap="square" rtlCol="0" anchor="ctr">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200" b="1"/>
              <a:t>Placebo</a:t>
            </a:r>
          </a:p>
        </p:txBody>
      </p:sp>
      <p:sp>
        <p:nvSpPr>
          <p:cNvPr id="75" name="TextBox 74">
            <a:extLst>
              <a:ext uri="{FF2B5EF4-FFF2-40B4-BE49-F238E27FC236}">
                <a16:creationId xmlns:a16="http://schemas.microsoft.com/office/drawing/2014/main" id="{A7A581EC-2044-E78F-C3DF-3B439CFBEEAD}"/>
              </a:ext>
            </a:extLst>
          </p:cNvPr>
          <p:cNvSpPr txBox="1"/>
          <p:nvPr/>
        </p:nvSpPr>
        <p:spPr>
          <a:xfrm>
            <a:off x="4594578" y="4024310"/>
            <a:ext cx="3544711" cy="276999"/>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1200" b="1"/>
              <a:t>Escalation (24 Wk)</a:t>
            </a:r>
          </a:p>
        </p:txBody>
      </p:sp>
      <p:sp>
        <p:nvSpPr>
          <p:cNvPr id="76" name="TextBox 75">
            <a:extLst>
              <a:ext uri="{FF2B5EF4-FFF2-40B4-BE49-F238E27FC236}">
                <a16:creationId xmlns:a16="http://schemas.microsoft.com/office/drawing/2014/main" id="{0DB1385D-88E3-ECE8-64C8-362A0FBBB02D}"/>
              </a:ext>
            </a:extLst>
          </p:cNvPr>
          <p:cNvSpPr txBox="1"/>
          <p:nvPr/>
        </p:nvSpPr>
        <p:spPr>
          <a:xfrm>
            <a:off x="8187890" y="3990445"/>
            <a:ext cx="1972287" cy="276999"/>
          </a:xfrm>
          <a:prstGeom prst="rect">
            <a:avLst/>
          </a:prstGeom>
          <a:noFill/>
        </p:spPr>
        <p:txBody>
          <a:bodyPr wrap="square" rtlCol="0" anchor="ctr">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200" b="1">
                <a:solidFill>
                  <a:schemeClr val="bg1"/>
                </a:solidFill>
              </a:rPr>
              <a:t>Maintenance (24 Wk)</a:t>
            </a:r>
          </a:p>
        </p:txBody>
      </p:sp>
      <p:sp>
        <p:nvSpPr>
          <p:cNvPr id="9" name="TextBox 8">
            <a:extLst>
              <a:ext uri="{FF2B5EF4-FFF2-40B4-BE49-F238E27FC236}">
                <a16:creationId xmlns:a16="http://schemas.microsoft.com/office/drawing/2014/main" id="{AC45010E-2C81-2B21-F21D-D11CCE8B8BC5}"/>
              </a:ext>
            </a:extLst>
          </p:cNvPr>
          <p:cNvSpPr txBox="1"/>
          <p:nvPr/>
        </p:nvSpPr>
        <p:spPr>
          <a:xfrm>
            <a:off x="845820" y="5417664"/>
            <a:ext cx="4495800" cy="523220"/>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1219110">
              <a:defRPr/>
            </a:pPr>
            <a:r>
              <a:rPr lang="en-US" sz="1400" b="0">
                <a:solidFill>
                  <a:sysClr val="windowText" lastClr="000000"/>
                </a:solidFill>
                <a:latin typeface="Calibri" panose="020F0502020204030204" pitchFamily="34" charset="0"/>
                <a:cs typeface="Calibri" panose="020F0502020204030204" pitchFamily="34" charset="0"/>
              </a:rPr>
              <a:t>Histologic improvement of MASH without worsening of fibrosis after 48 wk of treatment</a:t>
            </a:r>
          </a:p>
        </p:txBody>
      </p:sp>
      <p:sp>
        <p:nvSpPr>
          <p:cNvPr id="10" name="TextBox 9">
            <a:extLst>
              <a:ext uri="{FF2B5EF4-FFF2-40B4-BE49-F238E27FC236}">
                <a16:creationId xmlns:a16="http://schemas.microsoft.com/office/drawing/2014/main" id="{3B1ABA52-0A99-0A1C-7C44-74B73A3E54DB}"/>
              </a:ext>
            </a:extLst>
          </p:cNvPr>
          <p:cNvSpPr txBox="1"/>
          <p:nvPr/>
        </p:nvSpPr>
        <p:spPr>
          <a:xfrm>
            <a:off x="388620" y="5114268"/>
            <a:ext cx="5684520" cy="369332"/>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1219110">
              <a:defRPr/>
            </a:pPr>
            <a:r>
              <a:rPr lang="en-US" sz="1800" b="1">
                <a:solidFill>
                  <a:sysClr val="windowText" lastClr="000000"/>
                </a:solidFill>
                <a:latin typeface="Calibri" panose="020F0502020204030204" pitchFamily="34" charset="0"/>
                <a:cs typeface="Calibri" panose="020F0502020204030204" pitchFamily="34" charset="0"/>
              </a:rPr>
              <a:t>Primary Endpoint:</a:t>
            </a:r>
          </a:p>
        </p:txBody>
      </p:sp>
      <p:sp>
        <p:nvSpPr>
          <p:cNvPr id="14" name="TextBox 13">
            <a:extLst>
              <a:ext uri="{FF2B5EF4-FFF2-40B4-BE49-F238E27FC236}">
                <a16:creationId xmlns:a16="http://schemas.microsoft.com/office/drawing/2014/main" id="{A2BAD954-7F0C-68B6-C5C3-F6621997C2CA}"/>
              </a:ext>
            </a:extLst>
          </p:cNvPr>
          <p:cNvSpPr txBox="1"/>
          <p:nvPr/>
        </p:nvSpPr>
        <p:spPr>
          <a:xfrm>
            <a:off x="6096001" y="5417664"/>
            <a:ext cx="5678488" cy="95410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179388" indent="-179388" defTabSz="1219110">
              <a:buFont typeface="Wingdings" pitchFamily="2" charset="2"/>
              <a:buChar char="§"/>
              <a:defRPr/>
            </a:pPr>
            <a:r>
              <a:rPr lang="en-US" sz="1400" b="0">
                <a:solidFill>
                  <a:sysClr val="windowText" lastClr="000000"/>
                </a:solidFill>
                <a:latin typeface="Calibri" panose="020F0502020204030204" pitchFamily="34" charset="0"/>
                <a:cs typeface="Calibri" panose="020F0502020204030204" pitchFamily="34" charset="0"/>
              </a:rPr>
              <a:t>LFC reduction of ≥30% from baseline (MRI-PDFF assessed)</a:t>
            </a:r>
          </a:p>
          <a:p>
            <a:pPr marL="179388" indent="-179388" defTabSz="1219110">
              <a:buFont typeface="Wingdings" pitchFamily="2" charset="2"/>
              <a:buChar char="§"/>
              <a:defRPr/>
            </a:pPr>
            <a:r>
              <a:rPr lang="en-US" sz="1400" b="0">
                <a:solidFill>
                  <a:sysClr val="windowText" lastClr="000000"/>
                </a:solidFill>
                <a:latin typeface="Calibri" panose="020F0502020204030204" pitchFamily="34" charset="0"/>
                <a:cs typeface="Calibri" panose="020F0502020204030204" pitchFamily="34" charset="0"/>
              </a:rPr>
              <a:t>Absolute and relative change of LFC from baseline (MRI-PDFF assessed)</a:t>
            </a:r>
          </a:p>
          <a:p>
            <a:pPr marL="179388" indent="-179388" defTabSz="1219110">
              <a:buFont typeface="Wingdings" pitchFamily="2" charset="2"/>
              <a:buChar char="§"/>
              <a:defRPr/>
            </a:pPr>
            <a:r>
              <a:rPr lang="en-US" sz="1400" b="0">
                <a:solidFill>
                  <a:sysClr val="windowText" lastClr="000000"/>
                </a:solidFill>
                <a:latin typeface="Calibri" panose="020F0502020204030204" pitchFamily="34" charset="0"/>
                <a:cs typeface="Calibri" panose="020F0502020204030204" pitchFamily="34" charset="0"/>
              </a:rPr>
              <a:t>Change in NAS (liver biopsy assessed)</a:t>
            </a:r>
          </a:p>
          <a:p>
            <a:pPr marL="179388" indent="-179388" defTabSz="1219110">
              <a:buFont typeface="Wingdings" pitchFamily="2" charset="2"/>
              <a:buChar char="§"/>
              <a:defRPr/>
            </a:pPr>
            <a:r>
              <a:rPr lang="en-US" sz="1400" b="0">
                <a:solidFill>
                  <a:sysClr val="windowText" lastClr="000000"/>
                </a:solidFill>
                <a:latin typeface="Calibri" panose="020F0502020204030204" pitchFamily="34" charset="0"/>
                <a:cs typeface="Calibri" panose="020F0502020204030204" pitchFamily="34" charset="0"/>
              </a:rPr>
              <a:t>Improvement in fibrosis (liver biopsy assessed)</a:t>
            </a:r>
          </a:p>
        </p:txBody>
      </p:sp>
      <p:sp>
        <p:nvSpPr>
          <p:cNvPr id="15" name="TextBox 14">
            <a:extLst>
              <a:ext uri="{FF2B5EF4-FFF2-40B4-BE49-F238E27FC236}">
                <a16:creationId xmlns:a16="http://schemas.microsoft.com/office/drawing/2014/main" id="{5C1C093F-7457-D24B-D538-E81EB37165E8}"/>
              </a:ext>
            </a:extLst>
          </p:cNvPr>
          <p:cNvSpPr txBox="1"/>
          <p:nvPr/>
        </p:nvSpPr>
        <p:spPr>
          <a:xfrm>
            <a:off x="6179820" y="5114268"/>
            <a:ext cx="5594668" cy="369332"/>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1219110">
              <a:defRPr/>
            </a:pPr>
            <a:r>
              <a:rPr lang="en-US" sz="1800" b="1">
                <a:solidFill>
                  <a:sysClr val="windowText" lastClr="000000"/>
                </a:solidFill>
                <a:latin typeface="Calibri" panose="020F0502020204030204" pitchFamily="34" charset="0"/>
                <a:cs typeface="Calibri" panose="020F0502020204030204" pitchFamily="34" charset="0"/>
              </a:rPr>
              <a:t>Secondary Endpoints:</a:t>
            </a:r>
          </a:p>
        </p:txBody>
      </p:sp>
      <p:sp>
        <p:nvSpPr>
          <p:cNvPr id="5" name="Title 4">
            <a:extLst>
              <a:ext uri="{FF2B5EF4-FFF2-40B4-BE49-F238E27FC236}">
                <a16:creationId xmlns:a16="http://schemas.microsoft.com/office/drawing/2014/main" id="{93415DEB-C7CB-720B-0413-99FB0B586060}"/>
              </a:ext>
            </a:extLst>
          </p:cNvPr>
          <p:cNvSpPr>
            <a:spLocks noGrp="1"/>
          </p:cNvSpPr>
          <p:nvPr>
            <p:ph type="title"/>
          </p:nvPr>
        </p:nvSpPr>
        <p:spPr>
          <a:xfrm>
            <a:off x="609759" y="238127"/>
            <a:ext cx="11497360" cy="1103313"/>
          </a:xfrm>
        </p:spPr>
        <p:txBody>
          <a:bodyPr/>
          <a:lstStyle/>
          <a:p>
            <a:r>
              <a:rPr lang="en-US"/>
              <a:t>Randomized, Double-Blind, Dose-Finding Phase II Study to Assess Survodutide in Participants With MASH and Fibrosis</a:t>
            </a:r>
          </a:p>
        </p:txBody>
      </p:sp>
      <p:sp>
        <p:nvSpPr>
          <p:cNvPr id="58" name="TextBox 57">
            <a:extLst>
              <a:ext uri="{FF2B5EF4-FFF2-40B4-BE49-F238E27FC236}">
                <a16:creationId xmlns:a16="http://schemas.microsoft.com/office/drawing/2014/main" id="{B9B7ED66-0353-DEB4-DB00-73DCD30E6021}"/>
              </a:ext>
            </a:extLst>
          </p:cNvPr>
          <p:cNvSpPr txBox="1"/>
          <p:nvPr/>
        </p:nvSpPr>
        <p:spPr bwMode="auto">
          <a:xfrm>
            <a:off x="4459111" y="1851378"/>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0.3</a:t>
            </a:r>
          </a:p>
        </p:txBody>
      </p:sp>
      <p:sp>
        <p:nvSpPr>
          <p:cNvPr id="62" name="TextBox 61">
            <a:extLst>
              <a:ext uri="{FF2B5EF4-FFF2-40B4-BE49-F238E27FC236}">
                <a16:creationId xmlns:a16="http://schemas.microsoft.com/office/drawing/2014/main" id="{7C4FE50B-3B7A-A4FA-22BC-FDC195FDE3B8}"/>
              </a:ext>
            </a:extLst>
          </p:cNvPr>
          <p:cNvSpPr txBox="1"/>
          <p:nvPr/>
        </p:nvSpPr>
        <p:spPr bwMode="auto">
          <a:xfrm>
            <a:off x="4758267" y="1811867"/>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0.6</a:t>
            </a:r>
          </a:p>
        </p:txBody>
      </p:sp>
      <p:sp>
        <p:nvSpPr>
          <p:cNvPr id="64" name="TextBox 63">
            <a:extLst>
              <a:ext uri="{FF2B5EF4-FFF2-40B4-BE49-F238E27FC236}">
                <a16:creationId xmlns:a16="http://schemas.microsoft.com/office/drawing/2014/main" id="{1A9AE065-D66E-2CCC-AB83-AAA146601B96}"/>
              </a:ext>
            </a:extLst>
          </p:cNvPr>
          <p:cNvSpPr txBox="1"/>
          <p:nvPr/>
        </p:nvSpPr>
        <p:spPr bwMode="auto">
          <a:xfrm>
            <a:off x="5068711" y="1749778"/>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0.9</a:t>
            </a:r>
          </a:p>
        </p:txBody>
      </p:sp>
      <p:sp>
        <p:nvSpPr>
          <p:cNvPr id="78" name="TextBox 77">
            <a:extLst>
              <a:ext uri="{FF2B5EF4-FFF2-40B4-BE49-F238E27FC236}">
                <a16:creationId xmlns:a16="http://schemas.microsoft.com/office/drawing/2014/main" id="{86E81A44-E584-6BDC-FA99-803BF3510BA4}"/>
              </a:ext>
            </a:extLst>
          </p:cNvPr>
          <p:cNvSpPr txBox="1"/>
          <p:nvPr/>
        </p:nvSpPr>
        <p:spPr bwMode="auto">
          <a:xfrm>
            <a:off x="5367867" y="1698978"/>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1.2</a:t>
            </a:r>
          </a:p>
        </p:txBody>
      </p:sp>
      <p:sp>
        <p:nvSpPr>
          <p:cNvPr id="79" name="TextBox 78">
            <a:extLst>
              <a:ext uri="{FF2B5EF4-FFF2-40B4-BE49-F238E27FC236}">
                <a16:creationId xmlns:a16="http://schemas.microsoft.com/office/drawing/2014/main" id="{A5712DBE-1697-8578-A45D-D776BC4E6B6B}"/>
              </a:ext>
            </a:extLst>
          </p:cNvPr>
          <p:cNvSpPr txBox="1"/>
          <p:nvPr/>
        </p:nvSpPr>
        <p:spPr bwMode="auto">
          <a:xfrm>
            <a:off x="5678311" y="1648177"/>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1.8</a:t>
            </a:r>
          </a:p>
        </p:txBody>
      </p:sp>
      <p:sp>
        <p:nvSpPr>
          <p:cNvPr id="80" name="TextBox 79">
            <a:extLst>
              <a:ext uri="{FF2B5EF4-FFF2-40B4-BE49-F238E27FC236}">
                <a16:creationId xmlns:a16="http://schemas.microsoft.com/office/drawing/2014/main" id="{0EE0AD36-E2FB-3AE5-AC42-8CCE3EEB850E}"/>
              </a:ext>
            </a:extLst>
          </p:cNvPr>
          <p:cNvSpPr txBox="1"/>
          <p:nvPr/>
        </p:nvSpPr>
        <p:spPr bwMode="auto">
          <a:xfrm>
            <a:off x="6282267" y="1588911"/>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2.1</a:t>
            </a:r>
          </a:p>
        </p:txBody>
      </p:sp>
      <p:sp>
        <p:nvSpPr>
          <p:cNvPr id="81" name="TextBox 80">
            <a:extLst>
              <a:ext uri="{FF2B5EF4-FFF2-40B4-BE49-F238E27FC236}">
                <a16:creationId xmlns:a16="http://schemas.microsoft.com/office/drawing/2014/main" id="{E929B34F-B9DB-DD43-7CEF-5343BE9908D3}"/>
              </a:ext>
            </a:extLst>
          </p:cNvPr>
          <p:cNvSpPr txBox="1"/>
          <p:nvPr/>
        </p:nvSpPr>
        <p:spPr bwMode="auto">
          <a:xfrm>
            <a:off x="6592711" y="1540723"/>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2.4</a:t>
            </a:r>
          </a:p>
        </p:txBody>
      </p:sp>
      <p:sp>
        <p:nvSpPr>
          <p:cNvPr id="82" name="TextBox 81">
            <a:extLst>
              <a:ext uri="{FF2B5EF4-FFF2-40B4-BE49-F238E27FC236}">
                <a16:creationId xmlns:a16="http://schemas.microsoft.com/office/drawing/2014/main" id="{D4FDC327-5026-E64F-4B5A-2488F7E0D844}"/>
              </a:ext>
            </a:extLst>
          </p:cNvPr>
          <p:cNvSpPr txBox="1"/>
          <p:nvPr/>
        </p:nvSpPr>
        <p:spPr bwMode="auto">
          <a:xfrm>
            <a:off x="4464755" y="2410178"/>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0.3</a:t>
            </a:r>
          </a:p>
        </p:txBody>
      </p:sp>
      <p:sp>
        <p:nvSpPr>
          <p:cNvPr id="83" name="TextBox 82">
            <a:extLst>
              <a:ext uri="{FF2B5EF4-FFF2-40B4-BE49-F238E27FC236}">
                <a16:creationId xmlns:a16="http://schemas.microsoft.com/office/drawing/2014/main" id="{CB423FD6-AEB8-9A45-F388-870AE7D3CB97}"/>
              </a:ext>
            </a:extLst>
          </p:cNvPr>
          <p:cNvSpPr txBox="1"/>
          <p:nvPr/>
        </p:nvSpPr>
        <p:spPr bwMode="auto">
          <a:xfrm>
            <a:off x="4763910" y="2359378"/>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0.6</a:t>
            </a:r>
          </a:p>
        </p:txBody>
      </p:sp>
      <p:sp>
        <p:nvSpPr>
          <p:cNvPr id="84" name="TextBox 83">
            <a:extLst>
              <a:ext uri="{FF2B5EF4-FFF2-40B4-BE49-F238E27FC236}">
                <a16:creationId xmlns:a16="http://schemas.microsoft.com/office/drawing/2014/main" id="{1FC81D42-1D87-850C-9CF8-886B2FBAD63F}"/>
              </a:ext>
            </a:extLst>
          </p:cNvPr>
          <p:cNvSpPr txBox="1"/>
          <p:nvPr/>
        </p:nvSpPr>
        <p:spPr bwMode="auto">
          <a:xfrm>
            <a:off x="5074354" y="2297290"/>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0.9</a:t>
            </a:r>
          </a:p>
        </p:txBody>
      </p:sp>
      <p:sp>
        <p:nvSpPr>
          <p:cNvPr id="85" name="TextBox 84">
            <a:extLst>
              <a:ext uri="{FF2B5EF4-FFF2-40B4-BE49-F238E27FC236}">
                <a16:creationId xmlns:a16="http://schemas.microsoft.com/office/drawing/2014/main" id="{7F6E40BF-5EBA-513E-D94D-4DDC33715422}"/>
              </a:ext>
            </a:extLst>
          </p:cNvPr>
          <p:cNvSpPr txBox="1"/>
          <p:nvPr/>
        </p:nvSpPr>
        <p:spPr bwMode="auto">
          <a:xfrm>
            <a:off x="5373510" y="2246490"/>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1.2</a:t>
            </a:r>
          </a:p>
        </p:txBody>
      </p:sp>
      <p:sp>
        <p:nvSpPr>
          <p:cNvPr id="86" name="TextBox 85">
            <a:extLst>
              <a:ext uri="{FF2B5EF4-FFF2-40B4-BE49-F238E27FC236}">
                <a16:creationId xmlns:a16="http://schemas.microsoft.com/office/drawing/2014/main" id="{A90BC54B-D178-596C-1F5A-0702E7539B27}"/>
              </a:ext>
            </a:extLst>
          </p:cNvPr>
          <p:cNvSpPr txBox="1"/>
          <p:nvPr/>
        </p:nvSpPr>
        <p:spPr bwMode="auto">
          <a:xfrm>
            <a:off x="5672666" y="2184401"/>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1.8</a:t>
            </a:r>
          </a:p>
        </p:txBody>
      </p:sp>
      <p:sp>
        <p:nvSpPr>
          <p:cNvPr id="87" name="TextBox 86">
            <a:extLst>
              <a:ext uri="{FF2B5EF4-FFF2-40B4-BE49-F238E27FC236}">
                <a16:creationId xmlns:a16="http://schemas.microsoft.com/office/drawing/2014/main" id="{F91BC149-59A1-B6F4-C5E3-145252F3C52E}"/>
              </a:ext>
            </a:extLst>
          </p:cNvPr>
          <p:cNvSpPr txBox="1"/>
          <p:nvPr/>
        </p:nvSpPr>
        <p:spPr bwMode="auto">
          <a:xfrm>
            <a:off x="5983110" y="2133601"/>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2.4</a:t>
            </a:r>
          </a:p>
        </p:txBody>
      </p:sp>
      <p:sp>
        <p:nvSpPr>
          <p:cNvPr id="88" name="TextBox 87">
            <a:extLst>
              <a:ext uri="{FF2B5EF4-FFF2-40B4-BE49-F238E27FC236}">
                <a16:creationId xmlns:a16="http://schemas.microsoft.com/office/drawing/2014/main" id="{3ABFC4D5-37FD-2CE0-847D-C4F3EFE0020D}"/>
              </a:ext>
            </a:extLst>
          </p:cNvPr>
          <p:cNvSpPr txBox="1"/>
          <p:nvPr/>
        </p:nvSpPr>
        <p:spPr bwMode="auto">
          <a:xfrm>
            <a:off x="6270977" y="2071513"/>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3.0</a:t>
            </a:r>
          </a:p>
        </p:txBody>
      </p:sp>
      <p:sp>
        <p:nvSpPr>
          <p:cNvPr id="89" name="TextBox 88">
            <a:extLst>
              <a:ext uri="{FF2B5EF4-FFF2-40B4-BE49-F238E27FC236}">
                <a16:creationId xmlns:a16="http://schemas.microsoft.com/office/drawing/2014/main" id="{79ED21A3-FA30-6635-3EA9-9218DC35C251}"/>
              </a:ext>
            </a:extLst>
          </p:cNvPr>
          <p:cNvSpPr txBox="1"/>
          <p:nvPr/>
        </p:nvSpPr>
        <p:spPr bwMode="auto">
          <a:xfrm>
            <a:off x="6581421" y="2020713"/>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3.6</a:t>
            </a:r>
          </a:p>
        </p:txBody>
      </p:sp>
      <p:sp>
        <p:nvSpPr>
          <p:cNvPr id="90" name="TextBox 89">
            <a:extLst>
              <a:ext uri="{FF2B5EF4-FFF2-40B4-BE49-F238E27FC236}">
                <a16:creationId xmlns:a16="http://schemas.microsoft.com/office/drawing/2014/main" id="{00F10A9A-6C2A-BCAC-D76D-1515FAE4AD78}"/>
              </a:ext>
            </a:extLst>
          </p:cNvPr>
          <p:cNvSpPr txBox="1"/>
          <p:nvPr/>
        </p:nvSpPr>
        <p:spPr bwMode="auto">
          <a:xfrm>
            <a:off x="6880577" y="1958624"/>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4.2</a:t>
            </a:r>
          </a:p>
        </p:txBody>
      </p:sp>
      <p:sp>
        <p:nvSpPr>
          <p:cNvPr id="91" name="TextBox 90">
            <a:extLst>
              <a:ext uri="{FF2B5EF4-FFF2-40B4-BE49-F238E27FC236}">
                <a16:creationId xmlns:a16="http://schemas.microsoft.com/office/drawing/2014/main" id="{EF678B09-B43D-E164-11C9-7ECD416370E8}"/>
              </a:ext>
            </a:extLst>
          </p:cNvPr>
          <p:cNvSpPr txBox="1"/>
          <p:nvPr/>
        </p:nvSpPr>
        <p:spPr bwMode="auto">
          <a:xfrm>
            <a:off x="7191021" y="1896535"/>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4.8</a:t>
            </a:r>
          </a:p>
        </p:txBody>
      </p:sp>
      <p:sp>
        <p:nvSpPr>
          <p:cNvPr id="92" name="TextBox 91">
            <a:extLst>
              <a:ext uri="{FF2B5EF4-FFF2-40B4-BE49-F238E27FC236}">
                <a16:creationId xmlns:a16="http://schemas.microsoft.com/office/drawing/2014/main" id="{B1A9E0C2-4919-CAAE-4BA3-50372F38957A}"/>
              </a:ext>
            </a:extLst>
          </p:cNvPr>
          <p:cNvSpPr txBox="1"/>
          <p:nvPr/>
        </p:nvSpPr>
        <p:spPr bwMode="auto">
          <a:xfrm>
            <a:off x="4464755" y="2963335"/>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0.3</a:t>
            </a:r>
          </a:p>
        </p:txBody>
      </p:sp>
      <p:sp>
        <p:nvSpPr>
          <p:cNvPr id="93" name="TextBox 92">
            <a:extLst>
              <a:ext uri="{FF2B5EF4-FFF2-40B4-BE49-F238E27FC236}">
                <a16:creationId xmlns:a16="http://schemas.microsoft.com/office/drawing/2014/main" id="{65D94851-04B6-9453-2F9D-32457E8C496E}"/>
              </a:ext>
            </a:extLst>
          </p:cNvPr>
          <p:cNvSpPr txBox="1"/>
          <p:nvPr/>
        </p:nvSpPr>
        <p:spPr bwMode="auto">
          <a:xfrm>
            <a:off x="4763911" y="2912535"/>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0.6</a:t>
            </a:r>
          </a:p>
        </p:txBody>
      </p:sp>
      <p:sp>
        <p:nvSpPr>
          <p:cNvPr id="94" name="TextBox 93">
            <a:extLst>
              <a:ext uri="{FF2B5EF4-FFF2-40B4-BE49-F238E27FC236}">
                <a16:creationId xmlns:a16="http://schemas.microsoft.com/office/drawing/2014/main" id="{FBEDE95C-DE8F-2D14-FCFE-4B5C71D81578}"/>
              </a:ext>
            </a:extLst>
          </p:cNvPr>
          <p:cNvSpPr txBox="1"/>
          <p:nvPr/>
        </p:nvSpPr>
        <p:spPr bwMode="auto">
          <a:xfrm>
            <a:off x="5063067" y="2850446"/>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0.9</a:t>
            </a:r>
          </a:p>
        </p:txBody>
      </p:sp>
      <p:sp>
        <p:nvSpPr>
          <p:cNvPr id="95" name="TextBox 94">
            <a:extLst>
              <a:ext uri="{FF2B5EF4-FFF2-40B4-BE49-F238E27FC236}">
                <a16:creationId xmlns:a16="http://schemas.microsoft.com/office/drawing/2014/main" id="{05F2111E-0D05-06A7-3178-BA32C601450D}"/>
              </a:ext>
            </a:extLst>
          </p:cNvPr>
          <p:cNvSpPr txBox="1"/>
          <p:nvPr/>
        </p:nvSpPr>
        <p:spPr bwMode="auto">
          <a:xfrm>
            <a:off x="5362223" y="2799646"/>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1.2</a:t>
            </a:r>
          </a:p>
        </p:txBody>
      </p:sp>
      <p:sp>
        <p:nvSpPr>
          <p:cNvPr id="96" name="TextBox 95">
            <a:extLst>
              <a:ext uri="{FF2B5EF4-FFF2-40B4-BE49-F238E27FC236}">
                <a16:creationId xmlns:a16="http://schemas.microsoft.com/office/drawing/2014/main" id="{974C4951-9DB5-B43C-B27E-702F224C28D1}"/>
              </a:ext>
            </a:extLst>
          </p:cNvPr>
          <p:cNvSpPr txBox="1"/>
          <p:nvPr/>
        </p:nvSpPr>
        <p:spPr bwMode="auto">
          <a:xfrm>
            <a:off x="5683957" y="2737557"/>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1.8</a:t>
            </a:r>
          </a:p>
        </p:txBody>
      </p:sp>
      <p:sp>
        <p:nvSpPr>
          <p:cNvPr id="97" name="TextBox 96">
            <a:extLst>
              <a:ext uri="{FF2B5EF4-FFF2-40B4-BE49-F238E27FC236}">
                <a16:creationId xmlns:a16="http://schemas.microsoft.com/office/drawing/2014/main" id="{327CC6A2-3F68-70FC-E9DE-38113DA2C1F5}"/>
              </a:ext>
            </a:extLst>
          </p:cNvPr>
          <p:cNvSpPr txBox="1"/>
          <p:nvPr/>
        </p:nvSpPr>
        <p:spPr bwMode="auto">
          <a:xfrm>
            <a:off x="5971824" y="2686757"/>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2.4</a:t>
            </a:r>
          </a:p>
        </p:txBody>
      </p:sp>
      <p:sp>
        <p:nvSpPr>
          <p:cNvPr id="98" name="TextBox 97">
            <a:extLst>
              <a:ext uri="{FF2B5EF4-FFF2-40B4-BE49-F238E27FC236}">
                <a16:creationId xmlns:a16="http://schemas.microsoft.com/office/drawing/2014/main" id="{DA65F6DF-21A0-260B-842E-3E28A7F3267E}"/>
              </a:ext>
            </a:extLst>
          </p:cNvPr>
          <p:cNvSpPr txBox="1"/>
          <p:nvPr/>
        </p:nvSpPr>
        <p:spPr bwMode="auto">
          <a:xfrm>
            <a:off x="6282269" y="2613379"/>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3.0</a:t>
            </a:r>
          </a:p>
        </p:txBody>
      </p:sp>
      <p:sp>
        <p:nvSpPr>
          <p:cNvPr id="99" name="TextBox 98">
            <a:extLst>
              <a:ext uri="{FF2B5EF4-FFF2-40B4-BE49-F238E27FC236}">
                <a16:creationId xmlns:a16="http://schemas.microsoft.com/office/drawing/2014/main" id="{A0685245-7185-5DD1-19F7-C74AC3DBC499}"/>
              </a:ext>
            </a:extLst>
          </p:cNvPr>
          <p:cNvSpPr txBox="1"/>
          <p:nvPr/>
        </p:nvSpPr>
        <p:spPr bwMode="auto">
          <a:xfrm>
            <a:off x="6581424" y="2585157"/>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3.6</a:t>
            </a:r>
          </a:p>
        </p:txBody>
      </p:sp>
      <p:sp>
        <p:nvSpPr>
          <p:cNvPr id="100" name="TextBox 99">
            <a:extLst>
              <a:ext uri="{FF2B5EF4-FFF2-40B4-BE49-F238E27FC236}">
                <a16:creationId xmlns:a16="http://schemas.microsoft.com/office/drawing/2014/main" id="{B3C49D88-0443-8F0F-2254-0574B2C9C7F7}"/>
              </a:ext>
            </a:extLst>
          </p:cNvPr>
          <p:cNvSpPr txBox="1"/>
          <p:nvPr/>
        </p:nvSpPr>
        <p:spPr bwMode="auto">
          <a:xfrm>
            <a:off x="7185379" y="2444046"/>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4.8</a:t>
            </a:r>
          </a:p>
        </p:txBody>
      </p:sp>
      <p:sp>
        <p:nvSpPr>
          <p:cNvPr id="101" name="TextBox 100">
            <a:extLst>
              <a:ext uri="{FF2B5EF4-FFF2-40B4-BE49-F238E27FC236}">
                <a16:creationId xmlns:a16="http://schemas.microsoft.com/office/drawing/2014/main" id="{1C55F216-00E6-779F-CD1D-96A8592ED869}"/>
              </a:ext>
            </a:extLst>
          </p:cNvPr>
          <p:cNvSpPr txBox="1"/>
          <p:nvPr/>
        </p:nvSpPr>
        <p:spPr bwMode="auto">
          <a:xfrm>
            <a:off x="6891868" y="2500490"/>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4.2</a:t>
            </a:r>
          </a:p>
        </p:txBody>
      </p:sp>
      <p:sp>
        <p:nvSpPr>
          <p:cNvPr id="102" name="TextBox 101">
            <a:extLst>
              <a:ext uri="{FF2B5EF4-FFF2-40B4-BE49-F238E27FC236}">
                <a16:creationId xmlns:a16="http://schemas.microsoft.com/office/drawing/2014/main" id="{3DCE13EC-15ED-E954-5A7D-BC30B139BEF4}"/>
              </a:ext>
            </a:extLst>
          </p:cNvPr>
          <p:cNvSpPr txBox="1"/>
          <p:nvPr/>
        </p:nvSpPr>
        <p:spPr bwMode="auto">
          <a:xfrm>
            <a:off x="7495823" y="2381957"/>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5.4</a:t>
            </a:r>
          </a:p>
        </p:txBody>
      </p:sp>
      <p:sp>
        <p:nvSpPr>
          <p:cNvPr id="103" name="TextBox 102">
            <a:extLst>
              <a:ext uri="{FF2B5EF4-FFF2-40B4-BE49-F238E27FC236}">
                <a16:creationId xmlns:a16="http://schemas.microsoft.com/office/drawing/2014/main" id="{77199015-0745-2CA8-7974-BD9D38490C1A}"/>
              </a:ext>
            </a:extLst>
          </p:cNvPr>
          <p:cNvSpPr txBox="1"/>
          <p:nvPr/>
        </p:nvSpPr>
        <p:spPr bwMode="auto">
          <a:xfrm>
            <a:off x="7806268" y="2331157"/>
            <a:ext cx="541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6.0</a:t>
            </a:r>
          </a:p>
        </p:txBody>
      </p:sp>
      <p:sp>
        <p:nvSpPr>
          <p:cNvPr id="104" name="TextBox 103">
            <a:extLst>
              <a:ext uri="{FF2B5EF4-FFF2-40B4-BE49-F238E27FC236}">
                <a16:creationId xmlns:a16="http://schemas.microsoft.com/office/drawing/2014/main" id="{73D38C7B-6D30-5B89-468C-281C1DA254A5}"/>
              </a:ext>
            </a:extLst>
          </p:cNvPr>
          <p:cNvSpPr txBox="1"/>
          <p:nvPr/>
        </p:nvSpPr>
        <p:spPr bwMode="auto">
          <a:xfrm>
            <a:off x="396523" y="2152128"/>
            <a:ext cx="205316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Males and females </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18-80 yr of age with MASH and fibrosis (NAFLD activity score &gt;4 and F1-3),</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BMI &gt;25 kg/m</a:t>
            </a:r>
            <a:r>
              <a:rPr lang="en-US" sz="1600" b="0" baseline="30000">
                <a:solidFill>
                  <a:schemeClr val="bg1"/>
                </a:solidFill>
                <a:latin typeface="Calibri" panose="020F0502020204030204" pitchFamily="34" charset="0"/>
              </a:rPr>
              <a:t>2</a:t>
            </a:r>
          </a:p>
        </p:txBody>
      </p:sp>
      <p:sp>
        <p:nvSpPr>
          <p:cNvPr id="105" name="TextBox 104">
            <a:extLst>
              <a:ext uri="{FF2B5EF4-FFF2-40B4-BE49-F238E27FC236}">
                <a16:creationId xmlns:a16="http://schemas.microsoft.com/office/drawing/2014/main" id="{4F80162E-AFED-B726-A6BD-9525DCE4440F}"/>
              </a:ext>
            </a:extLst>
          </p:cNvPr>
          <p:cNvSpPr txBox="1"/>
          <p:nvPr/>
        </p:nvSpPr>
        <p:spPr bwMode="auto">
          <a:xfrm>
            <a:off x="1027288" y="3666067"/>
            <a:ext cx="18415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N = 295</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randomized 1:1:1:1</a:t>
            </a:r>
            <a:endParaRPr lang="en-US" sz="1400" b="0" baseline="30000">
              <a:solidFill>
                <a:schemeClr val="bg1"/>
              </a:solidFill>
              <a:latin typeface="Calibri" panose="020F0502020204030204" pitchFamily="34" charset="0"/>
            </a:endParaRPr>
          </a:p>
        </p:txBody>
      </p:sp>
      <p:grpSp>
        <p:nvGrpSpPr>
          <p:cNvPr id="119" name="Group 118">
            <a:extLst>
              <a:ext uri="{FF2B5EF4-FFF2-40B4-BE49-F238E27FC236}">
                <a16:creationId xmlns:a16="http://schemas.microsoft.com/office/drawing/2014/main" id="{0030C97C-AA10-D341-C52E-FC8AFC20B950}"/>
              </a:ext>
            </a:extLst>
          </p:cNvPr>
          <p:cNvGrpSpPr/>
          <p:nvPr/>
        </p:nvGrpSpPr>
        <p:grpSpPr>
          <a:xfrm>
            <a:off x="2381955" y="2111021"/>
            <a:ext cx="1035756" cy="1682045"/>
            <a:chOff x="2381955" y="2111021"/>
            <a:chExt cx="1035756" cy="1682045"/>
          </a:xfrm>
        </p:grpSpPr>
        <p:cxnSp>
          <p:nvCxnSpPr>
            <p:cNvPr id="118" name="Straight Connector 117">
              <a:extLst>
                <a:ext uri="{FF2B5EF4-FFF2-40B4-BE49-F238E27FC236}">
                  <a16:creationId xmlns:a16="http://schemas.microsoft.com/office/drawing/2014/main" id="{6A85AB4D-0FDC-20C5-6B5A-868F7211C448}"/>
                </a:ext>
              </a:extLst>
            </p:cNvPr>
            <p:cNvCxnSpPr>
              <a:cxnSpLocks/>
            </p:cNvCxnSpPr>
            <p:nvPr/>
          </p:nvCxnSpPr>
          <p:spPr bwMode="auto">
            <a:xfrm>
              <a:off x="2381955" y="2935111"/>
              <a:ext cx="745067" cy="0"/>
            </a:xfrm>
            <a:prstGeom prst="line">
              <a:avLst/>
            </a:prstGeom>
            <a:noFill/>
            <a:ln w="28575" cap="flat" cmpd="sng" algn="ctr">
              <a:solidFill>
                <a:schemeClr val="bg1"/>
              </a:solidFill>
              <a:prstDash val="solid"/>
              <a:round/>
              <a:headEnd type="none" w="med" len="med"/>
              <a:tailEnd type="none" w="med" len="med"/>
            </a:ln>
            <a:effectLst/>
          </p:spPr>
        </p:cxnSp>
        <p:grpSp>
          <p:nvGrpSpPr>
            <p:cNvPr id="116" name="Group 115">
              <a:extLst>
                <a:ext uri="{FF2B5EF4-FFF2-40B4-BE49-F238E27FC236}">
                  <a16:creationId xmlns:a16="http://schemas.microsoft.com/office/drawing/2014/main" id="{120E4BA0-1ACC-6C40-1E0E-3F317D217B85}"/>
                </a:ext>
              </a:extLst>
            </p:cNvPr>
            <p:cNvGrpSpPr/>
            <p:nvPr/>
          </p:nvGrpSpPr>
          <p:grpSpPr>
            <a:xfrm>
              <a:off x="3115733" y="2111021"/>
              <a:ext cx="301978" cy="1682045"/>
              <a:chOff x="3138311" y="2111021"/>
              <a:chExt cx="301978" cy="1682045"/>
            </a:xfrm>
          </p:grpSpPr>
          <p:sp>
            <p:nvSpPr>
              <p:cNvPr id="112" name="Left Bracket 111">
                <a:extLst>
                  <a:ext uri="{FF2B5EF4-FFF2-40B4-BE49-F238E27FC236}">
                    <a16:creationId xmlns:a16="http://schemas.microsoft.com/office/drawing/2014/main" id="{56DB6C00-096D-D707-A8FE-4355498D3DFF}"/>
                  </a:ext>
                </a:extLst>
              </p:cNvPr>
              <p:cNvSpPr/>
              <p:nvPr/>
            </p:nvSpPr>
            <p:spPr bwMode="auto">
              <a:xfrm>
                <a:off x="3146778" y="2111021"/>
                <a:ext cx="293511" cy="1682045"/>
              </a:xfrm>
              <a:prstGeom prst="leftBracket">
                <a:avLst>
                  <a:gd name="adj" fmla="val 0"/>
                </a:avLst>
              </a:prstGeom>
              <a:noFill/>
              <a:ln w="28575" cap="flat" cmpd="sng" algn="ctr">
                <a:solidFill>
                  <a:schemeClr val="bg1"/>
                </a:solidFill>
                <a:prstDash val="solid"/>
                <a:miter lim="800000"/>
                <a:headEnd type="triangle" w="med" len="med"/>
                <a:tailEnd type="triangle" w="med" len="med"/>
              </a:ln>
              <a:effectLst/>
            </p:spPr>
            <p:txBody>
              <a:bodyPr rtlCol="0" anchor="ctr"/>
              <a:lstStyle/>
              <a:p>
                <a:pPr algn="ctr"/>
                <a:endParaRPr lang="en-US"/>
              </a:p>
            </p:txBody>
          </p:sp>
          <p:cxnSp>
            <p:nvCxnSpPr>
              <p:cNvPr id="114" name="Straight Arrow Connector 113">
                <a:extLst>
                  <a:ext uri="{FF2B5EF4-FFF2-40B4-BE49-F238E27FC236}">
                    <a16:creationId xmlns:a16="http://schemas.microsoft.com/office/drawing/2014/main" id="{984C3042-AC6A-87CB-E79F-BE92ADDAA3EA}"/>
                  </a:ext>
                </a:extLst>
              </p:cNvPr>
              <p:cNvCxnSpPr>
                <a:cxnSpLocks/>
              </p:cNvCxnSpPr>
              <p:nvPr/>
            </p:nvCxnSpPr>
            <p:spPr bwMode="auto">
              <a:xfrm>
                <a:off x="3138311" y="2641600"/>
                <a:ext cx="290689" cy="2045"/>
              </a:xfrm>
              <a:prstGeom prst="straightConnector1">
                <a:avLst/>
              </a:prstGeom>
              <a:noFill/>
              <a:ln w="28575" cap="flat" cmpd="sng" algn="ctr">
                <a:solidFill>
                  <a:schemeClr val="bg1"/>
                </a:solidFill>
                <a:prstDash val="solid"/>
                <a:round/>
                <a:headEnd type="none" w="med" len="med"/>
                <a:tailEnd type="triangle"/>
              </a:ln>
              <a:effectLst/>
            </p:spPr>
          </p:cxnSp>
          <p:cxnSp>
            <p:nvCxnSpPr>
              <p:cNvPr id="115" name="Straight Arrow Connector 114">
                <a:extLst>
                  <a:ext uri="{FF2B5EF4-FFF2-40B4-BE49-F238E27FC236}">
                    <a16:creationId xmlns:a16="http://schemas.microsoft.com/office/drawing/2014/main" id="{9EFD0C67-8264-55CA-7D91-3F1B827A29C5}"/>
                  </a:ext>
                </a:extLst>
              </p:cNvPr>
              <p:cNvCxnSpPr>
                <a:cxnSpLocks/>
              </p:cNvCxnSpPr>
              <p:nvPr/>
            </p:nvCxnSpPr>
            <p:spPr bwMode="auto">
              <a:xfrm>
                <a:off x="3138311" y="3200400"/>
                <a:ext cx="290689" cy="2045"/>
              </a:xfrm>
              <a:prstGeom prst="straightConnector1">
                <a:avLst/>
              </a:prstGeom>
              <a:noFill/>
              <a:ln w="28575" cap="flat" cmpd="sng" algn="ctr">
                <a:solidFill>
                  <a:schemeClr val="bg1"/>
                </a:solidFill>
                <a:prstDash val="solid"/>
                <a:round/>
                <a:headEnd type="none" w="med" len="med"/>
                <a:tailEnd type="triangle"/>
              </a:ln>
              <a:effectLst/>
            </p:spPr>
          </p:cxnSp>
        </p:grpSp>
      </p:grpSp>
      <p:cxnSp>
        <p:nvCxnSpPr>
          <p:cNvPr id="123" name="Straight Connector 122">
            <a:extLst>
              <a:ext uri="{FF2B5EF4-FFF2-40B4-BE49-F238E27FC236}">
                <a16:creationId xmlns:a16="http://schemas.microsoft.com/office/drawing/2014/main" id="{31CAC3BE-6B0C-92E6-5170-9CF17A9B975F}"/>
              </a:ext>
            </a:extLst>
          </p:cNvPr>
          <p:cNvCxnSpPr>
            <a:cxnSpLocks/>
          </p:cNvCxnSpPr>
          <p:nvPr/>
        </p:nvCxnSpPr>
        <p:spPr bwMode="auto">
          <a:xfrm>
            <a:off x="2483556" y="4330700"/>
            <a:ext cx="5834944"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86223B5-98FD-28FC-8A7D-71A508667DD4}"/>
              </a:ext>
            </a:extLst>
          </p:cNvPr>
          <p:cNvCxnSpPr>
            <a:cxnSpLocks/>
          </p:cNvCxnSpPr>
          <p:nvPr/>
        </p:nvCxnSpPr>
        <p:spPr bwMode="auto">
          <a:xfrm>
            <a:off x="2816578" y="43405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984662E-03A2-2B07-EECA-C3BD75132C54}"/>
              </a:ext>
            </a:extLst>
          </p:cNvPr>
          <p:cNvCxnSpPr>
            <a:cxnSpLocks/>
          </p:cNvCxnSpPr>
          <p:nvPr/>
        </p:nvCxnSpPr>
        <p:spPr bwMode="auto">
          <a:xfrm>
            <a:off x="45945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FC82A6D-BC6F-03D5-87B7-69CA0B83E587}"/>
              </a:ext>
            </a:extLst>
          </p:cNvPr>
          <p:cNvCxnSpPr>
            <a:cxnSpLocks/>
          </p:cNvCxnSpPr>
          <p:nvPr/>
        </p:nvCxnSpPr>
        <p:spPr bwMode="auto">
          <a:xfrm>
            <a:off x="48993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BD168E18-DC82-9608-B3BA-3CEE2874964E}"/>
              </a:ext>
            </a:extLst>
          </p:cNvPr>
          <p:cNvCxnSpPr>
            <a:cxnSpLocks/>
          </p:cNvCxnSpPr>
          <p:nvPr/>
        </p:nvCxnSpPr>
        <p:spPr bwMode="auto">
          <a:xfrm>
            <a:off x="52041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4D25553-F9C2-F40D-78E7-3692D39A3608}"/>
              </a:ext>
            </a:extLst>
          </p:cNvPr>
          <p:cNvCxnSpPr>
            <a:cxnSpLocks/>
          </p:cNvCxnSpPr>
          <p:nvPr/>
        </p:nvCxnSpPr>
        <p:spPr bwMode="auto">
          <a:xfrm>
            <a:off x="55089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2CC1B677-DD8E-6160-E3B4-9DF07587D718}"/>
              </a:ext>
            </a:extLst>
          </p:cNvPr>
          <p:cNvCxnSpPr>
            <a:cxnSpLocks/>
          </p:cNvCxnSpPr>
          <p:nvPr/>
        </p:nvCxnSpPr>
        <p:spPr bwMode="auto">
          <a:xfrm>
            <a:off x="58137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B2348B8-20BA-2E63-92A6-CB2F2F778538}"/>
              </a:ext>
            </a:extLst>
          </p:cNvPr>
          <p:cNvCxnSpPr>
            <a:cxnSpLocks/>
          </p:cNvCxnSpPr>
          <p:nvPr/>
        </p:nvCxnSpPr>
        <p:spPr bwMode="auto">
          <a:xfrm>
            <a:off x="61185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3099C7FE-20B3-9A9A-0673-ABE383DA2C22}"/>
              </a:ext>
            </a:extLst>
          </p:cNvPr>
          <p:cNvCxnSpPr>
            <a:cxnSpLocks/>
          </p:cNvCxnSpPr>
          <p:nvPr/>
        </p:nvCxnSpPr>
        <p:spPr bwMode="auto">
          <a:xfrm>
            <a:off x="64233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2F11FE8-23C5-D821-7483-7F6673F36B49}"/>
              </a:ext>
            </a:extLst>
          </p:cNvPr>
          <p:cNvCxnSpPr>
            <a:cxnSpLocks/>
          </p:cNvCxnSpPr>
          <p:nvPr/>
        </p:nvCxnSpPr>
        <p:spPr bwMode="auto">
          <a:xfrm>
            <a:off x="67281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74C9339-FC22-F48E-D869-15ECD85EFD2E}"/>
              </a:ext>
            </a:extLst>
          </p:cNvPr>
          <p:cNvCxnSpPr>
            <a:cxnSpLocks/>
          </p:cNvCxnSpPr>
          <p:nvPr/>
        </p:nvCxnSpPr>
        <p:spPr bwMode="auto">
          <a:xfrm>
            <a:off x="70329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2DE5DAA-0F1D-280F-150B-FAB48EC70021}"/>
              </a:ext>
            </a:extLst>
          </p:cNvPr>
          <p:cNvCxnSpPr>
            <a:cxnSpLocks/>
          </p:cNvCxnSpPr>
          <p:nvPr/>
        </p:nvCxnSpPr>
        <p:spPr bwMode="auto">
          <a:xfrm>
            <a:off x="73377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17D3C2D-A394-6520-29DF-28F18998E7D8}"/>
              </a:ext>
            </a:extLst>
          </p:cNvPr>
          <p:cNvCxnSpPr>
            <a:cxnSpLocks/>
          </p:cNvCxnSpPr>
          <p:nvPr/>
        </p:nvCxnSpPr>
        <p:spPr bwMode="auto">
          <a:xfrm>
            <a:off x="76425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95DD33A-F972-CB67-89A3-E090CC3966C5}"/>
              </a:ext>
            </a:extLst>
          </p:cNvPr>
          <p:cNvCxnSpPr>
            <a:cxnSpLocks/>
          </p:cNvCxnSpPr>
          <p:nvPr/>
        </p:nvCxnSpPr>
        <p:spPr bwMode="auto">
          <a:xfrm>
            <a:off x="79473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D2401BD-CCA6-271C-E209-657340DC3786}"/>
              </a:ext>
            </a:extLst>
          </p:cNvPr>
          <p:cNvCxnSpPr>
            <a:cxnSpLocks/>
          </p:cNvCxnSpPr>
          <p:nvPr/>
        </p:nvCxnSpPr>
        <p:spPr bwMode="auto">
          <a:xfrm>
            <a:off x="8252180"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DEC615F6-0854-4000-01AE-D29FAD87AF97}"/>
              </a:ext>
            </a:extLst>
          </p:cNvPr>
          <p:cNvCxnSpPr>
            <a:cxnSpLocks/>
          </p:cNvCxnSpPr>
          <p:nvPr/>
        </p:nvCxnSpPr>
        <p:spPr bwMode="auto">
          <a:xfrm>
            <a:off x="8427158"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FBCB4CE-AD14-3588-A589-EE6BAF888827}"/>
              </a:ext>
            </a:extLst>
          </p:cNvPr>
          <p:cNvCxnSpPr>
            <a:cxnSpLocks/>
          </p:cNvCxnSpPr>
          <p:nvPr/>
        </p:nvCxnSpPr>
        <p:spPr bwMode="auto">
          <a:xfrm>
            <a:off x="9076269" y="43349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20DAFC2-3B61-B397-E3CB-EB3FFCB28AD9}"/>
              </a:ext>
            </a:extLst>
          </p:cNvPr>
          <p:cNvCxnSpPr>
            <a:cxnSpLocks/>
          </p:cNvCxnSpPr>
          <p:nvPr/>
        </p:nvCxnSpPr>
        <p:spPr bwMode="auto">
          <a:xfrm>
            <a:off x="2483556" y="4267199"/>
            <a:ext cx="0" cy="131741"/>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844FFBB-7190-4DE1-0EC2-AF28101759C4}"/>
              </a:ext>
            </a:extLst>
          </p:cNvPr>
          <p:cNvCxnSpPr>
            <a:cxnSpLocks/>
          </p:cNvCxnSpPr>
          <p:nvPr/>
        </p:nvCxnSpPr>
        <p:spPr bwMode="auto">
          <a:xfrm>
            <a:off x="9386711" y="4267199"/>
            <a:ext cx="0" cy="131741"/>
          </a:xfrm>
          <a:prstGeom prst="line">
            <a:avLst/>
          </a:prstGeom>
          <a:noFill/>
          <a:ln w="28575" cap="flat" cmpd="sng" algn="ctr">
            <a:solidFill>
              <a:schemeClr val="bg1"/>
            </a:solidFill>
            <a:prstDash val="solid"/>
            <a:round/>
            <a:headEnd type="none" w="med" len="med"/>
            <a:tailEnd type="none" w="med" len="med"/>
          </a:ln>
          <a:effectLst/>
        </p:spPr>
      </p:cxnSp>
      <p:sp>
        <p:nvSpPr>
          <p:cNvPr id="147" name="TextBox 146">
            <a:extLst>
              <a:ext uri="{FF2B5EF4-FFF2-40B4-BE49-F238E27FC236}">
                <a16:creationId xmlns:a16="http://schemas.microsoft.com/office/drawing/2014/main" id="{20650AFC-52C0-56F0-0CB2-4188ED283305}"/>
              </a:ext>
            </a:extLst>
          </p:cNvPr>
          <p:cNvSpPr txBox="1"/>
          <p:nvPr/>
        </p:nvSpPr>
        <p:spPr bwMode="auto">
          <a:xfrm>
            <a:off x="2822222" y="4636912"/>
            <a:ext cx="65701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Wk Since Randomization</a:t>
            </a:r>
            <a:endParaRPr lang="en-US" sz="1400" b="0" baseline="30000">
              <a:solidFill>
                <a:schemeClr val="bg1"/>
              </a:solidFill>
              <a:latin typeface="Calibri" panose="020F0502020204030204" pitchFamily="34" charset="0"/>
            </a:endParaRPr>
          </a:p>
        </p:txBody>
      </p:sp>
      <p:sp>
        <p:nvSpPr>
          <p:cNvPr id="149" name="TextBox 148">
            <a:extLst>
              <a:ext uri="{FF2B5EF4-FFF2-40B4-BE49-F238E27FC236}">
                <a16:creationId xmlns:a16="http://schemas.microsoft.com/office/drawing/2014/main" id="{EE696794-EC8D-B407-5FAF-C5D8901841DE}"/>
              </a:ext>
            </a:extLst>
          </p:cNvPr>
          <p:cNvSpPr txBox="1"/>
          <p:nvPr/>
        </p:nvSpPr>
        <p:spPr bwMode="auto">
          <a:xfrm>
            <a:off x="9146824" y="4501445"/>
            <a:ext cx="4600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EoS</a:t>
            </a:r>
            <a:endParaRPr lang="en-US" sz="1400" b="0" baseline="30000">
              <a:solidFill>
                <a:schemeClr val="bg1"/>
              </a:solidFill>
              <a:latin typeface="Calibri" panose="020F0502020204030204" pitchFamily="34" charset="0"/>
            </a:endParaRPr>
          </a:p>
        </p:txBody>
      </p:sp>
      <p:sp>
        <p:nvSpPr>
          <p:cNvPr id="150" name="TextBox 149">
            <a:extLst>
              <a:ext uri="{FF2B5EF4-FFF2-40B4-BE49-F238E27FC236}">
                <a16:creationId xmlns:a16="http://schemas.microsoft.com/office/drawing/2014/main" id="{E67E4E00-EE39-3D41-5251-DCF95BFD84EA}"/>
              </a:ext>
            </a:extLst>
          </p:cNvPr>
          <p:cNvSpPr txBox="1"/>
          <p:nvPr/>
        </p:nvSpPr>
        <p:spPr bwMode="auto">
          <a:xfrm>
            <a:off x="9191979" y="4326468"/>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52</a:t>
            </a:r>
            <a:endParaRPr lang="en-US" sz="1400" b="0" baseline="30000">
              <a:solidFill>
                <a:schemeClr val="bg1"/>
              </a:solidFill>
              <a:latin typeface="Calibri" panose="020F0502020204030204" pitchFamily="34" charset="0"/>
            </a:endParaRPr>
          </a:p>
        </p:txBody>
      </p:sp>
      <p:sp>
        <p:nvSpPr>
          <p:cNvPr id="151" name="TextBox 150">
            <a:extLst>
              <a:ext uri="{FF2B5EF4-FFF2-40B4-BE49-F238E27FC236}">
                <a16:creationId xmlns:a16="http://schemas.microsoft.com/office/drawing/2014/main" id="{FA70F6BD-55B9-BD19-ED49-D58E729A05AB}"/>
              </a:ext>
            </a:extLst>
          </p:cNvPr>
          <p:cNvSpPr txBox="1"/>
          <p:nvPr/>
        </p:nvSpPr>
        <p:spPr bwMode="auto">
          <a:xfrm>
            <a:off x="4715935"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a:t>
            </a:r>
            <a:endParaRPr lang="en-US" sz="1400" b="0" baseline="30000">
              <a:solidFill>
                <a:schemeClr val="bg1"/>
              </a:solidFill>
              <a:latin typeface="Calibri" panose="020F0502020204030204" pitchFamily="34" charset="0"/>
            </a:endParaRPr>
          </a:p>
        </p:txBody>
      </p:sp>
      <p:sp>
        <p:nvSpPr>
          <p:cNvPr id="152" name="TextBox 151">
            <a:extLst>
              <a:ext uri="{FF2B5EF4-FFF2-40B4-BE49-F238E27FC236}">
                <a16:creationId xmlns:a16="http://schemas.microsoft.com/office/drawing/2014/main" id="{9106E946-865C-CD35-B49A-E22B50028A88}"/>
              </a:ext>
            </a:extLst>
          </p:cNvPr>
          <p:cNvSpPr txBox="1"/>
          <p:nvPr/>
        </p:nvSpPr>
        <p:spPr bwMode="auto">
          <a:xfrm>
            <a:off x="5020222"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4</a:t>
            </a:r>
            <a:endParaRPr lang="en-US" sz="1400" b="0" baseline="30000">
              <a:solidFill>
                <a:schemeClr val="bg1"/>
              </a:solidFill>
              <a:latin typeface="Calibri" panose="020F0502020204030204" pitchFamily="34" charset="0"/>
            </a:endParaRPr>
          </a:p>
        </p:txBody>
      </p:sp>
      <p:sp>
        <p:nvSpPr>
          <p:cNvPr id="153" name="TextBox 152">
            <a:extLst>
              <a:ext uri="{FF2B5EF4-FFF2-40B4-BE49-F238E27FC236}">
                <a16:creationId xmlns:a16="http://schemas.microsoft.com/office/drawing/2014/main" id="{FCC4D9F2-51B3-7295-4E8F-877091423579}"/>
              </a:ext>
            </a:extLst>
          </p:cNvPr>
          <p:cNvSpPr txBox="1"/>
          <p:nvPr/>
        </p:nvSpPr>
        <p:spPr bwMode="auto">
          <a:xfrm>
            <a:off x="5324509"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6</a:t>
            </a:r>
          </a:p>
        </p:txBody>
      </p:sp>
      <p:sp>
        <p:nvSpPr>
          <p:cNvPr id="154" name="TextBox 153">
            <a:extLst>
              <a:ext uri="{FF2B5EF4-FFF2-40B4-BE49-F238E27FC236}">
                <a16:creationId xmlns:a16="http://schemas.microsoft.com/office/drawing/2014/main" id="{10E1826D-7926-6A45-05D9-209865E2CD83}"/>
              </a:ext>
            </a:extLst>
          </p:cNvPr>
          <p:cNvSpPr txBox="1"/>
          <p:nvPr/>
        </p:nvSpPr>
        <p:spPr bwMode="auto">
          <a:xfrm>
            <a:off x="5628796"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a:t>
            </a:r>
            <a:endParaRPr lang="en-US" sz="1400" b="0" baseline="30000">
              <a:solidFill>
                <a:schemeClr val="bg1"/>
              </a:solidFill>
              <a:latin typeface="Calibri" panose="020F0502020204030204" pitchFamily="34" charset="0"/>
            </a:endParaRPr>
          </a:p>
        </p:txBody>
      </p:sp>
      <p:sp>
        <p:nvSpPr>
          <p:cNvPr id="155" name="TextBox 154">
            <a:extLst>
              <a:ext uri="{FF2B5EF4-FFF2-40B4-BE49-F238E27FC236}">
                <a16:creationId xmlns:a16="http://schemas.microsoft.com/office/drawing/2014/main" id="{9E1D812C-B535-0153-7291-704AE4E79052}"/>
              </a:ext>
            </a:extLst>
          </p:cNvPr>
          <p:cNvSpPr txBox="1"/>
          <p:nvPr/>
        </p:nvSpPr>
        <p:spPr bwMode="auto">
          <a:xfrm>
            <a:off x="5933083"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10</a:t>
            </a:r>
            <a:endParaRPr lang="en-US" sz="1400" b="0" baseline="30000">
              <a:solidFill>
                <a:schemeClr val="bg1"/>
              </a:solidFill>
              <a:latin typeface="Calibri" panose="020F0502020204030204" pitchFamily="34" charset="0"/>
            </a:endParaRPr>
          </a:p>
        </p:txBody>
      </p:sp>
      <p:sp>
        <p:nvSpPr>
          <p:cNvPr id="156" name="TextBox 155">
            <a:extLst>
              <a:ext uri="{FF2B5EF4-FFF2-40B4-BE49-F238E27FC236}">
                <a16:creationId xmlns:a16="http://schemas.microsoft.com/office/drawing/2014/main" id="{F0388CDA-9FA0-F6A8-B8B3-FD7CF1B80FDE}"/>
              </a:ext>
            </a:extLst>
          </p:cNvPr>
          <p:cNvSpPr txBox="1"/>
          <p:nvPr/>
        </p:nvSpPr>
        <p:spPr bwMode="auto">
          <a:xfrm>
            <a:off x="6237370"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12</a:t>
            </a:r>
            <a:endParaRPr lang="en-US" sz="1400" b="0" baseline="30000">
              <a:solidFill>
                <a:schemeClr val="bg1"/>
              </a:solidFill>
              <a:latin typeface="Calibri" panose="020F0502020204030204" pitchFamily="34" charset="0"/>
            </a:endParaRPr>
          </a:p>
        </p:txBody>
      </p:sp>
      <p:sp>
        <p:nvSpPr>
          <p:cNvPr id="157" name="TextBox 156">
            <a:extLst>
              <a:ext uri="{FF2B5EF4-FFF2-40B4-BE49-F238E27FC236}">
                <a16:creationId xmlns:a16="http://schemas.microsoft.com/office/drawing/2014/main" id="{682F4C9F-9828-727B-6FFD-039968ED694E}"/>
              </a:ext>
            </a:extLst>
          </p:cNvPr>
          <p:cNvSpPr txBox="1"/>
          <p:nvPr/>
        </p:nvSpPr>
        <p:spPr bwMode="auto">
          <a:xfrm>
            <a:off x="6541657"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14</a:t>
            </a:r>
            <a:endParaRPr lang="en-US" sz="1400" b="0" baseline="30000">
              <a:solidFill>
                <a:schemeClr val="bg1"/>
              </a:solidFill>
              <a:latin typeface="Calibri" panose="020F0502020204030204" pitchFamily="34" charset="0"/>
            </a:endParaRPr>
          </a:p>
        </p:txBody>
      </p:sp>
      <p:sp>
        <p:nvSpPr>
          <p:cNvPr id="158" name="TextBox 157">
            <a:extLst>
              <a:ext uri="{FF2B5EF4-FFF2-40B4-BE49-F238E27FC236}">
                <a16:creationId xmlns:a16="http://schemas.microsoft.com/office/drawing/2014/main" id="{5D3DDFD5-9E4A-4375-FFD1-C4EC21E5188E}"/>
              </a:ext>
            </a:extLst>
          </p:cNvPr>
          <p:cNvSpPr txBox="1"/>
          <p:nvPr/>
        </p:nvSpPr>
        <p:spPr bwMode="auto">
          <a:xfrm>
            <a:off x="6845944"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16</a:t>
            </a:r>
            <a:endParaRPr lang="en-US" sz="1400" b="0" baseline="30000">
              <a:solidFill>
                <a:schemeClr val="bg1"/>
              </a:solidFill>
              <a:latin typeface="Calibri" panose="020F0502020204030204" pitchFamily="34" charset="0"/>
            </a:endParaRPr>
          </a:p>
        </p:txBody>
      </p:sp>
      <p:sp>
        <p:nvSpPr>
          <p:cNvPr id="159" name="TextBox 158">
            <a:extLst>
              <a:ext uri="{FF2B5EF4-FFF2-40B4-BE49-F238E27FC236}">
                <a16:creationId xmlns:a16="http://schemas.microsoft.com/office/drawing/2014/main" id="{BFEC3507-10B3-4DD8-7CE4-3CC746DD183C}"/>
              </a:ext>
            </a:extLst>
          </p:cNvPr>
          <p:cNvSpPr txBox="1"/>
          <p:nvPr/>
        </p:nvSpPr>
        <p:spPr bwMode="auto">
          <a:xfrm>
            <a:off x="7150231"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18</a:t>
            </a:r>
            <a:endParaRPr lang="en-US" sz="1400" b="0" baseline="30000">
              <a:solidFill>
                <a:schemeClr val="bg1"/>
              </a:solidFill>
              <a:latin typeface="Calibri" panose="020F0502020204030204" pitchFamily="34" charset="0"/>
            </a:endParaRPr>
          </a:p>
        </p:txBody>
      </p:sp>
      <p:sp>
        <p:nvSpPr>
          <p:cNvPr id="160" name="TextBox 159">
            <a:extLst>
              <a:ext uri="{FF2B5EF4-FFF2-40B4-BE49-F238E27FC236}">
                <a16:creationId xmlns:a16="http://schemas.microsoft.com/office/drawing/2014/main" id="{6F033C88-C7A0-908E-231C-89517C032A33}"/>
              </a:ext>
            </a:extLst>
          </p:cNvPr>
          <p:cNvSpPr txBox="1"/>
          <p:nvPr/>
        </p:nvSpPr>
        <p:spPr bwMode="auto">
          <a:xfrm>
            <a:off x="7454518"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20</a:t>
            </a:r>
            <a:endParaRPr lang="en-US" sz="1400" b="0" baseline="30000">
              <a:solidFill>
                <a:schemeClr val="bg1"/>
              </a:solidFill>
              <a:latin typeface="Calibri" panose="020F0502020204030204" pitchFamily="34" charset="0"/>
            </a:endParaRPr>
          </a:p>
        </p:txBody>
      </p:sp>
      <p:sp>
        <p:nvSpPr>
          <p:cNvPr id="161" name="TextBox 160">
            <a:extLst>
              <a:ext uri="{FF2B5EF4-FFF2-40B4-BE49-F238E27FC236}">
                <a16:creationId xmlns:a16="http://schemas.microsoft.com/office/drawing/2014/main" id="{BAE316C6-85BE-3BE1-7FAB-2F5776543F78}"/>
              </a:ext>
            </a:extLst>
          </p:cNvPr>
          <p:cNvSpPr txBox="1"/>
          <p:nvPr/>
        </p:nvSpPr>
        <p:spPr bwMode="auto">
          <a:xfrm>
            <a:off x="7758805"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22</a:t>
            </a:r>
            <a:endParaRPr lang="en-US" sz="1400" b="0" baseline="30000">
              <a:solidFill>
                <a:schemeClr val="bg1"/>
              </a:solidFill>
              <a:latin typeface="Calibri" panose="020F0502020204030204" pitchFamily="34" charset="0"/>
            </a:endParaRPr>
          </a:p>
        </p:txBody>
      </p:sp>
      <p:sp>
        <p:nvSpPr>
          <p:cNvPr id="162" name="TextBox 161">
            <a:extLst>
              <a:ext uri="{FF2B5EF4-FFF2-40B4-BE49-F238E27FC236}">
                <a16:creationId xmlns:a16="http://schemas.microsoft.com/office/drawing/2014/main" id="{7015CE6B-7369-F5A3-189B-2FBFB097C804}"/>
              </a:ext>
            </a:extLst>
          </p:cNvPr>
          <p:cNvSpPr txBox="1"/>
          <p:nvPr/>
        </p:nvSpPr>
        <p:spPr bwMode="auto">
          <a:xfrm>
            <a:off x="8063091"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24</a:t>
            </a:r>
            <a:endParaRPr lang="en-US" sz="1400" b="0" baseline="30000">
              <a:solidFill>
                <a:schemeClr val="bg1"/>
              </a:solidFill>
              <a:latin typeface="Calibri" panose="020F0502020204030204" pitchFamily="34" charset="0"/>
            </a:endParaRPr>
          </a:p>
        </p:txBody>
      </p:sp>
      <p:sp>
        <p:nvSpPr>
          <p:cNvPr id="163" name="TextBox 162">
            <a:extLst>
              <a:ext uri="{FF2B5EF4-FFF2-40B4-BE49-F238E27FC236}">
                <a16:creationId xmlns:a16="http://schemas.microsoft.com/office/drawing/2014/main" id="{A0AF8A2C-9042-88EA-F7C3-E69F4BE265D9}"/>
              </a:ext>
            </a:extLst>
          </p:cNvPr>
          <p:cNvSpPr txBox="1"/>
          <p:nvPr/>
        </p:nvSpPr>
        <p:spPr bwMode="auto">
          <a:xfrm>
            <a:off x="8249357" y="4332112"/>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28</a:t>
            </a:r>
            <a:endParaRPr lang="en-US" sz="1400" b="0" baseline="30000">
              <a:solidFill>
                <a:schemeClr val="bg1"/>
              </a:solidFill>
              <a:latin typeface="Calibri" panose="020F0502020204030204" pitchFamily="34" charset="0"/>
            </a:endParaRPr>
          </a:p>
        </p:txBody>
      </p:sp>
      <p:sp>
        <p:nvSpPr>
          <p:cNvPr id="164" name="TextBox 163">
            <a:extLst>
              <a:ext uri="{FF2B5EF4-FFF2-40B4-BE49-F238E27FC236}">
                <a16:creationId xmlns:a16="http://schemas.microsoft.com/office/drawing/2014/main" id="{F583D439-60CC-F9D9-E965-5867DF9A8333}"/>
              </a:ext>
            </a:extLst>
          </p:cNvPr>
          <p:cNvSpPr txBox="1"/>
          <p:nvPr/>
        </p:nvSpPr>
        <p:spPr bwMode="auto">
          <a:xfrm>
            <a:off x="8887180" y="4326467"/>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48</a:t>
            </a:r>
            <a:endParaRPr lang="en-US" sz="1400" b="0" baseline="30000">
              <a:solidFill>
                <a:schemeClr val="bg1"/>
              </a:solidFill>
              <a:latin typeface="Calibri" panose="020F0502020204030204" pitchFamily="34" charset="0"/>
            </a:endParaRPr>
          </a:p>
        </p:txBody>
      </p:sp>
      <p:cxnSp>
        <p:nvCxnSpPr>
          <p:cNvPr id="165" name="Straight Connector 164">
            <a:extLst>
              <a:ext uri="{FF2B5EF4-FFF2-40B4-BE49-F238E27FC236}">
                <a16:creationId xmlns:a16="http://schemas.microsoft.com/office/drawing/2014/main" id="{3C283CB4-2985-9078-F560-14AE9F176544}"/>
              </a:ext>
            </a:extLst>
          </p:cNvPr>
          <p:cNvCxnSpPr>
            <a:cxnSpLocks/>
          </p:cNvCxnSpPr>
          <p:nvPr/>
        </p:nvCxnSpPr>
        <p:spPr bwMode="auto">
          <a:xfrm flipH="1">
            <a:off x="8685036" y="4267200"/>
            <a:ext cx="84314" cy="134915"/>
          </a:xfrm>
          <a:prstGeom prst="line">
            <a:avLst/>
          </a:prstGeom>
          <a:noFill/>
          <a:ln w="19050"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F61F000-2107-4D14-B1DC-A8022749CFB9}"/>
              </a:ext>
            </a:extLst>
          </p:cNvPr>
          <p:cNvCxnSpPr>
            <a:cxnSpLocks/>
          </p:cNvCxnSpPr>
          <p:nvPr/>
        </p:nvCxnSpPr>
        <p:spPr bwMode="auto">
          <a:xfrm flipH="1">
            <a:off x="8739011" y="4279900"/>
            <a:ext cx="84314" cy="134915"/>
          </a:xfrm>
          <a:prstGeom prst="line">
            <a:avLst/>
          </a:prstGeom>
          <a:noFill/>
          <a:ln w="19050"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4AB69DC-F2A2-2A5F-8023-F4A7CAFEB680}"/>
              </a:ext>
            </a:extLst>
          </p:cNvPr>
          <p:cNvCxnSpPr>
            <a:cxnSpLocks/>
          </p:cNvCxnSpPr>
          <p:nvPr/>
        </p:nvCxnSpPr>
        <p:spPr bwMode="auto">
          <a:xfrm flipH="1">
            <a:off x="8284986" y="4264025"/>
            <a:ext cx="84314" cy="134915"/>
          </a:xfrm>
          <a:prstGeom prst="line">
            <a:avLst/>
          </a:prstGeom>
          <a:noFill/>
          <a:ln w="19050"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7F9EDB7-46BA-EB26-0794-D82141B38B52}"/>
              </a:ext>
            </a:extLst>
          </p:cNvPr>
          <p:cNvCxnSpPr>
            <a:cxnSpLocks/>
          </p:cNvCxnSpPr>
          <p:nvPr/>
        </p:nvCxnSpPr>
        <p:spPr bwMode="auto">
          <a:xfrm flipH="1">
            <a:off x="8338961" y="4276725"/>
            <a:ext cx="84314" cy="134915"/>
          </a:xfrm>
          <a:prstGeom prst="line">
            <a:avLst/>
          </a:prstGeom>
          <a:noFill/>
          <a:ln w="19050"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58AFAB2-C310-1B94-CC13-1A93FE7F3D18}"/>
              </a:ext>
            </a:extLst>
          </p:cNvPr>
          <p:cNvCxnSpPr>
            <a:cxnSpLocks/>
          </p:cNvCxnSpPr>
          <p:nvPr/>
        </p:nvCxnSpPr>
        <p:spPr bwMode="auto">
          <a:xfrm>
            <a:off x="8382000" y="4330700"/>
            <a:ext cx="336550"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690EC6C5-7979-AFE9-3890-350B5C3C4253}"/>
              </a:ext>
            </a:extLst>
          </p:cNvPr>
          <p:cNvCxnSpPr>
            <a:cxnSpLocks/>
          </p:cNvCxnSpPr>
          <p:nvPr/>
        </p:nvCxnSpPr>
        <p:spPr bwMode="auto">
          <a:xfrm flipV="1">
            <a:off x="8797925" y="4330172"/>
            <a:ext cx="584554" cy="1057"/>
          </a:xfrm>
          <a:prstGeom prst="line">
            <a:avLst/>
          </a:prstGeom>
          <a:noFill/>
          <a:ln w="28575" cap="flat" cmpd="sng" algn="ctr">
            <a:solidFill>
              <a:schemeClr val="bg1"/>
            </a:solidFill>
            <a:prstDash val="solid"/>
            <a:round/>
            <a:headEnd type="none" w="med" len="med"/>
            <a:tailEnd type="none" w="med" len="med"/>
          </a:ln>
          <a:effectLst/>
        </p:spPr>
      </p:cxnSp>
      <p:sp>
        <p:nvSpPr>
          <p:cNvPr id="176" name="TextBox 175">
            <a:extLst>
              <a:ext uri="{FF2B5EF4-FFF2-40B4-BE49-F238E27FC236}">
                <a16:creationId xmlns:a16="http://schemas.microsoft.com/office/drawing/2014/main" id="{88AB3573-BA4F-77DE-4E45-F087EBDF156B}"/>
              </a:ext>
            </a:extLst>
          </p:cNvPr>
          <p:cNvSpPr txBox="1"/>
          <p:nvPr/>
        </p:nvSpPr>
        <p:spPr bwMode="auto">
          <a:xfrm>
            <a:off x="2633135" y="4354689"/>
            <a:ext cx="38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0</a:t>
            </a:r>
            <a:endParaRPr lang="en-US" sz="1400" b="0" baseline="30000">
              <a:solidFill>
                <a:schemeClr val="bg1"/>
              </a:solidFill>
              <a:latin typeface="Calibri" panose="020F0502020204030204" pitchFamily="34" charset="0"/>
            </a:endParaRPr>
          </a:p>
        </p:txBody>
      </p:sp>
      <p:grpSp>
        <p:nvGrpSpPr>
          <p:cNvPr id="111" name="Group 110">
            <a:extLst>
              <a:ext uri="{FF2B5EF4-FFF2-40B4-BE49-F238E27FC236}">
                <a16:creationId xmlns:a16="http://schemas.microsoft.com/office/drawing/2014/main" id="{25517C3E-7823-545D-55D6-0B84FA5DB026}"/>
              </a:ext>
            </a:extLst>
          </p:cNvPr>
          <p:cNvGrpSpPr/>
          <p:nvPr/>
        </p:nvGrpSpPr>
        <p:grpSpPr>
          <a:xfrm>
            <a:off x="2556934" y="2751667"/>
            <a:ext cx="502355" cy="338554"/>
            <a:chOff x="4826000" y="-1013179"/>
            <a:chExt cx="502355" cy="338554"/>
          </a:xfrm>
        </p:grpSpPr>
        <p:sp>
          <p:nvSpPr>
            <p:cNvPr id="109" name="Oval 108">
              <a:extLst>
                <a:ext uri="{FF2B5EF4-FFF2-40B4-BE49-F238E27FC236}">
                  <a16:creationId xmlns:a16="http://schemas.microsoft.com/office/drawing/2014/main" id="{5612342C-646A-B857-AA0A-83CF56785C97}"/>
                </a:ext>
              </a:extLst>
            </p:cNvPr>
            <p:cNvSpPr/>
            <p:nvPr/>
          </p:nvSpPr>
          <p:spPr bwMode="auto">
            <a:xfrm>
              <a:off x="4933244" y="-982133"/>
              <a:ext cx="282222" cy="28222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0" name="TextBox 109">
              <a:extLst>
                <a:ext uri="{FF2B5EF4-FFF2-40B4-BE49-F238E27FC236}">
                  <a16:creationId xmlns:a16="http://schemas.microsoft.com/office/drawing/2014/main" id="{6787D8B1-D243-C34C-D8B9-5FD28C45B18A}"/>
                </a:ext>
              </a:extLst>
            </p:cNvPr>
            <p:cNvSpPr txBox="1"/>
            <p:nvPr/>
          </p:nvSpPr>
          <p:spPr bwMode="auto">
            <a:xfrm>
              <a:off x="4826000" y="-1013179"/>
              <a:ext cx="5023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latin typeface="Calibri" panose="020F0502020204030204" pitchFamily="34" charset="0"/>
                </a:rPr>
                <a:t>R</a:t>
              </a:r>
              <a:endParaRPr lang="en-US" sz="1600" baseline="30000">
                <a:latin typeface="Calibri" panose="020F0502020204030204" pitchFamily="34" charset="0"/>
              </a:endParaRPr>
            </a:p>
          </p:txBody>
        </p:sp>
      </p:grpSp>
      <p:sp>
        <p:nvSpPr>
          <p:cNvPr id="3" name="Text Box 11">
            <a:extLst>
              <a:ext uri="{FF2B5EF4-FFF2-40B4-BE49-F238E27FC236}">
                <a16:creationId xmlns:a16="http://schemas.microsoft.com/office/drawing/2014/main" id="{004BF6B7-A01A-88E6-2C0D-424E325FDFAD}"/>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Sanyal. NEJM. 2024;391:311.</a:t>
            </a:r>
          </a:p>
        </p:txBody>
      </p:sp>
    </p:spTree>
    <p:extLst>
      <p:ext uri="{BB962C8B-B14F-4D97-AF65-F5344CB8AC3E}">
        <p14:creationId xmlns:p14="http://schemas.microsoft.com/office/powerpoint/2010/main" val="11283511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080C3D5C-0047-3F26-BF5C-48B1DBCB1B92}"/>
              </a:ext>
            </a:extLst>
          </p:cNvPr>
          <p:cNvGrpSpPr/>
          <p:nvPr/>
        </p:nvGrpSpPr>
        <p:grpSpPr>
          <a:xfrm>
            <a:off x="4140704" y="3719093"/>
            <a:ext cx="134057" cy="393575"/>
            <a:chOff x="5075583" y="3873782"/>
            <a:chExt cx="112643" cy="330707"/>
          </a:xfrm>
        </p:grpSpPr>
        <p:cxnSp>
          <p:nvCxnSpPr>
            <p:cNvPr id="45" name="Straight Connector 44">
              <a:extLst>
                <a:ext uri="{FF2B5EF4-FFF2-40B4-BE49-F238E27FC236}">
                  <a16:creationId xmlns:a16="http://schemas.microsoft.com/office/drawing/2014/main" id="{48A55028-3177-9CA2-7919-616ED829FA38}"/>
                </a:ext>
              </a:extLst>
            </p:cNvPr>
            <p:cNvCxnSpPr>
              <a:cxnSpLocks/>
            </p:cNvCxnSpPr>
            <p:nvPr/>
          </p:nvCxnSpPr>
          <p:spPr bwMode="auto">
            <a:xfrm flipH="1" flipV="1">
              <a:off x="5131904" y="3876759"/>
              <a:ext cx="0" cy="32773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A6B5543-05D7-C934-EA24-6124C1484846}"/>
                </a:ext>
              </a:extLst>
            </p:cNvPr>
            <p:cNvCxnSpPr>
              <a:cxnSpLocks/>
            </p:cNvCxnSpPr>
            <p:nvPr/>
          </p:nvCxnSpPr>
          <p:spPr bwMode="auto">
            <a:xfrm>
              <a:off x="5075583" y="3873782"/>
              <a:ext cx="112643" cy="0"/>
            </a:xfrm>
            <a:prstGeom prst="line">
              <a:avLst/>
            </a:prstGeom>
            <a:noFill/>
            <a:ln w="28575" cap="flat" cmpd="sng" algn="ctr">
              <a:solidFill>
                <a:schemeClr val="bg1"/>
              </a:solidFill>
              <a:prstDash val="solid"/>
              <a:round/>
              <a:headEnd type="none" w="med" len="med"/>
              <a:tailEnd type="none" w="med" len="med"/>
            </a:ln>
            <a:effectLst/>
          </p:spPr>
        </p:cxnSp>
      </p:grpSp>
      <p:sp>
        <p:nvSpPr>
          <p:cNvPr id="3" name="Title 2">
            <a:extLst>
              <a:ext uri="{FF2B5EF4-FFF2-40B4-BE49-F238E27FC236}">
                <a16:creationId xmlns:a16="http://schemas.microsoft.com/office/drawing/2014/main" id="{905BA0D6-9561-8D13-920A-D22E6DDE6B34}"/>
              </a:ext>
            </a:extLst>
          </p:cNvPr>
          <p:cNvSpPr>
            <a:spLocks noGrp="1"/>
          </p:cNvSpPr>
          <p:nvPr>
            <p:ph type="title"/>
          </p:nvPr>
        </p:nvSpPr>
        <p:spPr/>
        <p:txBody>
          <a:bodyPr/>
          <a:lstStyle/>
          <a:p>
            <a:r>
              <a:rPr lang="en-US"/>
              <a:t>Survodutide: Paired Biopsy Data (F1-F3)</a:t>
            </a:r>
          </a:p>
        </p:txBody>
      </p:sp>
      <p:sp>
        <p:nvSpPr>
          <p:cNvPr id="42" name="TextBox 41">
            <a:extLst>
              <a:ext uri="{FF2B5EF4-FFF2-40B4-BE49-F238E27FC236}">
                <a16:creationId xmlns:a16="http://schemas.microsoft.com/office/drawing/2014/main" id="{22FC750B-570D-01A7-36D6-0DF59F193974}"/>
              </a:ext>
            </a:extLst>
          </p:cNvPr>
          <p:cNvSpPr txBox="1"/>
          <p:nvPr/>
        </p:nvSpPr>
        <p:spPr bwMode="auto">
          <a:xfrm>
            <a:off x="1705510" y="1497833"/>
            <a:ext cx="40061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a:solidFill>
                  <a:schemeClr val="bg1"/>
                </a:solidFill>
                <a:latin typeface="Calibri" panose="020F0502020204030204" pitchFamily="34" charset="0"/>
              </a:rPr>
              <a:t>Improvement in MASH (2 Points) With No Worsening in Fibrosis</a:t>
            </a:r>
          </a:p>
        </p:txBody>
      </p:sp>
      <p:sp>
        <p:nvSpPr>
          <p:cNvPr id="107" name="TextBox 106">
            <a:extLst>
              <a:ext uri="{FF2B5EF4-FFF2-40B4-BE49-F238E27FC236}">
                <a16:creationId xmlns:a16="http://schemas.microsoft.com/office/drawing/2014/main" id="{13E03A0C-F9D5-C537-AD71-6DBFDDA0C147}"/>
              </a:ext>
            </a:extLst>
          </p:cNvPr>
          <p:cNvSpPr txBox="1"/>
          <p:nvPr/>
        </p:nvSpPr>
        <p:spPr bwMode="auto">
          <a:xfrm>
            <a:off x="7300906" y="1496121"/>
            <a:ext cx="371299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a:solidFill>
                  <a:schemeClr val="bg1"/>
                </a:solidFill>
                <a:latin typeface="Calibri" panose="020F0502020204030204" pitchFamily="34" charset="0"/>
              </a:rPr>
              <a:t>Improvement in Fibrosis </a:t>
            </a:r>
            <a:br>
              <a:rPr lang="en-US" sz="2000">
                <a:solidFill>
                  <a:schemeClr val="bg1"/>
                </a:solidFill>
                <a:latin typeface="Calibri" panose="020F0502020204030204" pitchFamily="34" charset="0"/>
              </a:rPr>
            </a:br>
            <a:r>
              <a:rPr lang="en-US" sz="2000">
                <a:solidFill>
                  <a:schemeClr val="bg1"/>
                </a:solidFill>
                <a:latin typeface="Calibri" panose="020F0502020204030204" pitchFamily="34" charset="0"/>
              </a:rPr>
              <a:t>With No Worsening in MASH</a:t>
            </a:r>
          </a:p>
        </p:txBody>
      </p:sp>
      <p:sp>
        <p:nvSpPr>
          <p:cNvPr id="2" name="Text Box 11">
            <a:extLst>
              <a:ext uri="{FF2B5EF4-FFF2-40B4-BE49-F238E27FC236}">
                <a16:creationId xmlns:a16="http://schemas.microsoft.com/office/drawing/2014/main" id="{91C3E28D-E0D3-FA72-B4D3-E2E09BE0F9F1}"/>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Sanyal. NEJM. 2024;391:311.</a:t>
            </a:r>
          </a:p>
        </p:txBody>
      </p:sp>
      <p:grpSp>
        <p:nvGrpSpPr>
          <p:cNvPr id="8" name="Group 7">
            <a:extLst>
              <a:ext uri="{FF2B5EF4-FFF2-40B4-BE49-F238E27FC236}">
                <a16:creationId xmlns:a16="http://schemas.microsoft.com/office/drawing/2014/main" id="{C1065A37-905E-3D63-DB9D-E6F9D9D196EA}"/>
              </a:ext>
            </a:extLst>
          </p:cNvPr>
          <p:cNvGrpSpPr/>
          <p:nvPr/>
        </p:nvGrpSpPr>
        <p:grpSpPr>
          <a:xfrm>
            <a:off x="5316134" y="4596487"/>
            <a:ext cx="134057" cy="396275"/>
            <a:chOff x="5088922" y="3852440"/>
            <a:chExt cx="112643" cy="332975"/>
          </a:xfrm>
        </p:grpSpPr>
        <p:cxnSp>
          <p:nvCxnSpPr>
            <p:cNvPr id="51" name="Straight Connector 50">
              <a:extLst>
                <a:ext uri="{FF2B5EF4-FFF2-40B4-BE49-F238E27FC236}">
                  <a16:creationId xmlns:a16="http://schemas.microsoft.com/office/drawing/2014/main" id="{7841B747-1CC0-0A9E-A1AD-068A0D4FAB36}"/>
                </a:ext>
              </a:extLst>
            </p:cNvPr>
            <p:cNvCxnSpPr>
              <a:cxnSpLocks/>
            </p:cNvCxnSpPr>
            <p:nvPr/>
          </p:nvCxnSpPr>
          <p:spPr bwMode="auto">
            <a:xfrm flipH="1" flipV="1">
              <a:off x="5145243" y="3857685"/>
              <a:ext cx="0" cy="32773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31D8D7D-A6E4-E703-37E4-8EDBE3AF0520}"/>
                </a:ext>
              </a:extLst>
            </p:cNvPr>
            <p:cNvCxnSpPr>
              <a:cxnSpLocks/>
            </p:cNvCxnSpPr>
            <p:nvPr/>
          </p:nvCxnSpPr>
          <p:spPr bwMode="auto">
            <a:xfrm>
              <a:off x="5088922" y="3852440"/>
              <a:ext cx="112643" cy="0"/>
            </a:xfrm>
            <a:prstGeom prst="line">
              <a:avLst/>
            </a:prstGeom>
            <a:noFill/>
            <a:ln w="2857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EC66AF32-28F5-20E4-4299-0D62B9405A89}"/>
              </a:ext>
            </a:extLst>
          </p:cNvPr>
          <p:cNvGrpSpPr/>
          <p:nvPr/>
        </p:nvGrpSpPr>
        <p:grpSpPr>
          <a:xfrm>
            <a:off x="2989389" y="3199878"/>
            <a:ext cx="134057" cy="373729"/>
            <a:chOff x="5075583" y="3310780"/>
            <a:chExt cx="112643" cy="314030"/>
          </a:xfrm>
        </p:grpSpPr>
        <p:cxnSp>
          <p:nvCxnSpPr>
            <p:cNvPr id="49" name="Straight Connector 48">
              <a:extLst>
                <a:ext uri="{FF2B5EF4-FFF2-40B4-BE49-F238E27FC236}">
                  <a16:creationId xmlns:a16="http://schemas.microsoft.com/office/drawing/2014/main" id="{1F51BEF3-683E-65FC-B1ED-E3EEEBE0C6F4}"/>
                </a:ext>
              </a:extLst>
            </p:cNvPr>
            <p:cNvCxnSpPr>
              <a:cxnSpLocks/>
            </p:cNvCxnSpPr>
            <p:nvPr/>
          </p:nvCxnSpPr>
          <p:spPr bwMode="auto">
            <a:xfrm flipV="1">
              <a:off x="5127488" y="3310780"/>
              <a:ext cx="0" cy="31403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091166C-5DAA-0C69-C1B9-96353FBF6B2F}"/>
                </a:ext>
              </a:extLst>
            </p:cNvPr>
            <p:cNvCxnSpPr>
              <a:cxnSpLocks/>
            </p:cNvCxnSpPr>
            <p:nvPr/>
          </p:nvCxnSpPr>
          <p:spPr bwMode="auto">
            <a:xfrm>
              <a:off x="5075583" y="3310868"/>
              <a:ext cx="11264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DA3CFDF8-EEF4-B3AE-A275-27D9C6DD9879}"/>
              </a:ext>
            </a:extLst>
          </p:cNvPr>
          <p:cNvGrpSpPr/>
          <p:nvPr/>
        </p:nvGrpSpPr>
        <p:grpSpPr>
          <a:xfrm>
            <a:off x="1814417" y="3616343"/>
            <a:ext cx="134057" cy="331199"/>
            <a:chOff x="5075583" y="3758978"/>
            <a:chExt cx="112643" cy="278295"/>
          </a:xfrm>
        </p:grpSpPr>
        <p:cxnSp>
          <p:nvCxnSpPr>
            <p:cNvPr id="47" name="Straight Connector 46">
              <a:extLst>
                <a:ext uri="{FF2B5EF4-FFF2-40B4-BE49-F238E27FC236}">
                  <a16:creationId xmlns:a16="http://schemas.microsoft.com/office/drawing/2014/main" id="{80EB123F-10CB-AAED-C943-936AA5F039AB}"/>
                </a:ext>
              </a:extLst>
            </p:cNvPr>
            <p:cNvCxnSpPr>
              <a:cxnSpLocks/>
            </p:cNvCxnSpPr>
            <p:nvPr/>
          </p:nvCxnSpPr>
          <p:spPr bwMode="auto">
            <a:xfrm flipH="1" flipV="1">
              <a:off x="5131904" y="3758978"/>
              <a:ext cx="0" cy="27829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71534A5-B1E2-C404-C662-4567609A05A6}"/>
                </a:ext>
              </a:extLst>
            </p:cNvPr>
            <p:cNvCxnSpPr>
              <a:cxnSpLocks/>
            </p:cNvCxnSpPr>
            <p:nvPr/>
          </p:nvCxnSpPr>
          <p:spPr bwMode="auto">
            <a:xfrm>
              <a:off x="5075583" y="3761735"/>
              <a:ext cx="112643" cy="0"/>
            </a:xfrm>
            <a:prstGeom prst="line">
              <a:avLst/>
            </a:prstGeom>
            <a:noFill/>
            <a:ln w="28575" cap="flat" cmpd="sng" algn="ctr">
              <a:solidFill>
                <a:schemeClr val="bg1"/>
              </a:solidFill>
              <a:prstDash val="solid"/>
              <a:round/>
              <a:headEnd type="none" w="med" len="med"/>
              <a:tailEnd type="none" w="med" len="med"/>
            </a:ln>
            <a:effectLst/>
          </p:spPr>
        </p:cxnSp>
      </p:grpSp>
      <p:cxnSp>
        <p:nvCxnSpPr>
          <p:cNvPr id="11" name="Straight Connector 10">
            <a:extLst>
              <a:ext uri="{FF2B5EF4-FFF2-40B4-BE49-F238E27FC236}">
                <a16:creationId xmlns:a16="http://schemas.microsoft.com/office/drawing/2014/main" id="{F5171970-71D5-7148-ECF0-D20CD32C35A5}"/>
              </a:ext>
            </a:extLst>
          </p:cNvPr>
          <p:cNvCxnSpPr>
            <a:cxnSpLocks/>
          </p:cNvCxnSpPr>
          <p:nvPr/>
        </p:nvCxnSpPr>
        <p:spPr bwMode="auto">
          <a:xfrm>
            <a:off x="1333389" y="2395114"/>
            <a:ext cx="0" cy="285463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02A0F19-9B05-523E-E50F-A4BBA45C9759}"/>
              </a:ext>
            </a:extLst>
          </p:cNvPr>
          <p:cNvCxnSpPr>
            <a:cxnSpLocks/>
          </p:cNvCxnSpPr>
          <p:nvPr/>
        </p:nvCxnSpPr>
        <p:spPr bwMode="auto">
          <a:xfrm flipH="1">
            <a:off x="1254532" y="2410886"/>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746ACF7-FB31-50BC-28C0-D93DE71EB37D}"/>
              </a:ext>
            </a:extLst>
          </p:cNvPr>
          <p:cNvCxnSpPr>
            <a:cxnSpLocks/>
          </p:cNvCxnSpPr>
          <p:nvPr/>
        </p:nvCxnSpPr>
        <p:spPr bwMode="auto">
          <a:xfrm flipH="1">
            <a:off x="1254532" y="2978657"/>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D8D6EB6-89C9-6307-FF92-1C597636E327}"/>
              </a:ext>
            </a:extLst>
          </p:cNvPr>
          <p:cNvCxnSpPr>
            <a:cxnSpLocks/>
          </p:cNvCxnSpPr>
          <p:nvPr/>
        </p:nvCxnSpPr>
        <p:spPr bwMode="auto">
          <a:xfrm flipH="1">
            <a:off x="1254532" y="3546428"/>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FA88EC4-1488-2881-E30D-9EE39052619F}"/>
              </a:ext>
            </a:extLst>
          </p:cNvPr>
          <p:cNvCxnSpPr>
            <a:cxnSpLocks/>
          </p:cNvCxnSpPr>
          <p:nvPr/>
        </p:nvCxnSpPr>
        <p:spPr bwMode="auto">
          <a:xfrm flipH="1">
            <a:off x="1254532" y="4114199"/>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D07B4CF-24C9-4594-3E2E-DB6C5828D2A0}"/>
              </a:ext>
            </a:extLst>
          </p:cNvPr>
          <p:cNvCxnSpPr>
            <a:cxnSpLocks/>
          </p:cNvCxnSpPr>
          <p:nvPr/>
        </p:nvCxnSpPr>
        <p:spPr bwMode="auto">
          <a:xfrm flipH="1">
            <a:off x="1254532" y="4681971"/>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380EF30-3039-6B6E-62BB-D08D4FD76F1A}"/>
              </a:ext>
            </a:extLst>
          </p:cNvPr>
          <p:cNvCxnSpPr>
            <a:cxnSpLocks/>
          </p:cNvCxnSpPr>
          <p:nvPr/>
        </p:nvCxnSpPr>
        <p:spPr bwMode="auto">
          <a:xfrm flipH="1">
            <a:off x="1254532" y="5249744"/>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B0DD1E2-2251-37CD-5D3E-A5F5FE9015AA}"/>
              </a:ext>
            </a:extLst>
          </p:cNvPr>
          <p:cNvCxnSpPr>
            <a:cxnSpLocks/>
          </p:cNvCxnSpPr>
          <p:nvPr/>
        </p:nvCxnSpPr>
        <p:spPr bwMode="auto">
          <a:xfrm>
            <a:off x="1333389" y="5244859"/>
            <a:ext cx="0" cy="76176"/>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E28A899-C8EC-A1F1-613F-122535AC7B5B}"/>
              </a:ext>
            </a:extLst>
          </p:cNvPr>
          <p:cNvCxnSpPr>
            <a:cxnSpLocks/>
          </p:cNvCxnSpPr>
          <p:nvPr/>
        </p:nvCxnSpPr>
        <p:spPr bwMode="auto">
          <a:xfrm>
            <a:off x="2476818" y="5244859"/>
            <a:ext cx="0" cy="76176"/>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BD0BBF4-B500-ACFE-3700-97E716FEF84B}"/>
              </a:ext>
            </a:extLst>
          </p:cNvPr>
          <p:cNvCxnSpPr>
            <a:cxnSpLocks/>
          </p:cNvCxnSpPr>
          <p:nvPr/>
        </p:nvCxnSpPr>
        <p:spPr bwMode="auto">
          <a:xfrm>
            <a:off x="3620248" y="5244859"/>
            <a:ext cx="0" cy="76176"/>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881ABFA-2BBD-6D34-A0A4-259EE68A270B}"/>
              </a:ext>
            </a:extLst>
          </p:cNvPr>
          <p:cNvCxnSpPr>
            <a:cxnSpLocks/>
          </p:cNvCxnSpPr>
          <p:nvPr/>
        </p:nvCxnSpPr>
        <p:spPr bwMode="auto">
          <a:xfrm>
            <a:off x="4763677" y="5244859"/>
            <a:ext cx="0" cy="76176"/>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652957D-5559-5768-4E20-6E8F635CC24B}"/>
              </a:ext>
            </a:extLst>
          </p:cNvPr>
          <p:cNvCxnSpPr>
            <a:cxnSpLocks/>
          </p:cNvCxnSpPr>
          <p:nvPr/>
        </p:nvCxnSpPr>
        <p:spPr bwMode="auto">
          <a:xfrm>
            <a:off x="5907103" y="5244859"/>
            <a:ext cx="0" cy="76176"/>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8FB1CD50-774C-FE3A-4450-A64879CB9F05}"/>
              </a:ext>
            </a:extLst>
          </p:cNvPr>
          <p:cNvSpPr txBox="1"/>
          <p:nvPr/>
        </p:nvSpPr>
        <p:spPr bwMode="auto">
          <a:xfrm>
            <a:off x="689281" y="2241806"/>
            <a:ext cx="62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sp>
        <p:nvSpPr>
          <p:cNvPr id="24" name="TextBox 23">
            <a:extLst>
              <a:ext uri="{FF2B5EF4-FFF2-40B4-BE49-F238E27FC236}">
                <a16:creationId xmlns:a16="http://schemas.microsoft.com/office/drawing/2014/main" id="{E44253D3-A9DE-8DDF-C599-6983A2D10694}"/>
              </a:ext>
            </a:extLst>
          </p:cNvPr>
          <p:cNvSpPr txBox="1"/>
          <p:nvPr/>
        </p:nvSpPr>
        <p:spPr bwMode="auto">
          <a:xfrm>
            <a:off x="623675" y="2810908"/>
            <a:ext cx="69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80</a:t>
            </a:r>
          </a:p>
        </p:txBody>
      </p:sp>
      <p:sp>
        <p:nvSpPr>
          <p:cNvPr id="25" name="TextBox 24">
            <a:extLst>
              <a:ext uri="{FF2B5EF4-FFF2-40B4-BE49-F238E27FC236}">
                <a16:creationId xmlns:a16="http://schemas.microsoft.com/office/drawing/2014/main" id="{21C05E3C-6076-4309-4F32-32815CE3414B}"/>
              </a:ext>
            </a:extLst>
          </p:cNvPr>
          <p:cNvSpPr txBox="1"/>
          <p:nvPr/>
        </p:nvSpPr>
        <p:spPr bwMode="auto">
          <a:xfrm>
            <a:off x="623675" y="3380010"/>
            <a:ext cx="69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26" name="TextBox 25">
            <a:extLst>
              <a:ext uri="{FF2B5EF4-FFF2-40B4-BE49-F238E27FC236}">
                <a16:creationId xmlns:a16="http://schemas.microsoft.com/office/drawing/2014/main" id="{DA5A20A2-3866-7F00-92F1-E292DC53870D}"/>
              </a:ext>
            </a:extLst>
          </p:cNvPr>
          <p:cNvSpPr txBox="1"/>
          <p:nvPr/>
        </p:nvSpPr>
        <p:spPr bwMode="auto">
          <a:xfrm>
            <a:off x="623675" y="3949112"/>
            <a:ext cx="69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27" name="TextBox 26">
            <a:extLst>
              <a:ext uri="{FF2B5EF4-FFF2-40B4-BE49-F238E27FC236}">
                <a16:creationId xmlns:a16="http://schemas.microsoft.com/office/drawing/2014/main" id="{670C9300-3EAF-63A8-3697-56CBFADFCA37}"/>
              </a:ext>
            </a:extLst>
          </p:cNvPr>
          <p:cNvSpPr txBox="1"/>
          <p:nvPr/>
        </p:nvSpPr>
        <p:spPr bwMode="auto">
          <a:xfrm>
            <a:off x="623675" y="4518214"/>
            <a:ext cx="69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28" name="TextBox 27">
            <a:extLst>
              <a:ext uri="{FF2B5EF4-FFF2-40B4-BE49-F238E27FC236}">
                <a16:creationId xmlns:a16="http://schemas.microsoft.com/office/drawing/2014/main" id="{8F04CD09-10E3-76D3-10BA-5BD907B0120D}"/>
              </a:ext>
            </a:extLst>
          </p:cNvPr>
          <p:cNvSpPr txBox="1"/>
          <p:nvPr/>
        </p:nvSpPr>
        <p:spPr bwMode="auto">
          <a:xfrm>
            <a:off x="623675" y="5087315"/>
            <a:ext cx="69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E5F1310D-EA03-C1C6-00ED-11D0B3433600}"/>
              </a:ext>
            </a:extLst>
          </p:cNvPr>
          <p:cNvSpPr txBox="1"/>
          <p:nvPr/>
        </p:nvSpPr>
        <p:spPr bwMode="auto">
          <a:xfrm rot="16200000">
            <a:off x="-1150567" y="3663352"/>
            <a:ext cx="3681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lnSpc>
                <a:spcPct val="100000"/>
              </a:lnSpc>
              <a:spcBef>
                <a:spcPct val="50000"/>
              </a:spcBef>
              <a:spcAft>
                <a:spcPct val="0"/>
              </a:spcAft>
              <a:buClrTx/>
              <a:buFontTx/>
              <a:buNone/>
            </a:pPr>
            <a:r>
              <a:rPr lang="en-US" sz="1600">
                <a:solidFill>
                  <a:schemeClr val="bg1"/>
                </a:solidFill>
                <a:latin typeface="Calibri"/>
                <a:ea typeface="Calibri"/>
                <a:cs typeface="Arial"/>
              </a:rPr>
              <a:t>Participants (%)</a:t>
            </a:r>
          </a:p>
        </p:txBody>
      </p:sp>
      <p:sp>
        <p:nvSpPr>
          <p:cNvPr id="30" name="TextBox 29">
            <a:extLst>
              <a:ext uri="{FF2B5EF4-FFF2-40B4-BE49-F238E27FC236}">
                <a16:creationId xmlns:a16="http://schemas.microsoft.com/office/drawing/2014/main" id="{A22B5F3B-D579-2C49-AC82-7E1FB4A20545}"/>
              </a:ext>
            </a:extLst>
          </p:cNvPr>
          <p:cNvSpPr txBox="1"/>
          <p:nvPr/>
        </p:nvSpPr>
        <p:spPr bwMode="auto">
          <a:xfrm>
            <a:off x="1167791" y="5293115"/>
            <a:ext cx="14627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Survodutide</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2.4 mg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73)</a:t>
            </a:r>
          </a:p>
        </p:txBody>
      </p:sp>
      <p:sp>
        <p:nvSpPr>
          <p:cNvPr id="31" name="TextBox 30">
            <a:extLst>
              <a:ext uri="{FF2B5EF4-FFF2-40B4-BE49-F238E27FC236}">
                <a16:creationId xmlns:a16="http://schemas.microsoft.com/office/drawing/2014/main" id="{4FD3A336-3CCB-C318-6775-6C56EFE41C08}"/>
              </a:ext>
            </a:extLst>
          </p:cNvPr>
          <p:cNvSpPr txBox="1"/>
          <p:nvPr/>
        </p:nvSpPr>
        <p:spPr bwMode="auto">
          <a:xfrm>
            <a:off x="2334877" y="5293115"/>
            <a:ext cx="14627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Survodutide</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4.8 mg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72)</a:t>
            </a:r>
          </a:p>
        </p:txBody>
      </p:sp>
      <p:sp>
        <p:nvSpPr>
          <p:cNvPr id="32" name="TextBox 31">
            <a:extLst>
              <a:ext uri="{FF2B5EF4-FFF2-40B4-BE49-F238E27FC236}">
                <a16:creationId xmlns:a16="http://schemas.microsoft.com/office/drawing/2014/main" id="{0B62375A-E555-8D3B-1560-4D5F7E9EDC9B}"/>
              </a:ext>
            </a:extLst>
          </p:cNvPr>
          <p:cNvSpPr txBox="1"/>
          <p:nvPr/>
        </p:nvSpPr>
        <p:spPr bwMode="auto">
          <a:xfrm>
            <a:off x="3501963" y="5293115"/>
            <a:ext cx="14627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Survodutide</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6.0 mg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74)</a:t>
            </a:r>
          </a:p>
        </p:txBody>
      </p:sp>
      <p:sp>
        <p:nvSpPr>
          <p:cNvPr id="33" name="TextBox 32">
            <a:extLst>
              <a:ext uri="{FF2B5EF4-FFF2-40B4-BE49-F238E27FC236}">
                <a16:creationId xmlns:a16="http://schemas.microsoft.com/office/drawing/2014/main" id="{59BD1C1D-42CF-06BC-6B8D-062771C956A4}"/>
              </a:ext>
            </a:extLst>
          </p:cNvPr>
          <p:cNvSpPr txBox="1"/>
          <p:nvPr/>
        </p:nvSpPr>
        <p:spPr bwMode="auto">
          <a:xfrm>
            <a:off x="4669048" y="5293115"/>
            <a:ext cx="14627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Placebo</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74)</a:t>
            </a:r>
          </a:p>
        </p:txBody>
      </p:sp>
      <p:sp>
        <p:nvSpPr>
          <p:cNvPr id="34" name="TextBox 33">
            <a:extLst>
              <a:ext uri="{FF2B5EF4-FFF2-40B4-BE49-F238E27FC236}">
                <a16:creationId xmlns:a16="http://schemas.microsoft.com/office/drawing/2014/main" id="{406D16DF-CF81-795E-F9FA-FF453DE46C57}"/>
              </a:ext>
            </a:extLst>
          </p:cNvPr>
          <p:cNvSpPr txBox="1"/>
          <p:nvPr/>
        </p:nvSpPr>
        <p:spPr bwMode="auto">
          <a:xfrm>
            <a:off x="5008132" y="4287632"/>
            <a:ext cx="7412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14</a:t>
            </a:r>
          </a:p>
        </p:txBody>
      </p:sp>
      <p:sp>
        <p:nvSpPr>
          <p:cNvPr id="35" name="TextBox 34">
            <a:extLst>
              <a:ext uri="{FF2B5EF4-FFF2-40B4-BE49-F238E27FC236}">
                <a16:creationId xmlns:a16="http://schemas.microsoft.com/office/drawing/2014/main" id="{7B1F5E04-8A0E-BFC1-8268-9249CE7C331C}"/>
              </a:ext>
            </a:extLst>
          </p:cNvPr>
          <p:cNvSpPr txBox="1"/>
          <p:nvPr/>
        </p:nvSpPr>
        <p:spPr bwMode="auto">
          <a:xfrm>
            <a:off x="3856818" y="3374570"/>
            <a:ext cx="7412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43</a:t>
            </a:r>
          </a:p>
        </p:txBody>
      </p:sp>
      <p:sp>
        <p:nvSpPr>
          <p:cNvPr id="36" name="TextBox 35">
            <a:extLst>
              <a:ext uri="{FF2B5EF4-FFF2-40B4-BE49-F238E27FC236}">
                <a16:creationId xmlns:a16="http://schemas.microsoft.com/office/drawing/2014/main" id="{3D046500-2F63-B0AE-24D9-E6D7531560C6}"/>
              </a:ext>
            </a:extLst>
          </p:cNvPr>
          <p:cNvSpPr txBox="1"/>
          <p:nvPr/>
        </p:nvSpPr>
        <p:spPr bwMode="auto">
          <a:xfrm>
            <a:off x="2693675" y="2869489"/>
            <a:ext cx="7412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62</a:t>
            </a:r>
          </a:p>
        </p:txBody>
      </p:sp>
      <p:sp>
        <p:nvSpPr>
          <p:cNvPr id="37" name="TextBox 36">
            <a:extLst>
              <a:ext uri="{FF2B5EF4-FFF2-40B4-BE49-F238E27FC236}">
                <a16:creationId xmlns:a16="http://schemas.microsoft.com/office/drawing/2014/main" id="{307CA9BC-FC70-F2D9-8656-D26C222F8EA7}"/>
              </a:ext>
            </a:extLst>
          </p:cNvPr>
          <p:cNvSpPr txBox="1"/>
          <p:nvPr/>
        </p:nvSpPr>
        <p:spPr bwMode="auto">
          <a:xfrm>
            <a:off x="1526589" y="3299774"/>
            <a:ext cx="7412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47</a:t>
            </a:r>
          </a:p>
        </p:txBody>
      </p:sp>
      <p:sp>
        <p:nvSpPr>
          <p:cNvPr id="38" name="Rectangle 37">
            <a:extLst>
              <a:ext uri="{FF2B5EF4-FFF2-40B4-BE49-F238E27FC236}">
                <a16:creationId xmlns:a16="http://schemas.microsoft.com/office/drawing/2014/main" id="{0B53DAE6-F5D0-EDE9-0C6D-058A38338ABB}"/>
              </a:ext>
            </a:extLst>
          </p:cNvPr>
          <p:cNvSpPr/>
          <p:nvPr/>
        </p:nvSpPr>
        <p:spPr bwMode="auto">
          <a:xfrm>
            <a:off x="5086989" y="4873625"/>
            <a:ext cx="607200" cy="3761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9994C387-EB28-803D-284F-822A3F3FD5E5}"/>
              </a:ext>
            </a:extLst>
          </p:cNvPr>
          <p:cNvSpPr/>
          <p:nvPr/>
        </p:nvSpPr>
        <p:spPr bwMode="auto">
          <a:xfrm>
            <a:off x="1577845" y="3929743"/>
            <a:ext cx="607200" cy="13200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9EF967D2-3023-0E78-3031-8F121BC01D68}"/>
              </a:ext>
            </a:extLst>
          </p:cNvPr>
          <p:cNvSpPr/>
          <p:nvPr/>
        </p:nvSpPr>
        <p:spPr bwMode="auto">
          <a:xfrm>
            <a:off x="2747560" y="3486150"/>
            <a:ext cx="607200" cy="176359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D4F4BA4A-9704-8758-1ECF-A8A59CE20AEF}"/>
              </a:ext>
            </a:extLst>
          </p:cNvPr>
          <p:cNvSpPr/>
          <p:nvPr/>
        </p:nvSpPr>
        <p:spPr bwMode="auto">
          <a:xfrm>
            <a:off x="3917275" y="4028445"/>
            <a:ext cx="607200" cy="1214319"/>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cxnSp>
        <p:nvCxnSpPr>
          <p:cNvPr id="43" name="Straight Connector 42">
            <a:extLst>
              <a:ext uri="{FF2B5EF4-FFF2-40B4-BE49-F238E27FC236}">
                <a16:creationId xmlns:a16="http://schemas.microsoft.com/office/drawing/2014/main" id="{2C19D25C-C988-E086-D8C1-0B5C3FEA1CB0}"/>
              </a:ext>
            </a:extLst>
          </p:cNvPr>
          <p:cNvCxnSpPr>
            <a:cxnSpLocks/>
          </p:cNvCxnSpPr>
          <p:nvPr/>
        </p:nvCxnSpPr>
        <p:spPr bwMode="auto">
          <a:xfrm>
            <a:off x="1325504" y="5249744"/>
            <a:ext cx="4597372" cy="0"/>
          </a:xfrm>
          <a:prstGeom prst="line">
            <a:avLst/>
          </a:prstGeom>
          <a:noFill/>
          <a:ln w="28575" cap="flat" cmpd="sng" algn="ctr">
            <a:solidFill>
              <a:schemeClr val="bg1"/>
            </a:solidFill>
            <a:prstDash val="solid"/>
            <a:round/>
            <a:headEnd type="none" w="med" len="med"/>
            <a:tailEnd type="none" w="med" len="med"/>
          </a:ln>
          <a:effectLst/>
        </p:spPr>
      </p:cxnSp>
      <p:grpSp>
        <p:nvGrpSpPr>
          <p:cNvPr id="4" name="Group 3">
            <a:extLst>
              <a:ext uri="{FF2B5EF4-FFF2-40B4-BE49-F238E27FC236}">
                <a16:creationId xmlns:a16="http://schemas.microsoft.com/office/drawing/2014/main" id="{2966E8DD-4B5B-7366-3844-019C55473852}"/>
              </a:ext>
            </a:extLst>
          </p:cNvPr>
          <p:cNvGrpSpPr/>
          <p:nvPr/>
        </p:nvGrpSpPr>
        <p:grpSpPr>
          <a:xfrm>
            <a:off x="6163341" y="1992085"/>
            <a:ext cx="5611147" cy="4132027"/>
            <a:chOff x="6163341" y="1992085"/>
            <a:chExt cx="5611147" cy="4132027"/>
          </a:xfrm>
        </p:grpSpPr>
        <p:grpSp>
          <p:nvGrpSpPr>
            <p:cNvPr id="5" name="Group 4">
              <a:extLst>
                <a:ext uri="{FF2B5EF4-FFF2-40B4-BE49-F238E27FC236}">
                  <a16:creationId xmlns:a16="http://schemas.microsoft.com/office/drawing/2014/main" id="{DCE9E513-B136-F543-8B53-2C7236E0C7E6}"/>
                </a:ext>
              </a:extLst>
            </p:cNvPr>
            <p:cNvGrpSpPr/>
            <p:nvPr/>
          </p:nvGrpSpPr>
          <p:grpSpPr>
            <a:xfrm>
              <a:off x="10942900" y="4348824"/>
              <a:ext cx="134057" cy="405803"/>
              <a:chOff x="5075583" y="3644348"/>
              <a:chExt cx="112643" cy="340982"/>
            </a:xfrm>
          </p:grpSpPr>
          <p:cxnSp>
            <p:nvCxnSpPr>
              <p:cNvPr id="138" name="Straight Connector 137">
                <a:extLst>
                  <a:ext uri="{FF2B5EF4-FFF2-40B4-BE49-F238E27FC236}">
                    <a16:creationId xmlns:a16="http://schemas.microsoft.com/office/drawing/2014/main" id="{1521E2B2-317D-EF3E-FBC5-70CF08606F6F}"/>
                  </a:ext>
                </a:extLst>
              </p:cNvPr>
              <p:cNvCxnSpPr>
                <a:cxnSpLocks/>
              </p:cNvCxnSpPr>
              <p:nvPr/>
            </p:nvCxnSpPr>
            <p:spPr bwMode="auto">
              <a:xfrm flipH="1" flipV="1">
                <a:off x="5131904" y="3657600"/>
                <a:ext cx="0" cy="32773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D0EDF94-111C-E614-507C-B32EAF63DA0C}"/>
                  </a:ext>
                </a:extLst>
              </p:cNvPr>
              <p:cNvCxnSpPr>
                <a:cxnSpLocks/>
              </p:cNvCxnSpPr>
              <p:nvPr/>
            </p:nvCxnSpPr>
            <p:spPr bwMode="auto">
              <a:xfrm>
                <a:off x="5075583" y="3644348"/>
                <a:ext cx="112643" cy="0"/>
              </a:xfrm>
              <a:prstGeom prst="line">
                <a:avLst/>
              </a:prstGeom>
              <a:noFill/>
              <a:ln w="28575" cap="flat" cmpd="sng" algn="ctr">
                <a:solidFill>
                  <a:schemeClr val="bg1"/>
                </a:solidFill>
                <a:prstDash val="solid"/>
                <a:round/>
                <a:headEnd type="none" w="med" len="med"/>
                <a:tailEnd type="none" w="med" len="med"/>
              </a:ln>
              <a:effectLst/>
            </p:spPr>
          </p:cxnSp>
        </p:grpSp>
        <p:grpSp>
          <p:nvGrpSpPr>
            <p:cNvPr id="7" name="Group 6">
              <a:extLst>
                <a:ext uri="{FF2B5EF4-FFF2-40B4-BE49-F238E27FC236}">
                  <a16:creationId xmlns:a16="http://schemas.microsoft.com/office/drawing/2014/main" id="{23B5756E-0087-185B-8E00-EC72ABE7AD9D}"/>
                </a:ext>
              </a:extLst>
            </p:cNvPr>
            <p:cNvGrpSpPr/>
            <p:nvPr/>
          </p:nvGrpSpPr>
          <p:grpSpPr>
            <a:xfrm>
              <a:off x="8632030" y="3596846"/>
              <a:ext cx="134057" cy="389499"/>
              <a:chOff x="5075583" y="3644348"/>
              <a:chExt cx="112643" cy="327282"/>
            </a:xfrm>
          </p:grpSpPr>
          <p:cxnSp>
            <p:nvCxnSpPr>
              <p:cNvPr id="136" name="Straight Connector 135">
                <a:extLst>
                  <a:ext uri="{FF2B5EF4-FFF2-40B4-BE49-F238E27FC236}">
                    <a16:creationId xmlns:a16="http://schemas.microsoft.com/office/drawing/2014/main" id="{AC1769FC-5FB0-7E73-9E9B-EEFE4AE3B2F9}"/>
                  </a:ext>
                </a:extLst>
              </p:cNvPr>
              <p:cNvCxnSpPr>
                <a:cxnSpLocks/>
              </p:cNvCxnSpPr>
              <p:nvPr/>
            </p:nvCxnSpPr>
            <p:spPr bwMode="auto">
              <a:xfrm flipV="1">
                <a:off x="5127488" y="3657600"/>
                <a:ext cx="0" cy="31403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6920847-5BF6-C3E2-E027-C1DDDCF70E33}"/>
                  </a:ext>
                </a:extLst>
              </p:cNvPr>
              <p:cNvCxnSpPr>
                <a:cxnSpLocks/>
              </p:cNvCxnSpPr>
              <p:nvPr/>
            </p:nvCxnSpPr>
            <p:spPr bwMode="auto">
              <a:xfrm>
                <a:off x="5075583" y="3644348"/>
                <a:ext cx="11264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AF7465BA-71A2-92EB-9985-9A0D8D95E5EC}"/>
                </a:ext>
              </a:extLst>
            </p:cNvPr>
            <p:cNvGrpSpPr/>
            <p:nvPr/>
          </p:nvGrpSpPr>
          <p:grpSpPr>
            <a:xfrm>
              <a:off x="7457058" y="3479931"/>
              <a:ext cx="134057" cy="346971"/>
              <a:chOff x="5075583" y="3644348"/>
              <a:chExt cx="112643" cy="291547"/>
            </a:xfrm>
          </p:grpSpPr>
          <p:cxnSp>
            <p:nvCxnSpPr>
              <p:cNvPr id="134" name="Straight Connector 133">
                <a:extLst>
                  <a:ext uri="{FF2B5EF4-FFF2-40B4-BE49-F238E27FC236}">
                    <a16:creationId xmlns:a16="http://schemas.microsoft.com/office/drawing/2014/main" id="{48D53CA6-85C9-1E55-CDC7-9FC797C8CAC7}"/>
                  </a:ext>
                </a:extLst>
              </p:cNvPr>
              <p:cNvCxnSpPr>
                <a:cxnSpLocks/>
              </p:cNvCxnSpPr>
              <p:nvPr/>
            </p:nvCxnSpPr>
            <p:spPr bwMode="auto">
              <a:xfrm flipH="1" flipV="1">
                <a:off x="5131904" y="3657600"/>
                <a:ext cx="0" cy="278295"/>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7DA204E-5BD0-F5B4-FF80-76BF79E4D4BC}"/>
                  </a:ext>
                </a:extLst>
              </p:cNvPr>
              <p:cNvCxnSpPr>
                <a:cxnSpLocks/>
              </p:cNvCxnSpPr>
              <p:nvPr/>
            </p:nvCxnSpPr>
            <p:spPr bwMode="auto">
              <a:xfrm>
                <a:off x="5075583" y="3644348"/>
                <a:ext cx="112643" cy="0"/>
              </a:xfrm>
              <a:prstGeom prst="line">
                <a:avLst/>
              </a:prstGeom>
              <a:noFill/>
              <a:ln w="28575" cap="flat" cmpd="sng" algn="ctr">
                <a:solidFill>
                  <a:schemeClr val="bg1"/>
                </a:solidFill>
                <a:prstDash val="solid"/>
                <a:round/>
                <a:headEnd type="none" w="med" len="med"/>
                <a:tailEnd type="none" w="med" len="med"/>
              </a:ln>
              <a:effectLst/>
            </p:spPr>
          </p:cxnSp>
        </p:grpSp>
        <p:cxnSp>
          <p:nvCxnSpPr>
            <p:cNvPr id="54" name="Straight Connector 53">
              <a:extLst>
                <a:ext uri="{FF2B5EF4-FFF2-40B4-BE49-F238E27FC236}">
                  <a16:creationId xmlns:a16="http://schemas.microsoft.com/office/drawing/2014/main" id="{2D277D88-1FA2-19C4-A9A4-349F687497DB}"/>
                </a:ext>
              </a:extLst>
            </p:cNvPr>
            <p:cNvCxnSpPr>
              <a:cxnSpLocks/>
            </p:cNvCxnSpPr>
            <p:nvPr/>
          </p:nvCxnSpPr>
          <p:spPr bwMode="auto">
            <a:xfrm>
              <a:off x="6976030" y="2395114"/>
              <a:ext cx="0" cy="285463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0D31FBA-CF77-AB27-1DD2-1E1F0A7B2541}"/>
                </a:ext>
              </a:extLst>
            </p:cNvPr>
            <p:cNvCxnSpPr>
              <a:cxnSpLocks/>
            </p:cNvCxnSpPr>
            <p:nvPr/>
          </p:nvCxnSpPr>
          <p:spPr bwMode="auto">
            <a:xfrm flipH="1">
              <a:off x="6897173" y="2410886"/>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F91BE28-C037-83E6-6E78-6A47E0CE3097}"/>
                </a:ext>
              </a:extLst>
            </p:cNvPr>
            <p:cNvCxnSpPr>
              <a:cxnSpLocks/>
            </p:cNvCxnSpPr>
            <p:nvPr/>
          </p:nvCxnSpPr>
          <p:spPr bwMode="auto">
            <a:xfrm flipH="1">
              <a:off x="6897173" y="2978657"/>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81739D3-3538-4E98-936C-B9606C0CC8E4}"/>
                </a:ext>
              </a:extLst>
            </p:cNvPr>
            <p:cNvCxnSpPr>
              <a:cxnSpLocks/>
            </p:cNvCxnSpPr>
            <p:nvPr/>
          </p:nvCxnSpPr>
          <p:spPr bwMode="auto">
            <a:xfrm flipH="1">
              <a:off x="6897173" y="3546428"/>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621A920-E261-EF3C-D717-F3F4429481A1}"/>
                </a:ext>
              </a:extLst>
            </p:cNvPr>
            <p:cNvCxnSpPr>
              <a:cxnSpLocks/>
            </p:cNvCxnSpPr>
            <p:nvPr/>
          </p:nvCxnSpPr>
          <p:spPr bwMode="auto">
            <a:xfrm flipH="1">
              <a:off x="6897173" y="4114199"/>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A4B959A-2CFB-91F2-58A9-1B8C60A9B693}"/>
                </a:ext>
              </a:extLst>
            </p:cNvPr>
            <p:cNvCxnSpPr>
              <a:cxnSpLocks/>
            </p:cNvCxnSpPr>
            <p:nvPr/>
          </p:nvCxnSpPr>
          <p:spPr bwMode="auto">
            <a:xfrm flipH="1">
              <a:off x="6897173" y="4681971"/>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4B51DFB-2194-00A9-449C-6D04A2FC0C9E}"/>
                </a:ext>
              </a:extLst>
            </p:cNvPr>
            <p:cNvCxnSpPr>
              <a:cxnSpLocks/>
            </p:cNvCxnSpPr>
            <p:nvPr/>
          </p:nvCxnSpPr>
          <p:spPr bwMode="auto">
            <a:xfrm flipH="1">
              <a:off x="6897173" y="5249744"/>
              <a:ext cx="7617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ADA0296-2265-A3AA-5A31-3B58770E7355}"/>
                </a:ext>
              </a:extLst>
            </p:cNvPr>
            <p:cNvCxnSpPr>
              <a:cxnSpLocks/>
            </p:cNvCxnSpPr>
            <p:nvPr/>
          </p:nvCxnSpPr>
          <p:spPr bwMode="auto">
            <a:xfrm>
              <a:off x="6976030" y="5244859"/>
              <a:ext cx="0" cy="76176"/>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DA00629-8689-9647-F416-19B9BAD006D0}"/>
                </a:ext>
              </a:extLst>
            </p:cNvPr>
            <p:cNvCxnSpPr>
              <a:cxnSpLocks/>
            </p:cNvCxnSpPr>
            <p:nvPr/>
          </p:nvCxnSpPr>
          <p:spPr bwMode="auto">
            <a:xfrm>
              <a:off x="8119459" y="5244859"/>
              <a:ext cx="0" cy="76176"/>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F414B1E-C5DE-334B-B07F-2229B65C6D86}"/>
                </a:ext>
              </a:extLst>
            </p:cNvPr>
            <p:cNvCxnSpPr>
              <a:cxnSpLocks/>
            </p:cNvCxnSpPr>
            <p:nvPr/>
          </p:nvCxnSpPr>
          <p:spPr bwMode="auto">
            <a:xfrm>
              <a:off x="9262889" y="5244859"/>
              <a:ext cx="0" cy="76176"/>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292B811-F2DE-3EA8-652F-A5F0BE2265CA}"/>
                </a:ext>
              </a:extLst>
            </p:cNvPr>
            <p:cNvCxnSpPr>
              <a:cxnSpLocks/>
            </p:cNvCxnSpPr>
            <p:nvPr/>
          </p:nvCxnSpPr>
          <p:spPr bwMode="auto">
            <a:xfrm>
              <a:off x="10406318" y="5244859"/>
              <a:ext cx="0" cy="76176"/>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643A7D9-FFB7-C116-E98E-E597898A9B26}"/>
                </a:ext>
              </a:extLst>
            </p:cNvPr>
            <p:cNvCxnSpPr>
              <a:cxnSpLocks/>
            </p:cNvCxnSpPr>
            <p:nvPr/>
          </p:nvCxnSpPr>
          <p:spPr bwMode="auto">
            <a:xfrm>
              <a:off x="11549744" y="5244859"/>
              <a:ext cx="0" cy="76176"/>
            </a:xfrm>
            <a:prstGeom prst="line">
              <a:avLst/>
            </a:prstGeom>
            <a:noFill/>
            <a:ln w="28575" cap="flat" cmpd="sng" algn="ctr">
              <a:solidFill>
                <a:schemeClr val="bg1"/>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1F2E0837-37A8-C78D-8C6C-CBA2106338B3}"/>
                </a:ext>
              </a:extLst>
            </p:cNvPr>
            <p:cNvSpPr txBox="1"/>
            <p:nvPr/>
          </p:nvSpPr>
          <p:spPr bwMode="auto">
            <a:xfrm>
              <a:off x="6331922" y="2241806"/>
              <a:ext cx="62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sp>
          <p:nvSpPr>
            <p:cNvPr id="67" name="TextBox 66">
              <a:extLst>
                <a:ext uri="{FF2B5EF4-FFF2-40B4-BE49-F238E27FC236}">
                  <a16:creationId xmlns:a16="http://schemas.microsoft.com/office/drawing/2014/main" id="{AE4D0293-0F50-47D3-BD55-FE0066433B24}"/>
                </a:ext>
              </a:extLst>
            </p:cNvPr>
            <p:cNvSpPr txBox="1"/>
            <p:nvPr/>
          </p:nvSpPr>
          <p:spPr bwMode="auto">
            <a:xfrm>
              <a:off x="6266316" y="2810908"/>
              <a:ext cx="69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80</a:t>
              </a:r>
            </a:p>
          </p:txBody>
        </p:sp>
        <p:sp>
          <p:nvSpPr>
            <p:cNvPr id="68" name="TextBox 67">
              <a:extLst>
                <a:ext uri="{FF2B5EF4-FFF2-40B4-BE49-F238E27FC236}">
                  <a16:creationId xmlns:a16="http://schemas.microsoft.com/office/drawing/2014/main" id="{715D06FE-2B27-3E41-0183-1407DA74C2F7}"/>
                </a:ext>
              </a:extLst>
            </p:cNvPr>
            <p:cNvSpPr txBox="1"/>
            <p:nvPr/>
          </p:nvSpPr>
          <p:spPr bwMode="auto">
            <a:xfrm>
              <a:off x="6266316" y="3380010"/>
              <a:ext cx="69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69" name="TextBox 68">
              <a:extLst>
                <a:ext uri="{FF2B5EF4-FFF2-40B4-BE49-F238E27FC236}">
                  <a16:creationId xmlns:a16="http://schemas.microsoft.com/office/drawing/2014/main" id="{9576597A-B412-9520-3C44-8B8CAB1AA5E1}"/>
                </a:ext>
              </a:extLst>
            </p:cNvPr>
            <p:cNvSpPr txBox="1"/>
            <p:nvPr/>
          </p:nvSpPr>
          <p:spPr bwMode="auto">
            <a:xfrm>
              <a:off x="6266316" y="3949112"/>
              <a:ext cx="69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103" name="TextBox 102">
              <a:extLst>
                <a:ext uri="{FF2B5EF4-FFF2-40B4-BE49-F238E27FC236}">
                  <a16:creationId xmlns:a16="http://schemas.microsoft.com/office/drawing/2014/main" id="{5CC4C016-C479-13E0-96B2-571B57A9BA61}"/>
                </a:ext>
              </a:extLst>
            </p:cNvPr>
            <p:cNvSpPr txBox="1"/>
            <p:nvPr/>
          </p:nvSpPr>
          <p:spPr bwMode="auto">
            <a:xfrm>
              <a:off x="6266316" y="4518214"/>
              <a:ext cx="69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104" name="TextBox 103">
              <a:extLst>
                <a:ext uri="{FF2B5EF4-FFF2-40B4-BE49-F238E27FC236}">
                  <a16:creationId xmlns:a16="http://schemas.microsoft.com/office/drawing/2014/main" id="{C4CCC7BE-F94F-6ACE-5D60-3A92F8EF4BB7}"/>
                </a:ext>
              </a:extLst>
            </p:cNvPr>
            <p:cNvSpPr txBox="1"/>
            <p:nvPr/>
          </p:nvSpPr>
          <p:spPr bwMode="auto">
            <a:xfrm>
              <a:off x="6266316" y="5087315"/>
              <a:ext cx="6939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105" name="TextBox 104">
              <a:extLst>
                <a:ext uri="{FF2B5EF4-FFF2-40B4-BE49-F238E27FC236}">
                  <a16:creationId xmlns:a16="http://schemas.microsoft.com/office/drawing/2014/main" id="{23A29DE3-22BA-CC02-AE04-10776DCD8C8A}"/>
                </a:ext>
              </a:extLst>
            </p:cNvPr>
            <p:cNvSpPr txBox="1"/>
            <p:nvPr/>
          </p:nvSpPr>
          <p:spPr bwMode="auto">
            <a:xfrm rot="16200000">
              <a:off x="4492074" y="3663352"/>
              <a:ext cx="3681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lnSpc>
                  <a:spcPct val="100000"/>
                </a:lnSpc>
                <a:spcBef>
                  <a:spcPct val="50000"/>
                </a:spcBef>
                <a:spcAft>
                  <a:spcPct val="0"/>
                </a:spcAft>
                <a:buClrTx/>
                <a:buFontTx/>
                <a:buNone/>
              </a:pPr>
              <a:r>
                <a:rPr lang="en-US" sz="1600">
                  <a:solidFill>
                    <a:schemeClr val="bg1"/>
                  </a:solidFill>
                  <a:latin typeface="Calibri"/>
                  <a:ea typeface="Calibri"/>
                  <a:cs typeface="Arial"/>
                </a:rPr>
                <a:t>Participants (%, 95% CI)</a:t>
              </a:r>
            </a:p>
          </p:txBody>
        </p:sp>
        <p:sp>
          <p:nvSpPr>
            <p:cNvPr id="106" name="TextBox 105">
              <a:extLst>
                <a:ext uri="{FF2B5EF4-FFF2-40B4-BE49-F238E27FC236}">
                  <a16:creationId xmlns:a16="http://schemas.microsoft.com/office/drawing/2014/main" id="{31A14290-C3F0-77B0-24D0-492E16CCC012}"/>
                </a:ext>
              </a:extLst>
            </p:cNvPr>
            <p:cNvSpPr txBox="1"/>
            <p:nvPr/>
          </p:nvSpPr>
          <p:spPr bwMode="auto">
            <a:xfrm>
              <a:off x="6810432" y="5293115"/>
              <a:ext cx="14627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Survodutide</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2.4 mg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56)</a:t>
              </a:r>
            </a:p>
          </p:txBody>
        </p:sp>
        <p:sp>
          <p:nvSpPr>
            <p:cNvPr id="108" name="TextBox 107">
              <a:extLst>
                <a:ext uri="{FF2B5EF4-FFF2-40B4-BE49-F238E27FC236}">
                  <a16:creationId xmlns:a16="http://schemas.microsoft.com/office/drawing/2014/main" id="{CEF136C4-6828-944D-3AA5-5506596DF561}"/>
                </a:ext>
              </a:extLst>
            </p:cNvPr>
            <p:cNvSpPr txBox="1"/>
            <p:nvPr/>
          </p:nvSpPr>
          <p:spPr bwMode="auto">
            <a:xfrm>
              <a:off x="7977518" y="5293115"/>
              <a:ext cx="14627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Survodutide</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4.8 mg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53)</a:t>
              </a:r>
            </a:p>
          </p:txBody>
        </p:sp>
        <p:sp>
          <p:nvSpPr>
            <p:cNvPr id="114" name="TextBox 113">
              <a:extLst>
                <a:ext uri="{FF2B5EF4-FFF2-40B4-BE49-F238E27FC236}">
                  <a16:creationId xmlns:a16="http://schemas.microsoft.com/office/drawing/2014/main" id="{5984A062-00C1-52FB-6DA5-DE68F44EB7CC}"/>
                </a:ext>
              </a:extLst>
            </p:cNvPr>
            <p:cNvSpPr txBox="1"/>
            <p:nvPr/>
          </p:nvSpPr>
          <p:spPr bwMode="auto">
            <a:xfrm>
              <a:off x="9144604" y="5293115"/>
              <a:ext cx="14627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Survodutide</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6.0 mg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44)</a:t>
              </a:r>
            </a:p>
          </p:txBody>
        </p:sp>
        <p:sp>
          <p:nvSpPr>
            <p:cNvPr id="115" name="TextBox 114">
              <a:extLst>
                <a:ext uri="{FF2B5EF4-FFF2-40B4-BE49-F238E27FC236}">
                  <a16:creationId xmlns:a16="http://schemas.microsoft.com/office/drawing/2014/main" id="{AF63AA0B-50F2-AE91-6233-B6D93A1D0861}"/>
                </a:ext>
              </a:extLst>
            </p:cNvPr>
            <p:cNvSpPr txBox="1"/>
            <p:nvPr/>
          </p:nvSpPr>
          <p:spPr bwMode="auto">
            <a:xfrm>
              <a:off x="10311689" y="5293115"/>
              <a:ext cx="14627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Placebo</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(N = 66)</a:t>
              </a:r>
            </a:p>
          </p:txBody>
        </p:sp>
        <p:sp>
          <p:nvSpPr>
            <p:cNvPr id="116" name="TextBox 115">
              <a:extLst>
                <a:ext uri="{FF2B5EF4-FFF2-40B4-BE49-F238E27FC236}">
                  <a16:creationId xmlns:a16="http://schemas.microsoft.com/office/drawing/2014/main" id="{7A6EE42B-E83A-5CD9-41D1-5F4DE300645B}"/>
                </a:ext>
              </a:extLst>
            </p:cNvPr>
            <p:cNvSpPr txBox="1"/>
            <p:nvPr/>
          </p:nvSpPr>
          <p:spPr bwMode="auto">
            <a:xfrm>
              <a:off x="10650773" y="3989182"/>
              <a:ext cx="7412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21.2</a:t>
              </a:r>
            </a:p>
          </p:txBody>
        </p:sp>
        <p:sp>
          <p:nvSpPr>
            <p:cNvPr id="117" name="TextBox 116">
              <a:extLst>
                <a:ext uri="{FF2B5EF4-FFF2-40B4-BE49-F238E27FC236}">
                  <a16:creationId xmlns:a16="http://schemas.microsoft.com/office/drawing/2014/main" id="{BD198238-8218-33D0-5EDA-FFAD7E896FA7}"/>
                </a:ext>
              </a:extLst>
            </p:cNvPr>
            <p:cNvSpPr txBox="1"/>
            <p:nvPr/>
          </p:nvSpPr>
          <p:spPr bwMode="auto">
            <a:xfrm>
              <a:off x="9499459" y="3102924"/>
              <a:ext cx="7412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50.0</a:t>
              </a:r>
            </a:p>
          </p:txBody>
        </p:sp>
        <p:sp>
          <p:nvSpPr>
            <p:cNvPr id="118" name="TextBox 117">
              <a:extLst>
                <a:ext uri="{FF2B5EF4-FFF2-40B4-BE49-F238E27FC236}">
                  <a16:creationId xmlns:a16="http://schemas.microsoft.com/office/drawing/2014/main" id="{13F59447-FC00-7BB4-72A2-8C1D7B690114}"/>
                </a:ext>
              </a:extLst>
            </p:cNvPr>
            <p:cNvSpPr txBox="1"/>
            <p:nvPr/>
          </p:nvSpPr>
          <p:spPr bwMode="auto">
            <a:xfrm>
              <a:off x="8336316" y="3233706"/>
              <a:ext cx="7412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45.3</a:t>
              </a:r>
            </a:p>
          </p:txBody>
        </p:sp>
        <p:sp>
          <p:nvSpPr>
            <p:cNvPr id="119" name="TextBox 118">
              <a:extLst>
                <a:ext uri="{FF2B5EF4-FFF2-40B4-BE49-F238E27FC236}">
                  <a16:creationId xmlns:a16="http://schemas.microsoft.com/office/drawing/2014/main" id="{72639ECA-7C3D-8155-2E0B-D57C18D95358}"/>
                </a:ext>
              </a:extLst>
            </p:cNvPr>
            <p:cNvSpPr txBox="1"/>
            <p:nvPr/>
          </p:nvSpPr>
          <p:spPr bwMode="auto">
            <a:xfrm>
              <a:off x="7169230" y="3102924"/>
              <a:ext cx="7412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50.0</a:t>
              </a:r>
            </a:p>
          </p:txBody>
        </p:sp>
        <p:sp>
          <p:nvSpPr>
            <p:cNvPr id="120" name="Rectangle 119">
              <a:extLst>
                <a:ext uri="{FF2B5EF4-FFF2-40B4-BE49-F238E27FC236}">
                  <a16:creationId xmlns:a16="http://schemas.microsoft.com/office/drawing/2014/main" id="{05BCCF2A-46FC-2F29-016F-1B6504862CF5}"/>
                </a:ext>
              </a:extLst>
            </p:cNvPr>
            <p:cNvSpPr/>
            <p:nvPr/>
          </p:nvSpPr>
          <p:spPr bwMode="auto">
            <a:xfrm>
              <a:off x="10729630" y="4658847"/>
              <a:ext cx="607200" cy="5908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6E747F06-E8FD-31C2-F90E-FAC408493D85}"/>
                </a:ext>
              </a:extLst>
            </p:cNvPr>
            <p:cNvSpPr/>
            <p:nvPr/>
          </p:nvSpPr>
          <p:spPr bwMode="auto">
            <a:xfrm>
              <a:off x="7220486" y="3828410"/>
              <a:ext cx="607200" cy="14213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038A328A-AD1C-9ECE-4ABF-DBED03E353B2}"/>
                </a:ext>
              </a:extLst>
            </p:cNvPr>
            <p:cNvSpPr/>
            <p:nvPr/>
          </p:nvSpPr>
          <p:spPr bwMode="auto">
            <a:xfrm>
              <a:off x="8390201" y="3974117"/>
              <a:ext cx="607200" cy="127562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D1C66C8C-FDDA-9EEA-A44C-FCCABFAF4C8E}"/>
                </a:ext>
              </a:extLst>
            </p:cNvPr>
            <p:cNvSpPr/>
            <p:nvPr/>
          </p:nvSpPr>
          <p:spPr bwMode="auto">
            <a:xfrm>
              <a:off x="9559916" y="3839618"/>
              <a:ext cx="607200" cy="1410126"/>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cxnSp>
          <p:nvCxnSpPr>
            <p:cNvPr id="130" name="Straight Connector 129">
              <a:extLst>
                <a:ext uri="{FF2B5EF4-FFF2-40B4-BE49-F238E27FC236}">
                  <a16:creationId xmlns:a16="http://schemas.microsoft.com/office/drawing/2014/main" id="{5C79C8D7-6110-140F-FEB5-17FEC73FF929}"/>
                </a:ext>
              </a:extLst>
            </p:cNvPr>
            <p:cNvCxnSpPr>
              <a:cxnSpLocks/>
            </p:cNvCxnSpPr>
            <p:nvPr/>
          </p:nvCxnSpPr>
          <p:spPr bwMode="auto">
            <a:xfrm>
              <a:off x="6968145" y="5249744"/>
              <a:ext cx="4597372" cy="0"/>
            </a:xfrm>
            <a:prstGeom prst="line">
              <a:avLst/>
            </a:prstGeom>
            <a:noFill/>
            <a:ln w="28575" cap="flat" cmpd="sng" algn="ctr">
              <a:solidFill>
                <a:schemeClr val="bg1"/>
              </a:solidFill>
              <a:prstDash val="solid"/>
              <a:round/>
              <a:headEnd type="none" w="med" len="med"/>
              <a:tailEnd type="none" w="med" len="med"/>
            </a:ln>
            <a:effectLst/>
          </p:spPr>
        </p:cxnSp>
        <p:grpSp>
          <p:nvGrpSpPr>
            <p:cNvPr id="131" name="Group 130">
              <a:extLst>
                <a:ext uri="{FF2B5EF4-FFF2-40B4-BE49-F238E27FC236}">
                  <a16:creationId xmlns:a16="http://schemas.microsoft.com/office/drawing/2014/main" id="{49701674-CEB1-EF1E-4B5A-866743E62A9E}"/>
                </a:ext>
              </a:extLst>
            </p:cNvPr>
            <p:cNvGrpSpPr/>
            <p:nvPr/>
          </p:nvGrpSpPr>
          <p:grpSpPr>
            <a:xfrm>
              <a:off x="9783345" y="3446042"/>
              <a:ext cx="134057" cy="393576"/>
              <a:chOff x="5075583" y="3644348"/>
              <a:chExt cx="112643" cy="330708"/>
            </a:xfrm>
          </p:grpSpPr>
          <p:cxnSp>
            <p:nvCxnSpPr>
              <p:cNvPr id="132" name="Straight Connector 131">
                <a:extLst>
                  <a:ext uri="{FF2B5EF4-FFF2-40B4-BE49-F238E27FC236}">
                    <a16:creationId xmlns:a16="http://schemas.microsoft.com/office/drawing/2014/main" id="{14E8454A-6D4B-ACC6-2094-683175B5258D}"/>
                  </a:ext>
                </a:extLst>
              </p:cNvPr>
              <p:cNvCxnSpPr>
                <a:cxnSpLocks/>
              </p:cNvCxnSpPr>
              <p:nvPr/>
            </p:nvCxnSpPr>
            <p:spPr bwMode="auto">
              <a:xfrm flipH="1" flipV="1">
                <a:off x="5131904" y="3647326"/>
                <a:ext cx="0" cy="32773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FB13083-AA3A-727E-4E90-3BD59235B7BC}"/>
                  </a:ext>
                </a:extLst>
              </p:cNvPr>
              <p:cNvCxnSpPr>
                <a:cxnSpLocks/>
              </p:cNvCxnSpPr>
              <p:nvPr/>
            </p:nvCxnSpPr>
            <p:spPr bwMode="auto">
              <a:xfrm>
                <a:off x="5075583" y="3644348"/>
                <a:ext cx="112643" cy="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3927465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78FD3-0394-E047-447A-87F9A5E4AD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85383D-EBB2-675A-E418-A9B975BF32B7}"/>
              </a:ext>
            </a:extLst>
          </p:cNvPr>
          <p:cNvSpPr>
            <a:spLocks noGrp="1"/>
          </p:cNvSpPr>
          <p:nvPr>
            <p:ph type="title"/>
          </p:nvPr>
        </p:nvSpPr>
        <p:spPr>
          <a:xfrm>
            <a:off x="600688" y="238127"/>
            <a:ext cx="11108300" cy="1103313"/>
          </a:xfrm>
        </p:spPr>
        <p:txBody>
          <a:bodyPr/>
          <a:lstStyle/>
          <a:p>
            <a:r>
              <a:rPr lang="en-US">
                <a:latin typeface="Calibri"/>
                <a:ea typeface="Calibri"/>
                <a:cs typeface="Calibri"/>
              </a:rPr>
              <a:t>HARMONY: Effects of Efruxifermin in Precirrhotic </a:t>
            </a:r>
            <a:br>
              <a:rPr lang="en-US">
                <a:latin typeface="Calibri"/>
                <a:ea typeface="Calibri"/>
                <a:cs typeface="Calibri"/>
              </a:rPr>
            </a:br>
            <a:r>
              <a:rPr lang="en-US">
                <a:latin typeface="Calibri"/>
                <a:ea typeface="Calibri"/>
                <a:cs typeface="Calibri"/>
              </a:rPr>
              <a:t>(F2-F3) MASH With Liver Histopathology at 24 and 96 Wk</a:t>
            </a:r>
          </a:p>
        </p:txBody>
      </p:sp>
      <p:sp>
        <p:nvSpPr>
          <p:cNvPr id="3" name="Content Placeholder 2">
            <a:extLst>
              <a:ext uri="{FF2B5EF4-FFF2-40B4-BE49-F238E27FC236}">
                <a16:creationId xmlns:a16="http://schemas.microsoft.com/office/drawing/2014/main" id="{46CAEE33-0332-B202-D316-9377139EC550}"/>
              </a:ext>
            </a:extLst>
          </p:cNvPr>
          <p:cNvSpPr>
            <a:spLocks noGrp="1"/>
          </p:cNvSpPr>
          <p:nvPr>
            <p:ph idx="1"/>
          </p:nvPr>
        </p:nvSpPr>
        <p:spPr/>
        <p:txBody>
          <a:bodyPr/>
          <a:lstStyle/>
          <a:p>
            <a:r>
              <a:rPr lang="en-US" sz="2400"/>
              <a:t>Multicenter, double-blind, placebo-controlled, randomized phase IIb trial</a:t>
            </a:r>
          </a:p>
          <a:p>
            <a:endParaRPr lang="en-US" sz="2400"/>
          </a:p>
          <a:p>
            <a:endParaRPr lang="en-US" sz="2400"/>
          </a:p>
          <a:p>
            <a:endParaRPr lang="en-US" sz="2400"/>
          </a:p>
          <a:p>
            <a:endParaRPr lang="en-US" sz="2400"/>
          </a:p>
          <a:p>
            <a:endParaRPr lang="en-US" sz="2400"/>
          </a:p>
          <a:p>
            <a:r>
              <a:rPr lang="en-US" sz="2400" b="1"/>
              <a:t>Primary endpoints: </a:t>
            </a:r>
            <a:r>
              <a:rPr lang="en-US" sz="2400"/>
              <a:t>no worsening of MASH and change from baseline in liver fibrosis at Wk 24 and Wk 96; MASH resolution and fibrosis improvement at Wk 96</a:t>
            </a:r>
          </a:p>
          <a:p>
            <a:r>
              <a:rPr lang="en-US" sz="2400" b="1"/>
              <a:t>Key secondary endpoints: </a:t>
            </a:r>
            <a:r>
              <a:rPr lang="en-US" sz="2400"/>
              <a:t>change of body weight, A1C, HDL-C, LDL-C at </a:t>
            </a:r>
            <a:br>
              <a:rPr lang="en-US" sz="2400"/>
            </a:br>
            <a:r>
              <a:rPr lang="en-US" sz="2400"/>
              <a:t>Wk 24, 48, and 96</a:t>
            </a:r>
          </a:p>
        </p:txBody>
      </p:sp>
      <p:sp>
        <p:nvSpPr>
          <p:cNvPr id="6" name="TextBox 5">
            <a:extLst>
              <a:ext uri="{FF2B5EF4-FFF2-40B4-BE49-F238E27FC236}">
                <a16:creationId xmlns:a16="http://schemas.microsoft.com/office/drawing/2014/main" id="{6F06107E-FF0F-2037-546B-EC1ACD38AE65}"/>
              </a:ext>
            </a:extLst>
          </p:cNvPr>
          <p:cNvSpPr txBox="1"/>
          <p:nvPr/>
        </p:nvSpPr>
        <p:spPr bwMode="auto">
          <a:xfrm>
            <a:off x="717550" y="2466983"/>
            <a:ext cx="276678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Patients with MASH; aged 18-75 yr; fibrosis stage 2-3; NAS ≥4; history or presence </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of metabolic syndrome </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or type 2 diabetes </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(N = 128)</a:t>
            </a:r>
          </a:p>
        </p:txBody>
      </p:sp>
      <p:sp>
        <p:nvSpPr>
          <p:cNvPr id="7" name="Rectangle 6">
            <a:extLst>
              <a:ext uri="{FF2B5EF4-FFF2-40B4-BE49-F238E27FC236}">
                <a16:creationId xmlns:a16="http://schemas.microsoft.com/office/drawing/2014/main" id="{1C4F7FED-9466-3B80-1557-2DDEBA238147}"/>
              </a:ext>
            </a:extLst>
          </p:cNvPr>
          <p:cNvSpPr/>
          <p:nvPr/>
        </p:nvSpPr>
        <p:spPr bwMode="auto">
          <a:xfrm>
            <a:off x="4356254" y="2194841"/>
            <a:ext cx="3010829" cy="706866"/>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a:solidFill>
                  <a:schemeClr val="tx1"/>
                </a:solidFill>
                <a:latin typeface="Calibri" panose="020F0502020204030204" pitchFamily="34" charset="0"/>
              </a:rPr>
              <a:t>EFX</a:t>
            </a:r>
            <a:r>
              <a:rPr lang="en-US" sz="1800" b="0">
                <a:solidFill>
                  <a:schemeClr val="tx1"/>
                </a:solidFill>
                <a:latin typeface="Calibri" panose="020F0502020204030204" pitchFamily="34" charset="0"/>
              </a:rPr>
              <a:t> 28 mg SC </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(n = 42)</a:t>
            </a:r>
          </a:p>
        </p:txBody>
      </p:sp>
      <p:sp>
        <p:nvSpPr>
          <p:cNvPr id="8" name="Rectangle 7">
            <a:extLst>
              <a:ext uri="{FF2B5EF4-FFF2-40B4-BE49-F238E27FC236}">
                <a16:creationId xmlns:a16="http://schemas.microsoft.com/office/drawing/2014/main" id="{528380EC-11D6-4A82-C2AB-72D36E2D495D}"/>
              </a:ext>
            </a:extLst>
          </p:cNvPr>
          <p:cNvSpPr/>
          <p:nvPr/>
        </p:nvSpPr>
        <p:spPr bwMode="auto">
          <a:xfrm>
            <a:off x="4356252" y="2987448"/>
            <a:ext cx="3010829" cy="706866"/>
          </a:xfrm>
          <a:prstGeom prst="rect">
            <a:avLst/>
          </a:prstGeom>
          <a:solidFill>
            <a:schemeClr val="accent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a:solidFill>
                  <a:schemeClr val="tx1"/>
                </a:solidFill>
                <a:latin typeface="Calibri" panose="020F0502020204030204" pitchFamily="34" charset="0"/>
              </a:rPr>
              <a:t>EFX</a:t>
            </a:r>
            <a:r>
              <a:rPr lang="en-US" sz="1800" b="0">
                <a:solidFill>
                  <a:schemeClr val="tx1"/>
                </a:solidFill>
                <a:latin typeface="Calibri" panose="020F0502020204030204" pitchFamily="34" charset="0"/>
              </a:rPr>
              <a:t> 50 mg SC </a:t>
            </a:r>
            <a:br>
              <a:rPr lang="en-US" sz="1800" b="0">
                <a:solidFill>
                  <a:schemeClr val="tx1"/>
                </a:solidFill>
                <a:latin typeface="Calibri" panose="020F0502020204030204" pitchFamily="34" charset="0"/>
              </a:rPr>
            </a:br>
            <a:r>
              <a:rPr lang="en-US" sz="1800" b="0">
                <a:solidFill>
                  <a:schemeClr val="tx1"/>
                </a:solidFill>
                <a:latin typeface="Calibri" panose="020F0502020204030204" pitchFamily="34" charset="0"/>
              </a:rPr>
              <a:t>(n = 43)</a:t>
            </a:r>
          </a:p>
        </p:txBody>
      </p:sp>
      <p:sp>
        <p:nvSpPr>
          <p:cNvPr id="9" name="Rectangle 8">
            <a:extLst>
              <a:ext uri="{FF2B5EF4-FFF2-40B4-BE49-F238E27FC236}">
                <a16:creationId xmlns:a16="http://schemas.microsoft.com/office/drawing/2014/main" id="{42B422F9-7D19-5DA9-1C76-CD58577036F0}"/>
              </a:ext>
            </a:extLst>
          </p:cNvPr>
          <p:cNvSpPr/>
          <p:nvPr/>
        </p:nvSpPr>
        <p:spPr bwMode="auto">
          <a:xfrm>
            <a:off x="4356251" y="3780055"/>
            <a:ext cx="3010829" cy="706866"/>
          </a:xfrm>
          <a:prstGeom prst="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a:latin typeface="Calibri" panose="020F0502020204030204" pitchFamily="34" charset="0"/>
              </a:rPr>
              <a:t>Placebo</a:t>
            </a:r>
            <a:br>
              <a:rPr lang="en-US" sz="1800">
                <a:solidFill>
                  <a:schemeClr val="tx1"/>
                </a:solidFill>
                <a:latin typeface="Calibri" panose="020F0502020204030204" pitchFamily="34" charset="0"/>
              </a:rPr>
            </a:br>
            <a:r>
              <a:rPr lang="en-US" sz="1800" b="0">
                <a:solidFill>
                  <a:schemeClr val="tx1"/>
                </a:solidFill>
                <a:latin typeface="Calibri" panose="020F0502020204030204" pitchFamily="34" charset="0"/>
              </a:rPr>
              <a:t>(n = 43)</a:t>
            </a:r>
          </a:p>
        </p:txBody>
      </p:sp>
      <p:cxnSp>
        <p:nvCxnSpPr>
          <p:cNvPr id="11" name="Straight Arrow Connector 10">
            <a:extLst>
              <a:ext uri="{FF2B5EF4-FFF2-40B4-BE49-F238E27FC236}">
                <a16:creationId xmlns:a16="http://schemas.microsoft.com/office/drawing/2014/main" id="{62C9961E-DDF8-5EDC-1F8F-1ADD374143D9}"/>
              </a:ext>
            </a:extLst>
          </p:cNvPr>
          <p:cNvCxnSpPr/>
          <p:nvPr/>
        </p:nvCxnSpPr>
        <p:spPr bwMode="auto">
          <a:xfrm flipV="1">
            <a:off x="3478682" y="2548274"/>
            <a:ext cx="699153" cy="253072"/>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29337AD4-A14D-A311-F0A6-2505EF750B11}"/>
              </a:ext>
            </a:extLst>
          </p:cNvPr>
          <p:cNvCxnSpPr>
            <a:cxnSpLocks/>
          </p:cNvCxnSpPr>
          <p:nvPr/>
        </p:nvCxnSpPr>
        <p:spPr bwMode="auto">
          <a:xfrm flipV="1">
            <a:off x="3478682" y="3319361"/>
            <a:ext cx="587641" cy="1"/>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486B7551-63B3-55B6-786F-ED93A6340B87}"/>
              </a:ext>
            </a:extLst>
          </p:cNvPr>
          <p:cNvCxnSpPr/>
          <p:nvPr/>
        </p:nvCxnSpPr>
        <p:spPr bwMode="auto">
          <a:xfrm>
            <a:off x="3491516" y="3680007"/>
            <a:ext cx="554189" cy="439174"/>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61A154FD-A1ED-AE10-EE82-BAC046DDE086}"/>
              </a:ext>
            </a:extLst>
          </p:cNvPr>
          <p:cNvCxnSpPr/>
          <p:nvPr/>
        </p:nvCxnSpPr>
        <p:spPr bwMode="auto">
          <a:xfrm flipV="1">
            <a:off x="7525228" y="3340881"/>
            <a:ext cx="587641" cy="1"/>
          </a:xfrm>
          <a:prstGeom prst="straightConnector1">
            <a:avLst/>
          </a:prstGeom>
          <a:noFill/>
          <a:ln w="28575" cap="flat" cmpd="sng" algn="ctr">
            <a:solidFill>
              <a:schemeClr val="bg1"/>
            </a:solidFill>
            <a:prstDash val="solid"/>
            <a:round/>
            <a:headEnd type="none" w="med" len="med"/>
            <a:tailEnd type="triangle"/>
          </a:ln>
          <a:effectLst/>
        </p:spPr>
      </p:cxnSp>
      <p:sp>
        <p:nvSpPr>
          <p:cNvPr id="17" name="TextBox 16">
            <a:extLst>
              <a:ext uri="{FF2B5EF4-FFF2-40B4-BE49-F238E27FC236}">
                <a16:creationId xmlns:a16="http://schemas.microsoft.com/office/drawing/2014/main" id="{36E9E9BB-6D80-BADC-7685-1E9B7C67183D}"/>
              </a:ext>
            </a:extLst>
          </p:cNvPr>
          <p:cNvSpPr txBox="1"/>
          <p:nvPr/>
        </p:nvSpPr>
        <p:spPr bwMode="auto">
          <a:xfrm>
            <a:off x="8098283" y="3032847"/>
            <a:ext cx="20891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a:solidFill>
                  <a:schemeClr val="bg1"/>
                </a:solidFill>
                <a:latin typeface="Calibri" panose="020F0502020204030204" pitchFamily="34" charset="0"/>
              </a:rPr>
              <a:t>Liver biopsy at </a:t>
            </a:r>
            <a:br>
              <a:rPr lang="en-US" b="0" i="1">
                <a:solidFill>
                  <a:schemeClr val="bg1"/>
                </a:solidFill>
                <a:latin typeface="Calibri" panose="020F0502020204030204" pitchFamily="34" charset="0"/>
              </a:rPr>
            </a:br>
            <a:r>
              <a:rPr lang="en-US" b="0" i="1">
                <a:solidFill>
                  <a:schemeClr val="bg1"/>
                </a:solidFill>
                <a:latin typeface="Calibri" panose="020F0502020204030204" pitchFamily="34" charset="0"/>
              </a:rPr>
              <a:t>Wk 24 and Wk 96</a:t>
            </a:r>
          </a:p>
        </p:txBody>
      </p:sp>
      <p:sp>
        <p:nvSpPr>
          <p:cNvPr id="25" name="Text Box 11">
            <a:extLst>
              <a:ext uri="{FF2B5EF4-FFF2-40B4-BE49-F238E27FC236}">
                <a16:creationId xmlns:a16="http://schemas.microsoft.com/office/drawing/2014/main" id="{18490BAE-39D7-8840-22EA-BB4E68371246}"/>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NCT04767529. Noureddin. AASLD 2024. Abstr 5021. </a:t>
            </a:r>
          </a:p>
        </p:txBody>
      </p:sp>
    </p:spTree>
    <p:extLst>
      <p:ext uri="{BB962C8B-B14F-4D97-AF65-F5344CB8AC3E}">
        <p14:creationId xmlns:p14="http://schemas.microsoft.com/office/powerpoint/2010/main" val="976233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F98FE7D-3F73-2176-69EB-B72C9E484DAA}"/>
              </a:ext>
            </a:extLst>
          </p:cNvPr>
          <p:cNvGraphicFramePr>
            <a:graphicFrameLocks noGrp="1"/>
          </p:cNvGraphicFramePr>
          <p:nvPr/>
        </p:nvGraphicFramePr>
        <p:xfrm>
          <a:off x="4327878" y="3937819"/>
          <a:ext cx="3400776" cy="822960"/>
        </p:xfrm>
        <a:graphic>
          <a:graphicData uri="http://schemas.openxmlformats.org/drawingml/2006/table">
            <a:tbl>
              <a:tblPr firstRow="1" bandRow="1">
                <a:tableStyleId>{F5AB1C69-6EDB-4FF4-983F-18BD219EF322}</a:tableStyleId>
              </a:tblPr>
              <a:tblGrid>
                <a:gridCol w="1133592">
                  <a:extLst>
                    <a:ext uri="{9D8B030D-6E8A-4147-A177-3AD203B41FA5}">
                      <a16:colId xmlns:a16="http://schemas.microsoft.com/office/drawing/2014/main" val="503319229"/>
                    </a:ext>
                  </a:extLst>
                </a:gridCol>
                <a:gridCol w="1133592">
                  <a:extLst>
                    <a:ext uri="{9D8B030D-6E8A-4147-A177-3AD203B41FA5}">
                      <a16:colId xmlns:a16="http://schemas.microsoft.com/office/drawing/2014/main" val="3751183343"/>
                    </a:ext>
                  </a:extLst>
                </a:gridCol>
                <a:gridCol w="1133592">
                  <a:extLst>
                    <a:ext uri="{9D8B030D-6E8A-4147-A177-3AD203B41FA5}">
                      <a16:colId xmlns:a16="http://schemas.microsoft.com/office/drawing/2014/main" val="1785012562"/>
                    </a:ext>
                  </a:extLst>
                </a:gridCol>
              </a:tblGrid>
              <a:tr h="0">
                <a:tc>
                  <a:txBody>
                    <a:bodyPr/>
                    <a:lstStyle/>
                    <a:p>
                      <a:pPr algn="ctr"/>
                      <a:r>
                        <a:rPr lang="en-US" sz="1400">
                          <a:solidFill>
                            <a:schemeClr val="tx1"/>
                          </a:solidFill>
                        </a:rPr>
                        <a:t>Placebo </a:t>
                      </a:r>
                      <a:br>
                        <a:rPr lang="en-US" sz="1400">
                          <a:solidFill>
                            <a:schemeClr val="tx1"/>
                          </a:solidFill>
                        </a:rPr>
                      </a:br>
                      <a:r>
                        <a:rPr lang="en-US" sz="1400">
                          <a:solidFill>
                            <a:schemeClr val="tx1"/>
                          </a:solidFill>
                        </a:rPr>
                        <a:t>(N = 43)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a:solidFill>
                            <a:schemeClr val="tx1"/>
                          </a:solidFill>
                        </a:rPr>
                        <a:t>EFX 28 mg </a:t>
                      </a:r>
                      <a:br>
                        <a:rPr lang="en-US" sz="1400">
                          <a:solidFill>
                            <a:schemeClr val="tx1"/>
                          </a:solidFill>
                        </a:rPr>
                      </a:br>
                      <a:r>
                        <a:rPr lang="en-US" sz="1400">
                          <a:solidFill>
                            <a:schemeClr val="tx1"/>
                          </a:solidFill>
                        </a:rPr>
                        <a:t>(N = 40)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a:solidFill>
                            <a:schemeClr val="tx1"/>
                          </a:solidFill>
                        </a:rPr>
                        <a:t>EFX 50 mg </a:t>
                      </a:r>
                      <a:br>
                        <a:rPr lang="en-US" sz="1400">
                          <a:solidFill>
                            <a:schemeClr val="tx1"/>
                          </a:solidFill>
                        </a:rPr>
                      </a:br>
                      <a:r>
                        <a:rPr lang="en-US" sz="1400">
                          <a:solidFill>
                            <a:schemeClr val="tx1"/>
                          </a:solidFill>
                        </a:rPr>
                        <a:t>(N = 43)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8515266"/>
                  </a:ext>
                </a:extLst>
              </a:tr>
              <a:tr h="0">
                <a:tc>
                  <a:txBody>
                    <a:bodyPr/>
                    <a:lstStyle/>
                    <a:p>
                      <a:pPr algn="ctr"/>
                      <a:r>
                        <a:rPr lang="en-US" sz="1400">
                          <a:solidFill>
                            <a:schemeClr val="bg1"/>
                          </a:solidFill>
                        </a:rPr>
                        <a:t>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97177590"/>
                  </a:ext>
                </a:extLst>
              </a:tr>
            </a:tbl>
          </a:graphicData>
        </a:graphic>
      </p:graphicFrame>
      <p:sp>
        <p:nvSpPr>
          <p:cNvPr id="4" name="TextBox 3">
            <a:extLst>
              <a:ext uri="{FF2B5EF4-FFF2-40B4-BE49-F238E27FC236}">
                <a16:creationId xmlns:a16="http://schemas.microsoft.com/office/drawing/2014/main" id="{DD0087C4-4F2A-A0DD-5192-1A2F1F03EB30}"/>
              </a:ext>
            </a:extLst>
          </p:cNvPr>
          <p:cNvSpPr txBox="1"/>
          <p:nvPr/>
        </p:nvSpPr>
        <p:spPr bwMode="auto">
          <a:xfrm>
            <a:off x="4327877" y="3531420"/>
            <a:ext cx="3378199" cy="372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Wk 96 ITT Analysis</a:t>
            </a:r>
          </a:p>
        </p:txBody>
      </p:sp>
      <p:sp>
        <p:nvSpPr>
          <p:cNvPr id="5" name="Title 4">
            <a:extLst>
              <a:ext uri="{FF2B5EF4-FFF2-40B4-BE49-F238E27FC236}">
                <a16:creationId xmlns:a16="http://schemas.microsoft.com/office/drawing/2014/main" id="{17D33A7D-C84F-8165-B4FF-C433BC788873}"/>
              </a:ext>
            </a:extLst>
          </p:cNvPr>
          <p:cNvSpPr>
            <a:spLocks noGrp="1"/>
          </p:cNvSpPr>
          <p:nvPr>
            <p:ph type="title"/>
          </p:nvPr>
        </p:nvSpPr>
        <p:spPr/>
        <p:txBody>
          <a:bodyPr/>
          <a:lstStyle/>
          <a:p>
            <a:r>
              <a:rPr lang="en-US"/>
              <a:t>HARMONY: Improvement in Fibrosis Between Wk 24-96 for Participants Treated With Efruxifermin</a:t>
            </a:r>
          </a:p>
        </p:txBody>
      </p:sp>
      <p:sp>
        <p:nvSpPr>
          <p:cNvPr id="7" name="TextBox 6">
            <a:extLst>
              <a:ext uri="{FF2B5EF4-FFF2-40B4-BE49-F238E27FC236}">
                <a16:creationId xmlns:a16="http://schemas.microsoft.com/office/drawing/2014/main" id="{3B7E3103-530A-BC9D-610A-5AA8C0316CA0}"/>
              </a:ext>
            </a:extLst>
          </p:cNvPr>
          <p:cNvSpPr txBox="1"/>
          <p:nvPr/>
        </p:nvSpPr>
        <p:spPr bwMode="auto">
          <a:xfrm>
            <a:off x="835378" y="1524000"/>
            <a:ext cx="360115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2000">
                <a:solidFill>
                  <a:schemeClr val="bg1"/>
                </a:solidFill>
                <a:latin typeface="Calibri" panose="020F0502020204030204" pitchFamily="34" charset="0"/>
              </a:rPr>
              <a:t>Conventional Histopathology: </a:t>
            </a:r>
            <a:br>
              <a:rPr lang="en-US" sz="2000">
                <a:solidFill>
                  <a:schemeClr val="bg1"/>
                </a:solidFill>
                <a:latin typeface="Calibri" panose="020F0502020204030204" pitchFamily="34" charset="0"/>
              </a:rPr>
            </a:br>
            <a:r>
              <a:rPr lang="en-US" sz="2000">
                <a:solidFill>
                  <a:schemeClr val="bg1"/>
                </a:solidFill>
                <a:latin typeface="Calibri" panose="020F0502020204030204" pitchFamily="34" charset="0"/>
              </a:rPr>
              <a:t>Fibrosis Improvement &gt;1 Stage and No Worsening of MASH </a:t>
            </a:r>
            <a:br>
              <a:rPr lang="en-US" sz="2000">
                <a:solidFill>
                  <a:schemeClr val="bg1"/>
                </a:solidFill>
                <a:latin typeface="Calibri" panose="020F0502020204030204" pitchFamily="34" charset="0"/>
              </a:rPr>
            </a:br>
            <a:r>
              <a:rPr lang="en-US" sz="2000" b="0">
                <a:solidFill>
                  <a:schemeClr val="bg1"/>
                </a:solidFill>
                <a:latin typeface="Calibri" panose="020F0502020204030204" pitchFamily="34" charset="0"/>
              </a:rPr>
              <a:t>(LBAS-24 or LBAS-96)</a:t>
            </a:r>
          </a:p>
        </p:txBody>
      </p:sp>
      <p:sp>
        <p:nvSpPr>
          <p:cNvPr id="8" name="TextBox 7">
            <a:extLst>
              <a:ext uri="{FF2B5EF4-FFF2-40B4-BE49-F238E27FC236}">
                <a16:creationId xmlns:a16="http://schemas.microsoft.com/office/drawing/2014/main" id="{5B1764A6-9380-5FA0-27FC-59C4D18CD25F}"/>
              </a:ext>
            </a:extLst>
          </p:cNvPr>
          <p:cNvSpPr txBox="1"/>
          <p:nvPr/>
        </p:nvSpPr>
        <p:spPr bwMode="auto">
          <a:xfrm>
            <a:off x="8534400" y="1800999"/>
            <a:ext cx="346586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2000">
                <a:solidFill>
                  <a:schemeClr val="bg1"/>
                </a:solidFill>
                <a:latin typeface="Calibri" panose="020F0502020204030204" pitchFamily="34" charset="0"/>
              </a:rPr>
              <a:t>Digital Pathology:</a:t>
            </a:r>
            <a:br>
              <a:rPr lang="en-US" sz="2000">
                <a:solidFill>
                  <a:schemeClr val="bg1"/>
                </a:solidFill>
                <a:latin typeface="Calibri" panose="020F0502020204030204" pitchFamily="34" charset="0"/>
              </a:rPr>
            </a:br>
            <a:r>
              <a:rPr lang="en-US" sz="2000">
                <a:solidFill>
                  <a:schemeClr val="bg1"/>
                </a:solidFill>
                <a:latin typeface="Calibri" panose="020F0502020204030204" pitchFamily="34" charset="0"/>
              </a:rPr>
              <a:t>Fibrosis Improvement ≥1 Stage</a:t>
            </a:r>
            <a:br>
              <a:rPr lang="en-US" sz="2000">
                <a:solidFill>
                  <a:schemeClr val="bg1"/>
                </a:solidFill>
                <a:latin typeface="Calibri" panose="020F0502020204030204" pitchFamily="34" charset="0"/>
              </a:rPr>
            </a:br>
            <a:r>
              <a:rPr lang="en-US" sz="2000" b="0">
                <a:solidFill>
                  <a:schemeClr val="bg1"/>
                </a:solidFill>
                <a:latin typeface="Calibri" panose="020F0502020204030204" pitchFamily="34" charset="0"/>
              </a:rPr>
              <a:t>(Subgroup of the LBAS)</a:t>
            </a:r>
          </a:p>
        </p:txBody>
      </p:sp>
      <p:grpSp>
        <p:nvGrpSpPr>
          <p:cNvPr id="40" name="Group 39">
            <a:extLst>
              <a:ext uri="{FF2B5EF4-FFF2-40B4-BE49-F238E27FC236}">
                <a16:creationId xmlns:a16="http://schemas.microsoft.com/office/drawing/2014/main" id="{00F91CCD-2B2F-0442-62F5-0D319A41C894}"/>
              </a:ext>
            </a:extLst>
          </p:cNvPr>
          <p:cNvGrpSpPr/>
          <p:nvPr/>
        </p:nvGrpSpPr>
        <p:grpSpPr>
          <a:xfrm>
            <a:off x="1304026" y="4821356"/>
            <a:ext cx="813737" cy="639097"/>
            <a:chOff x="1460090" y="4889090"/>
            <a:chExt cx="705465" cy="639097"/>
          </a:xfrm>
        </p:grpSpPr>
        <p:sp>
          <p:nvSpPr>
            <p:cNvPr id="38" name="Rectangle 37">
              <a:extLst>
                <a:ext uri="{FF2B5EF4-FFF2-40B4-BE49-F238E27FC236}">
                  <a16:creationId xmlns:a16="http://schemas.microsoft.com/office/drawing/2014/main" id="{4D02334D-1E74-7D0C-85D4-C677612523FE}"/>
                </a:ext>
              </a:extLst>
            </p:cNvPr>
            <p:cNvSpPr/>
            <p:nvPr/>
          </p:nvSpPr>
          <p:spPr bwMode="auto">
            <a:xfrm>
              <a:off x="1460090" y="4982497"/>
              <a:ext cx="346587" cy="54569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0606C04C-FB12-6047-1DD0-4C570CBEA9CF}"/>
                </a:ext>
              </a:extLst>
            </p:cNvPr>
            <p:cNvSpPr/>
            <p:nvPr/>
          </p:nvSpPr>
          <p:spPr bwMode="auto">
            <a:xfrm>
              <a:off x="1818968" y="4889090"/>
              <a:ext cx="346587" cy="6390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372FBDF6-0E9C-BEBF-DDD0-63F3CDCF8BC0}"/>
              </a:ext>
            </a:extLst>
          </p:cNvPr>
          <p:cNvGrpSpPr/>
          <p:nvPr/>
        </p:nvGrpSpPr>
        <p:grpSpPr>
          <a:xfrm>
            <a:off x="2284942" y="4238796"/>
            <a:ext cx="813737" cy="1211826"/>
            <a:chOff x="1460090" y="4316362"/>
            <a:chExt cx="705465" cy="1211826"/>
          </a:xfrm>
        </p:grpSpPr>
        <p:sp>
          <p:nvSpPr>
            <p:cNvPr id="42" name="Rectangle 41">
              <a:extLst>
                <a:ext uri="{FF2B5EF4-FFF2-40B4-BE49-F238E27FC236}">
                  <a16:creationId xmlns:a16="http://schemas.microsoft.com/office/drawing/2014/main" id="{71D4D73B-5906-7F30-276F-DCEB1B9D6F49}"/>
                </a:ext>
              </a:extLst>
            </p:cNvPr>
            <p:cNvSpPr/>
            <p:nvPr/>
          </p:nvSpPr>
          <p:spPr bwMode="auto">
            <a:xfrm>
              <a:off x="1460090" y="4522838"/>
              <a:ext cx="346587" cy="1005349"/>
            </a:xfrm>
            <a:prstGeom prst="rect">
              <a:avLst/>
            </a:prstGeom>
            <a:solidFill>
              <a:schemeClr val="accent1">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latin typeface="Calibri" panose="020F0502020204030204" pitchFamily="34" charset="0"/>
              </a:endParaRPr>
            </a:p>
          </p:txBody>
        </p:sp>
        <p:sp>
          <p:nvSpPr>
            <p:cNvPr id="43" name="Rectangle 42">
              <a:extLst>
                <a:ext uri="{FF2B5EF4-FFF2-40B4-BE49-F238E27FC236}">
                  <a16:creationId xmlns:a16="http://schemas.microsoft.com/office/drawing/2014/main" id="{2B44041D-1290-9CC6-ED93-9CCB68843867}"/>
                </a:ext>
              </a:extLst>
            </p:cNvPr>
            <p:cNvSpPr/>
            <p:nvPr/>
          </p:nvSpPr>
          <p:spPr bwMode="auto">
            <a:xfrm>
              <a:off x="1818968" y="4316362"/>
              <a:ext cx="346587" cy="12118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latin typeface="Calibri" panose="020F0502020204030204" pitchFamily="34" charset="0"/>
              </a:endParaRPr>
            </a:p>
          </p:txBody>
        </p:sp>
      </p:grpSp>
      <p:grpSp>
        <p:nvGrpSpPr>
          <p:cNvPr id="44" name="Group 43">
            <a:extLst>
              <a:ext uri="{FF2B5EF4-FFF2-40B4-BE49-F238E27FC236}">
                <a16:creationId xmlns:a16="http://schemas.microsoft.com/office/drawing/2014/main" id="{6BC7C63A-418E-7002-E707-5745EE2502BC}"/>
              </a:ext>
            </a:extLst>
          </p:cNvPr>
          <p:cNvGrpSpPr/>
          <p:nvPr/>
        </p:nvGrpSpPr>
        <p:grpSpPr>
          <a:xfrm>
            <a:off x="3302666" y="3501376"/>
            <a:ext cx="813737" cy="1954161"/>
            <a:chOff x="1460090" y="3574026"/>
            <a:chExt cx="705465" cy="1954161"/>
          </a:xfrm>
        </p:grpSpPr>
        <p:sp>
          <p:nvSpPr>
            <p:cNvPr id="45" name="Rectangle 44">
              <a:extLst>
                <a:ext uri="{FF2B5EF4-FFF2-40B4-BE49-F238E27FC236}">
                  <a16:creationId xmlns:a16="http://schemas.microsoft.com/office/drawing/2014/main" id="{B30063B7-B827-05EA-6E08-EC4F1211A703}"/>
                </a:ext>
              </a:extLst>
            </p:cNvPr>
            <p:cNvSpPr/>
            <p:nvPr/>
          </p:nvSpPr>
          <p:spPr bwMode="auto">
            <a:xfrm>
              <a:off x="1460090" y="4451555"/>
              <a:ext cx="346587" cy="1076632"/>
            </a:xfrm>
            <a:prstGeom prst="rect">
              <a:avLst/>
            </a:prstGeom>
            <a:solidFill>
              <a:schemeClr val="accent2">
                <a:lumMod val="20000"/>
                <a:lumOff val="80000"/>
                <a:alpha val="74902"/>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5D57A52E-BB08-60CB-D260-3C3E6C16432C}"/>
                </a:ext>
              </a:extLst>
            </p:cNvPr>
            <p:cNvSpPr/>
            <p:nvPr/>
          </p:nvSpPr>
          <p:spPr bwMode="auto">
            <a:xfrm>
              <a:off x="1818968" y="3574026"/>
              <a:ext cx="346587" cy="195416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cxnSp>
        <p:nvCxnSpPr>
          <p:cNvPr id="10" name="Straight Connector 9">
            <a:extLst>
              <a:ext uri="{FF2B5EF4-FFF2-40B4-BE49-F238E27FC236}">
                <a16:creationId xmlns:a16="http://schemas.microsoft.com/office/drawing/2014/main" id="{2B94BC61-61A8-C8CC-3A1F-52B45EB8D15B}"/>
              </a:ext>
            </a:extLst>
          </p:cNvPr>
          <p:cNvCxnSpPr>
            <a:cxnSpLocks/>
          </p:cNvCxnSpPr>
          <p:nvPr/>
        </p:nvCxnSpPr>
        <p:spPr bwMode="auto">
          <a:xfrm>
            <a:off x="1167931" y="2874569"/>
            <a:ext cx="0" cy="2588342"/>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B53465B-2D74-E395-5F3B-F9C3FB1C38A6}"/>
              </a:ext>
            </a:extLst>
          </p:cNvPr>
          <p:cNvCxnSpPr>
            <a:cxnSpLocks/>
          </p:cNvCxnSpPr>
          <p:nvPr/>
        </p:nvCxnSpPr>
        <p:spPr bwMode="auto">
          <a:xfrm>
            <a:off x="1159425" y="5455537"/>
            <a:ext cx="307915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94D1E23-01F8-D1DC-4380-30CC7F8481CB}"/>
              </a:ext>
            </a:extLst>
          </p:cNvPr>
          <p:cNvCxnSpPr>
            <a:cxnSpLocks/>
          </p:cNvCxnSpPr>
          <p:nvPr/>
        </p:nvCxnSpPr>
        <p:spPr bwMode="auto">
          <a:xfrm flipH="1">
            <a:off x="1099882" y="2889317"/>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B0A0E7A-8645-1AA9-F6F6-39DB7DD19B34}"/>
              </a:ext>
            </a:extLst>
          </p:cNvPr>
          <p:cNvCxnSpPr>
            <a:cxnSpLocks/>
          </p:cNvCxnSpPr>
          <p:nvPr/>
        </p:nvCxnSpPr>
        <p:spPr bwMode="auto">
          <a:xfrm flipH="1">
            <a:off x="1099882" y="3402561"/>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0A9FAB6-C13C-204A-C31B-1FADCBD1CD4A}"/>
              </a:ext>
            </a:extLst>
          </p:cNvPr>
          <p:cNvCxnSpPr>
            <a:cxnSpLocks/>
          </p:cNvCxnSpPr>
          <p:nvPr/>
        </p:nvCxnSpPr>
        <p:spPr bwMode="auto">
          <a:xfrm flipH="1">
            <a:off x="1099882" y="3915805"/>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5998439-F375-5171-7320-FC86BCD9D49E}"/>
              </a:ext>
            </a:extLst>
          </p:cNvPr>
          <p:cNvCxnSpPr>
            <a:cxnSpLocks/>
          </p:cNvCxnSpPr>
          <p:nvPr/>
        </p:nvCxnSpPr>
        <p:spPr bwMode="auto">
          <a:xfrm flipH="1">
            <a:off x="1099882" y="4429049"/>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F7E85A7-6A90-1F88-B898-0A9044F7A1C6}"/>
              </a:ext>
            </a:extLst>
          </p:cNvPr>
          <p:cNvCxnSpPr>
            <a:cxnSpLocks/>
          </p:cNvCxnSpPr>
          <p:nvPr/>
        </p:nvCxnSpPr>
        <p:spPr bwMode="auto">
          <a:xfrm flipH="1">
            <a:off x="1099882" y="4942293"/>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202C21C-60A6-1988-48F1-2EFC07659527}"/>
              </a:ext>
            </a:extLst>
          </p:cNvPr>
          <p:cNvCxnSpPr>
            <a:cxnSpLocks/>
          </p:cNvCxnSpPr>
          <p:nvPr/>
        </p:nvCxnSpPr>
        <p:spPr bwMode="auto">
          <a:xfrm flipH="1">
            <a:off x="1099882" y="5455537"/>
            <a:ext cx="73832"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4C5BBDE2-3B86-C5A1-4BE7-D2CD5BF6CE19}"/>
              </a:ext>
            </a:extLst>
          </p:cNvPr>
          <p:cNvSpPr txBox="1"/>
          <p:nvPr/>
        </p:nvSpPr>
        <p:spPr bwMode="auto">
          <a:xfrm>
            <a:off x="447522" y="2704963"/>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2611EB30-08DB-9702-A6F6-2B81E9FF87AD}"/>
              </a:ext>
            </a:extLst>
          </p:cNvPr>
          <p:cNvSpPr txBox="1"/>
          <p:nvPr/>
        </p:nvSpPr>
        <p:spPr bwMode="auto">
          <a:xfrm>
            <a:off x="447522" y="3217224"/>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22" name="TextBox 21">
            <a:extLst>
              <a:ext uri="{FF2B5EF4-FFF2-40B4-BE49-F238E27FC236}">
                <a16:creationId xmlns:a16="http://schemas.microsoft.com/office/drawing/2014/main" id="{43537928-CF1C-48AE-30FE-FF413F38B160}"/>
              </a:ext>
            </a:extLst>
          </p:cNvPr>
          <p:cNvSpPr txBox="1"/>
          <p:nvPr/>
        </p:nvSpPr>
        <p:spPr bwMode="auto">
          <a:xfrm>
            <a:off x="447522" y="3729485"/>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6370C611-8AF2-6BCE-A2DD-042FC79C1052}"/>
              </a:ext>
            </a:extLst>
          </p:cNvPr>
          <p:cNvSpPr txBox="1"/>
          <p:nvPr/>
        </p:nvSpPr>
        <p:spPr bwMode="auto">
          <a:xfrm>
            <a:off x="447522" y="4241746"/>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24" name="TextBox 23">
            <a:extLst>
              <a:ext uri="{FF2B5EF4-FFF2-40B4-BE49-F238E27FC236}">
                <a16:creationId xmlns:a16="http://schemas.microsoft.com/office/drawing/2014/main" id="{130901C5-E078-860B-AF9A-AE7D087E5CAD}"/>
              </a:ext>
            </a:extLst>
          </p:cNvPr>
          <p:cNvSpPr txBox="1"/>
          <p:nvPr/>
        </p:nvSpPr>
        <p:spPr bwMode="auto">
          <a:xfrm>
            <a:off x="447522" y="4754007"/>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60A80F06-2C08-0BC4-3FCA-0BAE1D66C3DB}"/>
              </a:ext>
            </a:extLst>
          </p:cNvPr>
          <p:cNvSpPr txBox="1"/>
          <p:nvPr/>
        </p:nvSpPr>
        <p:spPr bwMode="auto">
          <a:xfrm>
            <a:off x="447522" y="5266266"/>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AED8BD24-E802-FBFA-97DF-D007E5B86CA3}"/>
              </a:ext>
            </a:extLst>
          </p:cNvPr>
          <p:cNvSpPr txBox="1"/>
          <p:nvPr/>
        </p:nvSpPr>
        <p:spPr bwMode="auto">
          <a:xfrm rot="16200000">
            <a:off x="-803192" y="4014818"/>
            <a:ext cx="2664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Participants (%)</a:t>
            </a:r>
          </a:p>
        </p:txBody>
      </p:sp>
      <p:cxnSp>
        <p:nvCxnSpPr>
          <p:cNvPr id="29" name="Straight Connector 28">
            <a:extLst>
              <a:ext uri="{FF2B5EF4-FFF2-40B4-BE49-F238E27FC236}">
                <a16:creationId xmlns:a16="http://schemas.microsoft.com/office/drawing/2014/main" id="{231B9782-00D0-2978-DE7F-D834CC54D3CA}"/>
              </a:ext>
            </a:extLst>
          </p:cNvPr>
          <p:cNvCxnSpPr>
            <a:cxnSpLocks/>
          </p:cNvCxnSpPr>
          <p:nvPr/>
        </p:nvCxnSpPr>
        <p:spPr bwMode="auto">
          <a:xfrm>
            <a:off x="1167931" y="54555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4085C38-3894-993B-A6D7-5B7A43CFD14D}"/>
              </a:ext>
            </a:extLst>
          </p:cNvPr>
          <p:cNvCxnSpPr>
            <a:cxnSpLocks/>
          </p:cNvCxnSpPr>
          <p:nvPr/>
        </p:nvCxnSpPr>
        <p:spPr bwMode="auto">
          <a:xfrm>
            <a:off x="2185810" y="54555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F8579D5-8C73-3805-7D4F-7ECCD526036D}"/>
              </a:ext>
            </a:extLst>
          </p:cNvPr>
          <p:cNvCxnSpPr>
            <a:cxnSpLocks/>
          </p:cNvCxnSpPr>
          <p:nvPr/>
        </p:nvCxnSpPr>
        <p:spPr bwMode="auto">
          <a:xfrm>
            <a:off x="3203690" y="54555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58D07AC-EF71-A5FF-17FA-068A52822D2E}"/>
              </a:ext>
            </a:extLst>
          </p:cNvPr>
          <p:cNvCxnSpPr>
            <a:cxnSpLocks/>
          </p:cNvCxnSpPr>
          <p:nvPr/>
        </p:nvCxnSpPr>
        <p:spPr bwMode="auto">
          <a:xfrm>
            <a:off x="4221570" y="5455537"/>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13505213-CA9A-5873-2B9D-A87F0CD6A231}"/>
              </a:ext>
            </a:extLst>
          </p:cNvPr>
          <p:cNvSpPr txBox="1"/>
          <p:nvPr/>
        </p:nvSpPr>
        <p:spPr bwMode="auto">
          <a:xfrm>
            <a:off x="1150919" y="5631287"/>
            <a:ext cx="10292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Placebo</a:t>
            </a:r>
          </a:p>
        </p:txBody>
      </p:sp>
      <p:sp>
        <p:nvSpPr>
          <p:cNvPr id="36" name="TextBox 35">
            <a:extLst>
              <a:ext uri="{FF2B5EF4-FFF2-40B4-BE49-F238E27FC236}">
                <a16:creationId xmlns:a16="http://schemas.microsoft.com/office/drawing/2014/main" id="{220E0B84-EEFE-E2A4-5250-4A71D326CBFD}"/>
              </a:ext>
            </a:extLst>
          </p:cNvPr>
          <p:cNvSpPr txBox="1"/>
          <p:nvPr/>
        </p:nvSpPr>
        <p:spPr bwMode="auto">
          <a:xfrm>
            <a:off x="2143283" y="5631287"/>
            <a:ext cx="10915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EFX 28 mg</a:t>
            </a:r>
          </a:p>
        </p:txBody>
      </p:sp>
      <p:sp>
        <p:nvSpPr>
          <p:cNvPr id="37" name="TextBox 36">
            <a:extLst>
              <a:ext uri="{FF2B5EF4-FFF2-40B4-BE49-F238E27FC236}">
                <a16:creationId xmlns:a16="http://schemas.microsoft.com/office/drawing/2014/main" id="{4B6B3EF9-5209-03C4-137F-D53D9C8DFA1D}"/>
              </a:ext>
            </a:extLst>
          </p:cNvPr>
          <p:cNvSpPr txBox="1"/>
          <p:nvPr/>
        </p:nvSpPr>
        <p:spPr bwMode="auto">
          <a:xfrm>
            <a:off x="3178174" y="5631287"/>
            <a:ext cx="109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EFX 50 mg</a:t>
            </a:r>
          </a:p>
        </p:txBody>
      </p:sp>
      <p:sp>
        <p:nvSpPr>
          <p:cNvPr id="47" name="TextBox 46">
            <a:extLst>
              <a:ext uri="{FF2B5EF4-FFF2-40B4-BE49-F238E27FC236}">
                <a16:creationId xmlns:a16="http://schemas.microsoft.com/office/drawing/2014/main" id="{E7E3A84A-031B-7414-364A-1D10AB986E44}"/>
              </a:ext>
            </a:extLst>
          </p:cNvPr>
          <p:cNvSpPr txBox="1"/>
          <p:nvPr/>
        </p:nvSpPr>
        <p:spPr bwMode="auto">
          <a:xfrm>
            <a:off x="1227473" y="4629627"/>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84F9BBE6-23FF-9F72-9221-DC36C8AA31B4}"/>
              </a:ext>
            </a:extLst>
          </p:cNvPr>
          <p:cNvSpPr txBox="1"/>
          <p:nvPr/>
        </p:nvSpPr>
        <p:spPr bwMode="auto">
          <a:xfrm>
            <a:off x="1649936" y="4523931"/>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24</a:t>
            </a:r>
          </a:p>
        </p:txBody>
      </p:sp>
      <p:sp>
        <p:nvSpPr>
          <p:cNvPr id="49" name="TextBox 48">
            <a:extLst>
              <a:ext uri="{FF2B5EF4-FFF2-40B4-BE49-F238E27FC236}">
                <a16:creationId xmlns:a16="http://schemas.microsoft.com/office/drawing/2014/main" id="{7B3790C2-1652-1EB6-FC68-DF499D6778EE}"/>
              </a:ext>
            </a:extLst>
          </p:cNvPr>
          <p:cNvSpPr txBox="1"/>
          <p:nvPr/>
        </p:nvSpPr>
        <p:spPr bwMode="auto">
          <a:xfrm>
            <a:off x="2205554" y="4138015"/>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39</a:t>
            </a:r>
          </a:p>
        </p:txBody>
      </p:sp>
      <p:sp>
        <p:nvSpPr>
          <p:cNvPr id="50" name="TextBox 49">
            <a:extLst>
              <a:ext uri="{FF2B5EF4-FFF2-40B4-BE49-F238E27FC236}">
                <a16:creationId xmlns:a16="http://schemas.microsoft.com/office/drawing/2014/main" id="{4D112D3D-CFC7-DF23-147B-6B03A35A05B9}"/>
              </a:ext>
            </a:extLst>
          </p:cNvPr>
          <p:cNvSpPr txBox="1"/>
          <p:nvPr/>
        </p:nvSpPr>
        <p:spPr bwMode="auto">
          <a:xfrm>
            <a:off x="2645029" y="3929080"/>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46</a:t>
            </a:r>
          </a:p>
        </p:txBody>
      </p:sp>
      <p:sp>
        <p:nvSpPr>
          <p:cNvPr id="51" name="TextBox 50">
            <a:extLst>
              <a:ext uri="{FF2B5EF4-FFF2-40B4-BE49-F238E27FC236}">
                <a16:creationId xmlns:a16="http://schemas.microsoft.com/office/drawing/2014/main" id="{82261C97-A092-5670-1419-6028DB6F5EAF}"/>
              </a:ext>
            </a:extLst>
          </p:cNvPr>
          <p:cNvSpPr txBox="1"/>
          <p:nvPr/>
        </p:nvSpPr>
        <p:spPr bwMode="auto">
          <a:xfrm>
            <a:off x="3228947" y="4074106"/>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41</a:t>
            </a:r>
          </a:p>
        </p:txBody>
      </p:sp>
      <p:sp>
        <p:nvSpPr>
          <p:cNvPr id="52" name="TextBox 51">
            <a:extLst>
              <a:ext uri="{FF2B5EF4-FFF2-40B4-BE49-F238E27FC236}">
                <a16:creationId xmlns:a16="http://schemas.microsoft.com/office/drawing/2014/main" id="{0E34CB10-48C4-0AC0-DEB0-EB5E997AC7FE}"/>
              </a:ext>
            </a:extLst>
          </p:cNvPr>
          <p:cNvSpPr txBox="1"/>
          <p:nvPr/>
        </p:nvSpPr>
        <p:spPr bwMode="auto">
          <a:xfrm>
            <a:off x="3631563" y="3023022"/>
            <a:ext cx="5188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75</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grpSp>
        <p:nvGrpSpPr>
          <p:cNvPr id="92" name="Group 91">
            <a:extLst>
              <a:ext uri="{FF2B5EF4-FFF2-40B4-BE49-F238E27FC236}">
                <a16:creationId xmlns:a16="http://schemas.microsoft.com/office/drawing/2014/main" id="{FEC01098-87AA-4DE4-D94C-1A1AAD10C22E}"/>
              </a:ext>
            </a:extLst>
          </p:cNvPr>
          <p:cNvGrpSpPr/>
          <p:nvPr/>
        </p:nvGrpSpPr>
        <p:grpSpPr>
          <a:xfrm>
            <a:off x="1058719" y="5446889"/>
            <a:ext cx="1302147" cy="276999"/>
            <a:chOff x="1247423" y="5187245"/>
            <a:chExt cx="1128889" cy="276999"/>
          </a:xfrm>
        </p:grpSpPr>
        <p:sp>
          <p:nvSpPr>
            <p:cNvPr id="34" name="TextBox 33">
              <a:extLst>
                <a:ext uri="{FF2B5EF4-FFF2-40B4-BE49-F238E27FC236}">
                  <a16:creationId xmlns:a16="http://schemas.microsoft.com/office/drawing/2014/main" id="{892C5EC8-C90D-FC65-4E34-20863A181499}"/>
                </a:ext>
              </a:extLst>
            </p:cNvPr>
            <p:cNvSpPr txBox="1"/>
            <p:nvPr/>
          </p:nvSpPr>
          <p:spPr bwMode="auto">
            <a:xfrm>
              <a:off x="1247423"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24</a:t>
              </a:r>
            </a:p>
          </p:txBody>
        </p:sp>
        <p:sp>
          <p:nvSpPr>
            <p:cNvPr id="91" name="TextBox 90">
              <a:extLst>
                <a:ext uri="{FF2B5EF4-FFF2-40B4-BE49-F238E27FC236}">
                  <a16:creationId xmlns:a16="http://schemas.microsoft.com/office/drawing/2014/main" id="{590FBC47-EA93-B4FA-8B61-C3FE04EF4CDA}"/>
                </a:ext>
              </a:extLst>
            </p:cNvPr>
            <p:cNvSpPr txBox="1"/>
            <p:nvPr/>
          </p:nvSpPr>
          <p:spPr bwMode="auto">
            <a:xfrm>
              <a:off x="1614312"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96</a:t>
              </a:r>
            </a:p>
          </p:txBody>
        </p:sp>
      </p:grpSp>
      <p:grpSp>
        <p:nvGrpSpPr>
          <p:cNvPr id="93" name="Group 92">
            <a:extLst>
              <a:ext uri="{FF2B5EF4-FFF2-40B4-BE49-F238E27FC236}">
                <a16:creationId xmlns:a16="http://schemas.microsoft.com/office/drawing/2014/main" id="{215280E2-BD5E-4313-EDF6-AA6EB3DB2A9C}"/>
              </a:ext>
            </a:extLst>
          </p:cNvPr>
          <p:cNvGrpSpPr/>
          <p:nvPr/>
        </p:nvGrpSpPr>
        <p:grpSpPr>
          <a:xfrm>
            <a:off x="2038375" y="5446889"/>
            <a:ext cx="1302147" cy="276999"/>
            <a:chOff x="1247423" y="5187245"/>
            <a:chExt cx="1128889" cy="276999"/>
          </a:xfrm>
        </p:grpSpPr>
        <p:sp>
          <p:nvSpPr>
            <p:cNvPr id="94" name="TextBox 93">
              <a:extLst>
                <a:ext uri="{FF2B5EF4-FFF2-40B4-BE49-F238E27FC236}">
                  <a16:creationId xmlns:a16="http://schemas.microsoft.com/office/drawing/2014/main" id="{D1AD0DF7-A2E7-D517-AD26-C918FD0D424E}"/>
                </a:ext>
              </a:extLst>
            </p:cNvPr>
            <p:cNvSpPr txBox="1"/>
            <p:nvPr/>
          </p:nvSpPr>
          <p:spPr bwMode="auto">
            <a:xfrm>
              <a:off x="1247423"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24</a:t>
              </a:r>
            </a:p>
          </p:txBody>
        </p:sp>
        <p:sp>
          <p:nvSpPr>
            <p:cNvPr id="95" name="TextBox 94">
              <a:extLst>
                <a:ext uri="{FF2B5EF4-FFF2-40B4-BE49-F238E27FC236}">
                  <a16:creationId xmlns:a16="http://schemas.microsoft.com/office/drawing/2014/main" id="{C775592C-21DE-6944-BA84-BB004B9E4508}"/>
                </a:ext>
              </a:extLst>
            </p:cNvPr>
            <p:cNvSpPr txBox="1"/>
            <p:nvPr/>
          </p:nvSpPr>
          <p:spPr bwMode="auto">
            <a:xfrm>
              <a:off x="1614312"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96</a:t>
              </a:r>
            </a:p>
          </p:txBody>
        </p:sp>
      </p:grpSp>
      <p:grpSp>
        <p:nvGrpSpPr>
          <p:cNvPr id="96" name="Group 95">
            <a:extLst>
              <a:ext uri="{FF2B5EF4-FFF2-40B4-BE49-F238E27FC236}">
                <a16:creationId xmlns:a16="http://schemas.microsoft.com/office/drawing/2014/main" id="{8E4A0A92-4B1A-1E73-C60F-F7E11545DB78}"/>
              </a:ext>
            </a:extLst>
          </p:cNvPr>
          <p:cNvGrpSpPr/>
          <p:nvPr/>
        </p:nvGrpSpPr>
        <p:grpSpPr>
          <a:xfrm>
            <a:off x="3055363" y="5446889"/>
            <a:ext cx="1302147" cy="276999"/>
            <a:chOff x="1247423" y="5187245"/>
            <a:chExt cx="1128889" cy="276999"/>
          </a:xfrm>
        </p:grpSpPr>
        <p:sp>
          <p:nvSpPr>
            <p:cNvPr id="97" name="TextBox 96">
              <a:extLst>
                <a:ext uri="{FF2B5EF4-FFF2-40B4-BE49-F238E27FC236}">
                  <a16:creationId xmlns:a16="http://schemas.microsoft.com/office/drawing/2014/main" id="{B7837285-A663-1B3A-7465-DF7397102358}"/>
                </a:ext>
              </a:extLst>
            </p:cNvPr>
            <p:cNvSpPr txBox="1"/>
            <p:nvPr/>
          </p:nvSpPr>
          <p:spPr bwMode="auto">
            <a:xfrm>
              <a:off x="1247423"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24</a:t>
              </a:r>
            </a:p>
          </p:txBody>
        </p:sp>
        <p:sp>
          <p:nvSpPr>
            <p:cNvPr id="98" name="TextBox 97">
              <a:extLst>
                <a:ext uri="{FF2B5EF4-FFF2-40B4-BE49-F238E27FC236}">
                  <a16:creationId xmlns:a16="http://schemas.microsoft.com/office/drawing/2014/main" id="{AD8004CD-DD4F-D40F-F6FB-55A6BED80483}"/>
                </a:ext>
              </a:extLst>
            </p:cNvPr>
            <p:cNvSpPr txBox="1"/>
            <p:nvPr/>
          </p:nvSpPr>
          <p:spPr bwMode="auto">
            <a:xfrm>
              <a:off x="1614312"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96</a:t>
              </a:r>
            </a:p>
          </p:txBody>
        </p:sp>
      </p:grpSp>
      <p:grpSp>
        <p:nvGrpSpPr>
          <p:cNvPr id="100" name="Group 99">
            <a:extLst>
              <a:ext uri="{FF2B5EF4-FFF2-40B4-BE49-F238E27FC236}">
                <a16:creationId xmlns:a16="http://schemas.microsoft.com/office/drawing/2014/main" id="{57F77D1F-EC26-1A52-4C53-C8C4B419BF36}"/>
              </a:ext>
            </a:extLst>
          </p:cNvPr>
          <p:cNvGrpSpPr/>
          <p:nvPr/>
        </p:nvGrpSpPr>
        <p:grpSpPr>
          <a:xfrm>
            <a:off x="8811316" y="4429125"/>
            <a:ext cx="813737" cy="1036777"/>
            <a:chOff x="1460090" y="4491410"/>
            <a:chExt cx="705465" cy="1036777"/>
          </a:xfrm>
        </p:grpSpPr>
        <p:sp>
          <p:nvSpPr>
            <p:cNvPr id="101" name="Rectangle 100">
              <a:extLst>
                <a:ext uri="{FF2B5EF4-FFF2-40B4-BE49-F238E27FC236}">
                  <a16:creationId xmlns:a16="http://schemas.microsoft.com/office/drawing/2014/main" id="{62E442AE-09CE-7F78-E9C3-FE29BDBA8D06}"/>
                </a:ext>
              </a:extLst>
            </p:cNvPr>
            <p:cNvSpPr/>
            <p:nvPr/>
          </p:nvSpPr>
          <p:spPr bwMode="auto">
            <a:xfrm>
              <a:off x="1460090" y="4951785"/>
              <a:ext cx="346587" cy="57640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C2CD9A84-3DC7-F951-798E-2A1DFC573699}"/>
                </a:ext>
              </a:extLst>
            </p:cNvPr>
            <p:cNvSpPr/>
            <p:nvPr/>
          </p:nvSpPr>
          <p:spPr bwMode="auto">
            <a:xfrm>
              <a:off x="1818968" y="4491410"/>
              <a:ext cx="346587" cy="103677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03" name="Group 102">
            <a:extLst>
              <a:ext uri="{FF2B5EF4-FFF2-40B4-BE49-F238E27FC236}">
                <a16:creationId xmlns:a16="http://schemas.microsoft.com/office/drawing/2014/main" id="{C0FA981A-EDB7-29A2-A0E6-4C494C78E82D}"/>
              </a:ext>
            </a:extLst>
          </p:cNvPr>
          <p:cNvGrpSpPr/>
          <p:nvPr/>
        </p:nvGrpSpPr>
        <p:grpSpPr>
          <a:xfrm>
            <a:off x="9792232" y="3375025"/>
            <a:ext cx="813737" cy="2081046"/>
            <a:chOff x="1460090" y="3447142"/>
            <a:chExt cx="705465" cy="2081046"/>
          </a:xfrm>
        </p:grpSpPr>
        <p:sp>
          <p:nvSpPr>
            <p:cNvPr id="104" name="Rectangle 103">
              <a:extLst>
                <a:ext uri="{FF2B5EF4-FFF2-40B4-BE49-F238E27FC236}">
                  <a16:creationId xmlns:a16="http://schemas.microsoft.com/office/drawing/2014/main" id="{4CE63F12-F0B3-265E-7615-3C7E536AD358}"/>
                </a:ext>
              </a:extLst>
            </p:cNvPr>
            <p:cNvSpPr/>
            <p:nvPr/>
          </p:nvSpPr>
          <p:spPr bwMode="auto">
            <a:xfrm>
              <a:off x="1460090" y="3447142"/>
              <a:ext cx="346587" cy="2081045"/>
            </a:xfrm>
            <a:prstGeom prst="rect">
              <a:avLst/>
            </a:prstGeom>
            <a:solidFill>
              <a:schemeClr val="accent1">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16B49396-7E4E-72A8-6974-DA98830A5D94}"/>
                </a:ext>
              </a:extLst>
            </p:cNvPr>
            <p:cNvSpPr/>
            <p:nvPr/>
          </p:nvSpPr>
          <p:spPr bwMode="auto">
            <a:xfrm>
              <a:off x="1818968" y="3447142"/>
              <a:ext cx="346587" cy="20810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06" name="Group 105">
            <a:extLst>
              <a:ext uri="{FF2B5EF4-FFF2-40B4-BE49-F238E27FC236}">
                <a16:creationId xmlns:a16="http://schemas.microsoft.com/office/drawing/2014/main" id="{7BF9812A-C2C6-06A1-EAEE-23B740BEE83F}"/>
              </a:ext>
            </a:extLst>
          </p:cNvPr>
          <p:cNvGrpSpPr/>
          <p:nvPr/>
        </p:nvGrpSpPr>
        <p:grpSpPr>
          <a:xfrm>
            <a:off x="10809956" y="3117851"/>
            <a:ext cx="813737" cy="2343136"/>
            <a:chOff x="1460090" y="3185052"/>
            <a:chExt cx="705465" cy="2343136"/>
          </a:xfrm>
        </p:grpSpPr>
        <p:sp>
          <p:nvSpPr>
            <p:cNvPr id="107" name="Rectangle 106">
              <a:extLst>
                <a:ext uri="{FF2B5EF4-FFF2-40B4-BE49-F238E27FC236}">
                  <a16:creationId xmlns:a16="http://schemas.microsoft.com/office/drawing/2014/main" id="{0212B445-57DB-EA86-4825-87E1ABDA6DAA}"/>
                </a:ext>
              </a:extLst>
            </p:cNvPr>
            <p:cNvSpPr/>
            <p:nvPr/>
          </p:nvSpPr>
          <p:spPr bwMode="auto">
            <a:xfrm>
              <a:off x="1460090" y="3413651"/>
              <a:ext cx="346587" cy="2114536"/>
            </a:xfrm>
            <a:prstGeom prst="rect">
              <a:avLst/>
            </a:prstGeom>
            <a:solidFill>
              <a:schemeClr val="accent2">
                <a:lumMod val="20000"/>
                <a:lumOff val="80000"/>
                <a:alpha val="74902"/>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A559C7F0-1B04-EDC7-4AC2-00FCD7E55E43}"/>
                </a:ext>
              </a:extLst>
            </p:cNvPr>
            <p:cNvSpPr/>
            <p:nvPr/>
          </p:nvSpPr>
          <p:spPr bwMode="auto">
            <a:xfrm>
              <a:off x="1818968" y="3185052"/>
              <a:ext cx="346587" cy="234313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cxnSp>
        <p:nvCxnSpPr>
          <p:cNvPr id="109" name="Straight Connector 108">
            <a:extLst>
              <a:ext uri="{FF2B5EF4-FFF2-40B4-BE49-F238E27FC236}">
                <a16:creationId xmlns:a16="http://schemas.microsoft.com/office/drawing/2014/main" id="{C72E104B-39CD-571A-1D44-06B26F69651C}"/>
              </a:ext>
            </a:extLst>
          </p:cNvPr>
          <p:cNvCxnSpPr>
            <a:cxnSpLocks/>
          </p:cNvCxnSpPr>
          <p:nvPr/>
        </p:nvCxnSpPr>
        <p:spPr bwMode="auto">
          <a:xfrm>
            <a:off x="8675221" y="2880018"/>
            <a:ext cx="0" cy="2588342"/>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A955045-F91A-0117-3AF8-C86376BAAF76}"/>
              </a:ext>
            </a:extLst>
          </p:cNvPr>
          <p:cNvCxnSpPr>
            <a:cxnSpLocks/>
          </p:cNvCxnSpPr>
          <p:nvPr/>
        </p:nvCxnSpPr>
        <p:spPr bwMode="auto">
          <a:xfrm>
            <a:off x="8666715" y="5460986"/>
            <a:ext cx="307915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61D3EFF-859C-6732-7587-CD24D3E6F240}"/>
              </a:ext>
            </a:extLst>
          </p:cNvPr>
          <p:cNvCxnSpPr>
            <a:cxnSpLocks/>
          </p:cNvCxnSpPr>
          <p:nvPr/>
        </p:nvCxnSpPr>
        <p:spPr bwMode="auto">
          <a:xfrm flipH="1">
            <a:off x="8607172" y="2894766"/>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1A06BDD-19A7-D5EB-4BEA-7A5206358375}"/>
              </a:ext>
            </a:extLst>
          </p:cNvPr>
          <p:cNvCxnSpPr>
            <a:cxnSpLocks/>
          </p:cNvCxnSpPr>
          <p:nvPr/>
        </p:nvCxnSpPr>
        <p:spPr bwMode="auto">
          <a:xfrm flipH="1">
            <a:off x="8607172" y="3408010"/>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F7193C3-01F4-DDCD-AC0B-5A5DF0A20C21}"/>
              </a:ext>
            </a:extLst>
          </p:cNvPr>
          <p:cNvCxnSpPr>
            <a:cxnSpLocks/>
          </p:cNvCxnSpPr>
          <p:nvPr/>
        </p:nvCxnSpPr>
        <p:spPr bwMode="auto">
          <a:xfrm flipH="1">
            <a:off x="8607172" y="3921254"/>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C5E03B9-B8E6-FD4D-0A07-BBDADC2FDC61}"/>
              </a:ext>
            </a:extLst>
          </p:cNvPr>
          <p:cNvCxnSpPr>
            <a:cxnSpLocks/>
          </p:cNvCxnSpPr>
          <p:nvPr/>
        </p:nvCxnSpPr>
        <p:spPr bwMode="auto">
          <a:xfrm flipH="1">
            <a:off x="8607172" y="4434498"/>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36B7178-3945-CF3A-C9A0-28AE2D560C19}"/>
              </a:ext>
            </a:extLst>
          </p:cNvPr>
          <p:cNvCxnSpPr>
            <a:cxnSpLocks/>
          </p:cNvCxnSpPr>
          <p:nvPr/>
        </p:nvCxnSpPr>
        <p:spPr bwMode="auto">
          <a:xfrm flipH="1">
            <a:off x="8607172" y="4947742"/>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9F74F87-F46C-D157-C827-91BD4437D9C5}"/>
              </a:ext>
            </a:extLst>
          </p:cNvPr>
          <p:cNvCxnSpPr>
            <a:cxnSpLocks/>
          </p:cNvCxnSpPr>
          <p:nvPr/>
        </p:nvCxnSpPr>
        <p:spPr bwMode="auto">
          <a:xfrm flipH="1">
            <a:off x="8607172" y="5460986"/>
            <a:ext cx="73832" cy="0"/>
          </a:xfrm>
          <a:prstGeom prst="line">
            <a:avLst/>
          </a:prstGeom>
          <a:noFill/>
          <a:ln w="28575" cap="flat" cmpd="sng" algn="ctr">
            <a:solidFill>
              <a:schemeClr val="bg1"/>
            </a:solidFill>
            <a:prstDash val="solid"/>
            <a:round/>
            <a:headEnd type="none" w="med" len="med"/>
            <a:tailEnd type="none" w="med" len="med"/>
          </a:ln>
          <a:effectLst/>
        </p:spPr>
      </p:cxnSp>
      <p:sp>
        <p:nvSpPr>
          <p:cNvPr id="117" name="TextBox 116">
            <a:extLst>
              <a:ext uri="{FF2B5EF4-FFF2-40B4-BE49-F238E27FC236}">
                <a16:creationId xmlns:a16="http://schemas.microsoft.com/office/drawing/2014/main" id="{AF29C4EC-DC5F-D707-55A3-F236A62F361B}"/>
              </a:ext>
            </a:extLst>
          </p:cNvPr>
          <p:cNvSpPr txBox="1"/>
          <p:nvPr/>
        </p:nvSpPr>
        <p:spPr bwMode="auto">
          <a:xfrm>
            <a:off x="7954812" y="2710412"/>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118" name="TextBox 117">
            <a:extLst>
              <a:ext uri="{FF2B5EF4-FFF2-40B4-BE49-F238E27FC236}">
                <a16:creationId xmlns:a16="http://schemas.microsoft.com/office/drawing/2014/main" id="{760D7BFA-1491-83A5-1B5F-882CFC4498DA}"/>
              </a:ext>
            </a:extLst>
          </p:cNvPr>
          <p:cNvSpPr txBox="1"/>
          <p:nvPr/>
        </p:nvSpPr>
        <p:spPr bwMode="auto">
          <a:xfrm>
            <a:off x="7954812" y="3222673"/>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119" name="TextBox 118">
            <a:extLst>
              <a:ext uri="{FF2B5EF4-FFF2-40B4-BE49-F238E27FC236}">
                <a16:creationId xmlns:a16="http://schemas.microsoft.com/office/drawing/2014/main" id="{003777D1-B1E9-67F9-5DB8-5B003555B462}"/>
              </a:ext>
            </a:extLst>
          </p:cNvPr>
          <p:cNvSpPr txBox="1"/>
          <p:nvPr/>
        </p:nvSpPr>
        <p:spPr bwMode="auto">
          <a:xfrm>
            <a:off x="7954812" y="3734934"/>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120" name="TextBox 119">
            <a:extLst>
              <a:ext uri="{FF2B5EF4-FFF2-40B4-BE49-F238E27FC236}">
                <a16:creationId xmlns:a16="http://schemas.microsoft.com/office/drawing/2014/main" id="{4C289FBE-859F-E4AD-6A8E-E65BB824D6C4}"/>
              </a:ext>
            </a:extLst>
          </p:cNvPr>
          <p:cNvSpPr txBox="1"/>
          <p:nvPr/>
        </p:nvSpPr>
        <p:spPr bwMode="auto">
          <a:xfrm>
            <a:off x="7954812" y="4247195"/>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121" name="TextBox 120">
            <a:extLst>
              <a:ext uri="{FF2B5EF4-FFF2-40B4-BE49-F238E27FC236}">
                <a16:creationId xmlns:a16="http://schemas.microsoft.com/office/drawing/2014/main" id="{72DFF8E2-D7C6-6A9D-0C48-BAA2660A5FC4}"/>
              </a:ext>
            </a:extLst>
          </p:cNvPr>
          <p:cNvSpPr txBox="1"/>
          <p:nvPr/>
        </p:nvSpPr>
        <p:spPr bwMode="auto">
          <a:xfrm>
            <a:off x="7954812" y="4759456"/>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122" name="TextBox 121">
            <a:extLst>
              <a:ext uri="{FF2B5EF4-FFF2-40B4-BE49-F238E27FC236}">
                <a16:creationId xmlns:a16="http://schemas.microsoft.com/office/drawing/2014/main" id="{7BF1E26B-DA5D-6562-71F6-D2A11253EC66}"/>
              </a:ext>
            </a:extLst>
          </p:cNvPr>
          <p:cNvSpPr txBox="1"/>
          <p:nvPr/>
        </p:nvSpPr>
        <p:spPr bwMode="auto">
          <a:xfrm>
            <a:off x="7954812" y="5271715"/>
            <a:ext cx="70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123" name="TextBox 122">
            <a:extLst>
              <a:ext uri="{FF2B5EF4-FFF2-40B4-BE49-F238E27FC236}">
                <a16:creationId xmlns:a16="http://schemas.microsoft.com/office/drawing/2014/main" id="{AC24D418-FFFB-EF76-629C-AD1429D2F491}"/>
              </a:ext>
            </a:extLst>
          </p:cNvPr>
          <p:cNvSpPr txBox="1"/>
          <p:nvPr/>
        </p:nvSpPr>
        <p:spPr bwMode="auto">
          <a:xfrm rot="16200000">
            <a:off x="6715387" y="4020267"/>
            <a:ext cx="2664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Participants (%)</a:t>
            </a:r>
          </a:p>
        </p:txBody>
      </p:sp>
      <p:cxnSp>
        <p:nvCxnSpPr>
          <p:cNvPr id="124" name="Straight Connector 123">
            <a:extLst>
              <a:ext uri="{FF2B5EF4-FFF2-40B4-BE49-F238E27FC236}">
                <a16:creationId xmlns:a16="http://schemas.microsoft.com/office/drawing/2014/main" id="{B00B81BF-C843-E205-238C-B39CDE20DA7A}"/>
              </a:ext>
            </a:extLst>
          </p:cNvPr>
          <p:cNvCxnSpPr>
            <a:cxnSpLocks/>
          </p:cNvCxnSpPr>
          <p:nvPr/>
        </p:nvCxnSpPr>
        <p:spPr bwMode="auto">
          <a:xfrm>
            <a:off x="8675221" y="546098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7A512F6-FC5C-6816-378E-79A8A0EC273D}"/>
              </a:ext>
            </a:extLst>
          </p:cNvPr>
          <p:cNvCxnSpPr>
            <a:cxnSpLocks/>
          </p:cNvCxnSpPr>
          <p:nvPr/>
        </p:nvCxnSpPr>
        <p:spPr bwMode="auto">
          <a:xfrm>
            <a:off x="9693100" y="546098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24F68AD-90C3-966A-4655-9FA8556BB80B}"/>
              </a:ext>
            </a:extLst>
          </p:cNvPr>
          <p:cNvCxnSpPr>
            <a:cxnSpLocks/>
          </p:cNvCxnSpPr>
          <p:nvPr/>
        </p:nvCxnSpPr>
        <p:spPr bwMode="auto">
          <a:xfrm>
            <a:off x="10710980" y="546098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539DE39-FD3B-DE88-8126-B9B5CEC4D45F}"/>
              </a:ext>
            </a:extLst>
          </p:cNvPr>
          <p:cNvCxnSpPr>
            <a:cxnSpLocks/>
          </p:cNvCxnSpPr>
          <p:nvPr/>
        </p:nvCxnSpPr>
        <p:spPr bwMode="auto">
          <a:xfrm>
            <a:off x="11728860" y="546098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8" name="TextBox 127">
            <a:extLst>
              <a:ext uri="{FF2B5EF4-FFF2-40B4-BE49-F238E27FC236}">
                <a16:creationId xmlns:a16="http://schemas.microsoft.com/office/drawing/2014/main" id="{C663EC4F-80E9-15C7-9D77-F852BCF7DAD2}"/>
              </a:ext>
            </a:extLst>
          </p:cNvPr>
          <p:cNvSpPr txBox="1"/>
          <p:nvPr/>
        </p:nvSpPr>
        <p:spPr bwMode="auto">
          <a:xfrm>
            <a:off x="8658209" y="5625447"/>
            <a:ext cx="10292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Placebo</a:t>
            </a:r>
          </a:p>
        </p:txBody>
      </p:sp>
      <p:sp>
        <p:nvSpPr>
          <p:cNvPr id="129" name="TextBox 128">
            <a:extLst>
              <a:ext uri="{FF2B5EF4-FFF2-40B4-BE49-F238E27FC236}">
                <a16:creationId xmlns:a16="http://schemas.microsoft.com/office/drawing/2014/main" id="{9608D56B-22D3-8B12-289C-09FF1B581A6C}"/>
              </a:ext>
            </a:extLst>
          </p:cNvPr>
          <p:cNvSpPr txBox="1"/>
          <p:nvPr/>
        </p:nvSpPr>
        <p:spPr bwMode="auto">
          <a:xfrm>
            <a:off x="9650573" y="5625447"/>
            <a:ext cx="10915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EFX 28 mg</a:t>
            </a:r>
          </a:p>
        </p:txBody>
      </p:sp>
      <p:sp>
        <p:nvSpPr>
          <p:cNvPr id="130" name="TextBox 129">
            <a:extLst>
              <a:ext uri="{FF2B5EF4-FFF2-40B4-BE49-F238E27FC236}">
                <a16:creationId xmlns:a16="http://schemas.microsoft.com/office/drawing/2014/main" id="{099D193B-28AA-FB38-825E-15691363DAFE}"/>
              </a:ext>
            </a:extLst>
          </p:cNvPr>
          <p:cNvSpPr txBox="1"/>
          <p:nvPr/>
        </p:nvSpPr>
        <p:spPr bwMode="auto">
          <a:xfrm>
            <a:off x="10685464" y="5625447"/>
            <a:ext cx="109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EFX 50 mg</a:t>
            </a:r>
          </a:p>
        </p:txBody>
      </p:sp>
      <p:sp>
        <p:nvSpPr>
          <p:cNvPr id="131" name="TextBox 130">
            <a:extLst>
              <a:ext uri="{FF2B5EF4-FFF2-40B4-BE49-F238E27FC236}">
                <a16:creationId xmlns:a16="http://schemas.microsoft.com/office/drawing/2014/main" id="{B27CDDE4-86D5-7A08-8F5C-5DD6678FD26E}"/>
              </a:ext>
            </a:extLst>
          </p:cNvPr>
          <p:cNvSpPr txBox="1"/>
          <p:nvPr/>
        </p:nvSpPr>
        <p:spPr bwMode="auto">
          <a:xfrm>
            <a:off x="8734763" y="4577926"/>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19</a:t>
            </a:r>
          </a:p>
        </p:txBody>
      </p:sp>
      <p:sp>
        <p:nvSpPr>
          <p:cNvPr id="132" name="TextBox 131">
            <a:extLst>
              <a:ext uri="{FF2B5EF4-FFF2-40B4-BE49-F238E27FC236}">
                <a16:creationId xmlns:a16="http://schemas.microsoft.com/office/drawing/2014/main" id="{BB723004-AE01-1F4D-186A-224E0A162EDF}"/>
              </a:ext>
            </a:extLst>
          </p:cNvPr>
          <p:cNvSpPr txBox="1"/>
          <p:nvPr/>
        </p:nvSpPr>
        <p:spPr bwMode="auto">
          <a:xfrm>
            <a:off x="9157226" y="4084880"/>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35</a:t>
            </a:r>
          </a:p>
        </p:txBody>
      </p:sp>
      <p:sp>
        <p:nvSpPr>
          <p:cNvPr id="133" name="TextBox 132">
            <a:extLst>
              <a:ext uri="{FF2B5EF4-FFF2-40B4-BE49-F238E27FC236}">
                <a16:creationId xmlns:a16="http://schemas.microsoft.com/office/drawing/2014/main" id="{9ACC747E-6BA1-57A8-6CFB-FC3D2A690726}"/>
              </a:ext>
            </a:extLst>
          </p:cNvPr>
          <p:cNvSpPr txBox="1"/>
          <p:nvPr/>
        </p:nvSpPr>
        <p:spPr bwMode="auto">
          <a:xfrm>
            <a:off x="9712844" y="3048704"/>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72</a:t>
            </a:r>
          </a:p>
        </p:txBody>
      </p:sp>
      <p:sp>
        <p:nvSpPr>
          <p:cNvPr id="134" name="TextBox 133">
            <a:extLst>
              <a:ext uri="{FF2B5EF4-FFF2-40B4-BE49-F238E27FC236}">
                <a16:creationId xmlns:a16="http://schemas.microsoft.com/office/drawing/2014/main" id="{91F0508A-E0EA-6B5E-D314-0D68F55E96B2}"/>
              </a:ext>
            </a:extLst>
          </p:cNvPr>
          <p:cNvSpPr txBox="1"/>
          <p:nvPr/>
        </p:nvSpPr>
        <p:spPr bwMode="auto">
          <a:xfrm>
            <a:off x="10152319" y="3048704"/>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72</a:t>
            </a:r>
          </a:p>
        </p:txBody>
      </p:sp>
      <p:sp>
        <p:nvSpPr>
          <p:cNvPr id="135" name="TextBox 134">
            <a:extLst>
              <a:ext uri="{FF2B5EF4-FFF2-40B4-BE49-F238E27FC236}">
                <a16:creationId xmlns:a16="http://schemas.microsoft.com/office/drawing/2014/main" id="{87A0A832-3A4B-2248-C8B0-E41779FD834E}"/>
              </a:ext>
            </a:extLst>
          </p:cNvPr>
          <p:cNvSpPr txBox="1"/>
          <p:nvPr/>
        </p:nvSpPr>
        <p:spPr bwMode="auto">
          <a:xfrm>
            <a:off x="10736237" y="3025455"/>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73</a:t>
            </a:r>
          </a:p>
        </p:txBody>
      </p:sp>
      <p:sp>
        <p:nvSpPr>
          <p:cNvPr id="136" name="TextBox 135">
            <a:extLst>
              <a:ext uri="{FF2B5EF4-FFF2-40B4-BE49-F238E27FC236}">
                <a16:creationId xmlns:a16="http://schemas.microsoft.com/office/drawing/2014/main" id="{2665AD9F-4700-0BA6-CAB5-8C64B5F65DC8}"/>
              </a:ext>
            </a:extLst>
          </p:cNvPr>
          <p:cNvSpPr txBox="1"/>
          <p:nvPr/>
        </p:nvSpPr>
        <p:spPr bwMode="auto">
          <a:xfrm>
            <a:off x="11172720" y="2780821"/>
            <a:ext cx="518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81*</a:t>
            </a:r>
          </a:p>
        </p:txBody>
      </p:sp>
      <p:grpSp>
        <p:nvGrpSpPr>
          <p:cNvPr id="137" name="Group 136">
            <a:extLst>
              <a:ext uri="{FF2B5EF4-FFF2-40B4-BE49-F238E27FC236}">
                <a16:creationId xmlns:a16="http://schemas.microsoft.com/office/drawing/2014/main" id="{406D31C2-03DD-FF04-311B-55600254185F}"/>
              </a:ext>
            </a:extLst>
          </p:cNvPr>
          <p:cNvGrpSpPr/>
          <p:nvPr/>
        </p:nvGrpSpPr>
        <p:grpSpPr>
          <a:xfrm>
            <a:off x="8566009" y="5441049"/>
            <a:ext cx="1302147" cy="276999"/>
            <a:chOff x="1247423" y="5187245"/>
            <a:chExt cx="1128889" cy="276999"/>
          </a:xfrm>
        </p:grpSpPr>
        <p:sp>
          <p:nvSpPr>
            <p:cNvPr id="138" name="TextBox 137">
              <a:extLst>
                <a:ext uri="{FF2B5EF4-FFF2-40B4-BE49-F238E27FC236}">
                  <a16:creationId xmlns:a16="http://schemas.microsoft.com/office/drawing/2014/main" id="{FA5F39C9-14A5-9302-FEE7-1E087CAFFC94}"/>
                </a:ext>
              </a:extLst>
            </p:cNvPr>
            <p:cNvSpPr txBox="1"/>
            <p:nvPr/>
          </p:nvSpPr>
          <p:spPr bwMode="auto">
            <a:xfrm>
              <a:off x="1247423"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24</a:t>
              </a:r>
            </a:p>
          </p:txBody>
        </p:sp>
        <p:sp>
          <p:nvSpPr>
            <p:cNvPr id="139" name="TextBox 138">
              <a:extLst>
                <a:ext uri="{FF2B5EF4-FFF2-40B4-BE49-F238E27FC236}">
                  <a16:creationId xmlns:a16="http://schemas.microsoft.com/office/drawing/2014/main" id="{39A35D47-C4E1-52D0-49BF-A18912176465}"/>
                </a:ext>
              </a:extLst>
            </p:cNvPr>
            <p:cNvSpPr txBox="1"/>
            <p:nvPr/>
          </p:nvSpPr>
          <p:spPr bwMode="auto">
            <a:xfrm>
              <a:off x="1614312"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96</a:t>
              </a:r>
            </a:p>
          </p:txBody>
        </p:sp>
      </p:grpSp>
      <p:grpSp>
        <p:nvGrpSpPr>
          <p:cNvPr id="140" name="Group 139">
            <a:extLst>
              <a:ext uri="{FF2B5EF4-FFF2-40B4-BE49-F238E27FC236}">
                <a16:creationId xmlns:a16="http://schemas.microsoft.com/office/drawing/2014/main" id="{289FA8DE-82F6-6B2D-0945-9C9AAE56D6E4}"/>
              </a:ext>
            </a:extLst>
          </p:cNvPr>
          <p:cNvGrpSpPr/>
          <p:nvPr/>
        </p:nvGrpSpPr>
        <p:grpSpPr>
          <a:xfrm>
            <a:off x="9545665" y="5441049"/>
            <a:ext cx="1302147" cy="276999"/>
            <a:chOff x="1247423" y="5187245"/>
            <a:chExt cx="1128889" cy="276999"/>
          </a:xfrm>
        </p:grpSpPr>
        <p:sp>
          <p:nvSpPr>
            <p:cNvPr id="141" name="TextBox 140">
              <a:extLst>
                <a:ext uri="{FF2B5EF4-FFF2-40B4-BE49-F238E27FC236}">
                  <a16:creationId xmlns:a16="http://schemas.microsoft.com/office/drawing/2014/main" id="{B5612F51-5999-68E4-D690-74AB1653FDD5}"/>
                </a:ext>
              </a:extLst>
            </p:cNvPr>
            <p:cNvSpPr txBox="1"/>
            <p:nvPr/>
          </p:nvSpPr>
          <p:spPr bwMode="auto">
            <a:xfrm>
              <a:off x="1247423"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24</a:t>
              </a:r>
            </a:p>
          </p:txBody>
        </p:sp>
        <p:sp>
          <p:nvSpPr>
            <p:cNvPr id="142" name="TextBox 141">
              <a:extLst>
                <a:ext uri="{FF2B5EF4-FFF2-40B4-BE49-F238E27FC236}">
                  <a16:creationId xmlns:a16="http://schemas.microsoft.com/office/drawing/2014/main" id="{25A98FC6-09EF-D098-A52D-FD9947A392D0}"/>
                </a:ext>
              </a:extLst>
            </p:cNvPr>
            <p:cNvSpPr txBox="1"/>
            <p:nvPr/>
          </p:nvSpPr>
          <p:spPr bwMode="auto">
            <a:xfrm>
              <a:off x="1614312"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96</a:t>
              </a:r>
            </a:p>
          </p:txBody>
        </p:sp>
      </p:grpSp>
      <p:grpSp>
        <p:nvGrpSpPr>
          <p:cNvPr id="143" name="Group 142">
            <a:extLst>
              <a:ext uri="{FF2B5EF4-FFF2-40B4-BE49-F238E27FC236}">
                <a16:creationId xmlns:a16="http://schemas.microsoft.com/office/drawing/2014/main" id="{781BCE71-C5F1-8050-9201-4C8F32F6CF81}"/>
              </a:ext>
            </a:extLst>
          </p:cNvPr>
          <p:cNvGrpSpPr/>
          <p:nvPr/>
        </p:nvGrpSpPr>
        <p:grpSpPr>
          <a:xfrm>
            <a:off x="10562653" y="5441049"/>
            <a:ext cx="1302147" cy="276999"/>
            <a:chOff x="1247423" y="5187245"/>
            <a:chExt cx="1128889" cy="276999"/>
          </a:xfrm>
        </p:grpSpPr>
        <p:sp>
          <p:nvSpPr>
            <p:cNvPr id="144" name="TextBox 143">
              <a:extLst>
                <a:ext uri="{FF2B5EF4-FFF2-40B4-BE49-F238E27FC236}">
                  <a16:creationId xmlns:a16="http://schemas.microsoft.com/office/drawing/2014/main" id="{49390A2D-FA0C-0263-2819-3DA44E17770D}"/>
                </a:ext>
              </a:extLst>
            </p:cNvPr>
            <p:cNvSpPr txBox="1"/>
            <p:nvPr/>
          </p:nvSpPr>
          <p:spPr bwMode="auto">
            <a:xfrm>
              <a:off x="1247423"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24</a:t>
              </a:r>
            </a:p>
          </p:txBody>
        </p:sp>
        <p:sp>
          <p:nvSpPr>
            <p:cNvPr id="145" name="TextBox 144">
              <a:extLst>
                <a:ext uri="{FF2B5EF4-FFF2-40B4-BE49-F238E27FC236}">
                  <a16:creationId xmlns:a16="http://schemas.microsoft.com/office/drawing/2014/main" id="{492CDB90-2B5C-FA6F-AA02-CDD1B440F7C0}"/>
                </a:ext>
              </a:extLst>
            </p:cNvPr>
            <p:cNvSpPr txBox="1"/>
            <p:nvPr/>
          </p:nvSpPr>
          <p:spPr bwMode="auto">
            <a:xfrm>
              <a:off x="1614312" y="51872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96</a:t>
              </a:r>
            </a:p>
          </p:txBody>
        </p:sp>
      </p:grpSp>
      <p:grpSp>
        <p:nvGrpSpPr>
          <p:cNvPr id="146" name="Group 145">
            <a:extLst>
              <a:ext uri="{FF2B5EF4-FFF2-40B4-BE49-F238E27FC236}">
                <a16:creationId xmlns:a16="http://schemas.microsoft.com/office/drawing/2014/main" id="{CEC113F5-EB04-78CA-0C23-C00317CCC97A}"/>
              </a:ext>
            </a:extLst>
          </p:cNvPr>
          <p:cNvGrpSpPr/>
          <p:nvPr/>
        </p:nvGrpSpPr>
        <p:grpSpPr>
          <a:xfrm>
            <a:off x="627239" y="5102579"/>
            <a:ext cx="3556002" cy="307777"/>
            <a:chOff x="1027288" y="3578579"/>
            <a:chExt cx="3556002" cy="307777"/>
          </a:xfrm>
        </p:grpSpPr>
        <p:sp>
          <p:nvSpPr>
            <p:cNvPr id="147" name="TextBox 146">
              <a:extLst>
                <a:ext uri="{FF2B5EF4-FFF2-40B4-BE49-F238E27FC236}">
                  <a16:creationId xmlns:a16="http://schemas.microsoft.com/office/drawing/2014/main" id="{8E598845-862B-96E0-A1DE-0EFEB76134B7}"/>
                </a:ext>
              </a:extLst>
            </p:cNvPr>
            <p:cNvSpPr txBox="1"/>
            <p:nvPr/>
          </p:nvSpPr>
          <p:spPr bwMode="auto">
            <a:xfrm>
              <a:off x="1027288"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N =</a:t>
              </a:r>
            </a:p>
          </p:txBody>
        </p:sp>
        <p:sp>
          <p:nvSpPr>
            <p:cNvPr id="148" name="TextBox 147">
              <a:extLst>
                <a:ext uri="{FF2B5EF4-FFF2-40B4-BE49-F238E27FC236}">
                  <a16:creationId xmlns:a16="http://schemas.microsoft.com/office/drawing/2014/main" id="{3F4A2ECF-6CF5-0A3E-5737-0153F9B5871F}"/>
                </a:ext>
              </a:extLst>
            </p:cNvPr>
            <p:cNvSpPr txBox="1"/>
            <p:nvPr/>
          </p:nvSpPr>
          <p:spPr bwMode="auto">
            <a:xfrm>
              <a:off x="1619955"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41</a:t>
              </a:r>
            </a:p>
          </p:txBody>
        </p:sp>
        <p:sp>
          <p:nvSpPr>
            <p:cNvPr id="149" name="TextBox 148">
              <a:extLst>
                <a:ext uri="{FF2B5EF4-FFF2-40B4-BE49-F238E27FC236}">
                  <a16:creationId xmlns:a16="http://schemas.microsoft.com/office/drawing/2014/main" id="{5AC49311-4CDC-D5D6-9020-457DDCD171D1}"/>
                </a:ext>
              </a:extLst>
            </p:cNvPr>
            <p:cNvSpPr txBox="1"/>
            <p:nvPr/>
          </p:nvSpPr>
          <p:spPr bwMode="auto">
            <a:xfrm>
              <a:off x="2032000"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34</a:t>
              </a:r>
            </a:p>
          </p:txBody>
        </p:sp>
        <p:sp>
          <p:nvSpPr>
            <p:cNvPr id="150" name="TextBox 149">
              <a:extLst>
                <a:ext uri="{FF2B5EF4-FFF2-40B4-BE49-F238E27FC236}">
                  <a16:creationId xmlns:a16="http://schemas.microsoft.com/office/drawing/2014/main" id="{CB69F164-E6BE-9F25-848A-0799C7ADD377}"/>
                </a:ext>
              </a:extLst>
            </p:cNvPr>
            <p:cNvSpPr txBox="1"/>
            <p:nvPr/>
          </p:nvSpPr>
          <p:spPr bwMode="auto">
            <a:xfrm>
              <a:off x="2619022"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38</a:t>
              </a:r>
            </a:p>
          </p:txBody>
        </p:sp>
        <p:sp>
          <p:nvSpPr>
            <p:cNvPr id="151" name="TextBox 150">
              <a:extLst>
                <a:ext uri="{FF2B5EF4-FFF2-40B4-BE49-F238E27FC236}">
                  <a16:creationId xmlns:a16="http://schemas.microsoft.com/office/drawing/2014/main" id="{D1996C68-6BE4-F98D-B8BA-BC0F709B404C}"/>
                </a:ext>
              </a:extLst>
            </p:cNvPr>
            <p:cNvSpPr txBox="1"/>
            <p:nvPr/>
          </p:nvSpPr>
          <p:spPr bwMode="auto">
            <a:xfrm>
              <a:off x="3031067"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latin typeface="Calibri" panose="020F0502020204030204" pitchFamily="34" charset="0"/>
                </a:rPr>
                <a:t>26</a:t>
              </a:r>
            </a:p>
          </p:txBody>
        </p:sp>
        <p:sp>
          <p:nvSpPr>
            <p:cNvPr id="152" name="TextBox 151">
              <a:extLst>
                <a:ext uri="{FF2B5EF4-FFF2-40B4-BE49-F238E27FC236}">
                  <a16:creationId xmlns:a16="http://schemas.microsoft.com/office/drawing/2014/main" id="{49AF82A6-67F9-0BE9-3EEE-DF83AFC057A4}"/>
                </a:ext>
              </a:extLst>
            </p:cNvPr>
            <p:cNvSpPr txBox="1"/>
            <p:nvPr/>
          </p:nvSpPr>
          <p:spPr bwMode="auto">
            <a:xfrm>
              <a:off x="3606800"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34</a:t>
              </a:r>
            </a:p>
          </p:txBody>
        </p:sp>
        <p:sp>
          <p:nvSpPr>
            <p:cNvPr id="153" name="TextBox 152">
              <a:extLst>
                <a:ext uri="{FF2B5EF4-FFF2-40B4-BE49-F238E27FC236}">
                  <a16:creationId xmlns:a16="http://schemas.microsoft.com/office/drawing/2014/main" id="{042E3442-4414-C0A7-5A96-48F00BD1F341}"/>
                </a:ext>
              </a:extLst>
            </p:cNvPr>
            <p:cNvSpPr txBox="1"/>
            <p:nvPr/>
          </p:nvSpPr>
          <p:spPr bwMode="auto">
            <a:xfrm>
              <a:off x="4018845"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28</a:t>
              </a:r>
            </a:p>
          </p:txBody>
        </p:sp>
      </p:grpSp>
      <p:grpSp>
        <p:nvGrpSpPr>
          <p:cNvPr id="154" name="Group 153">
            <a:extLst>
              <a:ext uri="{FF2B5EF4-FFF2-40B4-BE49-F238E27FC236}">
                <a16:creationId xmlns:a16="http://schemas.microsoft.com/office/drawing/2014/main" id="{C6483A80-C8F9-9564-F717-68201967EDB3}"/>
              </a:ext>
            </a:extLst>
          </p:cNvPr>
          <p:cNvGrpSpPr/>
          <p:nvPr/>
        </p:nvGrpSpPr>
        <p:grpSpPr>
          <a:xfrm>
            <a:off x="8117417" y="5108224"/>
            <a:ext cx="3169884" cy="307777"/>
            <a:chOff x="1027288" y="3578579"/>
            <a:chExt cx="3169884" cy="307777"/>
          </a:xfrm>
        </p:grpSpPr>
        <p:sp>
          <p:nvSpPr>
            <p:cNvPr id="155" name="TextBox 154">
              <a:extLst>
                <a:ext uri="{FF2B5EF4-FFF2-40B4-BE49-F238E27FC236}">
                  <a16:creationId xmlns:a16="http://schemas.microsoft.com/office/drawing/2014/main" id="{6BBE21B6-0344-9FAD-B754-5052B8DB8A7D}"/>
                </a:ext>
              </a:extLst>
            </p:cNvPr>
            <p:cNvSpPr txBox="1"/>
            <p:nvPr/>
          </p:nvSpPr>
          <p:spPr bwMode="auto">
            <a:xfrm>
              <a:off x="1027288"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N =</a:t>
              </a:r>
            </a:p>
          </p:txBody>
        </p:sp>
        <p:sp>
          <p:nvSpPr>
            <p:cNvPr id="156" name="TextBox 155">
              <a:extLst>
                <a:ext uri="{FF2B5EF4-FFF2-40B4-BE49-F238E27FC236}">
                  <a16:creationId xmlns:a16="http://schemas.microsoft.com/office/drawing/2014/main" id="{A9015D08-E6B7-B2E1-EB2B-0C06346C1BF2}"/>
                </a:ext>
              </a:extLst>
            </p:cNvPr>
            <p:cNvSpPr txBox="1"/>
            <p:nvPr/>
          </p:nvSpPr>
          <p:spPr bwMode="auto">
            <a:xfrm>
              <a:off x="1634593"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31</a:t>
              </a:r>
            </a:p>
          </p:txBody>
        </p:sp>
        <p:sp>
          <p:nvSpPr>
            <p:cNvPr id="158" name="TextBox 157">
              <a:extLst>
                <a:ext uri="{FF2B5EF4-FFF2-40B4-BE49-F238E27FC236}">
                  <a16:creationId xmlns:a16="http://schemas.microsoft.com/office/drawing/2014/main" id="{AA62C446-F2AD-64E4-52A2-FC083691EAB9}"/>
                </a:ext>
              </a:extLst>
            </p:cNvPr>
            <p:cNvSpPr txBox="1"/>
            <p:nvPr/>
          </p:nvSpPr>
          <p:spPr bwMode="auto">
            <a:xfrm>
              <a:off x="2622371"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25</a:t>
              </a:r>
            </a:p>
          </p:txBody>
        </p:sp>
        <p:sp>
          <p:nvSpPr>
            <p:cNvPr id="160" name="TextBox 159">
              <a:extLst>
                <a:ext uri="{FF2B5EF4-FFF2-40B4-BE49-F238E27FC236}">
                  <a16:creationId xmlns:a16="http://schemas.microsoft.com/office/drawing/2014/main" id="{0642F133-9149-B90D-B848-1A2121A2139F}"/>
                </a:ext>
              </a:extLst>
            </p:cNvPr>
            <p:cNvSpPr txBox="1"/>
            <p:nvPr/>
          </p:nvSpPr>
          <p:spPr bwMode="auto">
            <a:xfrm>
              <a:off x="3632727" y="3578579"/>
              <a:ext cx="564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26</a:t>
              </a:r>
            </a:p>
          </p:txBody>
        </p:sp>
      </p:grpSp>
      <p:sp>
        <p:nvSpPr>
          <p:cNvPr id="2" name="Text Box 11">
            <a:extLst>
              <a:ext uri="{FF2B5EF4-FFF2-40B4-BE49-F238E27FC236}">
                <a16:creationId xmlns:a16="http://schemas.microsoft.com/office/drawing/2014/main" id="{A55BDBF4-476A-F072-84D5-900604FBC137}"/>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Noureddin. AASLD 2024. Abstr 5021. </a:t>
            </a:r>
          </a:p>
        </p:txBody>
      </p:sp>
    </p:spTree>
    <p:extLst>
      <p:ext uri="{BB962C8B-B14F-4D97-AF65-F5344CB8AC3E}">
        <p14:creationId xmlns:p14="http://schemas.microsoft.com/office/powerpoint/2010/main" val="2268020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 name="Group 138">
            <a:extLst>
              <a:ext uri="{FF2B5EF4-FFF2-40B4-BE49-F238E27FC236}">
                <a16:creationId xmlns:a16="http://schemas.microsoft.com/office/drawing/2014/main" id="{748355D4-2B61-4C12-FA5A-0ADFE3EF037C}"/>
              </a:ext>
            </a:extLst>
          </p:cNvPr>
          <p:cNvGrpSpPr/>
          <p:nvPr/>
        </p:nvGrpSpPr>
        <p:grpSpPr>
          <a:xfrm>
            <a:off x="1877243" y="4334933"/>
            <a:ext cx="2135492" cy="1700764"/>
            <a:chOff x="1877243" y="4334933"/>
            <a:chExt cx="2135492" cy="1700764"/>
          </a:xfrm>
        </p:grpSpPr>
        <p:sp>
          <p:nvSpPr>
            <p:cNvPr id="136" name="Rectangle 135">
              <a:extLst>
                <a:ext uri="{FF2B5EF4-FFF2-40B4-BE49-F238E27FC236}">
                  <a16:creationId xmlns:a16="http://schemas.microsoft.com/office/drawing/2014/main" id="{7B2DDA90-CDF8-2CF7-395D-256467F8EFB4}"/>
                </a:ext>
              </a:extLst>
            </p:cNvPr>
            <p:cNvSpPr/>
            <p:nvPr/>
          </p:nvSpPr>
          <p:spPr bwMode="auto">
            <a:xfrm>
              <a:off x="1877243" y="5723467"/>
              <a:ext cx="696624" cy="3122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53A62634-D609-7686-4481-812EF283AAFB}"/>
                </a:ext>
              </a:extLst>
            </p:cNvPr>
            <p:cNvSpPr/>
            <p:nvPr/>
          </p:nvSpPr>
          <p:spPr bwMode="auto">
            <a:xfrm>
              <a:off x="2596677" y="4718756"/>
              <a:ext cx="696624" cy="13169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6E95CCFE-E2C6-50A3-CF87-2A795B7BE941}"/>
                </a:ext>
              </a:extLst>
            </p:cNvPr>
            <p:cNvSpPr/>
            <p:nvPr/>
          </p:nvSpPr>
          <p:spPr bwMode="auto">
            <a:xfrm>
              <a:off x="3316111" y="4334933"/>
              <a:ext cx="696624" cy="170076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grpSp>
      <p:grpSp>
        <p:nvGrpSpPr>
          <p:cNvPr id="140" name="Group 139">
            <a:extLst>
              <a:ext uri="{FF2B5EF4-FFF2-40B4-BE49-F238E27FC236}">
                <a16:creationId xmlns:a16="http://schemas.microsoft.com/office/drawing/2014/main" id="{08D1C75B-DA8A-D525-D7D2-6ECBC6F4D707}"/>
              </a:ext>
            </a:extLst>
          </p:cNvPr>
          <p:cNvGrpSpPr/>
          <p:nvPr/>
        </p:nvGrpSpPr>
        <p:grpSpPr>
          <a:xfrm>
            <a:off x="5345522" y="4865511"/>
            <a:ext cx="1416058" cy="1170186"/>
            <a:chOff x="2596677" y="4865511"/>
            <a:chExt cx="1416058" cy="1170186"/>
          </a:xfrm>
        </p:grpSpPr>
        <p:sp>
          <p:nvSpPr>
            <p:cNvPr id="142" name="Rectangle 141">
              <a:extLst>
                <a:ext uri="{FF2B5EF4-FFF2-40B4-BE49-F238E27FC236}">
                  <a16:creationId xmlns:a16="http://schemas.microsoft.com/office/drawing/2014/main" id="{57F32608-9B25-B429-3EA8-1976787537A7}"/>
                </a:ext>
              </a:extLst>
            </p:cNvPr>
            <p:cNvSpPr/>
            <p:nvPr/>
          </p:nvSpPr>
          <p:spPr bwMode="auto">
            <a:xfrm>
              <a:off x="2596677" y="5644443"/>
              <a:ext cx="696624" cy="3912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14AC9285-E125-74B8-FBDB-B6853B0E7BB1}"/>
                </a:ext>
              </a:extLst>
            </p:cNvPr>
            <p:cNvSpPr/>
            <p:nvPr/>
          </p:nvSpPr>
          <p:spPr bwMode="auto">
            <a:xfrm>
              <a:off x="3316111" y="4865511"/>
              <a:ext cx="696624" cy="117018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grpSp>
      <p:grpSp>
        <p:nvGrpSpPr>
          <p:cNvPr id="144" name="Group 143">
            <a:extLst>
              <a:ext uri="{FF2B5EF4-FFF2-40B4-BE49-F238E27FC236}">
                <a16:creationId xmlns:a16="http://schemas.microsoft.com/office/drawing/2014/main" id="{5E64E794-D2CF-9EBA-38A8-FEC870B8A60B}"/>
              </a:ext>
            </a:extLst>
          </p:cNvPr>
          <p:cNvGrpSpPr/>
          <p:nvPr/>
        </p:nvGrpSpPr>
        <p:grpSpPr>
          <a:xfrm>
            <a:off x="8105655" y="5091289"/>
            <a:ext cx="1416058" cy="944408"/>
            <a:chOff x="2596677" y="5091289"/>
            <a:chExt cx="1416058" cy="944408"/>
          </a:xfrm>
        </p:grpSpPr>
        <p:sp>
          <p:nvSpPr>
            <p:cNvPr id="146" name="Rectangle 145">
              <a:extLst>
                <a:ext uri="{FF2B5EF4-FFF2-40B4-BE49-F238E27FC236}">
                  <a16:creationId xmlns:a16="http://schemas.microsoft.com/office/drawing/2014/main" id="{61ED70B6-2926-0E8A-621B-1EFE43EB67FE}"/>
                </a:ext>
              </a:extLst>
            </p:cNvPr>
            <p:cNvSpPr/>
            <p:nvPr/>
          </p:nvSpPr>
          <p:spPr bwMode="auto">
            <a:xfrm>
              <a:off x="2596677" y="5768621"/>
              <a:ext cx="696624" cy="2670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4DBE9E44-7C87-A041-4661-43187CF38FE9}"/>
                </a:ext>
              </a:extLst>
            </p:cNvPr>
            <p:cNvSpPr/>
            <p:nvPr/>
          </p:nvSpPr>
          <p:spPr bwMode="auto">
            <a:xfrm>
              <a:off x="3316111" y="5091289"/>
              <a:ext cx="696624" cy="9444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21D510DA-95D9-4F68-0CC6-1BB693112C9A}"/>
              </a:ext>
            </a:extLst>
          </p:cNvPr>
          <p:cNvSpPr>
            <a:spLocks noGrp="1"/>
          </p:cNvSpPr>
          <p:nvPr>
            <p:ph type="title"/>
          </p:nvPr>
        </p:nvSpPr>
        <p:spPr>
          <a:xfrm>
            <a:off x="609759" y="238127"/>
            <a:ext cx="11141055" cy="1103313"/>
          </a:xfrm>
        </p:spPr>
        <p:txBody>
          <a:bodyPr/>
          <a:lstStyle/>
          <a:p>
            <a:r>
              <a:rPr lang="en-US"/>
              <a:t>HARMONY: Evidence of Disease Reversal After 96 Wk</a:t>
            </a:r>
            <a:br>
              <a:rPr lang="en-US"/>
            </a:br>
            <a:endParaRPr lang="en-US"/>
          </a:p>
        </p:txBody>
      </p:sp>
      <p:graphicFrame>
        <p:nvGraphicFramePr>
          <p:cNvPr id="4" name="Table 3">
            <a:extLst>
              <a:ext uri="{FF2B5EF4-FFF2-40B4-BE49-F238E27FC236}">
                <a16:creationId xmlns:a16="http://schemas.microsoft.com/office/drawing/2014/main" id="{E2362FF9-2607-0730-16CE-4D928EFC06CB}"/>
              </a:ext>
            </a:extLst>
          </p:cNvPr>
          <p:cNvGraphicFramePr>
            <a:graphicFrameLocks noGrp="1"/>
          </p:cNvGraphicFramePr>
          <p:nvPr/>
        </p:nvGraphicFramePr>
        <p:xfrm>
          <a:off x="5565422" y="1009617"/>
          <a:ext cx="6209066" cy="1950720"/>
        </p:xfrm>
        <a:graphic>
          <a:graphicData uri="http://schemas.openxmlformats.org/drawingml/2006/table">
            <a:tbl>
              <a:tblPr firstRow="1" bandRow="1">
                <a:tableStyleId>{F5AB1C69-6EDB-4FF4-983F-18BD219EF322}</a:tableStyleId>
              </a:tblPr>
              <a:tblGrid>
                <a:gridCol w="3002845">
                  <a:extLst>
                    <a:ext uri="{9D8B030D-6E8A-4147-A177-3AD203B41FA5}">
                      <a16:colId xmlns:a16="http://schemas.microsoft.com/office/drawing/2014/main" val="1284386553"/>
                    </a:ext>
                  </a:extLst>
                </a:gridCol>
                <a:gridCol w="1027289">
                  <a:extLst>
                    <a:ext uri="{9D8B030D-6E8A-4147-A177-3AD203B41FA5}">
                      <a16:colId xmlns:a16="http://schemas.microsoft.com/office/drawing/2014/main" val="503319229"/>
                    </a:ext>
                  </a:extLst>
                </a:gridCol>
                <a:gridCol w="1106311">
                  <a:extLst>
                    <a:ext uri="{9D8B030D-6E8A-4147-A177-3AD203B41FA5}">
                      <a16:colId xmlns:a16="http://schemas.microsoft.com/office/drawing/2014/main" val="3751183343"/>
                    </a:ext>
                  </a:extLst>
                </a:gridCol>
                <a:gridCol w="1072621">
                  <a:extLst>
                    <a:ext uri="{9D8B030D-6E8A-4147-A177-3AD203B41FA5}">
                      <a16:colId xmlns:a16="http://schemas.microsoft.com/office/drawing/2014/main" val="1785012562"/>
                    </a:ext>
                  </a:extLst>
                </a:gridCol>
              </a:tblGrid>
              <a:tr h="235820">
                <a:tc>
                  <a:txBody>
                    <a:bodyPr/>
                    <a:lstStyle/>
                    <a:p>
                      <a:pPr algn="l"/>
                      <a:r>
                        <a:rPr lang="en-US" sz="1400">
                          <a:solidFill>
                            <a:schemeClr val="tx1"/>
                          </a:solidFill>
                        </a:rPr>
                        <a:t>Responder Type at Wk 96 </a:t>
                      </a:r>
                      <a:br>
                        <a:rPr lang="en-US" sz="1400">
                          <a:solidFill>
                            <a:schemeClr val="tx1"/>
                          </a:solidFill>
                        </a:rPr>
                      </a:br>
                      <a:r>
                        <a:rPr lang="en-US" sz="1400">
                          <a:solidFill>
                            <a:schemeClr val="tx1"/>
                          </a:solidFill>
                        </a:rPr>
                        <a:t>(Proportion of Participants)</a:t>
                      </a:r>
                      <a:r>
                        <a:rPr lang="en-US" sz="1400" baseline="30000">
                          <a:solidFill>
                            <a:schemeClr val="tx1"/>
                          </a:solidFill>
                        </a:rPr>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a:solidFill>
                            <a:schemeClr val="tx1"/>
                          </a:solidFill>
                        </a:rPr>
                        <a:t>Placebo </a:t>
                      </a:r>
                      <a:br>
                        <a:rPr lang="en-US" sz="1400">
                          <a:solidFill>
                            <a:schemeClr val="tx1"/>
                          </a:solidFill>
                        </a:rPr>
                      </a:br>
                      <a:r>
                        <a:rPr lang="en-US" sz="1400">
                          <a:solidFill>
                            <a:schemeClr val="tx1"/>
                          </a:solidFill>
                        </a:rPr>
                        <a:t>(N = 32)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a:solidFill>
                            <a:schemeClr val="tx1"/>
                          </a:solidFill>
                        </a:rPr>
                        <a:t>EFX 28 mg </a:t>
                      </a:r>
                      <a:br>
                        <a:rPr lang="en-US" sz="1400">
                          <a:solidFill>
                            <a:schemeClr val="tx1"/>
                          </a:solidFill>
                        </a:rPr>
                      </a:br>
                      <a:r>
                        <a:rPr lang="en-US" sz="1400">
                          <a:solidFill>
                            <a:schemeClr val="tx1"/>
                          </a:solidFill>
                        </a:rPr>
                        <a:t>(N = 26)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a:solidFill>
                            <a:schemeClr val="tx1"/>
                          </a:solidFill>
                        </a:rPr>
                        <a:t>EFX 50 mg </a:t>
                      </a:r>
                      <a:br>
                        <a:rPr lang="en-US" sz="1400">
                          <a:solidFill>
                            <a:schemeClr val="tx1"/>
                          </a:solidFill>
                        </a:rPr>
                      </a:br>
                      <a:r>
                        <a:rPr lang="en-US" sz="1400">
                          <a:solidFill>
                            <a:schemeClr val="tx1"/>
                          </a:solidFill>
                        </a:rPr>
                        <a:t>(N = 24)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8515266"/>
                  </a:ext>
                </a:extLst>
              </a:tr>
              <a:tr h="233289">
                <a:tc>
                  <a:txBody>
                    <a:bodyPr/>
                    <a:lstStyle/>
                    <a:p>
                      <a:pPr algn="l"/>
                      <a:r>
                        <a:rPr lang="en-US" sz="1400" b="1">
                          <a:solidFill>
                            <a:schemeClr val="bg1"/>
                          </a:solidFill>
                        </a:rPr>
                        <a:t>ELF</a:t>
                      </a:r>
                      <a:r>
                        <a:rPr lang="en-US" sz="1400">
                          <a:solidFill>
                            <a:schemeClr val="bg1"/>
                          </a:solidFill>
                        </a:rPr>
                        <a:t> (≥0.5 absolute reduction in score)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58%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97177590"/>
                  </a:ext>
                </a:extLst>
              </a:tr>
              <a:tr h="138717">
                <a:tc>
                  <a:txBody>
                    <a:bodyPr/>
                    <a:lstStyle/>
                    <a:p>
                      <a:pPr algn="l"/>
                      <a:r>
                        <a:rPr lang="en-US" sz="1400" b="1">
                          <a:solidFill>
                            <a:schemeClr val="bg1"/>
                          </a:solidFill>
                        </a:rPr>
                        <a:t>Liver stiffness </a:t>
                      </a:r>
                      <a:r>
                        <a:rPr lang="en-US" sz="1400">
                          <a:solidFill>
                            <a:schemeClr val="bg1"/>
                          </a:solidFill>
                        </a:rPr>
                        <a:t>(≥30% relative reduction by </a:t>
                      </a:r>
                      <a:r>
                        <a:rPr lang="en-US" sz="1400" i="1">
                          <a:solidFill>
                            <a:schemeClr val="bg1"/>
                          </a:solidFill>
                        </a:rPr>
                        <a:t>FibroScan</a:t>
                      </a:r>
                      <a:r>
                        <a:rPr lang="en-US" sz="1400">
                          <a:solidFill>
                            <a:schemeClr val="bg1"/>
                          </a:solidFill>
                        </a:rPr>
                        <a:t> VCTE)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8360021"/>
                  </a:ext>
                </a:extLst>
              </a:tr>
              <a:tr h="138717">
                <a:tc>
                  <a:txBody>
                    <a:bodyPr/>
                    <a:lstStyle/>
                    <a:p>
                      <a:pPr algn="l"/>
                      <a:r>
                        <a:rPr lang="en-US" sz="1400" b="1">
                          <a:solidFill>
                            <a:schemeClr val="bg1"/>
                          </a:solidFill>
                        </a:rPr>
                        <a:t>ELF + liver stiffness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24676122"/>
                  </a:ext>
                </a:extLst>
              </a:tr>
              <a:tr h="138717">
                <a:tc>
                  <a:txBody>
                    <a:bodyPr/>
                    <a:lstStyle/>
                    <a:p>
                      <a:pPr algn="l"/>
                      <a:r>
                        <a:rPr lang="en-US" sz="1400" b="1">
                          <a:solidFill>
                            <a:schemeClr val="bg1"/>
                          </a:solidFill>
                        </a:rPr>
                        <a:t>ELF + liver stiffness + histopathology</a:t>
                      </a:r>
                      <a:r>
                        <a:rPr lang="en-US" sz="1400" b="1" baseline="30000">
                          <a:solidFill>
                            <a:schemeClr val="bg1"/>
                          </a:solidFill>
                        </a:rPr>
                        <a: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60708896"/>
                  </a:ext>
                </a:extLst>
              </a:tr>
            </a:tbl>
          </a:graphicData>
        </a:graphic>
      </p:graphicFrame>
      <p:sp>
        <p:nvSpPr>
          <p:cNvPr id="5" name="TextBox 4">
            <a:extLst>
              <a:ext uri="{FF2B5EF4-FFF2-40B4-BE49-F238E27FC236}">
                <a16:creationId xmlns:a16="http://schemas.microsoft.com/office/drawing/2014/main" id="{94854D6F-F1B3-5DC4-DBB4-5F1BCBC69737}"/>
              </a:ext>
            </a:extLst>
          </p:cNvPr>
          <p:cNvSpPr txBox="1"/>
          <p:nvPr/>
        </p:nvSpPr>
        <p:spPr bwMode="auto">
          <a:xfrm>
            <a:off x="5542844" y="2957056"/>
            <a:ext cx="62316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baseline="30000">
                <a:solidFill>
                  <a:schemeClr val="bg1"/>
                </a:solidFill>
                <a:latin typeface="Calibri" panose="020F0502020204030204" pitchFamily="34" charset="0"/>
              </a:rPr>
              <a:t>‡</a:t>
            </a:r>
            <a:r>
              <a:rPr lang="en-US" sz="1200" b="0">
                <a:solidFill>
                  <a:schemeClr val="bg1"/>
                </a:solidFill>
                <a:latin typeface="Calibri" panose="020F0502020204030204" pitchFamily="34" charset="0"/>
              </a:rPr>
              <a:t>Based on those patients with baseline and Wk 96 measurements of ELF score, liver stiffness (</a:t>
            </a:r>
            <a:r>
              <a:rPr lang="en-US" sz="1200" b="0" i="1">
                <a:solidFill>
                  <a:schemeClr val="bg1"/>
                </a:solidFill>
                <a:latin typeface="Calibri" panose="020F0502020204030204" pitchFamily="34" charset="0"/>
              </a:rPr>
              <a:t>FibroScan</a:t>
            </a:r>
            <a:r>
              <a:rPr lang="en-US" sz="1200" b="0">
                <a:solidFill>
                  <a:schemeClr val="bg1"/>
                </a:solidFill>
                <a:latin typeface="Calibri" panose="020F0502020204030204" pitchFamily="34" charset="0"/>
              </a:rPr>
              <a:t>), and conventional histopathology. </a:t>
            </a:r>
            <a:r>
              <a:rPr lang="en-US" sz="1200" b="0" baseline="30000">
                <a:solidFill>
                  <a:schemeClr val="bg1"/>
                </a:solidFill>
                <a:latin typeface="Calibri" panose="020F0502020204030204" pitchFamily="34" charset="0"/>
              </a:rPr>
              <a:t>§</a:t>
            </a:r>
            <a:r>
              <a:rPr lang="en-US" sz="1200" b="0">
                <a:solidFill>
                  <a:schemeClr val="bg1"/>
                </a:solidFill>
                <a:latin typeface="Calibri" panose="020F0502020204030204" pitchFamily="34" charset="0"/>
              </a:rPr>
              <a:t>ELF + liver stiffness AND fibrosis improvement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&gt;1 stage without MASH worsening, by conventional histopathology.</a:t>
            </a:r>
          </a:p>
        </p:txBody>
      </p:sp>
      <p:grpSp>
        <p:nvGrpSpPr>
          <p:cNvPr id="7" name="Group 6">
            <a:extLst>
              <a:ext uri="{FF2B5EF4-FFF2-40B4-BE49-F238E27FC236}">
                <a16:creationId xmlns:a16="http://schemas.microsoft.com/office/drawing/2014/main" id="{6D599C67-A2DA-3A4B-ED52-DB9BC49EEE48}"/>
              </a:ext>
            </a:extLst>
          </p:cNvPr>
          <p:cNvGrpSpPr/>
          <p:nvPr/>
        </p:nvGrpSpPr>
        <p:grpSpPr>
          <a:xfrm>
            <a:off x="1795800" y="3189679"/>
            <a:ext cx="813737" cy="276769"/>
            <a:chOff x="1460090" y="5190726"/>
            <a:chExt cx="705465" cy="337461"/>
          </a:xfrm>
        </p:grpSpPr>
        <p:sp>
          <p:nvSpPr>
            <p:cNvPr id="8" name="Rectangle 7">
              <a:extLst>
                <a:ext uri="{FF2B5EF4-FFF2-40B4-BE49-F238E27FC236}">
                  <a16:creationId xmlns:a16="http://schemas.microsoft.com/office/drawing/2014/main" id="{793CEC3A-649B-798C-3DBB-F25219A2E0EB}"/>
                </a:ext>
              </a:extLst>
            </p:cNvPr>
            <p:cNvSpPr/>
            <p:nvPr/>
          </p:nvSpPr>
          <p:spPr bwMode="auto">
            <a:xfrm>
              <a:off x="1460090" y="5190726"/>
              <a:ext cx="346587" cy="33746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475AE10B-E574-6251-660E-493061A793FF}"/>
                </a:ext>
              </a:extLst>
            </p:cNvPr>
            <p:cNvSpPr/>
            <p:nvPr/>
          </p:nvSpPr>
          <p:spPr bwMode="auto">
            <a:xfrm>
              <a:off x="1818968" y="5345973"/>
              <a:ext cx="346587" cy="1822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grpSp>
      <p:grpSp>
        <p:nvGrpSpPr>
          <p:cNvPr id="10" name="Group 9">
            <a:extLst>
              <a:ext uri="{FF2B5EF4-FFF2-40B4-BE49-F238E27FC236}">
                <a16:creationId xmlns:a16="http://schemas.microsoft.com/office/drawing/2014/main" id="{C90E17B8-3B9C-7437-634D-9554587662EC}"/>
              </a:ext>
            </a:extLst>
          </p:cNvPr>
          <p:cNvGrpSpPr/>
          <p:nvPr/>
        </p:nvGrpSpPr>
        <p:grpSpPr>
          <a:xfrm>
            <a:off x="2776716" y="1852808"/>
            <a:ext cx="813737" cy="1605586"/>
            <a:chOff x="1460090" y="3570519"/>
            <a:chExt cx="705465" cy="1957670"/>
          </a:xfrm>
        </p:grpSpPr>
        <p:sp>
          <p:nvSpPr>
            <p:cNvPr id="11" name="Rectangle 10">
              <a:extLst>
                <a:ext uri="{FF2B5EF4-FFF2-40B4-BE49-F238E27FC236}">
                  <a16:creationId xmlns:a16="http://schemas.microsoft.com/office/drawing/2014/main" id="{975C5FD5-1506-7455-6553-079BCC29102A}"/>
                </a:ext>
              </a:extLst>
            </p:cNvPr>
            <p:cNvSpPr/>
            <p:nvPr/>
          </p:nvSpPr>
          <p:spPr bwMode="auto">
            <a:xfrm>
              <a:off x="1460090" y="4501969"/>
              <a:ext cx="346587" cy="1026218"/>
            </a:xfrm>
            <a:prstGeom prst="rect">
              <a:avLst/>
            </a:prstGeom>
            <a:solidFill>
              <a:schemeClr val="accent1">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FC29A666-EDE4-C173-4663-686B50EB5B80}"/>
                </a:ext>
              </a:extLst>
            </p:cNvPr>
            <p:cNvSpPr/>
            <p:nvPr/>
          </p:nvSpPr>
          <p:spPr bwMode="auto">
            <a:xfrm>
              <a:off x="1818968" y="3570519"/>
              <a:ext cx="346587" cy="19576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grpSp>
      <p:grpSp>
        <p:nvGrpSpPr>
          <p:cNvPr id="13" name="Group 12">
            <a:extLst>
              <a:ext uri="{FF2B5EF4-FFF2-40B4-BE49-F238E27FC236}">
                <a16:creationId xmlns:a16="http://schemas.microsoft.com/office/drawing/2014/main" id="{E4F18827-59D5-9A17-EDDE-64F52EF2FE62}"/>
              </a:ext>
            </a:extLst>
          </p:cNvPr>
          <p:cNvGrpSpPr/>
          <p:nvPr/>
        </p:nvGrpSpPr>
        <p:grpSpPr>
          <a:xfrm>
            <a:off x="3794440" y="1601059"/>
            <a:ext cx="813737" cy="1866417"/>
            <a:chOff x="1460090" y="3258648"/>
            <a:chExt cx="705465" cy="2275703"/>
          </a:xfrm>
        </p:grpSpPr>
        <p:sp>
          <p:nvSpPr>
            <p:cNvPr id="14" name="Rectangle 13">
              <a:extLst>
                <a:ext uri="{FF2B5EF4-FFF2-40B4-BE49-F238E27FC236}">
                  <a16:creationId xmlns:a16="http://schemas.microsoft.com/office/drawing/2014/main" id="{2069E208-3191-5223-D121-492F543A2E43}"/>
                </a:ext>
              </a:extLst>
            </p:cNvPr>
            <p:cNvSpPr/>
            <p:nvPr/>
          </p:nvSpPr>
          <p:spPr bwMode="auto">
            <a:xfrm>
              <a:off x="1460090" y="4560560"/>
              <a:ext cx="346587" cy="967627"/>
            </a:xfrm>
            <a:prstGeom prst="rect">
              <a:avLst/>
            </a:prstGeom>
            <a:solidFill>
              <a:schemeClr val="accent2">
                <a:lumMod val="20000"/>
                <a:lumOff val="80000"/>
                <a:alpha val="74902"/>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F528FFC4-D724-20B6-D72C-A57B3240CE2C}"/>
                </a:ext>
              </a:extLst>
            </p:cNvPr>
            <p:cNvSpPr/>
            <p:nvPr/>
          </p:nvSpPr>
          <p:spPr bwMode="auto">
            <a:xfrm>
              <a:off x="1818968" y="3258648"/>
              <a:ext cx="346587" cy="227570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a:solidFill>
                  <a:schemeClr val="tx1"/>
                </a:solidFill>
                <a:latin typeface="Calibri" panose="020F0502020204030204" pitchFamily="34" charset="0"/>
              </a:endParaRPr>
            </a:p>
          </p:txBody>
        </p:sp>
      </p:grpSp>
      <p:cxnSp>
        <p:nvCxnSpPr>
          <p:cNvPr id="16" name="Straight Connector 15">
            <a:extLst>
              <a:ext uri="{FF2B5EF4-FFF2-40B4-BE49-F238E27FC236}">
                <a16:creationId xmlns:a16="http://schemas.microsoft.com/office/drawing/2014/main" id="{4A7ED0ED-92FB-2763-9A3A-1123C84692BE}"/>
              </a:ext>
            </a:extLst>
          </p:cNvPr>
          <p:cNvCxnSpPr>
            <a:cxnSpLocks/>
          </p:cNvCxnSpPr>
          <p:nvPr/>
        </p:nvCxnSpPr>
        <p:spPr bwMode="auto">
          <a:xfrm>
            <a:off x="1659705" y="1345641"/>
            <a:ext cx="0" cy="2122831"/>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18E9F8D-ABC6-25F0-BE6C-60FB788537AC}"/>
              </a:ext>
            </a:extLst>
          </p:cNvPr>
          <p:cNvCxnSpPr>
            <a:cxnSpLocks/>
          </p:cNvCxnSpPr>
          <p:nvPr/>
        </p:nvCxnSpPr>
        <p:spPr bwMode="auto">
          <a:xfrm>
            <a:off x="1651199" y="3462425"/>
            <a:ext cx="307915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1D5AC63-53A9-F3B5-98CC-F4E76877DA81}"/>
              </a:ext>
            </a:extLst>
          </p:cNvPr>
          <p:cNvCxnSpPr>
            <a:cxnSpLocks/>
          </p:cNvCxnSpPr>
          <p:nvPr/>
        </p:nvCxnSpPr>
        <p:spPr bwMode="auto">
          <a:xfrm flipH="1">
            <a:off x="1591656" y="1357737"/>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D06A22A-57E9-CF33-1666-D4BE158C936D}"/>
              </a:ext>
            </a:extLst>
          </p:cNvPr>
          <p:cNvCxnSpPr>
            <a:cxnSpLocks/>
          </p:cNvCxnSpPr>
          <p:nvPr/>
        </p:nvCxnSpPr>
        <p:spPr bwMode="auto">
          <a:xfrm flipH="1">
            <a:off x="1591656" y="1883909"/>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BA497E3-4E9A-6A56-E51A-DD5A7A788426}"/>
              </a:ext>
            </a:extLst>
          </p:cNvPr>
          <p:cNvCxnSpPr>
            <a:cxnSpLocks/>
          </p:cNvCxnSpPr>
          <p:nvPr/>
        </p:nvCxnSpPr>
        <p:spPr bwMode="auto">
          <a:xfrm flipH="1">
            <a:off x="1591656" y="2410081"/>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9445CA5-BFED-D82C-551E-01004E3561F6}"/>
              </a:ext>
            </a:extLst>
          </p:cNvPr>
          <p:cNvCxnSpPr>
            <a:cxnSpLocks/>
          </p:cNvCxnSpPr>
          <p:nvPr/>
        </p:nvCxnSpPr>
        <p:spPr bwMode="auto">
          <a:xfrm flipH="1">
            <a:off x="1591656" y="2936253"/>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B50AB95-067A-43A8-DEB8-EA5F59B60862}"/>
              </a:ext>
            </a:extLst>
          </p:cNvPr>
          <p:cNvCxnSpPr>
            <a:cxnSpLocks/>
          </p:cNvCxnSpPr>
          <p:nvPr/>
        </p:nvCxnSpPr>
        <p:spPr bwMode="auto">
          <a:xfrm flipH="1">
            <a:off x="1591656" y="3462425"/>
            <a:ext cx="73832"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8361BAA4-B367-5CBF-AEFF-BB51A1F7F187}"/>
              </a:ext>
            </a:extLst>
          </p:cNvPr>
          <p:cNvSpPr txBox="1"/>
          <p:nvPr/>
        </p:nvSpPr>
        <p:spPr bwMode="auto">
          <a:xfrm>
            <a:off x="939296" y="1206539"/>
            <a:ext cx="708593" cy="31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8C9CE933-CAB4-4C2F-BA64-16A94B860901}"/>
              </a:ext>
            </a:extLst>
          </p:cNvPr>
          <p:cNvSpPr txBox="1"/>
          <p:nvPr/>
        </p:nvSpPr>
        <p:spPr bwMode="auto">
          <a:xfrm>
            <a:off x="939296" y="1731703"/>
            <a:ext cx="708593" cy="31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30</a:t>
            </a:r>
          </a:p>
        </p:txBody>
      </p:sp>
      <p:sp>
        <p:nvSpPr>
          <p:cNvPr id="26" name="TextBox 25">
            <a:extLst>
              <a:ext uri="{FF2B5EF4-FFF2-40B4-BE49-F238E27FC236}">
                <a16:creationId xmlns:a16="http://schemas.microsoft.com/office/drawing/2014/main" id="{C3C2B24B-F3FA-8E08-145B-2800ADCBC72E}"/>
              </a:ext>
            </a:extLst>
          </p:cNvPr>
          <p:cNvSpPr txBox="1"/>
          <p:nvPr/>
        </p:nvSpPr>
        <p:spPr bwMode="auto">
          <a:xfrm>
            <a:off x="939296" y="2256867"/>
            <a:ext cx="708593" cy="31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07D0C9EA-DE1F-A7DA-4264-8720E1959135}"/>
              </a:ext>
            </a:extLst>
          </p:cNvPr>
          <p:cNvSpPr txBox="1"/>
          <p:nvPr/>
        </p:nvSpPr>
        <p:spPr bwMode="auto">
          <a:xfrm>
            <a:off x="939296" y="2782031"/>
            <a:ext cx="708593" cy="31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a:t>
            </a:r>
          </a:p>
        </p:txBody>
      </p:sp>
      <p:sp>
        <p:nvSpPr>
          <p:cNvPr id="29" name="TextBox 28">
            <a:extLst>
              <a:ext uri="{FF2B5EF4-FFF2-40B4-BE49-F238E27FC236}">
                <a16:creationId xmlns:a16="http://schemas.microsoft.com/office/drawing/2014/main" id="{04B5068E-0024-C0F2-6214-6845AA38609A}"/>
              </a:ext>
            </a:extLst>
          </p:cNvPr>
          <p:cNvSpPr txBox="1"/>
          <p:nvPr/>
        </p:nvSpPr>
        <p:spPr bwMode="auto">
          <a:xfrm>
            <a:off x="939296" y="3307193"/>
            <a:ext cx="708593" cy="31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599CF737-43CC-9C3A-B345-08767010D6D1}"/>
              </a:ext>
            </a:extLst>
          </p:cNvPr>
          <p:cNvSpPr txBox="1"/>
          <p:nvPr/>
        </p:nvSpPr>
        <p:spPr bwMode="auto">
          <a:xfrm rot="16200000">
            <a:off x="-1427407" y="3573123"/>
            <a:ext cx="4828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Participants (%)</a:t>
            </a:r>
          </a:p>
        </p:txBody>
      </p:sp>
      <p:cxnSp>
        <p:nvCxnSpPr>
          <p:cNvPr id="31" name="Straight Connector 30">
            <a:extLst>
              <a:ext uri="{FF2B5EF4-FFF2-40B4-BE49-F238E27FC236}">
                <a16:creationId xmlns:a16="http://schemas.microsoft.com/office/drawing/2014/main" id="{0E33633C-1E63-54FA-D0EC-50BF5167A676}"/>
              </a:ext>
            </a:extLst>
          </p:cNvPr>
          <p:cNvCxnSpPr>
            <a:cxnSpLocks/>
          </p:cNvCxnSpPr>
          <p:nvPr/>
        </p:nvCxnSpPr>
        <p:spPr bwMode="auto">
          <a:xfrm>
            <a:off x="1659705" y="3462425"/>
            <a:ext cx="0" cy="52496"/>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7FA5FB6-AAA2-BB36-D2E0-AF58FBA170F0}"/>
              </a:ext>
            </a:extLst>
          </p:cNvPr>
          <p:cNvCxnSpPr>
            <a:cxnSpLocks/>
          </p:cNvCxnSpPr>
          <p:nvPr/>
        </p:nvCxnSpPr>
        <p:spPr bwMode="auto">
          <a:xfrm>
            <a:off x="2677584" y="3462425"/>
            <a:ext cx="0" cy="52496"/>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451F6F6-7A27-628E-C6F7-F52373BBE80F}"/>
              </a:ext>
            </a:extLst>
          </p:cNvPr>
          <p:cNvCxnSpPr>
            <a:cxnSpLocks/>
          </p:cNvCxnSpPr>
          <p:nvPr/>
        </p:nvCxnSpPr>
        <p:spPr bwMode="auto">
          <a:xfrm>
            <a:off x="3695464" y="3462425"/>
            <a:ext cx="0" cy="52496"/>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8DC9088-458F-3F15-8703-7124E8F4361E}"/>
              </a:ext>
            </a:extLst>
          </p:cNvPr>
          <p:cNvCxnSpPr>
            <a:cxnSpLocks/>
          </p:cNvCxnSpPr>
          <p:nvPr/>
        </p:nvCxnSpPr>
        <p:spPr bwMode="auto">
          <a:xfrm>
            <a:off x="4713344" y="3462425"/>
            <a:ext cx="0" cy="52496"/>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6700AA4E-6DA0-953C-4BF2-CB78B97A10FD}"/>
              </a:ext>
            </a:extLst>
          </p:cNvPr>
          <p:cNvSpPr txBox="1"/>
          <p:nvPr/>
        </p:nvSpPr>
        <p:spPr bwMode="auto">
          <a:xfrm>
            <a:off x="1719247" y="2805023"/>
            <a:ext cx="518863" cy="31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a:t>
            </a:r>
          </a:p>
        </p:txBody>
      </p:sp>
      <p:sp>
        <p:nvSpPr>
          <p:cNvPr id="39" name="TextBox 38">
            <a:extLst>
              <a:ext uri="{FF2B5EF4-FFF2-40B4-BE49-F238E27FC236}">
                <a16:creationId xmlns:a16="http://schemas.microsoft.com/office/drawing/2014/main" id="{073EBE93-4560-9E47-3E32-7A79E8B202BC}"/>
              </a:ext>
            </a:extLst>
          </p:cNvPr>
          <p:cNvSpPr txBox="1"/>
          <p:nvPr/>
        </p:nvSpPr>
        <p:spPr bwMode="auto">
          <a:xfrm>
            <a:off x="2141710" y="2847217"/>
            <a:ext cx="518863" cy="31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a:t>
            </a:r>
          </a:p>
        </p:txBody>
      </p:sp>
      <p:sp>
        <p:nvSpPr>
          <p:cNvPr id="40" name="TextBox 39">
            <a:extLst>
              <a:ext uri="{FF2B5EF4-FFF2-40B4-BE49-F238E27FC236}">
                <a16:creationId xmlns:a16="http://schemas.microsoft.com/office/drawing/2014/main" id="{423270F3-B593-8263-4B45-3C1B04696E13}"/>
              </a:ext>
            </a:extLst>
          </p:cNvPr>
          <p:cNvSpPr txBox="1"/>
          <p:nvPr/>
        </p:nvSpPr>
        <p:spPr bwMode="auto">
          <a:xfrm>
            <a:off x="2697328" y="2238090"/>
            <a:ext cx="518863" cy="31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16</a:t>
            </a:r>
          </a:p>
        </p:txBody>
      </p:sp>
      <p:sp>
        <p:nvSpPr>
          <p:cNvPr id="41" name="TextBox 40">
            <a:extLst>
              <a:ext uri="{FF2B5EF4-FFF2-40B4-BE49-F238E27FC236}">
                <a16:creationId xmlns:a16="http://schemas.microsoft.com/office/drawing/2014/main" id="{E8ABF951-5BAE-3FDF-A55C-5C321F5BFAD6}"/>
              </a:ext>
            </a:extLst>
          </p:cNvPr>
          <p:cNvSpPr txBox="1"/>
          <p:nvPr/>
        </p:nvSpPr>
        <p:spPr bwMode="auto">
          <a:xfrm>
            <a:off x="3136803" y="1566334"/>
            <a:ext cx="6111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31*</a:t>
            </a:r>
          </a:p>
        </p:txBody>
      </p:sp>
      <p:sp>
        <p:nvSpPr>
          <p:cNvPr id="42" name="TextBox 41">
            <a:extLst>
              <a:ext uri="{FF2B5EF4-FFF2-40B4-BE49-F238E27FC236}">
                <a16:creationId xmlns:a16="http://schemas.microsoft.com/office/drawing/2014/main" id="{381A876C-DA86-388E-2602-B3EAE1351A54}"/>
              </a:ext>
            </a:extLst>
          </p:cNvPr>
          <p:cNvSpPr txBox="1"/>
          <p:nvPr/>
        </p:nvSpPr>
        <p:spPr bwMode="auto">
          <a:xfrm>
            <a:off x="3720721" y="2350023"/>
            <a:ext cx="518863" cy="31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15</a:t>
            </a:r>
          </a:p>
        </p:txBody>
      </p:sp>
      <p:sp>
        <p:nvSpPr>
          <p:cNvPr id="43" name="TextBox 42">
            <a:extLst>
              <a:ext uri="{FF2B5EF4-FFF2-40B4-BE49-F238E27FC236}">
                <a16:creationId xmlns:a16="http://schemas.microsoft.com/office/drawing/2014/main" id="{5BEA2DA7-D54A-15EC-D124-C4340A76BBE4}"/>
              </a:ext>
            </a:extLst>
          </p:cNvPr>
          <p:cNvSpPr txBox="1"/>
          <p:nvPr/>
        </p:nvSpPr>
        <p:spPr bwMode="auto">
          <a:xfrm>
            <a:off x="4191070" y="1251699"/>
            <a:ext cx="7083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36</a:t>
            </a:r>
            <a:r>
              <a:rPr lang="en-US" sz="1600" baseline="30000">
                <a:solidFill>
                  <a:schemeClr val="bg1"/>
                </a:solidFill>
                <a:latin typeface="Calibri" panose="020F0502020204030204" pitchFamily="34" charset="0"/>
              </a:rPr>
              <a:t>†</a:t>
            </a:r>
          </a:p>
        </p:txBody>
      </p:sp>
      <p:grpSp>
        <p:nvGrpSpPr>
          <p:cNvPr id="44" name="Group 43">
            <a:extLst>
              <a:ext uri="{FF2B5EF4-FFF2-40B4-BE49-F238E27FC236}">
                <a16:creationId xmlns:a16="http://schemas.microsoft.com/office/drawing/2014/main" id="{735F18A6-5025-12FA-CEDC-6BE59D97544F}"/>
              </a:ext>
            </a:extLst>
          </p:cNvPr>
          <p:cNvGrpSpPr/>
          <p:nvPr/>
        </p:nvGrpSpPr>
        <p:grpSpPr>
          <a:xfrm>
            <a:off x="1550493" y="3452218"/>
            <a:ext cx="1302147" cy="276999"/>
            <a:chOff x="1247423" y="5187245"/>
            <a:chExt cx="1128889" cy="337741"/>
          </a:xfrm>
        </p:grpSpPr>
        <p:sp>
          <p:nvSpPr>
            <p:cNvPr id="45" name="TextBox 44">
              <a:extLst>
                <a:ext uri="{FF2B5EF4-FFF2-40B4-BE49-F238E27FC236}">
                  <a16:creationId xmlns:a16="http://schemas.microsoft.com/office/drawing/2014/main" id="{7F74ECFD-4A4C-DAD2-11B5-B3DADC33E245}"/>
                </a:ext>
              </a:extLst>
            </p:cNvPr>
            <p:cNvSpPr txBox="1"/>
            <p:nvPr/>
          </p:nvSpPr>
          <p:spPr bwMode="auto">
            <a:xfrm>
              <a:off x="1247423" y="5187245"/>
              <a:ext cx="762000" cy="33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24</a:t>
              </a:r>
            </a:p>
          </p:txBody>
        </p:sp>
        <p:sp>
          <p:nvSpPr>
            <p:cNvPr id="46" name="TextBox 45">
              <a:extLst>
                <a:ext uri="{FF2B5EF4-FFF2-40B4-BE49-F238E27FC236}">
                  <a16:creationId xmlns:a16="http://schemas.microsoft.com/office/drawing/2014/main" id="{AB9D129A-EFF8-D1A4-48EB-D88A0AB9855C}"/>
                </a:ext>
              </a:extLst>
            </p:cNvPr>
            <p:cNvSpPr txBox="1"/>
            <p:nvPr/>
          </p:nvSpPr>
          <p:spPr bwMode="auto">
            <a:xfrm>
              <a:off x="1614312" y="5187245"/>
              <a:ext cx="762000" cy="33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96</a:t>
              </a:r>
            </a:p>
          </p:txBody>
        </p:sp>
      </p:grpSp>
      <p:grpSp>
        <p:nvGrpSpPr>
          <p:cNvPr id="47" name="Group 46">
            <a:extLst>
              <a:ext uri="{FF2B5EF4-FFF2-40B4-BE49-F238E27FC236}">
                <a16:creationId xmlns:a16="http://schemas.microsoft.com/office/drawing/2014/main" id="{E4A2BBB7-747B-370C-B107-A67C452309F4}"/>
              </a:ext>
            </a:extLst>
          </p:cNvPr>
          <p:cNvGrpSpPr/>
          <p:nvPr/>
        </p:nvGrpSpPr>
        <p:grpSpPr>
          <a:xfrm>
            <a:off x="2530149" y="3452218"/>
            <a:ext cx="1302147" cy="276999"/>
            <a:chOff x="1247423" y="5187245"/>
            <a:chExt cx="1128889" cy="337741"/>
          </a:xfrm>
        </p:grpSpPr>
        <p:sp>
          <p:nvSpPr>
            <p:cNvPr id="48" name="TextBox 47">
              <a:extLst>
                <a:ext uri="{FF2B5EF4-FFF2-40B4-BE49-F238E27FC236}">
                  <a16:creationId xmlns:a16="http://schemas.microsoft.com/office/drawing/2014/main" id="{E04AF3EE-468E-BCF4-A099-A87E6A4233FE}"/>
                </a:ext>
              </a:extLst>
            </p:cNvPr>
            <p:cNvSpPr txBox="1"/>
            <p:nvPr/>
          </p:nvSpPr>
          <p:spPr bwMode="auto">
            <a:xfrm>
              <a:off x="1247423" y="5187245"/>
              <a:ext cx="762000" cy="33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24</a:t>
              </a:r>
            </a:p>
          </p:txBody>
        </p:sp>
        <p:sp>
          <p:nvSpPr>
            <p:cNvPr id="49" name="TextBox 48">
              <a:extLst>
                <a:ext uri="{FF2B5EF4-FFF2-40B4-BE49-F238E27FC236}">
                  <a16:creationId xmlns:a16="http://schemas.microsoft.com/office/drawing/2014/main" id="{B7DAF612-A915-7B56-2209-4E23A90FA725}"/>
                </a:ext>
              </a:extLst>
            </p:cNvPr>
            <p:cNvSpPr txBox="1"/>
            <p:nvPr/>
          </p:nvSpPr>
          <p:spPr bwMode="auto">
            <a:xfrm>
              <a:off x="1614312" y="5187245"/>
              <a:ext cx="762000" cy="33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96</a:t>
              </a:r>
            </a:p>
          </p:txBody>
        </p:sp>
      </p:grpSp>
      <p:grpSp>
        <p:nvGrpSpPr>
          <p:cNvPr id="50" name="Group 49">
            <a:extLst>
              <a:ext uri="{FF2B5EF4-FFF2-40B4-BE49-F238E27FC236}">
                <a16:creationId xmlns:a16="http://schemas.microsoft.com/office/drawing/2014/main" id="{0093DDEF-B1AA-F8B9-AB2B-39F6A923147C}"/>
              </a:ext>
            </a:extLst>
          </p:cNvPr>
          <p:cNvGrpSpPr/>
          <p:nvPr/>
        </p:nvGrpSpPr>
        <p:grpSpPr>
          <a:xfrm>
            <a:off x="3547137" y="3452218"/>
            <a:ext cx="1302147" cy="276999"/>
            <a:chOff x="1247423" y="5187245"/>
            <a:chExt cx="1128889" cy="337741"/>
          </a:xfrm>
        </p:grpSpPr>
        <p:sp>
          <p:nvSpPr>
            <p:cNvPr id="51" name="TextBox 50">
              <a:extLst>
                <a:ext uri="{FF2B5EF4-FFF2-40B4-BE49-F238E27FC236}">
                  <a16:creationId xmlns:a16="http://schemas.microsoft.com/office/drawing/2014/main" id="{3596843F-E752-12B8-B23C-26E71E221B2B}"/>
                </a:ext>
              </a:extLst>
            </p:cNvPr>
            <p:cNvSpPr txBox="1"/>
            <p:nvPr/>
          </p:nvSpPr>
          <p:spPr bwMode="auto">
            <a:xfrm>
              <a:off x="1247423" y="5187245"/>
              <a:ext cx="762000" cy="33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24</a:t>
              </a:r>
            </a:p>
          </p:txBody>
        </p:sp>
        <p:sp>
          <p:nvSpPr>
            <p:cNvPr id="52" name="TextBox 51">
              <a:extLst>
                <a:ext uri="{FF2B5EF4-FFF2-40B4-BE49-F238E27FC236}">
                  <a16:creationId xmlns:a16="http://schemas.microsoft.com/office/drawing/2014/main" id="{CF0578D3-E182-8D40-CA82-D5C9C6F27EC1}"/>
                </a:ext>
              </a:extLst>
            </p:cNvPr>
            <p:cNvSpPr txBox="1"/>
            <p:nvPr/>
          </p:nvSpPr>
          <p:spPr bwMode="auto">
            <a:xfrm>
              <a:off x="1614312" y="5187245"/>
              <a:ext cx="762000" cy="33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Wk 96</a:t>
              </a:r>
            </a:p>
          </p:txBody>
        </p:sp>
      </p:grpSp>
      <p:sp>
        <p:nvSpPr>
          <p:cNvPr id="54" name="TextBox 53">
            <a:extLst>
              <a:ext uri="{FF2B5EF4-FFF2-40B4-BE49-F238E27FC236}">
                <a16:creationId xmlns:a16="http://schemas.microsoft.com/office/drawing/2014/main" id="{80B5F5B8-343F-3782-E978-B887B74B7507}"/>
              </a:ext>
            </a:extLst>
          </p:cNvPr>
          <p:cNvSpPr txBox="1"/>
          <p:nvPr/>
        </p:nvSpPr>
        <p:spPr bwMode="auto">
          <a:xfrm>
            <a:off x="1682045" y="813253"/>
            <a:ext cx="299412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a:solidFill>
                  <a:schemeClr val="bg1"/>
                </a:solidFill>
                <a:latin typeface="Calibri" panose="020F0502020204030204" pitchFamily="34" charset="0"/>
              </a:rPr>
              <a:t>2-Stage Fibrosis Improvement </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and No Worsening of MASH </a:t>
            </a:r>
            <a:br>
              <a:rPr lang="en-US" sz="1600">
                <a:solidFill>
                  <a:schemeClr val="bg1"/>
                </a:solidFill>
                <a:latin typeface="Calibri" panose="020F0502020204030204" pitchFamily="34" charset="0"/>
              </a:rPr>
            </a:br>
            <a:r>
              <a:rPr lang="en-US" sz="1600" b="0">
                <a:solidFill>
                  <a:schemeClr val="bg1"/>
                </a:solidFill>
                <a:latin typeface="Calibri" panose="020F0502020204030204" pitchFamily="34" charset="0"/>
              </a:rPr>
              <a:t>(LBAS-24 or LBAS-96)</a:t>
            </a:r>
          </a:p>
        </p:txBody>
      </p:sp>
      <p:grpSp>
        <p:nvGrpSpPr>
          <p:cNvPr id="62" name="Group 61">
            <a:extLst>
              <a:ext uri="{FF2B5EF4-FFF2-40B4-BE49-F238E27FC236}">
                <a16:creationId xmlns:a16="http://schemas.microsoft.com/office/drawing/2014/main" id="{BF78E446-B2BB-1FBB-CE87-BEFA8B72B8DD}"/>
              </a:ext>
            </a:extLst>
          </p:cNvPr>
          <p:cNvGrpSpPr/>
          <p:nvPr/>
        </p:nvGrpSpPr>
        <p:grpSpPr>
          <a:xfrm>
            <a:off x="948266" y="3205433"/>
            <a:ext cx="3725335" cy="316142"/>
            <a:chOff x="857955" y="3578579"/>
            <a:chExt cx="3725335" cy="340176"/>
          </a:xfrm>
        </p:grpSpPr>
        <p:sp>
          <p:nvSpPr>
            <p:cNvPr id="55" name="TextBox 54">
              <a:extLst>
                <a:ext uri="{FF2B5EF4-FFF2-40B4-BE49-F238E27FC236}">
                  <a16:creationId xmlns:a16="http://schemas.microsoft.com/office/drawing/2014/main" id="{D341BF70-ECBD-E94B-D187-B87F06AE22A6}"/>
                </a:ext>
              </a:extLst>
            </p:cNvPr>
            <p:cNvSpPr txBox="1"/>
            <p:nvPr/>
          </p:nvSpPr>
          <p:spPr bwMode="auto">
            <a:xfrm>
              <a:off x="857955" y="3578579"/>
              <a:ext cx="564445" cy="29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N =</a:t>
              </a:r>
            </a:p>
          </p:txBody>
        </p:sp>
        <p:sp>
          <p:nvSpPr>
            <p:cNvPr id="56" name="TextBox 55">
              <a:extLst>
                <a:ext uri="{FF2B5EF4-FFF2-40B4-BE49-F238E27FC236}">
                  <a16:creationId xmlns:a16="http://schemas.microsoft.com/office/drawing/2014/main" id="{B91B159E-640B-CDBA-7B0D-D7FBD7BAA276}"/>
                </a:ext>
              </a:extLst>
            </p:cNvPr>
            <p:cNvSpPr txBox="1"/>
            <p:nvPr/>
          </p:nvSpPr>
          <p:spPr bwMode="auto">
            <a:xfrm>
              <a:off x="1619955" y="3620698"/>
              <a:ext cx="564445" cy="29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41</a:t>
              </a:r>
            </a:p>
          </p:txBody>
        </p:sp>
        <p:sp>
          <p:nvSpPr>
            <p:cNvPr id="57" name="TextBox 56">
              <a:extLst>
                <a:ext uri="{FF2B5EF4-FFF2-40B4-BE49-F238E27FC236}">
                  <a16:creationId xmlns:a16="http://schemas.microsoft.com/office/drawing/2014/main" id="{24797BF4-4DB9-6BF3-6D2B-935AFA142D7B}"/>
                </a:ext>
              </a:extLst>
            </p:cNvPr>
            <p:cNvSpPr txBox="1"/>
            <p:nvPr/>
          </p:nvSpPr>
          <p:spPr bwMode="auto">
            <a:xfrm>
              <a:off x="2032000" y="3620698"/>
              <a:ext cx="564445" cy="29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latin typeface="Calibri" panose="020F0502020204030204" pitchFamily="34" charset="0"/>
                </a:rPr>
                <a:t>34</a:t>
              </a:r>
            </a:p>
          </p:txBody>
        </p:sp>
        <p:sp>
          <p:nvSpPr>
            <p:cNvPr id="58" name="TextBox 57">
              <a:extLst>
                <a:ext uri="{FF2B5EF4-FFF2-40B4-BE49-F238E27FC236}">
                  <a16:creationId xmlns:a16="http://schemas.microsoft.com/office/drawing/2014/main" id="{383440D7-07C1-CA67-6651-EF3381FF5D45}"/>
                </a:ext>
              </a:extLst>
            </p:cNvPr>
            <p:cNvSpPr txBox="1"/>
            <p:nvPr/>
          </p:nvSpPr>
          <p:spPr bwMode="auto">
            <a:xfrm>
              <a:off x="2619022" y="3578579"/>
              <a:ext cx="564445" cy="29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38</a:t>
              </a:r>
            </a:p>
          </p:txBody>
        </p:sp>
        <p:sp>
          <p:nvSpPr>
            <p:cNvPr id="59" name="TextBox 58">
              <a:extLst>
                <a:ext uri="{FF2B5EF4-FFF2-40B4-BE49-F238E27FC236}">
                  <a16:creationId xmlns:a16="http://schemas.microsoft.com/office/drawing/2014/main" id="{4C79C3A3-988B-281E-0A68-C1C07BD9B488}"/>
                </a:ext>
              </a:extLst>
            </p:cNvPr>
            <p:cNvSpPr txBox="1"/>
            <p:nvPr/>
          </p:nvSpPr>
          <p:spPr bwMode="auto">
            <a:xfrm>
              <a:off x="3031067" y="3578579"/>
              <a:ext cx="564445" cy="29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latin typeface="Calibri" panose="020F0502020204030204" pitchFamily="34" charset="0"/>
                </a:rPr>
                <a:t>26</a:t>
              </a:r>
            </a:p>
          </p:txBody>
        </p:sp>
        <p:sp>
          <p:nvSpPr>
            <p:cNvPr id="60" name="TextBox 59">
              <a:extLst>
                <a:ext uri="{FF2B5EF4-FFF2-40B4-BE49-F238E27FC236}">
                  <a16:creationId xmlns:a16="http://schemas.microsoft.com/office/drawing/2014/main" id="{6B15DB57-E913-403F-1804-56F2D3561D5B}"/>
                </a:ext>
              </a:extLst>
            </p:cNvPr>
            <p:cNvSpPr txBox="1"/>
            <p:nvPr/>
          </p:nvSpPr>
          <p:spPr bwMode="auto">
            <a:xfrm>
              <a:off x="3606800" y="3578579"/>
              <a:ext cx="564445" cy="29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34</a:t>
              </a:r>
            </a:p>
          </p:txBody>
        </p:sp>
        <p:sp>
          <p:nvSpPr>
            <p:cNvPr id="61" name="TextBox 60">
              <a:extLst>
                <a:ext uri="{FF2B5EF4-FFF2-40B4-BE49-F238E27FC236}">
                  <a16:creationId xmlns:a16="http://schemas.microsoft.com/office/drawing/2014/main" id="{1CC4BB64-321D-8DB8-89C6-37287EE8B2CF}"/>
                </a:ext>
              </a:extLst>
            </p:cNvPr>
            <p:cNvSpPr txBox="1"/>
            <p:nvPr/>
          </p:nvSpPr>
          <p:spPr bwMode="auto">
            <a:xfrm>
              <a:off x="4018845" y="3578579"/>
              <a:ext cx="564445" cy="29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28</a:t>
              </a:r>
            </a:p>
          </p:txBody>
        </p:sp>
      </p:grpSp>
      <p:cxnSp>
        <p:nvCxnSpPr>
          <p:cNvPr id="73" name="Straight Connector 72">
            <a:extLst>
              <a:ext uri="{FF2B5EF4-FFF2-40B4-BE49-F238E27FC236}">
                <a16:creationId xmlns:a16="http://schemas.microsoft.com/office/drawing/2014/main" id="{7A679139-7AAD-0D95-7EE5-E3D94ABF0001}"/>
              </a:ext>
            </a:extLst>
          </p:cNvPr>
          <p:cNvCxnSpPr>
            <a:cxnSpLocks/>
          </p:cNvCxnSpPr>
          <p:nvPr/>
        </p:nvCxnSpPr>
        <p:spPr bwMode="auto">
          <a:xfrm>
            <a:off x="1665350" y="4145546"/>
            <a:ext cx="0" cy="189225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AEB0B10-BEC2-975B-DD58-6E123187CF88}"/>
              </a:ext>
            </a:extLst>
          </p:cNvPr>
          <p:cNvCxnSpPr>
            <a:cxnSpLocks/>
          </p:cNvCxnSpPr>
          <p:nvPr/>
        </p:nvCxnSpPr>
        <p:spPr bwMode="auto">
          <a:xfrm>
            <a:off x="1656844" y="6032414"/>
            <a:ext cx="8164489"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C6C3C4F-BA12-6F95-1977-811DAB518C1F}"/>
              </a:ext>
            </a:extLst>
          </p:cNvPr>
          <p:cNvCxnSpPr>
            <a:cxnSpLocks/>
          </p:cNvCxnSpPr>
          <p:nvPr/>
        </p:nvCxnSpPr>
        <p:spPr bwMode="auto">
          <a:xfrm flipH="1">
            <a:off x="1597301" y="4156329"/>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DEEB625-A2D8-DF1D-8D15-3F705FE3642E}"/>
              </a:ext>
            </a:extLst>
          </p:cNvPr>
          <p:cNvCxnSpPr>
            <a:cxnSpLocks/>
          </p:cNvCxnSpPr>
          <p:nvPr/>
        </p:nvCxnSpPr>
        <p:spPr bwMode="auto">
          <a:xfrm flipH="1">
            <a:off x="1597301" y="4469010"/>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F770BD8-BEB9-0B28-876A-24F15B43B5A4}"/>
              </a:ext>
            </a:extLst>
          </p:cNvPr>
          <p:cNvCxnSpPr>
            <a:cxnSpLocks/>
          </p:cNvCxnSpPr>
          <p:nvPr/>
        </p:nvCxnSpPr>
        <p:spPr bwMode="auto">
          <a:xfrm flipH="1">
            <a:off x="1597301" y="5407053"/>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2B85B9C-9604-1FCE-C70D-29FC9D44FB9A}"/>
              </a:ext>
            </a:extLst>
          </p:cNvPr>
          <p:cNvCxnSpPr>
            <a:cxnSpLocks/>
          </p:cNvCxnSpPr>
          <p:nvPr/>
        </p:nvCxnSpPr>
        <p:spPr bwMode="auto">
          <a:xfrm flipH="1">
            <a:off x="1597301" y="5719734"/>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950DC42-E01E-8311-DF52-C0841ED66C98}"/>
              </a:ext>
            </a:extLst>
          </p:cNvPr>
          <p:cNvCxnSpPr>
            <a:cxnSpLocks/>
          </p:cNvCxnSpPr>
          <p:nvPr/>
        </p:nvCxnSpPr>
        <p:spPr bwMode="auto">
          <a:xfrm flipH="1">
            <a:off x="1597301" y="6032414"/>
            <a:ext cx="73832" cy="0"/>
          </a:xfrm>
          <a:prstGeom prst="line">
            <a:avLst/>
          </a:prstGeom>
          <a:noFill/>
          <a:ln w="28575" cap="flat" cmpd="sng" algn="ctr">
            <a:solidFill>
              <a:schemeClr val="bg1"/>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FC96EE26-C851-76F7-D5D6-7745335172B8}"/>
              </a:ext>
            </a:extLst>
          </p:cNvPr>
          <p:cNvSpPr txBox="1"/>
          <p:nvPr/>
        </p:nvSpPr>
        <p:spPr bwMode="auto">
          <a:xfrm>
            <a:off x="944941" y="3992507"/>
            <a:ext cx="708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81" name="TextBox 80">
            <a:extLst>
              <a:ext uri="{FF2B5EF4-FFF2-40B4-BE49-F238E27FC236}">
                <a16:creationId xmlns:a16="http://schemas.microsoft.com/office/drawing/2014/main" id="{1F10B626-D2E1-4DA0-0085-C3F0444898F5}"/>
              </a:ext>
            </a:extLst>
          </p:cNvPr>
          <p:cNvSpPr txBox="1"/>
          <p:nvPr/>
        </p:nvSpPr>
        <p:spPr bwMode="auto">
          <a:xfrm>
            <a:off x="944941" y="4304589"/>
            <a:ext cx="708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50</a:t>
            </a:r>
          </a:p>
        </p:txBody>
      </p:sp>
      <p:sp>
        <p:nvSpPr>
          <p:cNvPr id="82" name="TextBox 81">
            <a:extLst>
              <a:ext uri="{FF2B5EF4-FFF2-40B4-BE49-F238E27FC236}">
                <a16:creationId xmlns:a16="http://schemas.microsoft.com/office/drawing/2014/main" id="{3934B37B-9BD2-866C-654E-E892D81BDB1E}"/>
              </a:ext>
            </a:extLst>
          </p:cNvPr>
          <p:cNvSpPr txBox="1"/>
          <p:nvPr/>
        </p:nvSpPr>
        <p:spPr bwMode="auto">
          <a:xfrm>
            <a:off x="944941" y="4616671"/>
            <a:ext cx="708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83" name="TextBox 82">
            <a:extLst>
              <a:ext uri="{FF2B5EF4-FFF2-40B4-BE49-F238E27FC236}">
                <a16:creationId xmlns:a16="http://schemas.microsoft.com/office/drawing/2014/main" id="{EA33E077-4024-2AD3-0B5F-25E7A36F9F3D}"/>
              </a:ext>
            </a:extLst>
          </p:cNvPr>
          <p:cNvSpPr txBox="1"/>
          <p:nvPr/>
        </p:nvSpPr>
        <p:spPr bwMode="auto">
          <a:xfrm>
            <a:off x="944941" y="5552917"/>
            <a:ext cx="708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a:t>
            </a:r>
          </a:p>
        </p:txBody>
      </p:sp>
      <p:sp>
        <p:nvSpPr>
          <p:cNvPr id="84" name="TextBox 83">
            <a:extLst>
              <a:ext uri="{FF2B5EF4-FFF2-40B4-BE49-F238E27FC236}">
                <a16:creationId xmlns:a16="http://schemas.microsoft.com/office/drawing/2014/main" id="{42CF9560-35CA-47E4-FB53-B659B1A96147}"/>
              </a:ext>
            </a:extLst>
          </p:cNvPr>
          <p:cNvSpPr txBox="1"/>
          <p:nvPr/>
        </p:nvSpPr>
        <p:spPr bwMode="auto">
          <a:xfrm>
            <a:off x="944941" y="5864997"/>
            <a:ext cx="708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cxnSp>
        <p:nvCxnSpPr>
          <p:cNvPr id="86" name="Straight Connector 85">
            <a:extLst>
              <a:ext uri="{FF2B5EF4-FFF2-40B4-BE49-F238E27FC236}">
                <a16:creationId xmlns:a16="http://schemas.microsoft.com/office/drawing/2014/main" id="{0BB06ED2-93DA-E276-DAD1-5CF1F62DE9CD}"/>
              </a:ext>
            </a:extLst>
          </p:cNvPr>
          <p:cNvCxnSpPr>
            <a:cxnSpLocks/>
          </p:cNvCxnSpPr>
          <p:nvPr/>
        </p:nvCxnSpPr>
        <p:spPr bwMode="auto">
          <a:xfrm>
            <a:off x="1665350" y="60324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ADD9A372-0212-8582-988E-1C328A14853C}"/>
              </a:ext>
            </a:extLst>
          </p:cNvPr>
          <p:cNvCxnSpPr>
            <a:cxnSpLocks/>
          </p:cNvCxnSpPr>
          <p:nvPr/>
        </p:nvCxnSpPr>
        <p:spPr bwMode="auto">
          <a:xfrm>
            <a:off x="4380328" y="60324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D0F954D-D7B8-DE7D-6A99-5D3ED59AAB77}"/>
              </a:ext>
            </a:extLst>
          </p:cNvPr>
          <p:cNvCxnSpPr>
            <a:cxnSpLocks/>
          </p:cNvCxnSpPr>
          <p:nvPr/>
        </p:nvCxnSpPr>
        <p:spPr bwMode="auto">
          <a:xfrm>
            <a:off x="7095306" y="60324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7957193-DFD5-6B21-0931-89898076E5A0}"/>
              </a:ext>
            </a:extLst>
          </p:cNvPr>
          <p:cNvCxnSpPr>
            <a:cxnSpLocks/>
          </p:cNvCxnSpPr>
          <p:nvPr/>
        </p:nvCxnSpPr>
        <p:spPr bwMode="auto">
          <a:xfrm>
            <a:off x="9810283" y="603241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3" name="TextBox 92">
            <a:extLst>
              <a:ext uri="{FF2B5EF4-FFF2-40B4-BE49-F238E27FC236}">
                <a16:creationId xmlns:a16="http://schemas.microsoft.com/office/drawing/2014/main" id="{F87B3A2D-3518-430C-5E07-65BBF60C6839}"/>
              </a:ext>
            </a:extLst>
          </p:cNvPr>
          <p:cNvSpPr txBox="1"/>
          <p:nvPr/>
        </p:nvSpPr>
        <p:spPr bwMode="auto">
          <a:xfrm>
            <a:off x="1961959" y="5401260"/>
            <a:ext cx="518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9</a:t>
            </a:r>
          </a:p>
        </p:txBody>
      </p:sp>
      <p:sp>
        <p:nvSpPr>
          <p:cNvPr id="94" name="TextBox 93">
            <a:extLst>
              <a:ext uri="{FF2B5EF4-FFF2-40B4-BE49-F238E27FC236}">
                <a16:creationId xmlns:a16="http://schemas.microsoft.com/office/drawing/2014/main" id="{57D1B005-7B55-B145-34CD-466C1FACB41E}"/>
              </a:ext>
            </a:extLst>
          </p:cNvPr>
          <p:cNvSpPr txBox="1"/>
          <p:nvPr/>
        </p:nvSpPr>
        <p:spPr bwMode="auto">
          <a:xfrm>
            <a:off x="2666644" y="4389005"/>
            <a:ext cx="6071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42*</a:t>
            </a:r>
          </a:p>
        </p:txBody>
      </p:sp>
      <p:grpSp>
        <p:nvGrpSpPr>
          <p:cNvPr id="129" name="Group 128">
            <a:extLst>
              <a:ext uri="{FF2B5EF4-FFF2-40B4-BE49-F238E27FC236}">
                <a16:creationId xmlns:a16="http://schemas.microsoft.com/office/drawing/2014/main" id="{51A30046-C43B-9D77-9947-F77C376D7B13}"/>
              </a:ext>
            </a:extLst>
          </p:cNvPr>
          <p:cNvGrpSpPr/>
          <p:nvPr/>
        </p:nvGrpSpPr>
        <p:grpSpPr>
          <a:xfrm>
            <a:off x="10192278" y="4372072"/>
            <a:ext cx="1286935" cy="830997"/>
            <a:chOff x="8635999" y="4022116"/>
            <a:chExt cx="1286935" cy="830997"/>
          </a:xfrm>
        </p:grpSpPr>
        <p:sp>
          <p:nvSpPr>
            <p:cNvPr id="125" name="TextBox 124">
              <a:extLst>
                <a:ext uri="{FF2B5EF4-FFF2-40B4-BE49-F238E27FC236}">
                  <a16:creationId xmlns:a16="http://schemas.microsoft.com/office/drawing/2014/main" id="{CCB703F0-DEDA-6F50-244C-DE5A5ACB6290}"/>
                </a:ext>
              </a:extLst>
            </p:cNvPr>
            <p:cNvSpPr txBox="1"/>
            <p:nvPr/>
          </p:nvSpPr>
          <p:spPr bwMode="auto">
            <a:xfrm>
              <a:off x="8768289" y="4022116"/>
              <a:ext cx="11546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a:solidFill>
                    <a:schemeClr val="bg1"/>
                  </a:solidFill>
                  <a:latin typeface="Calibri" panose="020F0502020204030204" pitchFamily="34" charset="0"/>
                </a:rPr>
                <a:t>Placebo</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EFX 28 mg</a:t>
              </a:r>
              <a:br>
                <a:rPr lang="en-US" sz="1600" b="0">
                  <a:solidFill>
                    <a:schemeClr val="bg1"/>
                  </a:solidFill>
                  <a:latin typeface="Calibri" panose="020F0502020204030204" pitchFamily="34" charset="0"/>
                </a:rPr>
              </a:br>
              <a:r>
                <a:rPr lang="en-US" sz="1600" b="0">
                  <a:solidFill>
                    <a:schemeClr val="bg1"/>
                  </a:solidFill>
                  <a:latin typeface="Calibri" panose="020F0502020204030204" pitchFamily="34" charset="0"/>
                </a:rPr>
                <a:t>EFX 50 mg</a:t>
              </a:r>
            </a:p>
          </p:txBody>
        </p:sp>
        <p:sp>
          <p:nvSpPr>
            <p:cNvPr id="126" name="Rectangle 125">
              <a:extLst>
                <a:ext uri="{FF2B5EF4-FFF2-40B4-BE49-F238E27FC236}">
                  <a16:creationId xmlns:a16="http://schemas.microsoft.com/office/drawing/2014/main" id="{666F8BAB-4FF7-943F-313C-FF00175D97CA}"/>
                </a:ext>
              </a:extLst>
            </p:cNvPr>
            <p:cNvSpPr/>
            <p:nvPr/>
          </p:nvSpPr>
          <p:spPr bwMode="auto">
            <a:xfrm>
              <a:off x="8635999" y="4109156"/>
              <a:ext cx="158044" cy="1580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B26536F4-2621-5C09-36C9-175D20657336}"/>
                </a:ext>
              </a:extLst>
            </p:cNvPr>
            <p:cNvSpPr/>
            <p:nvPr/>
          </p:nvSpPr>
          <p:spPr bwMode="auto">
            <a:xfrm>
              <a:off x="8635999" y="4351867"/>
              <a:ext cx="158044" cy="1580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E02862B8-A778-EB43-E8C3-B3F21C05E6A3}"/>
                </a:ext>
              </a:extLst>
            </p:cNvPr>
            <p:cNvSpPr/>
            <p:nvPr/>
          </p:nvSpPr>
          <p:spPr bwMode="auto">
            <a:xfrm>
              <a:off x="8635999" y="4594578"/>
              <a:ext cx="158044" cy="15804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130" name="TextBox 129">
            <a:extLst>
              <a:ext uri="{FF2B5EF4-FFF2-40B4-BE49-F238E27FC236}">
                <a16:creationId xmlns:a16="http://schemas.microsoft.com/office/drawing/2014/main" id="{68834389-6D59-72EC-1384-334718466EAA}"/>
              </a:ext>
            </a:extLst>
          </p:cNvPr>
          <p:cNvSpPr txBox="1"/>
          <p:nvPr/>
        </p:nvSpPr>
        <p:spPr bwMode="auto">
          <a:xfrm>
            <a:off x="944941" y="4928753"/>
            <a:ext cx="708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30</a:t>
            </a:r>
          </a:p>
        </p:txBody>
      </p:sp>
      <p:sp>
        <p:nvSpPr>
          <p:cNvPr id="131" name="TextBox 130">
            <a:extLst>
              <a:ext uri="{FF2B5EF4-FFF2-40B4-BE49-F238E27FC236}">
                <a16:creationId xmlns:a16="http://schemas.microsoft.com/office/drawing/2014/main" id="{4DB6FE49-C56F-E7D7-D6A4-E22E75049342}"/>
              </a:ext>
            </a:extLst>
          </p:cNvPr>
          <p:cNvSpPr txBox="1"/>
          <p:nvPr/>
        </p:nvSpPr>
        <p:spPr bwMode="auto">
          <a:xfrm>
            <a:off x="944941" y="5240835"/>
            <a:ext cx="708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cxnSp>
        <p:nvCxnSpPr>
          <p:cNvPr id="132" name="Straight Connector 131">
            <a:extLst>
              <a:ext uri="{FF2B5EF4-FFF2-40B4-BE49-F238E27FC236}">
                <a16:creationId xmlns:a16="http://schemas.microsoft.com/office/drawing/2014/main" id="{6ABE139D-5F2B-05F4-2201-2CC7B111841C}"/>
              </a:ext>
            </a:extLst>
          </p:cNvPr>
          <p:cNvCxnSpPr>
            <a:cxnSpLocks/>
          </p:cNvCxnSpPr>
          <p:nvPr/>
        </p:nvCxnSpPr>
        <p:spPr bwMode="auto">
          <a:xfrm flipH="1">
            <a:off x="1597301" y="4781691"/>
            <a:ext cx="73832"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4E4E0A8-7E43-1F75-3756-FB85B1016121}"/>
              </a:ext>
            </a:extLst>
          </p:cNvPr>
          <p:cNvCxnSpPr>
            <a:cxnSpLocks/>
          </p:cNvCxnSpPr>
          <p:nvPr/>
        </p:nvCxnSpPr>
        <p:spPr bwMode="auto">
          <a:xfrm flipH="1">
            <a:off x="1597301" y="5094372"/>
            <a:ext cx="73832" cy="0"/>
          </a:xfrm>
          <a:prstGeom prst="line">
            <a:avLst/>
          </a:prstGeom>
          <a:noFill/>
          <a:ln w="28575" cap="flat" cmpd="sng" algn="ctr">
            <a:solidFill>
              <a:schemeClr val="bg1"/>
            </a:solidFill>
            <a:prstDash val="solid"/>
            <a:round/>
            <a:headEnd type="none" w="med" len="med"/>
            <a:tailEnd type="none" w="med" len="med"/>
          </a:ln>
          <a:effectLst/>
        </p:spPr>
      </p:cxnSp>
      <p:grpSp>
        <p:nvGrpSpPr>
          <p:cNvPr id="159" name="Group 158">
            <a:extLst>
              <a:ext uri="{FF2B5EF4-FFF2-40B4-BE49-F238E27FC236}">
                <a16:creationId xmlns:a16="http://schemas.microsoft.com/office/drawing/2014/main" id="{78435EED-B001-A687-B7EF-0CF8C850007F}"/>
              </a:ext>
            </a:extLst>
          </p:cNvPr>
          <p:cNvGrpSpPr/>
          <p:nvPr/>
        </p:nvGrpSpPr>
        <p:grpSpPr>
          <a:xfrm>
            <a:off x="1021644" y="5754090"/>
            <a:ext cx="8455380" cy="296466"/>
            <a:chOff x="1021644" y="5754090"/>
            <a:chExt cx="8455380" cy="296466"/>
          </a:xfrm>
        </p:grpSpPr>
        <p:sp>
          <p:nvSpPr>
            <p:cNvPr id="149" name="TextBox 148">
              <a:extLst>
                <a:ext uri="{FF2B5EF4-FFF2-40B4-BE49-F238E27FC236}">
                  <a16:creationId xmlns:a16="http://schemas.microsoft.com/office/drawing/2014/main" id="{F4B267FD-A2B4-7380-F530-265A5864C148}"/>
                </a:ext>
              </a:extLst>
            </p:cNvPr>
            <p:cNvSpPr txBox="1"/>
            <p:nvPr/>
          </p:nvSpPr>
          <p:spPr bwMode="auto">
            <a:xfrm>
              <a:off x="1021644" y="5754090"/>
              <a:ext cx="5644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N =</a:t>
              </a:r>
            </a:p>
          </p:txBody>
        </p:sp>
        <p:sp>
          <p:nvSpPr>
            <p:cNvPr id="150" name="TextBox 149">
              <a:extLst>
                <a:ext uri="{FF2B5EF4-FFF2-40B4-BE49-F238E27FC236}">
                  <a16:creationId xmlns:a16="http://schemas.microsoft.com/office/drawing/2014/main" id="{3DFE61D7-E09C-21DA-5A79-F7E5AA3A4523}"/>
                </a:ext>
              </a:extLst>
            </p:cNvPr>
            <p:cNvSpPr txBox="1"/>
            <p:nvPr/>
          </p:nvSpPr>
          <p:spPr bwMode="auto">
            <a:xfrm>
              <a:off x="1952977" y="5773557"/>
              <a:ext cx="5644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latin typeface="Calibri" panose="020F0502020204030204" pitchFamily="34" charset="0"/>
                </a:rPr>
                <a:t>34</a:t>
              </a:r>
            </a:p>
          </p:txBody>
        </p:sp>
        <p:sp>
          <p:nvSpPr>
            <p:cNvPr id="151" name="TextBox 150">
              <a:extLst>
                <a:ext uri="{FF2B5EF4-FFF2-40B4-BE49-F238E27FC236}">
                  <a16:creationId xmlns:a16="http://schemas.microsoft.com/office/drawing/2014/main" id="{7E6E49D9-9B72-2A77-FEE2-A5FB27DB2143}"/>
                </a:ext>
              </a:extLst>
            </p:cNvPr>
            <p:cNvSpPr txBox="1"/>
            <p:nvPr/>
          </p:nvSpPr>
          <p:spPr bwMode="auto">
            <a:xfrm>
              <a:off x="2624667" y="5754090"/>
              <a:ext cx="5644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latin typeface="Calibri" panose="020F0502020204030204" pitchFamily="34" charset="0"/>
                </a:rPr>
                <a:t>26</a:t>
              </a:r>
            </a:p>
          </p:txBody>
        </p:sp>
        <p:sp>
          <p:nvSpPr>
            <p:cNvPr id="152" name="TextBox 151">
              <a:extLst>
                <a:ext uri="{FF2B5EF4-FFF2-40B4-BE49-F238E27FC236}">
                  <a16:creationId xmlns:a16="http://schemas.microsoft.com/office/drawing/2014/main" id="{C0BD4B08-7D24-4554-0FEF-AF805002EB6A}"/>
                </a:ext>
              </a:extLst>
            </p:cNvPr>
            <p:cNvSpPr txBox="1"/>
            <p:nvPr/>
          </p:nvSpPr>
          <p:spPr bwMode="auto">
            <a:xfrm>
              <a:off x="3349977" y="5754090"/>
              <a:ext cx="5644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latin typeface="Calibri" panose="020F0502020204030204" pitchFamily="34" charset="0"/>
                </a:rPr>
                <a:t>38</a:t>
              </a:r>
            </a:p>
          </p:txBody>
        </p:sp>
        <p:sp>
          <p:nvSpPr>
            <p:cNvPr id="153" name="TextBox 152">
              <a:extLst>
                <a:ext uri="{FF2B5EF4-FFF2-40B4-BE49-F238E27FC236}">
                  <a16:creationId xmlns:a16="http://schemas.microsoft.com/office/drawing/2014/main" id="{331D1344-60C7-1798-DC26-D6C92616915B}"/>
                </a:ext>
              </a:extLst>
            </p:cNvPr>
            <p:cNvSpPr txBox="1"/>
            <p:nvPr/>
          </p:nvSpPr>
          <p:spPr bwMode="auto">
            <a:xfrm>
              <a:off x="4707467" y="5754090"/>
              <a:ext cx="5644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33</a:t>
              </a:r>
            </a:p>
          </p:txBody>
        </p:sp>
        <p:sp>
          <p:nvSpPr>
            <p:cNvPr id="154" name="TextBox 153">
              <a:extLst>
                <a:ext uri="{FF2B5EF4-FFF2-40B4-BE49-F238E27FC236}">
                  <a16:creationId xmlns:a16="http://schemas.microsoft.com/office/drawing/2014/main" id="{B7451EC3-8D51-B23A-B6B1-88E2092DB3A6}"/>
                </a:ext>
              </a:extLst>
            </p:cNvPr>
            <p:cNvSpPr txBox="1"/>
            <p:nvPr/>
          </p:nvSpPr>
          <p:spPr bwMode="auto">
            <a:xfrm>
              <a:off x="5407378" y="5754090"/>
              <a:ext cx="5644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latin typeface="Calibri" panose="020F0502020204030204" pitchFamily="34" charset="0"/>
                </a:rPr>
                <a:t>26</a:t>
              </a:r>
            </a:p>
          </p:txBody>
        </p:sp>
        <p:sp>
          <p:nvSpPr>
            <p:cNvPr id="155" name="TextBox 154">
              <a:extLst>
                <a:ext uri="{FF2B5EF4-FFF2-40B4-BE49-F238E27FC236}">
                  <a16:creationId xmlns:a16="http://schemas.microsoft.com/office/drawing/2014/main" id="{A87D96C7-2249-9D54-F03D-5D863290D7ED}"/>
                </a:ext>
              </a:extLst>
            </p:cNvPr>
            <p:cNvSpPr txBox="1"/>
            <p:nvPr/>
          </p:nvSpPr>
          <p:spPr bwMode="auto">
            <a:xfrm>
              <a:off x="6141156" y="5754090"/>
              <a:ext cx="5644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latin typeface="Calibri" panose="020F0502020204030204" pitchFamily="34" charset="0"/>
                </a:rPr>
                <a:t>27</a:t>
              </a:r>
            </a:p>
          </p:txBody>
        </p:sp>
        <p:sp>
          <p:nvSpPr>
            <p:cNvPr id="156" name="TextBox 155">
              <a:extLst>
                <a:ext uri="{FF2B5EF4-FFF2-40B4-BE49-F238E27FC236}">
                  <a16:creationId xmlns:a16="http://schemas.microsoft.com/office/drawing/2014/main" id="{8A45D2A5-9634-83BA-41C7-C56CECFAEC38}"/>
                </a:ext>
              </a:extLst>
            </p:cNvPr>
            <p:cNvSpPr txBox="1"/>
            <p:nvPr/>
          </p:nvSpPr>
          <p:spPr bwMode="auto">
            <a:xfrm>
              <a:off x="7478890" y="5754090"/>
              <a:ext cx="5644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33</a:t>
              </a:r>
            </a:p>
          </p:txBody>
        </p:sp>
        <p:sp>
          <p:nvSpPr>
            <p:cNvPr id="157" name="TextBox 156">
              <a:extLst>
                <a:ext uri="{FF2B5EF4-FFF2-40B4-BE49-F238E27FC236}">
                  <a16:creationId xmlns:a16="http://schemas.microsoft.com/office/drawing/2014/main" id="{C3C48815-FFB3-F7E6-D57A-8946972C7BC3}"/>
                </a:ext>
              </a:extLst>
            </p:cNvPr>
            <p:cNvSpPr txBox="1"/>
            <p:nvPr/>
          </p:nvSpPr>
          <p:spPr bwMode="auto">
            <a:xfrm>
              <a:off x="8178801" y="5754090"/>
              <a:ext cx="5644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latin typeface="Calibri" panose="020F0502020204030204" pitchFamily="34" charset="0"/>
                </a:rPr>
                <a:t>26</a:t>
              </a:r>
            </a:p>
          </p:txBody>
        </p:sp>
        <p:sp>
          <p:nvSpPr>
            <p:cNvPr id="158" name="TextBox 157">
              <a:extLst>
                <a:ext uri="{FF2B5EF4-FFF2-40B4-BE49-F238E27FC236}">
                  <a16:creationId xmlns:a16="http://schemas.microsoft.com/office/drawing/2014/main" id="{C6CBE336-D055-6618-78DA-1696DC436F80}"/>
                </a:ext>
              </a:extLst>
            </p:cNvPr>
            <p:cNvSpPr txBox="1"/>
            <p:nvPr/>
          </p:nvSpPr>
          <p:spPr bwMode="auto">
            <a:xfrm>
              <a:off x="8912579" y="5754090"/>
              <a:ext cx="5644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a:latin typeface="Calibri" panose="020F0502020204030204" pitchFamily="34" charset="0"/>
                </a:rPr>
                <a:t>27</a:t>
              </a:r>
            </a:p>
          </p:txBody>
        </p:sp>
      </p:grpSp>
      <p:sp>
        <p:nvSpPr>
          <p:cNvPr id="160" name="TextBox 159">
            <a:extLst>
              <a:ext uri="{FF2B5EF4-FFF2-40B4-BE49-F238E27FC236}">
                <a16:creationId xmlns:a16="http://schemas.microsoft.com/office/drawing/2014/main" id="{EF823B43-3652-A642-EFD0-218D785CD9CC}"/>
              </a:ext>
            </a:extLst>
          </p:cNvPr>
          <p:cNvSpPr txBox="1"/>
          <p:nvPr/>
        </p:nvSpPr>
        <p:spPr bwMode="auto">
          <a:xfrm>
            <a:off x="3316111" y="4022116"/>
            <a:ext cx="75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54</a:t>
            </a:r>
            <a:r>
              <a:rPr lang="en-US" sz="1600" baseline="30000">
                <a:solidFill>
                  <a:schemeClr val="bg1"/>
                </a:solidFill>
                <a:latin typeface="Calibri" panose="020F0502020204030204" pitchFamily="34" charset="0"/>
              </a:rPr>
              <a:t>†</a:t>
            </a:r>
            <a:endParaRPr lang="en-US" sz="1600">
              <a:solidFill>
                <a:schemeClr val="bg1"/>
              </a:solidFill>
              <a:latin typeface="Calibri" panose="020F0502020204030204" pitchFamily="34" charset="0"/>
            </a:endParaRPr>
          </a:p>
        </p:txBody>
      </p:sp>
      <p:sp>
        <p:nvSpPr>
          <p:cNvPr id="161" name="TextBox 160">
            <a:extLst>
              <a:ext uri="{FF2B5EF4-FFF2-40B4-BE49-F238E27FC236}">
                <a16:creationId xmlns:a16="http://schemas.microsoft.com/office/drawing/2014/main" id="{E144D20A-4FFD-A6B5-36D9-25BA5907A130}"/>
              </a:ext>
            </a:extLst>
          </p:cNvPr>
          <p:cNvSpPr txBox="1"/>
          <p:nvPr/>
        </p:nvSpPr>
        <p:spPr bwMode="auto">
          <a:xfrm>
            <a:off x="4722092" y="5485926"/>
            <a:ext cx="518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0</a:t>
            </a:r>
          </a:p>
        </p:txBody>
      </p:sp>
      <p:sp>
        <p:nvSpPr>
          <p:cNvPr id="162" name="TextBox 161">
            <a:extLst>
              <a:ext uri="{FF2B5EF4-FFF2-40B4-BE49-F238E27FC236}">
                <a16:creationId xmlns:a16="http://schemas.microsoft.com/office/drawing/2014/main" id="{1F9140A2-2B46-4C37-2B30-79F79A34EB92}"/>
              </a:ext>
            </a:extLst>
          </p:cNvPr>
          <p:cNvSpPr txBox="1"/>
          <p:nvPr/>
        </p:nvSpPr>
        <p:spPr bwMode="auto">
          <a:xfrm>
            <a:off x="5426777" y="5275182"/>
            <a:ext cx="518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12</a:t>
            </a:r>
          </a:p>
        </p:txBody>
      </p:sp>
      <p:sp>
        <p:nvSpPr>
          <p:cNvPr id="163" name="TextBox 162">
            <a:extLst>
              <a:ext uri="{FF2B5EF4-FFF2-40B4-BE49-F238E27FC236}">
                <a16:creationId xmlns:a16="http://schemas.microsoft.com/office/drawing/2014/main" id="{5BABA911-17A3-F544-569E-EA919126762A}"/>
              </a:ext>
            </a:extLst>
          </p:cNvPr>
          <p:cNvSpPr txBox="1"/>
          <p:nvPr/>
        </p:nvSpPr>
        <p:spPr bwMode="auto">
          <a:xfrm>
            <a:off x="6096000" y="4501894"/>
            <a:ext cx="7309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37</a:t>
            </a:r>
            <a:r>
              <a:rPr lang="en-US" sz="1600" baseline="30000">
                <a:solidFill>
                  <a:schemeClr val="bg1"/>
                </a:solidFill>
                <a:latin typeface="Calibri" panose="020F0502020204030204" pitchFamily="34" charset="0"/>
              </a:rPr>
              <a:t>†</a:t>
            </a:r>
            <a:endParaRPr lang="en-US" sz="1600">
              <a:solidFill>
                <a:schemeClr val="bg1"/>
              </a:solidFill>
              <a:latin typeface="Calibri" panose="020F0502020204030204" pitchFamily="34" charset="0"/>
            </a:endParaRPr>
          </a:p>
        </p:txBody>
      </p:sp>
      <p:sp>
        <p:nvSpPr>
          <p:cNvPr id="164" name="TextBox 163">
            <a:extLst>
              <a:ext uri="{FF2B5EF4-FFF2-40B4-BE49-F238E27FC236}">
                <a16:creationId xmlns:a16="http://schemas.microsoft.com/office/drawing/2014/main" id="{C0E0FA72-D558-83CE-F0FB-FBD4278C14CE}"/>
              </a:ext>
            </a:extLst>
          </p:cNvPr>
          <p:cNvSpPr txBox="1"/>
          <p:nvPr/>
        </p:nvSpPr>
        <p:spPr bwMode="auto">
          <a:xfrm>
            <a:off x="7459648" y="5502860"/>
            <a:ext cx="518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0</a:t>
            </a:r>
          </a:p>
        </p:txBody>
      </p:sp>
      <p:sp>
        <p:nvSpPr>
          <p:cNvPr id="165" name="TextBox 164">
            <a:extLst>
              <a:ext uri="{FF2B5EF4-FFF2-40B4-BE49-F238E27FC236}">
                <a16:creationId xmlns:a16="http://schemas.microsoft.com/office/drawing/2014/main" id="{3F8E9862-C864-25CB-35D2-F736B632619B}"/>
              </a:ext>
            </a:extLst>
          </p:cNvPr>
          <p:cNvSpPr txBox="1"/>
          <p:nvPr/>
        </p:nvSpPr>
        <p:spPr bwMode="auto">
          <a:xfrm>
            <a:off x="8209488" y="5416294"/>
            <a:ext cx="518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8</a:t>
            </a:r>
          </a:p>
        </p:txBody>
      </p:sp>
      <p:sp>
        <p:nvSpPr>
          <p:cNvPr id="166" name="TextBox 165">
            <a:extLst>
              <a:ext uri="{FF2B5EF4-FFF2-40B4-BE49-F238E27FC236}">
                <a16:creationId xmlns:a16="http://schemas.microsoft.com/office/drawing/2014/main" id="{B3B1F988-D333-997A-2B8D-12F7F5CCED56}"/>
              </a:ext>
            </a:extLst>
          </p:cNvPr>
          <p:cNvSpPr txBox="1"/>
          <p:nvPr/>
        </p:nvSpPr>
        <p:spPr bwMode="auto">
          <a:xfrm>
            <a:off x="8847667" y="4744606"/>
            <a:ext cx="714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30</a:t>
            </a:r>
            <a:r>
              <a:rPr lang="en-US" sz="1600" baseline="30000">
                <a:solidFill>
                  <a:schemeClr val="bg1"/>
                </a:solidFill>
                <a:latin typeface="Calibri" panose="020F0502020204030204" pitchFamily="34" charset="0"/>
              </a:rPr>
              <a:t>†</a:t>
            </a:r>
            <a:endParaRPr lang="en-US" sz="1600">
              <a:solidFill>
                <a:schemeClr val="bg1"/>
              </a:solidFill>
              <a:latin typeface="Calibri" panose="020F0502020204030204" pitchFamily="34" charset="0"/>
            </a:endParaRPr>
          </a:p>
        </p:txBody>
      </p:sp>
      <p:sp>
        <p:nvSpPr>
          <p:cNvPr id="167" name="TextBox 166">
            <a:extLst>
              <a:ext uri="{FF2B5EF4-FFF2-40B4-BE49-F238E27FC236}">
                <a16:creationId xmlns:a16="http://schemas.microsoft.com/office/drawing/2014/main" id="{2C360CFE-A91F-89B4-741E-78F37740909F}"/>
              </a:ext>
            </a:extLst>
          </p:cNvPr>
          <p:cNvSpPr txBox="1"/>
          <p:nvPr/>
        </p:nvSpPr>
        <p:spPr bwMode="auto">
          <a:xfrm>
            <a:off x="1659468" y="6077634"/>
            <a:ext cx="81957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spcBef>
                <a:spcPct val="50000"/>
              </a:spcBef>
            </a:pPr>
            <a:r>
              <a:rPr lang="en-US" sz="1200" b="0">
                <a:solidFill>
                  <a:schemeClr val="bg1"/>
                </a:solidFill>
                <a:latin typeface="Calibri"/>
                <a:ea typeface="Calibri"/>
                <a:cs typeface="Arial"/>
              </a:rPr>
              <a:t>*</a:t>
            </a:r>
            <a:r>
              <a:rPr lang="en-US" sz="1200" b="0" i="1">
                <a:solidFill>
                  <a:schemeClr val="bg1"/>
                </a:solidFill>
                <a:latin typeface="Calibri"/>
                <a:ea typeface="Calibri"/>
                <a:cs typeface="Arial"/>
              </a:rPr>
              <a:t>P</a:t>
            </a:r>
            <a:r>
              <a:rPr lang="en-US" sz="1200" b="0">
                <a:solidFill>
                  <a:schemeClr val="bg1"/>
                </a:solidFill>
                <a:latin typeface="Calibri"/>
                <a:ea typeface="Calibri"/>
                <a:cs typeface="Arial"/>
              </a:rPr>
              <a:t> &lt;.01; </a:t>
            </a:r>
            <a:r>
              <a:rPr lang="en-US" sz="1200" baseline="30000">
                <a:solidFill>
                  <a:schemeClr val="bg1"/>
                </a:solidFill>
                <a:latin typeface="Calibri"/>
                <a:ea typeface="Calibri"/>
                <a:cs typeface="Arial"/>
              </a:rPr>
              <a:t>†</a:t>
            </a:r>
            <a:r>
              <a:rPr lang="en-US" sz="1200" b="0" i="1">
                <a:solidFill>
                  <a:schemeClr val="bg1"/>
                </a:solidFill>
                <a:latin typeface="Calibri"/>
                <a:ea typeface="Calibri"/>
                <a:cs typeface="Arial"/>
              </a:rPr>
              <a:t>P </a:t>
            </a:r>
            <a:r>
              <a:rPr lang="en-US" sz="1200" b="0">
                <a:solidFill>
                  <a:schemeClr val="bg1"/>
                </a:solidFill>
                <a:latin typeface="Calibri"/>
                <a:ea typeface="Calibri"/>
                <a:cs typeface="Arial"/>
              </a:rPr>
              <a:t>&lt;.001 vs placebo at Wk 96</a:t>
            </a:r>
            <a:br>
              <a:rPr lang="en-US" sz="1200" b="0">
                <a:latin typeface="Calibri" panose="020F0502020204030204" pitchFamily="34" charset="0"/>
              </a:rPr>
            </a:br>
            <a:r>
              <a:rPr lang="en-US" sz="1200" b="0">
                <a:solidFill>
                  <a:schemeClr val="bg1"/>
                </a:solidFill>
                <a:latin typeface="Calibri"/>
                <a:ea typeface="Calibri"/>
                <a:cs typeface="Arial"/>
              </a:rPr>
              <a:t>MASH resolution defined as a NAS of 0-1 for inflammation, 0 for ballooning, and any value for steatosis. </a:t>
            </a:r>
            <a:br>
              <a:rPr lang="en-US" sz="1200" b="0">
                <a:latin typeface="Calibri" panose="020F0502020204030204" pitchFamily="34" charset="0"/>
              </a:rPr>
            </a:br>
            <a:r>
              <a:rPr lang="en-US" sz="1200" b="0">
                <a:solidFill>
                  <a:schemeClr val="bg1"/>
                </a:solidFill>
                <a:latin typeface="Calibri"/>
                <a:ea typeface="Calibri"/>
                <a:cs typeface="Arial"/>
              </a:rPr>
              <a:t>LFC normalization defined as liver fat content ≤5% by MRI-PDFF</a:t>
            </a:r>
          </a:p>
        </p:txBody>
      </p:sp>
      <p:sp>
        <p:nvSpPr>
          <p:cNvPr id="168" name="TextBox 167">
            <a:extLst>
              <a:ext uri="{FF2B5EF4-FFF2-40B4-BE49-F238E27FC236}">
                <a16:creationId xmlns:a16="http://schemas.microsoft.com/office/drawing/2014/main" id="{2A85D166-623E-0616-A2BB-0AF79ADAF8A1}"/>
              </a:ext>
            </a:extLst>
          </p:cNvPr>
          <p:cNvSpPr txBox="1"/>
          <p:nvPr/>
        </p:nvSpPr>
        <p:spPr bwMode="auto">
          <a:xfrm>
            <a:off x="1771999" y="3790693"/>
            <a:ext cx="16570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u="sng">
                <a:solidFill>
                  <a:schemeClr val="bg1"/>
                </a:solidFill>
                <a:latin typeface="Calibri" panose="020F0502020204030204" pitchFamily="34" charset="0"/>
              </a:rPr>
              <a:t>Partial Reversal</a:t>
            </a:r>
            <a:br>
              <a:rPr lang="en-US" sz="1200">
                <a:solidFill>
                  <a:schemeClr val="bg1"/>
                </a:solidFill>
                <a:latin typeface="Calibri" panose="020F0502020204030204" pitchFamily="34" charset="0"/>
              </a:rPr>
            </a:br>
            <a:r>
              <a:rPr lang="en-US" sz="1200">
                <a:solidFill>
                  <a:schemeClr val="bg1"/>
                </a:solidFill>
                <a:latin typeface="Calibri" panose="020F0502020204030204" pitchFamily="34" charset="0"/>
              </a:rPr>
              <a:t>Fibrosis improvement </a:t>
            </a:r>
            <a:r>
              <a:rPr lang="en-US" sz="1200" u="sng">
                <a:solidFill>
                  <a:schemeClr val="bg1"/>
                </a:solidFill>
                <a:latin typeface="Calibri" panose="020F0502020204030204" pitchFamily="34" charset="0"/>
              </a:rPr>
              <a:t>and</a:t>
            </a:r>
            <a:r>
              <a:rPr lang="en-US" sz="1200">
                <a:solidFill>
                  <a:schemeClr val="bg1"/>
                </a:solidFill>
                <a:latin typeface="Calibri" panose="020F0502020204030204" pitchFamily="34" charset="0"/>
              </a:rPr>
              <a:t> MASH resolution</a:t>
            </a:r>
          </a:p>
        </p:txBody>
      </p:sp>
      <p:sp>
        <p:nvSpPr>
          <p:cNvPr id="169" name="TextBox 168">
            <a:extLst>
              <a:ext uri="{FF2B5EF4-FFF2-40B4-BE49-F238E27FC236}">
                <a16:creationId xmlns:a16="http://schemas.microsoft.com/office/drawing/2014/main" id="{D7D8E831-1DFF-CEA9-81F2-F6E8BE88C31C}"/>
              </a:ext>
            </a:extLst>
          </p:cNvPr>
          <p:cNvSpPr txBox="1"/>
          <p:nvPr/>
        </p:nvSpPr>
        <p:spPr bwMode="auto">
          <a:xfrm>
            <a:off x="4645020" y="3790693"/>
            <a:ext cx="23992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u="sng">
                <a:solidFill>
                  <a:schemeClr val="bg1"/>
                </a:solidFill>
                <a:latin typeface="Calibri" panose="020F0502020204030204" pitchFamily="34" charset="0"/>
              </a:rPr>
              <a:t>Substantial Reversal</a:t>
            </a:r>
            <a:br>
              <a:rPr lang="en-US" sz="1200">
                <a:solidFill>
                  <a:schemeClr val="bg1"/>
                </a:solidFill>
                <a:latin typeface="Calibri" panose="020F0502020204030204" pitchFamily="34" charset="0"/>
              </a:rPr>
            </a:br>
            <a:r>
              <a:rPr lang="en-US" sz="1200">
                <a:solidFill>
                  <a:schemeClr val="bg1"/>
                </a:solidFill>
                <a:latin typeface="Calibri" panose="020F0502020204030204" pitchFamily="34" charset="0"/>
              </a:rPr>
              <a:t>Fibrosis improvement </a:t>
            </a:r>
            <a:r>
              <a:rPr lang="en-US" sz="1200" u="sng">
                <a:solidFill>
                  <a:schemeClr val="bg1"/>
                </a:solidFill>
                <a:latin typeface="Calibri" panose="020F0502020204030204" pitchFamily="34" charset="0"/>
              </a:rPr>
              <a:t>and</a:t>
            </a:r>
            <a:r>
              <a:rPr lang="en-US" sz="1200">
                <a:solidFill>
                  <a:schemeClr val="bg1"/>
                </a:solidFill>
                <a:latin typeface="Calibri" panose="020F0502020204030204" pitchFamily="34" charset="0"/>
              </a:rPr>
              <a:t> MASH resolution </a:t>
            </a:r>
            <a:r>
              <a:rPr lang="en-US" sz="1200" u="sng">
                <a:solidFill>
                  <a:schemeClr val="bg1"/>
                </a:solidFill>
                <a:latin typeface="Calibri" panose="020F0502020204030204" pitchFamily="34" charset="0"/>
              </a:rPr>
              <a:t>and</a:t>
            </a:r>
            <a:r>
              <a:rPr lang="en-US" sz="1200">
                <a:solidFill>
                  <a:schemeClr val="bg1"/>
                </a:solidFill>
                <a:latin typeface="Calibri" panose="020F0502020204030204" pitchFamily="34" charset="0"/>
              </a:rPr>
              <a:t> LFC normalization</a:t>
            </a:r>
          </a:p>
        </p:txBody>
      </p:sp>
      <p:sp>
        <p:nvSpPr>
          <p:cNvPr id="170" name="TextBox 169">
            <a:extLst>
              <a:ext uri="{FF2B5EF4-FFF2-40B4-BE49-F238E27FC236}">
                <a16:creationId xmlns:a16="http://schemas.microsoft.com/office/drawing/2014/main" id="{FAF42CBA-ECB5-6E08-E8F8-DFB2007CBE95}"/>
              </a:ext>
            </a:extLst>
          </p:cNvPr>
          <p:cNvSpPr txBox="1"/>
          <p:nvPr/>
        </p:nvSpPr>
        <p:spPr bwMode="auto">
          <a:xfrm>
            <a:off x="7269686" y="3790693"/>
            <a:ext cx="23992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u="sng">
                <a:solidFill>
                  <a:schemeClr val="bg1"/>
                </a:solidFill>
                <a:latin typeface="Calibri" panose="020F0502020204030204" pitchFamily="34" charset="0"/>
              </a:rPr>
              <a:t>Near-Complete Reversal</a:t>
            </a:r>
            <a:br>
              <a:rPr lang="en-US" sz="1200">
                <a:solidFill>
                  <a:schemeClr val="bg1"/>
                </a:solidFill>
                <a:latin typeface="Calibri" panose="020F0502020204030204" pitchFamily="34" charset="0"/>
              </a:rPr>
            </a:br>
            <a:r>
              <a:rPr lang="en-US" sz="1200">
                <a:solidFill>
                  <a:schemeClr val="bg1"/>
                </a:solidFill>
                <a:latin typeface="Calibri" panose="020F0502020204030204" pitchFamily="34" charset="0"/>
              </a:rPr>
              <a:t>Improvement to F0 or F1 </a:t>
            </a:r>
            <a:r>
              <a:rPr lang="en-US" sz="1200" u="sng">
                <a:solidFill>
                  <a:schemeClr val="bg1"/>
                </a:solidFill>
                <a:latin typeface="Calibri" panose="020F0502020204030204" pitchFamily="34" charset="0"/>
              </a:rPr>
              <a:t>and </a:t>
            </a:r>
            <a:r>
              <a:rPr lang="en-US" sz="1200">
                <a:solidFill>
                  <a:schemeClr val="bg1"/>
                </a:solidFill>
                <a:latin typeface="Calibri" panose="020F0502020204030204" pitchFamily="34" charset="0"/>
              </a:rPr>
              <a:t>MASH resolution </a:t>
            </a:r>
            <a:r>
              <a:rPr lang="en-US" sz="1200" u="sng">
                <a:solidFill>
                  <a:schemeClr val="bg1"/>
                </a:solidFill>
                <a:latin typeface="Calibri" panose="020F0502020204030204" pitchFamily="34" charset="0"/>
              </a:rPr>
              <a:t>and</a:t>
            </a:r>
            <a:r>
              <a:rPr lang="en-US" sz="1200">
                <a:solidFill>
                  <a:schemeClr val="bg1"/>
                </a:solidFill>
                <a:latin typeface="Calibri" panose="020F0502020204030204" pitchFamily="34" charset="0"/>
              </a:rPr>
              <a:t> LFC normalization</a:t>
            </a:r>
          </a:p>
        </p:txBody>
      </p:sp>
      <p:sp>
        <p:nvSpPr>
          <p:cNvPr id="22" name="Text Box 11">
            <a:extLst>
              <a:ext uri="{FF2B5EF4-FFF2-40B4-BE49-F238E27FC236}">
                <a16:creationId xmlns:a16="http://schemas.microsoft.com/office/drawing/2014/main" id="{01CEFF97-E4C7-4D41-BE2F-6629FB79624C}"/>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Noureddin. AASLD 2024. Abstr 5021. </a:t>
            </a:r>
          </a:p>
        </p:txBody>
      </p:sp>
    </p:spTree>
    <p:extLst>
      <p:ext uri="{BB962C8B-B14F-4D97-AF65-F5344CB8AC3E}">
        <p14:creationId xmlns:p14="http://schemas.microsoft.com/office/powerpoint/2010/main" val="2120336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D37259D-8E8B-F45F-1829-7993F3040BA8}"/>
              </a:ext>
            </a:extLst>
          </p:cNvPr>
          <p:cNvSpPr>
            <a:spLocks noGrp="1"/>
          </p:cNvSpPr>
          <p:nvPr>
            <p:ph type="title"/>
          </p:nvPr>
        </p:nvSpPr>
        <p:spPr/>
        <p:txBody>
          <a:bodyPr/>
          <a:lstStyle/>
          <a:p>
            <a:r>
              <a:rPr lang="en-US"/>
              <a:t>SYMMETRY: Efruxifermin for MASH-Related Cirrhosis in Patients With T2D or Metabolic Syndrome</a:t>
            </a:r>
          </a:p>
        </p:txBody>
      </p:sp>
      <p:sp>
        <p:nvSpPr>
          <p:cNvPr id="6" name="Content Placeholder 5">
            <a:extLst>
              <a:ext uri="{FF2B5EF4-FFF2-40B4-BE49-F238E27FC236}">
                <a16:creationId xmlns:a16="http://schemas.microsoft.com/office/drawing/2014/main" id="{A1E5522D-972C-0863-A6FB-9BF7AF5061BF}"/>
              </a:ext>
            </a:extLst>
          </p:cNvPr>
          <p:cNvSpPr>
            <a:spLocks noGrp="1"/>
          </p:cNvSpPr>
          <p:nvPr>
            <p:ph idx="1"/>
          </p:nvPr>
        </p:nvSpPr>
        <p:spPr/>
        <p:txBody>
          <a:bodyPr/>
          <a:lstStyle/>
          <a:p>
            <a:r>
              <a:rPr lang="en-US" sz="2400"/>
              <a:t>Multicenter, double-blind, placebo-controlled, randomized phase IIb trial</a:t>
            </a:r>
          </a:p>
          <a:p>
            <a:endParaRPr lang="en-US" sz="2400"/>
          </a:p>
          <a:p>
            <a:endParaRPr lang="en-US" sz="2400"/>
          </a:p>
          <a:p>
            <a:endParaRPr lang="en-US" sz="2400"/>
          </a:p>
          <a:p>
            <a:endParaRPr lang="en-US" sz="2400"/>
          </a:p>
          <a:p>
            <a:endParaRPr lang="en-US" sz="2400"/>
          </a:p>
          <a:p>
            <a:r>
              <a:rPr lang="en-US" sz="2400" b="1"/>
              <a:t>Primary endpoint</a:t>
            </a:r>
            <a:r>
              <a:rPr lang="en-US" sz="2400"/>
              <a:t>: change in fibrosis with no steatohepatitis worsening at Wk 36</a:t>
            </a:r>
          </a:p>
          <a:p>
            <a:r>
              <a:rPr lang="en-US" sz="2400" b="1"/>
              <a:t>Key secondary endpoints</a:t>
            </a:r>
            <a:r>
              <a:rPr lang="en-US" sz="2400"/>
              <a:t>: MASH resolution and fibrosis improvement at Wk 36 and 96, change in weight and noninvasive fibrosis and insulin markers, safety</a:t>
            </a:r>
          </a:p>
        </p:txBody>
      </p:sp>
      <p:sp>
        <p:nvSpPr>
          <p:cNvPr id="7" name="Text Box 45">
            <a:extLst>
              <a:ext uri="{FF2B5EF4-FFF2-40B4-BE49-F238E27FC236}">
                <a16:creationId xmlns:a16="http://schemas.microsoft.com/office/drawing/2014/main" id="{4F27653E-B58F-AC50-C356-68629D83ACBD}"/>
              </a:ext>
            </a:extLst>
          </p:cNvPr>
          <p:cNvSpPr txBox="1">
            <a:spLocks noChangeArrowheads="1"/>
          </p:cNvSpPr>
          <p:nvPr/>
        </p:nvSpPr>
        <p:spPr bwMode="auto">
          <a:xfrm>
            <a:off x="604675" y="2209229"/>
            <a:ext cx="364667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a:solidFill>
                  <a:schemeClr val="bg1"/>
                </a:solidFill>
                <a:latin typeface="Calibri" panose="020F0502020204030204" pitchFamily="34" charset="0"/>
              </a:rPr>
              <a:t>Patients with biopsy-proven, </a:t>
            </a:r>
            <a:br>
              <a:rPr lang="en-GB" altLang="en-US" sz="1800" b="0">
                <a:solidFill>
                  <a:schemeClr val="bg1"/>
                </a:solidFill>
                <a:latin typeface="Calibri" panose="020F0502020204030204" pitchFamily="34" charset="0"/>
              </a:rPr>
            </a:br>
            <a:r>
              <a:rPr lang="en-GB" altLang="en-US" sz="1800" b="0">
                <a:solidFill>
                  <a:schemeClr val="bg1"/>
                </a:solidFill>
                <a:latin typeface="Calibri" panose="020F0502020204030204" pitchFamily="34" charset="0"/>
              </a:rPr>
              <a:t>MASH-related, compensated cirrhosis; aged 18-75 yr; previous or current T2D or meet 2/4 metabolic syndrome criteria; cohort D required T2D, prior GLP-1 RA use for ≥90 days, and liver fibrosis stage 1-3 </a:t>
            </a:r>
          </a:p>
          <a:p>
            <a:pPr algn="ctr">
              <a:lnSpc>
                <a:spcPct val="100000"/>
              </a:lnSpc>
              <a:spcBef>
                <a:spcPct val="0"/>
              </a:spcBef>
              <a:spcAft>
                <a:spcPct val="0"/>
              </a:spcAft>
              <a:buClrTx/>
              <a:buFontTx/>
              <a:buNone/>
            </a:pPr>
            <a:r>
              <a:rPr lang="en-GB" altLang="en-US" sz="1800" b="0">
                <a:solidFill>
                  <a:schemeClr val="bg1"/>
                </a:solidFill>
                <a:latin typeface="Calibri" panose="020F0502020204030204" pitchFamily="34" charset="0"/>
              </a:rPr>
              <a:t>(N = 182)</a:t>
            </a:r>
            <a:endParaRPr lang="en-US" altLang="en-US" sz="1800" b="0">
              <a:solidFill>
                <a:schemeClr val="bg1"/>
              </a:solidFill>
              <a:latin typeface="Calibri" panose="020F0502020204030204" pitchFamily="34" charset="0"/>
            </a:endParaRPr>
          </a:p>
        </p:txBody>
      </p:sp>
      <p:sp>
        <p:nvSpPr>
          <p:cNvPr id="8" name="Rectangle 46">
            <a:extLst>
              <a:ext uri="{FF2B5EF4-FFF2-40B4-BE49-F238E27FC236}">
                <a16:creationId xmlns:a16="http://schemas.microsoft.com/office/drawing/2014/main" id="{8520D8F2-5F60-791E-AB80-0851F253DEE5}"/>
              </a:ext>
            </a:extLst>
          </p:cNvPr>
          <p:cNvSpPr>
            <a:spLocks noChangeArrowheads="1"/>
          </p:cNvSpPr>
          <p:nvPr/>
        </p:nvSpPr>
        <p:spPr bwMode="auto">
          <a:xfrm>
            <a:off x="9557921" y="2813226"/>
            <a:ext cx="20294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i="1">
                <a:solidFill>
                  <a:schemeClr val="bg1"/>
                </a:solidFill>
                <a:latin typeface="Calibri" panose="020F0502020204030204" pitchFamily="34" charset="0"/>
              </a:rPr>
              <a:t>Liver biopsy at </a:t>
            </a:r>
            <a:br>
              <a:rPr lang="en-US" altLang="en-US" sz="1800" b="0" i="1">
                <a:solidFill>
                  <a:schemeClr val="bg1"/>
                </a:solidFill>
                <a:latin typeface="Calibri" panose="020F0502020204030204" pitchFamily="34" charset="0"/>
              </a:rPr>
            </a:br>
            <a:r>
              <a:rPr lang="en-US" altLang="en-US" sz="1800" b="0" i="1">
                <a:solidFill>
                  <a:schemeClr val="bg1"/>
                </a:solidFill>
                <a:latin typeface="Calibri" panose="020F0502020204030204" pitchFamily="34" charset="0"/>
              </a:rPr>
              <a:t>Wk 36 and 96</a:t>
            </a:r>
          </a:p>
        </p:txBody>
      </p:sp>
      <p:sp>
        <p:nvSpPr>
          <p:cNvPr id="9" name="Rectangle 49">
            <a:extLst>
              <a:ext uri="{FF2B5EF4-FFF2-40B4-BE49-F238E27FC236}">
                <a16:creationId xmlns:a16="http://schemas.microsoft.com/office/drawing/2014/main" id="{B22744BC-8A86-F86D-CF27-78C9C6E3185B}"/>
              </a:ext>
            </a:extLst>
          </p:cNvPr>
          <p:cNvSpPr>
            <a:spLocks noChangeArrowheads="1"/>
          </p:cNvSpPr>
          <p:nvPr/>
        </p:nvSpPr>
        <p:spPr bwMode="auto">
          <a:xfrm>
            <a:off x="5162197" y="1998285"/>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tx1"/>
                </a:solidFill>
                <a:latin typeface="Calibri" panose="020F0502020204030204" pitchFamily="34" charset="0"/>
              </a:rPr>
              <a:t>Efruxifermin </a:t>
            </a:r>
            <a:r>
              <a:rPr lang="en-US" altLang="en-US" sz="1800" b="0">
                <a:solidFill>
                  <a:schemeClr val="tx1"/>
                </a:solidFill>
                <a:latin typeface="Calibri" panose="020F0502020204030204" pitchFamily="34" charset="0"/>
              </a:rPr>
              <a:t>28 mg SC QW</a:t>
            </a:r>
            <a:endParaRPr lang="en-US" altLang="en-US" sz="180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a:solidFill>
                  <a:schemeClr val="tx1"/>
                </a:solidFill>
                <a:latin typeface="Calibri" panose="020F0502020204030204" pitchFamily="34" charset="0"/>
              </a:rPr>
              <a:t>(n = 57)</a:t>
            </a:r>
          </a:p>
        </p:txBody>
      </p:sp>
      <p:sp>
        <p:nvSpPr>
          <p:cNvPr id="10" name="Rectangle 50">
            <a:extLst>
              <a:ext uri="{FF2B5EF4-FFF2-40B4-BE49-F238E27FC236}">
                <a16:creationId xmlns:a16="http://schemas.microsoft.com/office/drawing/2014/main" id="{D54E617F-3539-9385-331C-F86B03F18B26}"/>
              </a:ext>
            </a:extLst>
          </p:cNvPr>
          <p:cNvSpPr>
            <a:spLocks noChangeArrowheads="1"/>
          </p:cNvSpPr>
          <p:nvPr/>
        </p:nvSpPr>
        <p:spPr bwMode="auto">
          <a:xfrm>
            <a:off x="5162197" y="3576415"/>
            <a:ext cx="3790950" cy="70326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tx1"/>
                </a:solidFill>
                <a:latin typeface="Calibri" panose="020F0502020204030204" pitchFamily="34" charset="0"/>
              </a:rPr>
              <a:t>Placebo*</a:t>
            </a:r>
          </a:p>
          <a:p>
            <a:pPr algn="ctr">
              <a:lnSpc>
                <a:spcPct val="100000"/>
              </a:lnSpc>
              <a:spcBef>
                <a:spcPct val="0"/>
              </a:spcBef>
              <a:spcAft>
                <a:spcPct val="0"/>
              </a:spcAft>
              <a:buClrTx/>
              <a:buFontTx/>
              <a:buNone/>
            </a:pPr>
            <a:r>
              <a:rPr lang="en-US" altLang="en-US" sz="1800" b="0">
                <a:solidFill>
                  <a:schemeClr val="tx1"/>
                </a:solidFill>
                <a:latin typeface="Calibri" panose="020F0502020204030204" pitchFamily="34" charset="0"/>
              </a:rPr>
              <a:t>(n = 61)</a:t>
            </a:r>
          </a:p>
        </p:txBody>
      </p:sp>
      <p:sp>
        <p:nvSpPr>
          <p:cNvPr id="11" name="Line 52">
            <a:extLst>
              <a:ext uri="{FF2B5EF4-FFF2-40B4-BE49-F238E27FC236}">
                <a16:creationId xmlns:a16="http://schemas.microsoft.com/office/drawing/2014/main" id="{88B57CDF-FC9A-AE5D-1D9E-B9B6424B5641}"/>
              </a:ext>
            </a:extLst>
          </p:cNvPr>
          <p:cNvSpPr>
            <a:spLocks noChangeShapeType="1"/>
          </p:cNvSpPr>
          <p:nvPr/>
        </p:nvSpPr>
        <p:spPr bwMode="auto">
          <a:xfrm>
            <a:off x="9078496" y="3117756"/>
            <a:ext cx="650720" cy="779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2" name="Line 53">
            <a:extLst>
              <a:ext uri="{FF2B5EF4-FFF2-40B4-BE49-F238E27FC236}">
                <a16:creationId xmlns:a16="http://schemas.microsoft.com/office/drawing/2014/main" id="{7D46F0FF-8F90-646D-AD3D-F823CA72B301}"/>
              </a:ext>
            </a:extLst>
          </p:cNvPr>
          <p:cNvSpPr>
            <a:spLocks noChangeShapeType="1"/>
          </p:cNvSpPr>
          <p:nvPr/>
        </p:nvSpPr>
        <p:spPr bwMode="auto">
          <a:xfrm>
            <a:off x="4395625" y="3487553"/>
            <a:ext cx="622300" cy="47779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04F1B5E9-8CED-9241-0AF3-5E1D6A22F222}"/>
              </a:ext>
            </a:extLst>
          </p:cNvPr>
          <p:cNvSpPr>
            <a:spLocks noChangeShapeType="1"/>
          </p:cNvSpPr>
          <p:nvPr/>
        </p:nvSpPr>
        <p:spPr bwMode="auto">
          <a:xfrm flipV="1">
            <a:off x="4395625" y="2313432"/>
            <a:ext cx="622300" cy="47779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4" name="Rectangle 49">
            <a:extLst>
              <a:ext uri="{FF2B5EF4-FFF2-40B4-BE49-F238E27FC236}">
                <a16:creationId xmlns:a16="http://schemas.microsoft.com/office/drawing/2014/main" id="{EC54397D-B06D-665C-702E-DA43029962A2}"/>
              </a:ext>
            </a:extLst>
          </p:cNvPr>
          <p:cNvSpPr>
            <a:spLocks noChangeArrowheads="1"/>
          </p:cNvSpPr>
          <p:nvPr/>
        </p:nvSpPr>
        <p:spPr bwMode="auto">
          <a:xfrm>
            <a:off x="5162197" y="2787350"/>
            <a:ext cx="3790950" cy="703262"/>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tx1"/>
                </a:solidFill>
                <a:latin typeface="Calibri" panose="020F0502020204030204" pitchFamily="34" charset="0"/>
              </a:rPr>
              <a:t>Efruxifermin </a:t>
            </a:r>
            <a:r>
              <a:rPr lang="en-US" altLang="en-US" sz="1800" b="0">
                <a:solidFill>
                  <a:schemeClr val="tx1"/>
                </a:solidFill>
                <a:latin typeface="Calibri" panose="020F0502020204030204" pitchFamily="34" charset="0"/>
              </a:rPr>
              <a:t>50 mg* SC QW</a:t>
            </a:r>
            <a:endParaRPr lang="en-US" altLang="en-US" sz="180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a:solidFill>
                  <a:schemeClr val="tx1"/>
                </a:solidFill>
                <a:latin typeface="Calibri" panose="020F0502020204030204" pitchFamily="34" charset="0"/>
              </a:rPr>
              <a:t>(n = 63)</a:t>
            </a:r>
          </a:p>
        </p:txBody>
      </p:sp>
      <p:sp>
        <p:nvSpPr>
          <p:cNvPr id="15" name="Line 52">
            <a:extLst>
              <a:ext uri="{FF2B5EF4-FFF2-40B4-BE49-F238E27FC236}">
                <a16:creationId xmlns:a16="http://schemas.microsoft.com/office/drawing/2014/main" id="{9A8C6738-02DF-04DB-6082-E27DBA762D53}"/>
              </a:ext>
            </a:extLst>
          </p:cNvPr>
          <p:cNvSpPr>
            <a:spLocks noChangeShapeType="1"/>
          </p:cNvSpPr>
          <p:nvPr/>
        </p:nvSpPr>
        <p:spPr bwMode="auto">
          <a:xfrm flipV="1">
            <a:off x="4395626" y="3125550"/>
            <a:ext cx="622300" cy="1084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FF920AD5-660F-903D-66DB-6ECB26FF4FAD}"/>
              </a:ext>
            </a:extLst>
          </p:cNvPr>
          <p:cNvSpPr txBox="1"/>
          <p:nvPr/>
        </p:nvSpPr>
        <p:spPr bwMode="auto">
          <a:xfrm>
            <a:off x="5162197" y="4279676"/>
            <a:ext cx="37909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*Cohort D received efruxifermin 50 mg or placebo.</a:t>
            </a:r>
          </a:p>
        </p:txBody>
      </p:sp>
      <p:sp>
        <p:nvSpPr>
          <p:cNvPr id="17" name="Text Box 11">
            <a:extLst>
              <a:ext uri="{FF2B5EF4-FFF2-40B4-BE49-F238E27FC236}">
                <a16:creationId xmlns:a16="http://schemas.microsoft.com/office/drawing/2014/main" id="{B11A1B24-B7AC-D6D6-7E0C-6A08F650D579}"/>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NCT05039450. Noureddin. NEJM. 2025;[Epub].</a:t>
            </a:r>
          </a:p>
        </p:txBody>
      </p:sp>
    </p:spTree>
    <p:extLst>
      <p:ext uri="{BB962C8B-B14F-4D97-AF65-F5344CB8AC3E}">
        <p14:creationId xmlns:p14="http://schemas.microsoft.com/office/powerpoint/2010/main" val="24617546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A45C1-A35C-BAED-3991-126FC2BA2D67}"/>
              </a:ext>
            </a:extLst>
          </p:cNvPr>
          <p:cNvSpPr>
            <a:spLocks noGrp="1"/>
          </p:cNvSpPr>
          <p:nvPr>
            <p:ph type="title"/>
          </p:nvPr>
        </p:nvSpPr>
        <p:spPr/>
        <p:txBody>
          <a:bodyPr wrap="square" anchor="ctr">
            <a:normAutofit/>
          </a:bodyPr>
          <a:lstStyle/>
          <a:p>
            <a:pPr>
              <a:lnSpc>
                <a:spcPct val="90000"/>
              </a:lnSpc>
            </a:pPr>
            <a:r>
              <a:rPr lang="en-US"/>
              <a:t>SYMMETRY: Fibrosis Reduction (≥1 Stage) With </a:t>
            </a:r>
            <a:br>
              <a:rPr lang="en-US"/>
            </a:br>
            <a:r>
              <a:rPr lang="en-US"/>
              <a:t>No Worsening MASH</a:t>
            </a:r>
          </a:p>
        </p:txBody>
      </p:sp>
      <p:sp>
        <p:nvSpPr>
          <p:cNvPr id="4" name="Content Placeholder 3">
            <a:extLst>
              <a:ext uri="{FF2B5EF4-FFF2-40B4-BE49-F238E27FC236}">
                <a16:creationId xmlns:a16="http://schemas.microsoft.com/office/drawing/2014/main" id="{3DA6CA72-A771-E17E-CD64-5EC3B02D82C2}"/>
              </a:ext>
            </a:extLst>
          </p:cNvPr>
          <p:cNvSpPr>
            <a:spLocks noGrp="1"/>
          </p:cNvSpPr>
          <p:nvPr>
            <p:ph sz="half" idx="1"/>
          </p:nvPr>
        </p:nvSpPr>
        <p:spPr>
          <a:xfrm>
            <a:off x="601820" y="1469641"/>
            <a:ext cx="5309278" cy="446871"/>
          </a:xfrm>
        </p:spPr>
        <p:txBody>
          <a:bodyPr anchor="ctr"/>
          <a:lstStyle/>
          <a:p>
            <a:pPr marL="0" indent="0" algn="ctr">
              <a:buNone/>
            </a:pPr>
            <a:r>
              <a:rPr lang="en-US" sz="2000" b="1"/>
              <a:t>At Wk 36</a:t>
            </a:r>
          </a:p>
        </p:txBody>
      </p:sp>
      <p:sp>
        <p:nvSpPr>
          <p:cNvPr id="5" name="Content Placeholder 4">
            <a:extLst>
              <a:ext uri="{FF2B5EF4-FFF2-40B4-BE49-F238E27FC236}">
                <a16:creationId xmlns:a16="http://schemas.microsoft.com/office/drawing/2014/main" id="{8E99FFAE-E106-BB3E-6C41-074E44E7D4EF}"/>
              </a:ext>
            </a:extLst>
          </p:cNvPr>
          <p:cNvSpPr>
            <a:spLocks noGrp="1"/>
          </p:cNvSpPr>
          <p:nvPr>
            <p:ph sz="half" idx="2"/>
          </p:nvPr>
        </p:nvSpPr>
        <p:spPr>
          <a:xfrm>
            <a:off x="6252634" y="1469641"/>
            <a:ext cx="5229570" cy="440838"/>
          </a:xfrm>
        </p:spPr>
        <p:txBody>
          <a:bodyPr anchor="ctr"/>
          <a:lstStyle/>
          <a:p>
            <a:pPr marL="0" indent="0" algn="ctr">
              <a:buNone/>
            </a:pPr>
            <a:r>
              <a:rPr lang="en-US" sz="2000" b="1"/>
              <a:t>At Wk 96</a:t>
            </a:r>
          </a:p>
        </p:txBody>
      </p:sp>
      <p:sp>
        <p:nvSpPr>
          <p:cNvPr id="3" name="Text Box 11">
            <a:extLst>
              <a:ext uri="{FF2B5EF4-FFF2-40B4-BE49-F238E27FC236}">
                <a16:creationId xmlns:a16="http://schemas.microsoft.com/office/drawing/2014/main" id="{2B8BF695-23B7-3780-FE6C-63C73E665411}"/>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Noureddin. NEJM. 2025;[Epub].</a:t>
            </a:r>
          </a:p>
        </p:txBody>
      </p:sp>
      <p:sp>
        <p:nvSpPr>
          <p:cNvPr id="7" name="TextBox 6">
            <a:extLst>
              <a:ext uri="{FF2B5EF4-FFF2-40B4-BE49-F238E27FC236}">
                <a16:creationId xmlns:a16="http://schemas.microsoft.com/office/drawing/2014/main" id="{360ECD12-53D5-534B-D9F0-22191CEEDC72}"/>
              </a:ext>
            </a:extLst>
          </p:cNvPr>
          <p:cNvSpPr txBox="1"/>
          <p:nvPr/>
        </p:nvSpPr>
        <p:spPr bwMode="auto">
          <a:xfrm>
            <a:off x="1903664" y="2143276"/>
            <a:ext cx="32329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Difference: 4% points</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(95% CI: -10 to 18; </a:t>
            </a:r>
            <a:r>
              <a:rPr lang="en-US" b="0" i="1">
                <a:solidFill>
                  <a:schemeClr val="bg1"/>
                </a:solidFill>
                <a:latin typeface="Calibri" panose="020F0502020204030204" pitchFamily="34" charset="0"/>
              </a:rPr>
              <a:t>P</a:t>
            </a:r>
            <a:r>
              <a:rPr lang="en-US" b="0">
                <a:solidFill>
                  <a:schemeClr val="bg1"/>
                </a:solidFill>
                <a:latin typeface="Calibri" panose="020F0502020204030204" pitchFamily="34" charset="0"/>
              </a:rPr>
              <a:t> = .52)</a:t>
            </a:r>
          </a:p>
        </p:txBody>
      </p:sp>
      <p:sp>
        <p:nvSpPr>
          <p:cNvPr id="8" name="TextBox 7">
            <a:extLst>
              <a:ext uri="{FF2B5EF4-FFF2-40B4-BE49-F238E27FC236}">
                <a16:creationId xmlns:a16="http://schemas.microsoft.com/office/drawing/2014/main" id="{C0D0D7F4-1B4D-7DA1-9F46-79CE394E88CE}"/>
              </a:ext>
            </a:extLst>
          </p:cNvPr>
          <p:cNvSpPr txBox="1"/>
          <p:nvPr/>
        </p:nvSpPr>
        <p:spPr bwMode="auto">
          <a:xfrm>
            <a:off x="1308812" y="3179946"/>
            <a:ext cx="32329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Difference: 3% points</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(95% CI: -11 to 17; </a:t>
            </a:r>
            <a:r>
              <a:rPr lang="en-US" b="0" i="1">
                <a:solidFill>
                  <a:schemeClr val="bg1"/>
                </a:solidFill>
                <a:latin typeface="Calibri" panose="020F0502020204030204" pitchFamily="34" charset="0"/>
              </a:rPr>
              <a:t>P</a:t>
            </a:r>
            <a:r>
              <a:rPr lang="en-US" b="0">
                <a:solidFill>
                  <a:schemeClr val="bg1"/>
                </a:solidFill>
                <a:latin typeface="Calibri" panose="020F0502020204030204" pitchFamily="34" charset="0"/>
              </a:rPr>
              <a:t> = .62)</a:t>
            </a:r>
          </a:p>
        </p:txBody>
      </p:sp>
      <p:sp>
        <p:nvSpPr>
          <p:cNvPr id="9" name="TextBox 8">
            <a:extLst>
              <a:ext uri="{FF2B5EF4-FFF2-40B4-BE49-F238E27FC236}">
                <a16:creationId xmlns:a16="http://schemas.microsoft.com/office/drawing/2014/main" id="{1EF2266D-D287-E27A-1050-C8FC6DB4FDBD}"/>
              </a:ext>
            </a:extLst>
          </p:cNvPr>
          <p:cNvSpPr txBox="1"/>
          <p:nvPr/>
        </p:nvSpPr>
        <p:spPr bwMode="auto">
          <a:xfrm>
            <a:off x="6977109" y="3023555"/>
            <a:ext cx="32329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Difference: 10% points</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(95% CI: -4 to 24)</a:t>
            </a:r>
          </a:p>
        </p:txBody>
      </p:sp>
      <p:sp>
        <p:nvSpPr>
          <p:cNvPr id="10" name="TextBox 9">
            <a:extLst>
              <a:ext uri="{FF2B5EF4-FFF2-40B4-BE49-F238E27FC236}">
                <a16:creationId xmlns:a16="http://schemas.microsoft.com/office/drawing/2014/main" id="{106016ED-C844-1A33-D506-7238C810A47C}"/>
              </a:ext>
            </a:extLst>
          </p:cNvPr>
          <p:cNvSpPr txBox="1"/>
          <p:nvPr/>
        </p:nvSpPr>
        <p:spPr bwMode="auto">
          <a:xfrm>
            <a:off x="7562129" y="2027376"/>
            <a:ext cx="32329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Difference: 16% points</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(95% CI: 2-30)</a:t>
            </a:r>
          </a:p>
        </p:txBody>
      </p:sp>
      <p:sp>
        <p:nvSpPr>
          <p:cNvPr id="11" name="TextBox 10">
            <a:extLst>
              <a:ext uri="{FF2B5EF4-FFF2-40B4-BE49-F238E27FC236}">
                <a16:creationId xmlns:a16="http://schemas.microsoft.com/office/drawing/2014/main" id="{A707EA17-102C-2C98-9ACE-B55F0C178607}"/>
              </a:ext>
            </a:extLst>
          </p:cNvPr>
          <p:cNvSpPr txBox="1"/>
          <p:nvPr/>
        </p:nvSpPr>
        <p:spPr bwMode="auto">
          <a:xfrm>
            <a:off x="1568494" y="5056553"/>
            <a:ext cx="12310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Placebo</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61)</a:t>
            </a:r>
          </a:p>
        </p:txBody>
      </p:sp>
      <p:sp>
        <p:nvSpPr>
          <p:cNvPr id="13" name="TextBox 12">
            <a:extLst>
              <a:ext uri="{FF2B5EF4-FFF2-40B4-BE49-F238E27FC236}">
                <a16:creationId xmlns:a16="http://schemas.microsoft.com/office/drawing/2014/main" id="{7CE87BF0-07C2-E8A7-6F52-C7412C842139}"/>
              </a:ext>
            </a:extLst>
          </p:cNvPr>
          <p:cNvSpPr txBox="1"/>
          <p:nvPr/>
        </p:nvSpPr>
        <p:spPr bwMode="auto">
          <a:xfrm>
            <a:off x="2862961" y="5056552"/>
            <a:ext cx="14069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Efruxifermin 28 mg</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57)</a:t>
            </a:r>
          </a:p>
        </p:txBody>
      </p:sp>
      <p:sp>
        <p:nvSpPr>
          <p:cNvPr id="16" name="TextBox 15">
            <a:extLst>
              <a:ext uri="{FF2B5EF4-FFF2-40B4-BE49-F238E27FC236}">
                <a16:creationId xmlns:a16="http://schemas.microsoft.com/office/drawing/2014/main" id="{5C6203F5-DE79-5EA8-2A93-4CF3B79AD5C7}"/>
              </a:ext>
            </a:extLst>
          </p:cNvPr>
          <p:cNvSpPr txBox="1"/>
          <p:nvPr/>
        </p:nvSpPr>
        <p:spPr bwMode="auto">
          <a:xfrm>
            <a:off x="4313373" y="5044313"/>
            <a:ext cx="142941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Efruxifermin 50 mg</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63)</a:t>
            </a:r>
          </a:p>
        </p:txBody>
      </p:sp>
      <p:sp>
        <p:nvSpPr>
          <p:cNvPr id="17" name="TextBox 16">
            <a:extLst>
              <a:ext uri="{FF2B5EF4-FFF2-40B4-BE49-F238E27FC236}">
                <a16:creationId xmlns:a16="http://schemas.microsoft.com/office/drawing/2014/main" id="{B97F5A40-A38C-2023-1629-01709CFE6CD8}"/>
              </a:ext>
            </a:extLst>
          </p:cNvPr>
          <p:cNvSpPr txBox="1"/>
          <p:nvPr/>
        </p:nvSpPr>
        <p:spPr bwMode="auto">
          <a:xfrm rot="16200000">
            <a:off x="-850329" y="3309687"/>
            <a:ext cx="32329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Patients (%)</a:t>
            </a:r>
          </a:p>
        </p:txBody>
      </p:sp>
      <p:sp>
        <p:nvSpPr>
          <p:cNvPr id="18" name="TextBox 17">
            <a:extLst>
              <a:ext uri="{FF2B5EF4-FFF2-40B4-BE49-F238E27FC236}">
                <a16:creationId xmlns:a16="http://schemas.microsoft.com/office/drawing/2014/main" id="{0CEC47F1-978D-4828-2E4E-5F89E547D5C1}"/>
              </a:ext>
            </a:extLst>
          </p:cNvPr>
          <p:cNvSpPr txBox="1"/>
          <p:nvPr/>
        </p:nvSpPr>
        <p:spPr bwMode="auto">
          <a:xfrm rot="16200000">
            <a:off x="4857055" y="3309688"/>
            <a:ext cx="32329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Patients (%)</a:t>
            </a:r>
          </a:p>
        </p:txBody>
      </p:sp>
      <p:cxnSp>
        <p:nvCxnSpPr>
          <p:cNvPr id="21" name="Straight Connector 20">
            <a:extLst>
              <a:ext uri="{FF2B5EF4-FFF2-40B4-BE49-F238E27FC236}">
                <a16:creationId xmlns:a16="http://schemas.microsoft.com/office/drawing/2014/main" id="{931AAD13-9F2F-6C9D-FE3F-AA9AD201AD91}"/>
              </a:ext>
            </a:extLst>
          </p:cNvPr>
          <p:cNvCxnSpPr/>
          <p:nvPr/>
        </p:nvCxnSpPr>
        <p:spPr bwMode="auto">
          <a:xfrm flipV="1">
            <a:off x="1449659" y="1919083"/>
            <a:ext cx="0" cy="18097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302C362-199F-41CB-1BF6-48AD2C4CA39B}"/>
              </a:ext>
            </a:extLst>
          </p:cNvPr>
          <p:cNvCxnSpPr/>
          <p:nvPr/>
        </p:nvCxnSpPr>
        <p:spPr bwMode="auto">
          <a:xfrm flipV="1">
            <a:off x="1352550" y="2007983"/>
            <a:ext cx="174625" cy="18415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E2C01FE-1320-70EE-D2EE-005ADAB7796C}"/>
              </a:ext>
            </a:extLst>
          </p:cNvPr>
          <p:cNvCxnSpPr/>
          <p:nvPr/>
        </p:nvCxnSpPr>
        <p:spPr bwMode="auto">
          <a:xfrm flipV="1">
            <a:off x="1362346" y="2072866"/>
            <a:ext cx="174625" cy="18415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F3724AC-2508-65BB-7D2E-D6B0F3917AEF}"/>
              </a:ext>
            </a:extLst>
          </p:cNvPr>
          <p:cNvCxnSpPr/>
          <p:nvPr/>
        </p:nvCxnSpPr>
        <p:spPr bwMode="auto">
          <a:xfrm>
            <a:off x="1346200" y="1936557"/>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E404E04-BF7A-B574-4CA3-7A65D5AF546A}"/>
              </a:ext>
            </a:extLst>
          </p:cNvPr>
          <p:cNvCxnSpPr/>
          <p:nvPr/>
        </p:nvCxnSpPr>
        <p:spPr bwMode="auto">
          <a:xfrm>
            <a:off x="1346200" y="2438207"/>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D43676E-28E0-E2F4-9688-7B588915864B}"/>
              </a:ext>
            </a:extLst>
          </p:cNvPr>
          <p:cNvCxnSpPr/>
          <p:nvPr/>
        </p:nvCxnSpPr>
        <p:spPr bwMode="auto">
          <a:xfrm>
            <a:off x="1344579" y="2960911"/>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EFB4D41-2ABC-2164-19F9-EFF9DBD33EFF}"/>
              </a:ext>
            </a:extLst>
          </p:cNvPr>
          <p:cNvCxnSpPr/>
          <p:nvPr/>
        </p:nvCxnSpPr>
        <p:spPr bwMode="auto">
          <a:xfrm>
            <a:off x="1344579" y="3483615"/>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6290CE3-0E1B-7E32-3537-DCE18CA07780}"/>
              </a:ext>
            </a:extLst>
          </p:cNvPr>
          <p:cNvCxnSpPr/>
          <p:nvPr/>
        </p:nvCxnSpPr>
        <p:spPr bwMode="auto">
          <a:xfrm>
            <a:off x="1349375" y="4529023"/>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0A73B3B-648D-0759-62DA-8A3C15234D39}"/>
              </a:ext>
            </a:extLst>
          </p:cNvPr>
          <p:cNvCxnSpPr/>
          <p:nvPr/>
        </p:nvCxnSpPr>
        <p:spPr bwMode="auto">
          <a:xfrm>
            <a:off x="1349375" y="5051729"/>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77D612B-2CF3-C336-608B-D6FFF2156883}"/>
              </a:ext>
            </a:extLst>
          </p:cNvPr>
          <p:cNvCxnSpPr/>
          <p:nvPr/>
        </p:nvCxnSpPr>
        <p:spPr bwMode="auto">
          <a:xfrm>
            <a:off x="1352550" y="4006319"/>
            <a:ext cx="105079"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7C7C2BB1-E1C4-DC1B-838B-E973F1B8B600}"/>
              </a:ext>
            </a:extLst>
          </p:cNvPr>
          <p:cNvSpPr txBox="1"/>
          <p:nvPr/>
        </p:nvSpPr>
        <p:spPr bwMode="auto">
          <a:xfrm>
            <a:off x="889085" y="175529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34" name="TextBox 33">
            <a:extLst>
              <a:ext uri="{FF2B5EF4-FFF2-40B4-BE49-F238E27FC236}">
                <a16:creationId xmlns:a16="http://schemas.microsoft.com/office/drawing/2014/main" id="{79E7A5D1-9A91-2E59-6CAC-4BCA6D3BA4C7}"/>
              </a:ext>
            </a:extLst>
          </p:cNvPr>
          <p:cNvSpPr txBox="1"/>
          <p:nvPr/>
        </p:nvSpPr>
        <p:spPr bwMode="auto">
          <a:xfrm>
            <a:off x="1006536" y="22486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50</a:t>
            </a:r>
          </a:p>
        </p:txBody>
      </p:sp>
      <p:sp>
        <p:nvSpPr>
          <p:cNvPr id="35" name="TextBox 34">
            <a:extLst>
              <a:ext uri="{FF2B5EF4-FFF2-40B4-BE49-F238E27FC236}">
                <a16:creationId xmlns:a16="http://schemas.microsoft.com/office/drawing/2014/main" id="{89D41CF8-08C1-F35E-4D87-C265D1DF64BC}"/>
              </a:ext>
            </a:extLst>
          </p:cNvPr>
          <p:cNvSpPr txBox="1"/>
          <p:nvPr/>
        </p:nvSpPr>
        <p:spPr bwMode="auto">
          <a:xfrm>
            <a:off x="1012455" y="27760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BDE1CAB0-8EEE-5B78-40D4-4A1DF26BA6E1}"/>
              </a:ext>
            </a:extLst>
          </p:cNvPr>
          <p:cNvSpPr txBox="1"/>
          <p:nvPr/>
        </p:nvSpPr>
        <p:spPr bwMode="auto">
          <a:xfrm>
            <a:off x="1012455" y="33034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37" name="TextBox 36">
            <a:extLst>
              <a:ext uri="{FF2B5EF4-FFF2-40B4-BE49-F238E27FC236}">
                <a16:creationId xmlns:a16="http://schemas.microsoft.com/office/drawing/2014/main" id="{FC1A2F46-F62C-5908-688A-2BD9FF07C3E6}"/>
              </a:ext>
            </a:extLst>
          </p:cNvPr>
          <p:cNvSpPr txBox="1"/>
          <p:nvPr/>
        </p:nvSpPr>
        <p:spPr bwMode="auto">
          <a:xfrm>
            <a:off x="1012455" y="38215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30D98036-BE6B-CBBF-AAE4-73C0BE1B623D}"/>
              </a:ext>
            </a:extLst>
          </p:cNvPr>
          <p:cNvSpPr txBox="1"/>
          <p:nvPr/>
        </p:nvSpPr>
        <p:spPr bwMode="auto">
          <a:xfrm>
            <a:off x="1010035" y="43491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39" name="TextBox 38">
            <a:extLst>
              <a:ext uri="{FF2B5EF4-FFF2-40B4-BE49-F238E27FC236}">
                <a16:creationId xmlns:a16="http://schemas.microsoft.com/office/drawing/2014/main" id="{9148497A-5FE5-CEF0-A3C4-BA23B4B89DED}"/>
              </a:ext>
            </a:extLst>
          </p:cNvPr>
          <p:cNvSpPr txBox="1"/>
          <p:nvPr/>
        </p:nvSpPr>
        <p:spPr bwMode="auto">
          <a:xfrm>
            <a:off x="1127053" y="486727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cxnSp>
        <p:nvCxnSpPr>
          <p:cNvPr id="41" name="Straight Connector 40">
            <a:extLst>
              <a:ext uri="{FF2B5EF4-FFF2-40B4-BE49-F238E27FC236}">
                <a16:creationId xmlns:a16="http://schemas.microsoft.com/office/drawing/2014/main" id="{DD34CF20-C4F0-ABD0-FDC5-2ABA3CA973E1}"/>
              </a:ext>
            </a:extLst>
          </p:cNvPr>
          <p:cNvCxnSpPr/>
          <p:nvPr/>
        </p:nvCxnSpPr>
        <p:spPr bwMode="auto">
          <a:xfrm>
            <a:off x="1449658" y="5051729"/>
            <a:ext cx="0" cy="68589"/>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6653B57-C88F-3088-878D-75A697F3BFC4}"/>
              </a:ext>
            </a:extLst>
          </p:cNvPr>
          <p:cNvCxnSpPr/>
          <p:nvPr/>
        </p:nvCxnSpPr>
        <p:spPr bwMode="auto">
          <a:xfrm>
            <a:off x="2866766" y="5051729"/>
            <a:ext cx="0" cy="68589"/>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61895F9-75E6-44E9-60CB-00539D0DBECE}"/>
              </a:ext>
            </a:extLst>
          </p:cNvPr>
          <p:cNvCxnSpPr/>
          <p:nvPr/>
        </p:nvCxnSpPr>
        <p:spPr bwMode="auto">
          <a:xfrm>
            <a:off x="4283874" y="5051729"/>
            <a:ext cx="0" cy="68589"/>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D455DFC-553B-75C3-B567-C002E3DA3B91}"/>
              </a:ext>
            </a:extLst>
          </p:cNvPr>
          <p:cNvCxnSpPr/>
          <p:nvPr/>
        </p:nvCxnSpPr>
        <p:spPr bwMode="auto">
          <a:xfrm>
            <a:off x="5700983" y="5042215"/>
            <a:ext cx="0" cy="68589"/>
          </a:xfrm>
          <a:prstGeom prst="line">
            <a:avLst/>
          </a:prstGeom>
          <a:noFill/>
          <a:ln w="28575" cap="flat" cmpd="sng" algn="ctr">
            <a:solidFill>
              <a:schemeClr val="bg1"/>
            </a:solidFill>
            <a:prstDash val="solid"/>
            <a:round/>
            <a:headEnd type="none" w="med" len="med"/>
            <a:tailEnd type="none" w="med" len="med"/>
          </a:ln>
          <a:effectLst/>
        </p:spPr>
      </p:cxnSp>
      <p:sp>
        <p:nvSpPr>
          <p:cNvPr id="45" name="Rectangle 44">
            <a:extLst>
              <a:ext uri="{FF2B5EF4-FFF2-40B4-BE49-F238E27FC236}">
                <a16:creationId xmlns:a16="http://schemas.microsoft.com/office/drawing/2014/main" id="{61BFE5FC-8B6B-9E16-AD93-4FE49596AB09}"/>
              </a:ext>
            </a:extLst>
          </p:cNvPr>
          <p:cNvSpPr/>
          <p:nvPr/>
        </p:nvSpPr>
        <p:spPr bwMode="auto">
          <a:xfrm>
            <a:off x="1651000" y="4379708"/>
            <a:ext cx="941552" cy="6600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13</a:t>
            </a:r>
          </a:p>
        </p:txBody>
      </p:sp>
      <p:sp>
        <p:nvSpPr>
          <p:cNvPr id="47" name="Rectangle 46">
            <a:extLst>
              <a:ext uri="{FF2B5EF4-FFF2-40B4-BE49-F238E27FC236}">
                <a16:creationId xmlns:a16="http://schemas.microsoft.com/office/drawing/2014/main" id="{8C45AB0C-99FA-33F9-F8C4-4EBD316F48B9}"/>
              </a:ext>
            </a:extLst>
          </p:cNvPr>
          <p:cNvSpPr/>
          <p:nvPr/>
        </p:nvSpPr>
        <p:spPr bwMode="auto">
          <a:xfrm>
            <a:off x="3065848" y="4111056"/>
            <a:ext cx="941552" cy="9406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18</a:t>
            </a:r>
          </a:p>
        </p:txBody>
      </p:sp>
      <p:sp>
        <p:nvSpPr>
          <p:cNvPr id="48" name="Rectangle 47">
            <a:extLst>
              <a:ext uri="{FF2B5EF4-FFF2-40B4-BE49-F238E27FC236}">
                <a16:creationId xmlns:a16="http://schemas.microsoft.com/office/drawing/2014/main" id="{96A87A8B-FB06-0BA8-0D0D-11092702937A}"/>
              </a:ext>
            </a:extLst>
          </p:cNvPr>
          <p:cNvSpPr/>
          <p:nvPr/>
        </p:nvSpPr>
        <p:spPr bwMode="auto">
          <a:xfrm>
            <a:off x="4519360" y="4066215"/>
            <a:ext cx="941552" cy="98551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19</a:t>
            </a:r>
          </a:p>
        </p:txBody>
      </p:sp>
      <p:sp>
        <p:nvSpPr>
          <p:cNvPr id="19" name="Freeform 18">
            <a:extLst>
              <a:ext uri="{FF2B5EF4-FFF2-40B4-BE49-F238E27FC236}">
                <a16:creationId xmlns:a16="http://schemas.microsoft.com/office/drawing/2014/main" id="{A7683FA5-D76C-9762-E6D5-D5464421A3B9}"/>
              </a:ext>
            </a:extLst>
          </p:cNvPr>
          <p:cNvSpPr/>
          <p:nvPr/>
        </p:nvSpPr>
        <p:spPr bwMode="auto">
          <a:xfrm>
            <a:off x="1449659" y="2155117"/>
            <a:ext cx="4274634" cy="2899317"/>
          </a:xfrm>
          <a:custGeom>
            <a:avLst/>
            <a:gdLst>
              <a:gd name="connsiteX0" fmla="*/ 0 w 4274634"/>
              <a:gd name="connsiteY0" fmla="*/ 0 h 2899317"/>
              <a:gd name="connsiteX1" fmla="*/ 0 w 4274634"/>
              <a:gd name="connsiteY1" fmla="*/ 2899317 h 2899317"/>
              <a:gd name="connsiteX2" fmla="*/ 4274634 w 4274634"/>
              <a:gd name="connsiteY2" fmla="*/ 2899317 h 2899317"/>
            </a:gdLst>
            <a:ahLst/>
            <a:cxnLst>
              <a:cxn ang="0">
                <a:pos x="connsiteX0" y="connsiteY0"/>
              </a:cxn>
              <a:cxn ang="0">
                <a:pos x="connsiteX1" y="connsiteY1"/>
              </a:cxn>
              <a:cxn ang="0">
                <a:pos x="connsiteX2" y="connsiteY2"/>
              </a:cxn>
            </a:cxnLst>
            <a:rect l="l" t="t" r="r" b="b"/>
            <a:pathLst>
              <a:path w="4274634" h="2899317">
                <a:moveTo>
                  <a:pt x="0" y="0"/>
                </a:moveTo>
                <a:lnTo>
                  <a:pt x="0" y="2899317"/>
                </a:lnTo>
                <a:lnTo>
                  <a:pt x="4274634" y="2899317"/>
                </a:lnTo>
              </a:path>
            </a:pathLst>
          </a:custGeom>
          <a:noFill/>
          <a:ln w="28575">
            <a:solidFill>
              <a:schemeClr val="bg1"/>
            </a:solidFill>
            <a:miter lim="800000"/>
            <a:headEnd/>
            <a:tailEnd/>
          </a:ln>
        </p:spPr>
        <p:txBody>
          <a:bodyPr rtlCol="0" anchor="ctr"/>
          <a:lstStyle/>
          <a:p>
            <a:pPr algn="ctr"/>
            <a:endParaRPr lang="en-US"/>
          </a:p>
        </p:txBody>
      </p:sp>
      <p:sp>
        <p:nvSpPr>
          <p:cNvPr id="49" name="Right Bracket 48">
            <a:extLst>
              <a:ext uri="{FF2B5EF4-FFF2-40B4-BE49-F238E27FC236}">
                <a16:creationId xmlns:a16="http://schemas.microsoft.com/office/drawing/2014/main" id="{B45C1AF8-D3C1-25A6-D43A-B42253612691}"/>
              </a:ext>
            </a:extLst>
          </p:cNvPr>
          <p:cNvSpPr/>
          <p:nvPr/>
        </p:nvSpPr>
        <p:spPr bwMode="auto">
          <a:xfrm rot="16200000">
            <a:off x="2742227" y="3156251"/>
            <a:ext cx="231423" cy="1472327"/>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50" name="Right Bracket 49">
            <a:extLst>
              <a:ext uri="{FF2B5EF4-FFF2-40B4-BE49-F238E27FC236}">
                <a16:creationId xmlns:a16="http://schemas.microsoft.com/office/drawing/2014/main" id="{4A5045BD-F126-8B6E-55E4-D581F9183B59}"/>
              </a:ext>
            </a:extLst>
          </p:cNvPr>
          <p:cNvSpPr/>
          <p:nvPr/>
        </p:nvSpPr>
        <p:spPr bwMode="auto">
          <a:xfrm rot="16200000">
            <a:off x="3458189" y="1572672"/>
            <a:ext cx="231423" cy="2612150"/>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51" name="TextBox 50">
            <a:extLst>
              <a:ext uri="{FF2B5EF4-FFF2-40B4-BE49-F238E27FC236}">
                <a16:creationId xmlns:a16="http://schemas.microsoft.com/office/drawing/2014/main" id="{EE1A6BE1-3FDC-946B-EC06-2F8D9FE31BF7}"/>
              </a:ext>
            </a:extLst>
          </p:cNvPr>
          <p:cNvSpPr txBox="1"/>
          <p:nvPr/>
        </p:nvSpPr>
        <p:spPr bwMode="auto">
          <a:xfrm>
            <a:off x="7283719" y="5056070"/>
            <a:ext cx="12310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Placebo</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61)</a:t>
            </a:r>
          </a:p>
        </p:txBody>
      </p:sp>
      <p:sp>
        <p:nvSpPr>
          <p:cNvPr id="52" name="TextBox 51">
            <a:extLst>
              <a:ext uri="{FF2B5EF4-FFF2-40B4-BE49-F238E27FC236}">
                <a16:creationId xmlns:a16="http://schemas.microsoft.com/office/drawing/2014/main" id="{3E7107D9-89B5-3806-0DA6-2FACD642DE2E}"/>
              </a:ext>
            </a:extLst>
          </p:cNvPr>
          <p:cNvSpPr txBox="1"/>
          <p:nvPr/>
        </p:nvSpPr>
        <p:spPr bwMode="auto">
          <a:xfrm>
            <a:off x="8571206" y="5056069"/>
            <a:ext cx="142012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Efruxifermin 28 mg</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57)</a:t>
            </a:r>
          </a:p>
        </p:txBody>
      </p:sp>
      <p:sp>
        <p:nvSpPr>
          <p:cNvPr id="53" name="TextBox 52">
            <a:extLst>
              <a:ext uri="{FF2B5EF4-FFF2-40B4-BE49-F238E27FC236}">
                <a16:creationId xmlns:a16="http://schemas.microsoft.com/office/drawing/2014/main" id="{AF1601C7-1AE6-6B7B-588E-5F8946F7ED81}"/>
              </a:ext>
            </a:extLst>
          </p:cNvPr>
          <p:cNvSpPr txBox="1"/>
          <p:nvPr/>
        </p:nvSpPr>
        <p:spPr bwMode="auto">
          <a:xfrm>
            <a:off x="10035578" y="5043830"/>
            <a:ext cx="154369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Efruxifermin 50 mg</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(n = 63)</a:t>
            </a:r>
          </a:p>
        </p:txBody>
      </p:sp>
      <p:cxnSp>
        <p:nvCxnSpPr>
          <p:cNvPr id="54" name="Straight Connector 53">
            <a:extLst>
              <a:ext uri="{FF2B5EF4-FFF2-40B4-BE49-F238E27FC236}">
                <a16:creationId xmlns:a16="http://schemas.microsoft.com/office/drawing/2014/main" id="{0A75CF0A-0047-E3DF-37F0-572C73A6EB93}"/>
              </a:ext>
            </a:extLst>
          </p:cNvPr>
          <p:cNvCxnSpPr/>
          <p:nvPr/>
        </p:nvCxnSpPr>
        <p:spPr bwMode="auto">
          <a:xfrm flipV="1">
            <a:off x="7164884" y="1918600"/>
            <a:ext cx="0" cy="18097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681B6F7-9BC8-6D09-DD8C-FB755E30FA2A}"/>
              </a:ext>
            </a:extLst>
          </p:cNvPr>
          <p:cNvCxnSpPr/>
          <p:nvPr/>
        </p:nvCxnSpPr>
        <p:spPr bwMode="auto">
          <a:xfrm flipV="1">
            <a:off x="7067775" y="2007500"/>
            <a:ext cx="174625" cy="18415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DD77530-A1D4-5A62-6B3E-EBE1EB256D93}"/>
              </a:ext>
            </a:extLst>
          </p:cNvPr>
          <p:cNvCxnSpPr/>
          <p:nvPr/>
        </p:nvCxnSpPr>
        <p:spPr bwMode="auto">
          <a:xfrm flipV="1">
            <a:off x="7077571" y="2072383"/>
            <a:ext cx="174625" cy="18415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5D010DE-0998-A369-16FA-73FE56876AF6}"/>
              </a:ext>
            </a:extLst>
          </p:cNvPr>
          <p:cNvCxnSpPr/>
          <p:nvPr/>
        </p:nvCxnSpPr>
        <p:spPr bwMode="auto">
          <a:xfrm>
            <a:off x="7061425" y="1936074"/>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2C6E004-BA01-F535-98FE-813F6C739452}"/>
              </a:ext>
            </a:extLst>
          </p:cNvPr>
          <p:cNvCxnSpPr/>
          <p:nvPr/>
        </p:nvCxnSpPr>
        <p:spPr bwMode="auto">
          <a:xfrm>
            <a:off x="7061425" y="2437724"/>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A81B704-5885-4FCD-33DA-AC567C72BEF5}"/>
              </a:ext>
            </a:extLst>
          </p:cNvPr>
          <p:cNvCxnSpPr/>
          <p:nvPr/>
        </p:nvCxnSpPr>
        <p:spPr bwMode="auto">
          <a:xfrm>
            <a:off x="7059804" y="2960428"/>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F46188C-7582-7FCB-9D77-C20AD5CD899F}"/>
              </a:ext>
            </a:extLst>
          </p:cNvPr>
          <p:cNvCxnSpPr/>
          <p:nvPr/>
        </p:nvCxnSpPr>
        <p:spPr bwMode="auto">
          <a:xfrm>
            <a:off x="7059804" y="3483132"/>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264B40C-C7E4-CB49-3215-3BC5DA8AA3C5}"/>
              </a:ext>
            </a:extLst>
          </p:cNvPr>
          <p:cNvCxnSpPr/>
          <p:nvPr/>
        </p:nvCxnSpPr>
        <p:spPr bwMode="auto">
          <a:xfrm>
            <a:off x="7064600" y="4528540"/>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352933E-C890-BC63-BF91-BCAAF3B63755}"/>
              </a:ext>
            </a:extLst>
          </p:cNvPr>
          <p:cNvCxnSpPr/>
          <p:nvPr/>
        </p:nvCxnSpPr>
        <p:spPr bwMode="auto">
          <a:xfrm>
            <a:off x="7064600" y="5051246"/>
            <a:ext cx="105079"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40BE1AC-CFC8-0EEE-36C8-31D8D4098D64}"/>
              </a:ext>
            </a:extLst>
          </p:cNvPr>
          <p:cNvCxnSpPr/>
          <p:nvPr/>
        </p:nvCxnSpPr>
        <p:spPr bwMode="auto">
          <a:xfrm>
            <a:off x="7067775" y="4005836"/>
            <a:ext cx="105079" cy="0"/>
          </a:xfrm>
          <a:prstGeom prst="line">
            <a:avLst/>
          </a:prstGeom>
          <a:noFill/>
          <a:ln w="28575" cap="flat" cmpd="sng" algn="ctr">
            <a:solidFill>
              <a:schemeClr val="bg1"/>
            </a:solidFill>
            <a:prstDash val="solid"/>
            <a:round/>
            <a:headEnd type="none" w="med" len="med"/>
            <a:tailEnd type="none" w="med" len="med"/>
          </a:ln>
          <a:effectLst/>
        </p:spPr>
      </p:cxnSp>
      <p:sp>
        <p:nvSpPr>
          <p:cNvPr id="1024" name="TextBox 1023">
            <a:extLst>
              <a:ext uri="{FF2B5EF4-FFF2-40B4-BE49-F238E27FC236}">
                <a16:creationId xmlns:a16="http://schemas.microsoft.com/office/drawing/2014/main" id="{37605DFC-A791-B9AE-59D9-6A8EA0A4E724}"/>
              </a:ext>
            </a:extLst>
          </p:cNvPr>
          <p:cNvSpPr txBox="1"/>
          <p:nvPr/>
        </p:nvSpPr>
        <p:spPr bwMode="auto">
          <a:xfrm>
            <a:off x="6604310" y="175480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1025" name="TextBox 1024">
            <a:extLst>
              <a:ext uri="{FF2B5EF4-FFF2-40B4-BE49-F238E27FC236}">
                <a16:creationId xmlns:a16="http://schemas.microsoft.com/office/drawing/2014/main" id="{6BCCA841-D17A-EACA-F6EE-0835EF4146F3}"/>
              </a:ext>
            </a:extLst>
          </p:cNvPr>
          <p:cNvSpPr txBox="1"/>
          <p:nvPr/>
        </p:nvSpPr>
        <p:spPr bwMode="auto">
          <a:xfrm>
            <a:off x="6721761" y="22481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50</a:t>
            </a:r>
          </a:p>
        </p:txBody>
      </p:sp>
      <p:sp>
        <p:nvSpPr>
          <p:cNvPr id="1027" name="TextBox 1026">
            <a:extLst>
              <a:ext uri="{FF2B5EF4-FFF2-40B4-BE49-F238E27FC236}">
                <a16:creationId xmlns:a16="http://schemas.microsoft.com/office/drawing/2014/main" id="{CF709DEF-7D8B-7C3D-BD78-F311F179C94A}"/>
              </a:ext>
            </a:extLst>
          </p:cNvPr>
          <p:cNvSpPr txBox="1"/>
          <p:nvPr/>
        </p:nvSpPr>
        <p:spPr bwMode="auto">
          <a:xfrm>
            <a:off x="6727680" y="27755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1028" name="TextBox 1027">
            <a:extLst>
              <a:ext uri="{FF2B5EF4-FFF2-40B4-BE49-F238E27FC236}">
                <a16:creationId xmlns:a16="http://schemas.microsoft.com/office/drawing/2014/main" id="{30A6359C-C876-093A-771E-BE4E1682B813}"/>
              </a:ext>
            </a:extLst>
          </p:cNvPr>
          <p:cNvSpPr txBox="1"/>
          <p:nvPr/>
        </p:nvSpPr>
        <p:spPr bwMode="auto">
          <a:xfrm>
            <a:off x="6727680" y="33029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1029" name="TextBox 1028">
            <a:extLst>
              <a:ext uri="{FF2B5EF4-FFF2-40B4-BE49-F238E27FC236}">
                <a16:creationId xmlns:a16="http://schemas.microsoft.com/office/drawing/2014/main" id="{41B834D7-26EC-A2A7-E78D-7A29784383BA}"/>
              </a:ext>
            </a:extLst>
          </p:cNvPr>
          <p:cNvSpPr txBox="1"/>
          <p:nvPr/>
        </p:nvSpPr>
        <p:spPr bwMode="auto">
          <a:xfrm>
            <a:off x="6727680" y="382111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1030" name="TextBox 1029">
            <a:extLst>
              <a:ext uri="{FF2B5EF4-FFF2-40B4-BE49-F238E27FC236}">
                <a16:creationId xmlns:a16="http://schemas.microsoft.com/office/drawing/2014/main" id="{10BEE560-A167-1B4F-5BB6-E96B63E66DE2}"/>
              </a:ext>
            </a:extLst>
          </p:cNvPr>
          <p:cNvSpPr txBox="1"/>
          <p:nvPr/>
        </p:nvSpPr>
        <p:spPr bwMode="auto">
          <a:xfrm>
            <a:off x="6725260" y="43486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a:t>
            </a:r>
          </a:p>
        </p:txBody>
      </p:sp>
      <p:sp>
        <p:nvSpPr>
          <p:cNvPr id="1031" name="TextBox 1030">
            <a:extLst>
              <a:ext uri="{FF2B5EF4-FFF2-40B4-BE49-F238E27FC236}">
                <a16:creationId xmlns:a16="http://schemas.microsoft.com/office/drawing/2014/main" id="{717C1B33-6D29-56F8-3C5E-D4FAA03258A9}"/>
              </a:ext>
            </a:extLst>
          </p:cNvPr>
          <p:cNvSpPr txBox="1"/>
          <p:nvPr/>
        </p:nvSpPr>
        <p:spPr bwMode="auto">
          <a:xfrm>
            <a:off x="6842278" y="486679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cxnSp>
        <p:nvCxnSpPr>
          <p:cNvPr id="1032" name="Straight Connector 1031">
            <a:extLst>
              <a:ext uri="{FF2B5EF4-FFF2-40B4-BE49-F238E27FC236}">
                <a16:creationId xmlns:a16="http://schemas.microsoft.com/office/drawing/2014/main" id="{8B093CC1-1FAA-52C1-65AB-D8070B5557B9}"/>
              </a:ext>
            </a:extLst>
          </p:cNvPr>
          <p:cNvCxnSpPr/>
          <p:nvPr/>
        </p:nvCxnSpPr>
        <p:spPr bwMode="auto">
          <a:xfrm>
            <a:off x="7164883" y="5051246"/>
            <a:ext cx="0" cy="68589"/>
          </a:xfrm>
          <a:prstGeom prst="line">
            <a:avLst/>
          </a:prstGeom>
          <a:noFill/>
          <a:ln w="28575" cap="flat" cmpd="sng" algn="ctr">
            <a:solidFill>
              <a:schemeClr val="bg1"/>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BE51B6FB-FD3A-0189-B5B2-B0BB807366BD}"/>
              </a:ext>
            </a:extLst>
          </p:cNvPr>
          <p:cNvCxnSpPr/>
          <p:nvPr/>
        </p:nvCxnSpPr>
        <p:spPr bwMode="auto">
          <a:xfrm>
            <a:off x="8581991" y="5051246"/>
            <a:ext cx="0" cy="68589"/>
          </a:xfrm>
          <a:prstGeom prst="line">
            <a:avLst/>
          </a:prstGeom>
          <a:noFill/>
          <a:ln w="28575" cap="flat" cmpd="sng" algn="ctr">
            <a:solidFill>
              <a:schemeClr val="bg1"/>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ECD423D2-2F76-1EBD-7660-D4D223929A94}"/>
              </a:ext>
            </a:extLst>
          </p:cNvPr>
          <p:cNvCxnSpPr/>
          <p:nvPr/>
        </p:nvCxnSpPr>
        <p:spPr bwMode="auto">
          <a:xfrm>
            <a:off x="9999099" y="5051246"/>
            <a:ext cx="0" cy="68589"/>
          </a:xfrm>
          <a:prstGeom prst="line">
            <a:avLst/>
          </a:prstGeom>
          <a:noFill/>
          <a:ln w="28575" cap="flat" cmpd="sng" algn="ctr">
            <a:solidFill>
              <a:schemeClr val="bg1"/>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6A82FD02-8186-1D21-6E74-46AA24786F26}"/>
              </a:ext>
            </a:extLst>
          </p:cNvPr>
          <p:cNvCxnSpPr/>
          <p:nvPr/>
        </p:nvCxnSpPr>
        <p:spPr bwMode="auto">
          <a:xfrm>
            <a:off x="11416208" y="5041732"/>
            <a:ext cx="0" cy="68589"/>
          </a:xfrm>
          <a:prstGeom prst="line">
            <a:avLst/>
          </a:prstGeom>
          <a:noFill/>
          <a:ln w="28575" cap="flat" cmpd="sng" algn="ctr">
            <a:solidFill>
              <a:schemeClr val="bg1"/>
            </a:solidFill>
            <a:prstDash val="solid"/>
            <a:round/>
            <a:headEnd type="none" w="med" len="med"/>
            <a:tailEnd type="none" w="med" len="med"/>
          </a:ln>
          <a:effectLst/>
        </p:spPr>
      </p:cxnSp>
      <p:sp>
        <p:nvSpPr>
          <p:cNvPr id="1036" name="Rectangle 1035">
            <a:extLst>
              <a:ext uri="{FF2B5EF4-FFF2-40B4-BE49-F238E27FC236}">
                <a16:creationId xmlns:a16="http://schemas.microsoft.com/office/drawing/2014/main" id="{B7BE2DE9-8903-3A13-FF89-C4B180A4DE6B}"/>
              </a:ext>
            </a:extLst>
          </p:cNvPr>
          <p:cNvSpPr/>
          <p:nvPr/>
        </p:nvSpPr>
        <p:spPr bwMode="auto">
          <a:xfrm>
            <a:off x="7366225" y="4477739"/>
            <a:ext cx="941552" cy="56197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11</a:t>
            </a:r>
          </a:p>
        </p:txBody>
      </p:sp>
      <p:sp>
        <p:nvSpPr>
          <p:cNvPr id="1038" name="Rectangle 1037">
            <a:extLst>
              <a:ext uri="{FF2B5EF4-FFF2-40B4-BE49-F238E27FC236}">
                <a16:creationId xmlns:a16="http://schemas.microsoft.com/office/drawing/2014/main" id="{DCCD78C0-16EF-4D1F-0FB2-FD07063668E3}"/>
              </a:ext>
            </a:extLst>
          </p:cNvPr>
          <p:cNvSpPr/>
          <p:nvPr/>
        </p:nvSpPr>
        <p:spPr bwMode="auto">
          <a:xfrm>
            <a:off x="8781073" y="3958457"/>
            <a:ext cx="941552" cy="11015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21</a:t>
            </a:r>
          </a:p>
        </p:txBody>
      </p:sp>
      <p:sp>
        <p:nvSpPr>
          <p:cNvPr id="1039" name="Rectangle 1038">
            <a:extLst>
              <a:ext uri="{FF2B5EF4-FFF2-40B4-BE49-F238E27FC236}">
                <a16:creationId xmlns:a16="http://schemas.microsoft.com/office/drawing/2014/main" id="{867DB781-9912-BA3F-58F2-23B042D2FB58}"/>
              </a:ext>
            </a:extLst>
          </p:cNvPr>
          <p:cNvSpPr/>
          <p:nvPr/>
        </p:nvSpPr>
        <p:spPr bwMode="auto">
          <a:xfrm>
            <a:off x="10234585" y="3543030"/>
            <a:ext cx="941552" cy="151692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29</a:t>
            </a:r>
          </a:p>
        </p:txBody>
      </p:sp>
      <p:sp>
        <p:nvSpPr>
          <p:cNvPr id="1041" name="Right Bracket 1040">
            <a:extLst>
              <a:ext uri="{FF2B5EF4-FFF2-40B4-BE49-F238E27FC236}">
                <a16:creationId xmlns:a16="http://schemas.microsoft.com/office/drawing/2014/main" id="{1F7EF439-8626-A4E1-E644-99EEC8985EA7}"/>
              </a:ext>
            </a:extLst>
          </p:cNvPr>
          <p:cNvSpPr/>
          <p:nvPr/>
        </p:nvSpPr>
        <p:spPr bwMode="auto">
          <a:xfrm rot="16200000">
            <a:off x="8457452" y="3010436"/>
            <a:ext cx="231423" cy="1472327"/>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1042" name="Right Bracket 1041">
            <a:extLst>
              <a:ext uri="{FF2B5EF4-FFF2-40B4-BE49-F238E27FC236}">
                <a16:creationId xmlns:a16="http://schemas.microsoft.com/office/drawing/2014/main" id="{68568EC5-C89D-3A1A-E384-EAAE8B050025}"/>
              </a:ext>
            </a:extLst>
          </p:cNvPr>
          <p:cNvSpPr/>
          <p:nvPr/>
        </p:nvSpPr>
        <p:spPr bwMode="auto">
          <a:xfrm rot="16200000">
            <a:off x="9173415" y="1470776"/>
            <a:ext cx="231423" cy="2612150"/>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1040" name="Freeform 1039">
            <a:extLst>
              <a:ext uri="{FF2B5EF4-FFF2-40B4-BE49-F238E27FC236}">
                <a16:creationId xmlns:a16="http://schemas.microsoft.com/office/drawing/2014/main" id="{54861888-44AD-AEB0-D7ED-B59C0AF1B219}"/>
              </a:ext>
            </a:extLst>
          </p:cNvPr>
          <p:cNvSpPr/>
          <p:nvPr/>
        </p:nvSpPr>
        <p:spPr bwMode="auto">
          <a:xfrm>
            <a:off x="7164884" y="2154634"/>
            <a:ext cx="4274634" cy="2899317"/>
          </a:xfrm>
          <a:custGeom>
            <a:avLst/>
            <a:gdLst>
              <a:gd name="connsiteX0" fmla="*/ 0 w 4274634"/>
              <a:gd name="connsiteY0" fmla="*/ 0 h 2899317"/>
              <a:gd name="connsiteX1" fmla="*/ 0 w 4274634"/>
              <a:gd name="connsiteY1" fmla="*/ 2899317 h 2899317"/>
              <a:gd name="connsiteX2" fmla="*/ 4274634 w 4274634"/>
              <a:gd name="connsiteY2" fmla="*/ 2899317 h 2899317"/>
            </a:gdLst>
            <a:ahLst/>
            <a:cxnLst>
              <a:cxn ang="0">
                <a:pos x="connsiteX0" y="connsiteY0"/>
              </a:cxn>
              <a:cxn ang="0">
                <a:pos x="connsiteX1" y="connsiteY1"/>
              </a:cxn>
              <a:cxn ang="0">
                <a:pos x="connsiteX2" y="connsiteY2"/>
              </a:cxn>
            </a:cxnLst>
            <a:rect l="l" t="t" r="r" b="b"/>
            <a:pathLst>
              <a:path w="4274634" h="2899317">
                <a:moveTo>
                  <a:pt x="0" y="0"/>
                </a:moveTo>
                <a:lnTo>
                  <a:pt x="0" y="2899317"/>
                </a:lnTo>
                <a:lnTo>
                  <a:pt x="4274634" y="2899317"/>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964259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14" name="Group 2413">
            <a:extLst>
              <a:ext uri="{FF2B5EF4-FFF2-40B4-BE49-F238E27FC236}">
                <a16:creationId xmlns:a16="http://schemas.microsoft.com/office/drawing/2014/main" id="{48ECFED9-FEDF-F0DC-1238-4395ECEF0AD9}"/>
              </a:ext>
            </a:extLst>
          </p:cNvPr>
          <p:cNvGrpSpPr/>
          <p:nvPr/>
        </p:nvGrpSpPr>
        <p:grpSpPr>
          <a:xfrm>
            <a:off x="1458382" y="2547813"/>
            <a:ext cx="57627" cy="413502"/>
            <a:chOff x="2352682" y="2109517"/>
            <a:chExt cx="57627" cy="247988"/>
          </a:xfrm>
        </p:grpSpPr>
        <p:cxnSp>
          <p:nvCxnSpPr>
            <p:cNvPr id="2415" name="Straight Connector 2414">
              <a:extLst>
                <a:ext uri="{FF2B5EF4-FFF2-40B4-BE49-F238E27FC236}">
                  <a16:creationId xmlns:a16="http://schemas.microsoft.com/office/drawing/2014/main" id="{F8B05BEE-A936-835D-79FE-19C661DEBC37}"/>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16" name="Straight Connector 2415">
              <a:extLst>
                <a:ext uri="{FF2B5EF4-FFF2-40B4-BE49-F238E27FC236}">
                  <a16:creationId xmlns:a16="http://schemas.microsoft.com/office/drawing/2014/main" id="{32220415-09A4-E70A-0002-6C54974B8E90}"/>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17" name="Straight Connector 2416">
              <a:extLst>
                <a:ext uri="{FF2B5EF4-FFF2-40B4-BE49-F238E27FC236}">
                  <a16:creationId xmlns:a16="http://schemas.microsoft.com/office/drawing/2014/main" id="{93817220-B60C-13AE-333C-38DC16CD3BB0}"/>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18" name="Group 2417">
            <a:extLst>
              <a:ext uri="{FF2B5EF4-FFF2-40B4-BE49-F238E27FC236}">
                <a16:creationId xmlns:a16="http://schemas.microsoft.com/office/drawing/2014/main" id="{96F3C092-0CEE-4BA2-AFAA-29B92ABDFF6E}"/>
              </a:ext>
            </a:extLst>
          </p:cNvPr>
          <p:cNvGrpSpPr/>
          <p:nvPr/>
        </p:nvGrpSpPr>
        <p:grpSpPr>
          <a:xfrm>
            <a:off x="1572495" y="2886710"/>
            <a:ext cx="57627" cy="276469"/>
            <a:chOff x="2352682" y="2109517"/>
            <a:chExt cx="57627" cy="247988"/>
          </a:xfrm>
        </p:grpSpPr>
        <p:cxnSp>
          <p:nvCxnSpPr>
            <p:cNvPr id="2419" name="Straight Connector 2418">
              <a:extLst>
                <a:ext uri="{FF2B5EF4-FFF2-40B4-BE49-F238E27FC236}">
                  <a16:creationId xmlns:a16="http://schemas.microsoft.com/office/drawing/2014/main" id="{3B074DA9-83F1-1480-266F-F937C643A54F}"/>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20" name="Straight Connector 2419">
              <a:extLst>
                <a:ext uri="{FF2B5EF4-FFF2-40B4-BE49-F238E27FC236}">
                  <a16:creationId xmlns:a16="http://schemas.microsoft.com/office/drawing/2014/main" id="{DAD71E61-EA32-2079-E347-F8C5FB04E737}"/>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21" name="Straight Connector 2420">
              <a:extLst>
                <a:ext uri="{FF2B5EF4-FFF2-40B4-BE49-F238E27FC236}">
                  <a16:creationId xmlns:a16="http://schemas.microsoft.com/office/drawing/2014/main" id="{E77A5054-58AA-0D00-7FBF-FCF8DABE34BB}"/>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22" name="Group 2421">
            <a:extLst>
              <a:ext uri="{FF2B5EF4-FFF2-40B4-BE49-F238E27FC236}">
                <a16:creationId xmlns:a16="http://schemas.microsoft.com/office/drawing/2014/main" id="{1704204E-5140-4599-8738-B887C7282C6B}"/>
              </a:ext>
            </a:extLst>
          </p:cNvPr>
          <p:cNvGrpSpPr/>
          <p:nvPr/>
        </p:nvGrpSpPr>
        <p:grpSpPr>
          <a:xfrm>
            <a:off x="1811468" y="2957054"/>
            <a:ext cx="57627" cy="356681"/>
            <a:chOff x="2352682" y="2109517"/>
            <a:chExt cx="57627" cy="247988"/>
          </a:xfrm>
        </p:grpSpPr>
        <p:cxnSp>
          <p:nvCxnSpPr>
            <p:cNvPr id="2423" name="Straight Connector 2422">
              <a:extLst>
                <a:ext uri="{FF2B5EF4-FFF2-40B4-BE49-F238E27FC236}">
                  <a16:creationId xmlns:a16="http://schemas.microsoft.com/office/drawing/2014/main" id="{A3C23D60-2BEE-BB8D-29AC-9D4B35FD8699}"/>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24" name="Straight Connector 2423">
              <a:extLst>
                <a:ext uri="{FF2B5EF4-FFF2-40B4-BE49-F238E27FC236}">
                  <a16:creationId xmlns:a16="http://schemas.microsoft.com/office/drawing/2014/main" id="{ED879A18-979A-AB48-652A-D3EF41E4608A}"/>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25" name="Straight Connector 2424">
              <a:extLst>
                <a:ext uri="{FF2B5EF4-FFF2-40B4-BE49-F238E27FC236}">
                  <a16:creationId xmlns:a16="http://schemas.microsoft.com/office/drawing/2014/main" id="{0CA44148-A9E4-3D8F-706E-544E1613392C}"/>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26" name="Group 2425">
            <a:extLst>
              <a:ext uri="{FF2B5EF4-FFF2-40B4-BE49-F238E27FC236}">
                <a16:creationId xmlns:a16="http://schemas.microsoft.com/office/drawing/2014/main" id="{5CC36430-39F5-9F43-BA5F-ED96D51FA453}"/>
              </a:ext>
            </a:extLst>
          </p:cNvPr>
          <p:cNvGrpSpPr/>
          <p:nvPr/>
        </p:nvGrpSpPr>
        <p:grpSpPr>
          <a:xfrm>
            <a:off x="2046432" y="2967344"/>
            <a:ext cx="57627" cy="320996"/>
            <a:chOff x="2352682" y="2109517"/>
            <a:chExt cx="57627" cy="247988"/>
          </a:xfrm>
        </p:grpSpPr>
        <p:cxnSp>
          <p:nvCxnSpPr>
            <p:cNvPr id="2427" name="Straight Connector 2426">
              <a:extLst>
                <a:ext uri="{FF2B5EF4-FFF2-40B4-BE49-F238E27FC236}">
                  <a16:creationId xmlns:a16="http://schemas.microsoft.com/office/drawing/2014/main" id="{E09A27BD-D7BE-BB7C-EBBD-195CF0BFB214}"/>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28" name="Straight Connector 2427">
              <a:extLst>
                <a:ext uri="{FF2B5EF4-FFF2-40B4-BE49-F238E27FC236}">
                  <a16:creationId xmlns:a16="http://schemas.microsoft.com/office/drawing/2014/main" id="{6E83145F-4B40-A16B-57E3-64B2F09B61B7}"/>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29" name="Straight Connector 2428">
              <a:extLst>
                <a:ext uri="{FF2B5EF4-FFF2-40B4-BE49-F238E27FC236}">
                  <a16:creationId xmlns:a16="http://schemas.microsoft.com/office/drawing/2014/main" id="{A01EA7DE-D70A-8454-3FA6-AAF73139E9A2}"/>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30" name="Group 2429">
            <a:extLst>
              <a:ext uri="{FF2B5EF4-FFF2-40B4-BE49-F238E27FC236}">
                <a16:creationId xmlns:a16="http://schemas.microsoft.com/office/drawing/2014/main" id="{B501A1F5-7B62-2379-3851-546C9D564DEE}"/>
              </a:ext>
            </a:extLst>
          </p:cNvPr>
          <p:cNvGrpSpPr/>
          <p:nvPr/>
        </p:nvGrpSpPr>
        <p:grpSpPr>
          <a:xfrm>
            <a:off x="2283403" y="2995643"/>
            <a:ext cx="57627" cy="364311"/>
            <a:chOff x="2352682" y="2109517"/>
            <a:chExt cx="57627" cy="247988"/>
          </a:xfrm>
        </p:grpSpPr>
        <p:cxnSp>
          <p:nvCxnSpPr>
            <p:cNvPr id="2431" name="Straight Connector 2430">
              <a:extLst>
                <a:ext uri="{FF2B5EF4-FFF2-40B4-BE49-F238E27FC236}">
                  <a16:creationId xmlns:a16="http://schemas.microsoft.com/office/drawing/2014/main" id="{98D3D848-8071-EA02-71AD-66458E2460DB}"/>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32" name="Straight Connector 2431">
              <a:extLst>
                <a:ext uri="{FF2B5EF4-FFF2-40B4-BE49-F238E27FC236}">
                  <a16:creationId xmlns:a16="http://schemas.microsoft.com/office/drawing/2014/main" id="{68701C49-C9F0-7CDB-07A0-650B7AB31C6F}"/>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33" name="Group 2432">
            <a:extLst>
              <a:ext uri="{FF2B5EF4-FFF2-40B4-BE49-F238E27FC236}">
                <a16:creationId xmlns:a16="http://schemas.microsoft.com/office/drawing/2014/main" id="{28198260-1738-DD41-AF86-CA1D097C033B}"/>
              </a:ext>
            </a:extLst>
          </p:cNvPr>
          <p:cNvGrpSpPr/>
          <p:nvPr/>
        </p:nvGrpSpPr>
        <p:grpSpPr>
          <a:xfrm>
            <a:off x="2525343" y="2928480"/>
            <a:ext cx="57627" cy="489418"/>
            <a:chOff x="2352682" y="2109517"/>
            <a:chExt cx="57627" cy="247988"/>
          </a:xfrm>
        </p:grpSpPr>
        <p:cxnSp>
          <p:nvCxnSpPr>
            <p:cNvPr id="2434" name="Straight Connector 2433">
              <a:extLst>
                <a:ext uri="{FF2B5EF4-FFF2-40B4-BE49-F238E27FC236}">
                  <a16:creationId xmlns:a16="http://schemas.microsoft.com/office/drawing/2014/main" id="{227E0EF8-5199-CAA1-35B4-0912045D5AFB}"/>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35" name="Straight Connector 2434">
              <a:extLst>
                <a:ext uri="{FF2B5EF4-FFF2-40B4-BE49-F238E27FC236}">
                  <a16:creationId xmlns:a16="http://schemas.microsoft.com/office/drawing/2014/main" id="{0BE908DE-7F64-05BE-D1BD-2BD651472D97}"/>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36" name="Straight Connector 2435">
              <a:extLst>
                <a:ext uri="{FF2B5EF4-FFF2-40B4-BE49-F238E27FC236}">
                  <a16:creationId xmlns:a16="http://schemas.microsoft.com/office/drawing/2014/main" id="{93F0D596-49CB-CB74-4D30-A16E1474C370}"/>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37" name="Group 2436">
            <a:extLst>
              <a:ext uri="{FF2B5EF4-FFF2-40B4-BE49-F238E27FC236}">
                <a16:creationId xmlns:a16="http://schemas.microsoft.com/office/drawing/2014/main" id="{10220A9F-198A-46B8-A370-25523A0873A9}"/>
              </a:ext>
            </a:extLst>
          </p:cNvPr>
          <p:cNvGrpSpPr/>
          <p:nvPr/>
        </p:nvGrpSpPr>
        <p:grpSpPr>
          <a:xfrm>
            <a:off x="2757118" y="3036238"/>
            <a:ext cx="57627" cy="330066"/>
            <a:chOff x="2352682" y="2109517"/>
            <a:chExt cx="57627" cy="247988"/>
          </a:xfrm>
        </p:grpSpPr>
        <p:cxnSp>
          <p:nvCxnSpPr>
            <p:cNvPr id="2438" name="Straight Connector 2437">
              <a:extLst>
                <a:ext uri="{FF2B5EF4-FFF2-40B4-BE49-F238E27FC236}">
                  <a16:creationId xmlns:a16="http://schemas.microsoft.com/office/drawing/2014/main" id="{E1BDD159-6B5B-D2EB-9AF6-A863A9A48304}"/>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39" name="Straight Connector 2438">
              <a:extLst>
                <a:ext uri="{FF2B5EF4-FFF2-40B4-BE49-F238E27FC236}">
                  <a16:creationId xmlns:a16="http://schemas.microsoft.com/office/drawing/2014/main" id="{31905012-D9E7-1E2B-72B9-2ED3B0D2A096}"/>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40" name="Straight Connector 2439">
              <a:extLst>
                <a:ext uri="{FF2B5EF4-FFF2-40B4-BE49-F238E27FC236}">
                  <a16:creationId xmlns:a16="http://schemas.microsoft.com/office/drawing/2014/main" id="{7C2BD9EF-C2A4-31BB-F533-C736D28473F8}"/>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41" name="Group 2440">
            <a:extLst>
              <a:ext uri="{FF2B5EF4-FFF2-40B4-BE49-F238E27FC236}">
                <a16:creationId xmlns:a16="http://schemas.microsoft.com/office/drawing/2014/main" id="{BDB48594-2EB6-DF29-B6AD-7AF57ACD2EEA}"/>
              </a:ext>
            </a:extLst>
          </p:cNvPr>
          <p:cNvGrpSpPr/>
          <p:nvPr/>
        </p:nvGrpSpPr>
        <p:grpSpPr>
          <a:xfrm>
            <a:off x="2995243" y="2976132"/>
            <a:ext cx="57627" cy="386998"/>
            <a:chOff x="2352682" y="2109517"/>
            <a:chExt cx="57627" cy="247988"/>
          </a:xfrm>
        </p:grpSpPr>
        <p:cxnSp>
          <p:nvCxnSpPr>
            <p:cNvPr id="2442" name="Straight Connector 2441">
              <a:extLst>
                <a:ext uri="{FF2B5EF4-FFF2-40B4-BE49-F238E27FC236}">
                  <a16:creationId xmlns:a16="http://schemas.microsoft.com/office/drawing/2014/main" id="{21870387-C81C-4A63-D3FE-29D8B05F02E5}"/>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43" name="Straight Connector 2442">
              <a:extLst>
                <a:ext uri="{FF2B5EF4-FFF2-40B4-BE49-F238E27FC236}">
                  <a16:creationId xmlns:a16="http://schemas.microsoft.com/office/drawing/2014/main" id="{6EB42B22-E390-9CA7-BB5C-80912FD635A8}"/>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44" name="Straight Connector 2443">
              <a:extLst>
                <a:ext uri="{FF2B5EF4-FFF2-40B4-BE49-F238E27FC236}">
                  <a16:creationId xmlns:a16="http://schemas.microsoft.com/office/drawing/2014/main" id="{6AA70AC1-1D51-5581-CDC9-8BE9021E33D2}"/>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45" name="Group 2444">
            <a:extLst>
              <a:ext uri="{FF2B5EF4-FFF2-40B4-BE49-F238E27FC236}">
                <a16:creationId xmlns:a16="http://schemas.microsoft.com/office/drawing/2014/main" id="{5EDC1AB4-D284-2404-CD54-785BDC4A82D4}"/>
              </a:ext>
            </a:extLst>
          </p:cNvPr>
          <p:cNvGrpSpPr/>
          <p:nvPr/>
        </p:nvGrpSpPr>
        <p:grpSpPr>
          <a:xfrm>
            <a:off x="3229470" y="3008424"/>
            <a:ext cx="57627" cy="383441"/>
            <a:chOff x="2352682" y="2109517"/>
            <a:chExt cx="57627" cy="247988"/>
          </a:xfrm>
        </p:grpSpPr>
        <p:cxnSp>
          <p:nvCxnSpPr>
            <p:cNvPr id="2446" name="Straight Connector 2445">
              <a:extLst>
                <a:ext uri="{FF2B5EF4-FFF2-40B4-BE49-F238E27FC236}">
                  <a16:creationId xmlns:a16="http://schemas.microsoft.com/office/drawing/2014/main" id="{7D553D22-EF0F-F305-42AC-7B6905A937FA}"/>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47" name="Straight Connector 2446">
              <a:extLst>
                <a:ext uri="{FF2B5EF4-FFF2-40B4-BE49-F238E27FC236}">
                  <a16:creationId xmlns:a16="http://schemas.microsoft.com/office/drawing/2014/main" id="{F19E691A-86BF-80F8-C6FD-82AB9623FC88}"/>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48" name="Straight Connector 2447">
              <a:extLst>
                <a:ext uri="{FF2B5EF4-FFF2-40B4-BE49-F238E27FC236}">
                  <a16:creationId xmlns:a16="http://schemas.microsoft.com/office/drawing/2014/main" id="{83400C8C-2B1F-4F74-9DFF-2D82910C2A48}"/>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49" name="Group 2448">
            <a:extLst>
              <a:ext uri="{FF2B5EF4-FFF2-40B4-BE49-F238E27FC236}">
                <a16:creationId xmlns:a16="http://schemas.microsoft.com/office/drawing/2014/main" id="{57CD2212-28FE-E0BF-EFA2-3B08E4DC71E0}"/>
              </a:ext>
            </a:extLst>
          </p:cNvPr>
          <p:cNvGrpSpPr/>
          <p:nvPr/>
        </p:nvGrpSpPr>
        <p:grpSpPr>
          <a:xfrm>
            <a:off x="3470743" y="2947372"/>
            <a:ext cx="57627" cy="464170"/>
            <a:chOff x="2352682" y="2109517"/>
            <a:chExt cx="57627" cy="247988"/>
          </a:xfrm>
        </p:grpSpPr>
        <p:cxnSp>
          <p:nvCxnSpPr>
            <p:cNvPr id="2450" name="Straight Connector 2449">
              <a:extLst>
                <a:ext uri="{FF2B5EF4-FFF2-40B4-BE49-F238E27FC236}">
                  <a16:creationId xmlns:a16="http://schemas.microsoft.com/office/drawing/2014/main" id="{2F699020-BC2E-8F56-CF5B-84EE3B7FA961}"/>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51" name="Straight Connector 2450">
              <a:extLst>
                <a:ext uri="{FF2B5EF4-FFF2-40B4-BE49-F238E27FC236}">
                  <a16:creationId xmlns:a16="http://schemas.microsoft.com/office/drawing/2014/main" id="{165F1929-8078-3DAB-6128-E91602A10EBC}"/>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52" name="Straight Connector 2451">
              <a:extLst>
                <a:ext uri="{FF2B5EF4-FFF2-40B4-BE49-F238E27FC236}">
                  <a16:creationId xmlns:a16="http://schemas.microsoft.com/office/drawing/2014/main" id="{DDA4A72F-8CEF-6BCE-DAEC-8C93AA54F009}"/>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53" name="Group 2452">
            <a:extLst>
              <a:ext uri="{FF2B5EF4-FFF2-40B4-BE49-F238E27FC236}">
                <a16:creationId xmlns:a16="http://schemas.microsoft.com/office/drawing/2014/main" id="{0EECD30A-1312-CD6F-79A8-9B04B7C4072E}"/>
              </a:ext>
            </a:extLst>
          </p:cNvPr>
          <p:cNvGrpSpPr/>
          <p:nvPr/>
        </p:nvGrpSpPr>
        <p:grpSpPr>
          <a:xfrm>
            <a:off x="3706443" y="2954281"/>
            <a:ext cx="57627" cy="460442"/>
            <a:chOff x="2352682" y="2109517"/>
            <a:chExt cx="57627" cy="247988"/>
          </a:xfrm>
        </p:grpSpPr>
        <p:cxnSp>
          <p:nvCxnSpPr>
            <p:cNvPr id="2454" name="Straight Connector 2453">
              <a:extLst>
                <a:ext uri="{FF2B5EF4-FFF2-40B4-BE49-F238E27FC236}">
                  <a16:creationId xmlns:a16="http://schemas.microsoft.com/office/drawing/2014/main" id="{0A3F6217-C9CF-E4D2-7FCF-02698243DC13}"/>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55" name="Straight Connector 2454">
              <a:extLst>
                <a:ext uri="{FF2B5EF4-FFF2-40B4-BE49-F238E27FC236}">
                  <a16:creationId xmlns:a16="http://schemas.microsoft.com/office/drawing/2014/main" id="{C3F73ED2-335B-3476-551E-32B7C9B7223C}"/>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56" name="Straight Connector 2455">
              <a:extLst>
                <a:ext uri="{FF2B5EF4-FFF2-40B4-BE49-F238E27FC236}">
                  <a16:creationId xmlns:a16="http://schemas.microsoft.com/office/drawing/2014/main" id="{A5E5D6A5-1578-D1D0-A984-76CD9A8DDF80}"/>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57" name="Group 2456">
            <a:extLst>
              <a:ext uri="{FF2B5EF4-FFF2-40B4-BE49-F238E27FC236}">
                <a16:creationId xmlns:a16="http://schemas.microsoft.com/office/drawing/2014/main" id="{BB623A30-70EA-AD0F-D28E-68A30D771165}"/>
              </a:ext>
            </a:extLst>
          </p:cNvPr>
          <p:cNvGrpSpPr/>
          <p:nvPr/>
        </p:nvGrpSpPr>
        <p:grpSpPr>
          <a:xfrm>
            <a:off x="3939113" y="2871408"/>
            <a:ext cx="57627" cy="453566"/>
            <a:chOff x="2352682" y="2109517"/>
            <a:chExt cx="57627" cy="247988"/>
          </a:xfrm>
        </p:grpSpPr>
        <p:cxnSp>
          <p:nvCxnSpPr>
            <p:cNvPr id="2458" name="Straight Connector 2457">
              <a:extLst>
                <a:ext uri="{FF2B5EF4-FFF2-40B4-BE49-F238E27FC236}">
                  <a16:creationId xmlns:a16="http://schemas.microsoft.com/office/drawing/2014/main" id="{C4EF4266-D1F1-6A78-7815-6E5D5A76929A}"/>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459" name="Straight Connector 2458">
              <a:extLst>
                <a:ext uri="{FF2B5EF4-FFF2-40B4-BE49-F238E27FC236}">
                  <a16:creationId xmlns:a16="http://schemas.microsoft.com/office/drawing/2014/main" id="{C8514572-F8C0-2B57-4934-DC5A3F902508}"/>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60" name="Straight Connector 2459">
              <a:extLst>
                <a:ext uri="{FF2B5EF4-FFF2-40B4-BE49-F238E27FC236}">
                  <a16:creationId xmlns:a16="http://schemas.microsoft.com/office/drawing/2014/main" id="{314BE6C0-2305-658C-FF52-D02875852399}"/>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61" name="Group 2460">
            <a:extLst>
              <a:ext uri="{FF2B5EF4-FFF2-40B4-BE49-F238E27FC236}">
                <a16:creationId xmlns:a16="http://schemas.microsoft.com/office/drawing/2014/main" id="{8E9F8990-3F73-C151-C8EE-6D8116002733}"/>
              </a:ext>
            </a:extLst>
          </p:cNvPr>
          <p:cNvGrpSpPr/>
          <p:nvPr/>
        </p:nvGrpSpPr>
        <p:grpSpPr>
          <a:xfrm>
            <a:off x="4183546" y="2737698"/>
            <a:ext cx="57627" cy="622256"/>
            <a:chOff x="2352682" y="2109517"/>
            <a:chExt cx="57627" cy="253484"/>
          </a:xfrm>
        </p:grpSpPr>
        <p:cxnSp>
          <p:nvCxnSpPr>
            <p:cNvPr id="2462" name="Straight Connector 2461">
              <a:extLst>
                <a:ext uri="{FF2B5EF4-FFF2-40B4-BE49-F238E27FC236}">
                  <a16:creationId xmlns:a16="http://schemas.microsoft.com/office/drawing/2014/main" id="{C515ABB5-C98A-9B5A-967D-615E14362782}"/>
                </a:ext>
              </a:extLst>
            </p:cNvPr>
            <p:cNvCxnSpPr>
              <a:cxnSpLocks/>
            </p:cNvCxnSpPr>
            <p:nvPr/>
          </p:nvCxnSpPr>
          <p:spPr bwMode="auto">
            <a:xfrm>
              <a:off x="2382868" y="2113219"/>
              <a:ext cx="0" cy="247981"/>
            </a:xfrm>
            <a:prstGeom prst="line">
              <a:avLst/>
            </a:prstGeom>
            <a:noFill/>
            <a:ln w="19050" cap="flat" cmpd="sng" algn="ctr">
              <a:solidFill>
                <a:schemeClr val="accent1"/>
              </a:solidFill>
              <a:prstDash val="solid"/>
              <a:round/>
              <a:headEnd type="none" w="med" len="med"/>
              <a:tailEnd type="none" w="med" len="med"/>
            </a:ln>
            <a:effectLst/>
          </p:spPr>
        </p:cxnSp>
        <p:cxnSp>
          <p:nvCxnSpPr>
            <p:cNvPr id="2463" name="Straight Connector 2462">
              <a:extLst>
                <a:ext uri="{FF2B5EF4-FFF2-40B4-BE49-F238E27FC236}">
                  <a16:creationId xmlns:a16="http://schemas.microsoft.com/office/drawing/2014/main" id="{4A06EFF2-F9B3-37BD-B700-4985D00FD087}"/>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464" name="Straight Connector 2463">
              <a:extLst>
                <a:ext uri="{FF2B5EF4-FFF2-40B4-BE49-F238E27FC236}">
                  <a16:creationId xmlns:a16="http://schemas.microsoft.com/office/drawing/2014/main" id="{08C0CBFE-71E3-BF5C-D88B-73B335FB6359}"/>
                </a:ext>
              </a:extLst>
            </p:cNvPr>
            <p:cNvCxnSpPr>
              <a:cxnSpLocks/>
            </p:cNvCxnSpPr>
            <p:nvPr/>
          </p:nvCxnSpPr>
          <p:spPr bwMode="auto">
            <a:xfrm>
              <a:off x="2352682" y="2363001"/>
              <a:ext cx="57627" cy="0"/>
            </a:xfrm>
            <a:prstGeom prst="line">
              <a:avLst/>
            </a:prstGeom>
            <a:noFill/>
            <a:ln w="19050" cap="flat" cmpd="sng" algn="ctr">
              <a:solidFill>
                <a:schemeClr val="accent1"/>
              </a:solidFill>
              <a:prstDash val="solid"/>
              <a:round/>
              <a:headEnd type="none" w="med" len="med"/>
              <a:tailEnd type="none" w="med" len="med"/>
            </a:ln>
            <a:effectLst/>
          </p:spPr>
        </p:cxnSp>
      </p:grpSp>
      <p:sp>
        <p:nvSpPr>
          <p:cNvPr id="2466" name="Freeform 2465">
            <a:extLst>
              <a:ext uri="{FF2B5EF4-FFF2-40B4-BE49-F238E27FC236}">
                <a16:creationId xmlns:a16="http://schemas.microsoft.com/office/drawing/2014/main" id="{F04AF879-587E-F715-0C1C-D305CFE87D3C}"/>
              </a:ext>
            </a:extLst>
          </p:cNvPr>
          <p:cNvSpPr/>
          <p:nvPr/>
        </p:nvSpPr>
        <p:spPr bwMode="auto">
          <a:xfrm>
            <a:off x="1484241" y="2745414"/>
            <a:ext cx="2736850" cy="454025"/>
          </a:xfrm>
          <a:custGeom>
            <a:avLst/>
            <a:gdLst>
              <a:gd name="connsiteX0" fmla="*/ 0 w 2736850"/>
              <a:gd name="connsiteY0" fmla="*/ 0 h 454025"/>
              <a:gd name="connsiteX1" fmla="*/ 133350 w 2736850"/>
              <a:gd name="connsiteY1" fmla="*/ 285750 h 454025"/>
              <a:gd name="connsiteX2" fmla="*/ 361950 w 2736850"/>
              <a:gd name="connsiteY2" fmla="*/ 400050 h 454025"/>
              <a:gd name="connsiteX3" fmla="*/ 590550 w 2736850"/>
              <a:gd name="connsiteY3" fmla="*/ 377825 h 454025"/>
              <a:gd name="connsiteX4" fmla="*/ 828675 w 2736850"/>
              <a:gd name="connsiteY4" fmla="*/ 434975 h 454025"/>
              <a:gd name="connsiteX5" fmla="*/ 1073150 w 2736850"/>
              <a:gd name="connsiteY5" fmla="*/ 428625 h 454025"/>
              <a:gd name="connsiteX6" fmla="*/ 1304925 w 2736850"/>
              <a:gd name="connsiteY6" fmla="*/ 454025 h 454025"/>
              <a:gd name="connsiteX7" fmla="*/ 1549400 w 2736850"/>
              <a:gd name="connsiteY7" fmla="*/ 419100 h 454025"/>
              <a:gd name="connsiteX8" fmla="*/ 1781175 w 2736850"/>
              <a:gd name="connsiteY8" fmla="*/ 447675 h 454025"/>
              <a:gd name="connsiteX9" fmla="*/ 2019300 w 2736850"/>
              <a:gd name="connsiteY9" fmla="*/ 428625 h 454025"/>
              <a:gd name="connsiteX10" fmla="*/ 2251075 w 2736850"/>
              <a:gd name="connsiteY10" fmla="*/ 434975 h 454025"/>
              <a:gd name="connsiteX11" fmla="*/ 2492375 w 2736850"/>
              <a:gd name="connsiteY11" fmla="*/ 355600 h 454025"/>
              <a:gd name="connsiteX12" fmla="*/ 2736850 w 2736850"/>
              <a:gd name="connsiteY12" fmla="*/ 307975 h 45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36850" h="454025">
                <a:moveTo>
                  <a:pt x="0" y="0"/>
                </a:moveTo>
                <a:lnTo>
                  <a:pt x="133350" y="285750"/>
                </a:lnTo>
                <a:lnTo>
                  <a:pt x="361950" y="400050"/>
                </a:lnTo>
                <a:lnTo>
                  <a:pt x="590550" y="377825"/>
                </a:lnTo>
                <a:lnTo>
                  <a:pt x="828675" y="434975"/>
                </a:lnTo>
                <a:lnTo>
                  <a:pt x="1073150" y="428625"/>
                </a:lnTo>
                <a:lnTo>
                  <a:pt x="1304925" y="454025"/>
                </a:lnTo>
                <a:lnTo>
                  <a:pt x="1549400" y="419100"/>
                </a:lnTo>
                <a:lnTo>
                  <a:pt x="1781175" y="447675"/>
                </a:lnTo>
                <a:lnTo>
                  <a:pt x="2019300" y="428625"/>
                </a:lnTo>
                <a:lnTo>
                  <a:pt x="2251075" y="434975"/>
                </a:lnTo>
                <a:lnTo>
                  <a:pt x="2492375" y="355600"/>
                </a:lnTo>
                <a:lnTo>
                  <a:pt x="2736850" y="307975"/>
                </a:lnTo>
              </a:path>
            </a:pathLst>
          </a:custGeom>
          <a:noFill/>
          <a:ln w="28575">
            <a:solidFill>
              <a:schemeClr val="accent1"/>
            </a:solidFill>
            <a:miter lim="800000"/>
            <a:headEnd/>
            <a:tailEnd/>
          </a:ln>
        </p:spPr>
        <p:txBody>
          <a:bodyPr rtlCol="0" anchor="ctr"/>
          <a:lstStyle/>
          <a:p>
            <a:pPr algn="ctr"/>
            <a:endParaRPr lang="en-US"/>
          </a:p>
        </p:txBody>
      </p:sp>
      <p:sp>
        <p:nvSpPr>
          <p:cNvPr id="2372" name="Rectangle 2371">
            <a:extLst>
              <a:ext uri="{FF2B5EF4-FFF2-40B4-BE49-F238E27FC236}">
                <a16:creationId xmlns:a16="http://schemas.microsoft.com/office/drawing/2014/main" id="{6FF20D9E-B8FD-81FD-1990-53058AE29782}"/>
              </a:ext>
            </a:extLst>
          </p:cNvPr>
          <p:cNvSpPr/>
          <p:nvPr/>
        </p:nvSpPr>
        <p:spPr bwMode="auto">
          <a:xfrm>
            <a:off x="1337596" y="2476962"/>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2000" b="0">
              <a:solidFill>
                <a:schemeClr val="tx1"/>
              </a:solidFill>
              <a:latin typeface="Calibri" panose="020F0502020204030204" pitchFamily="34" charset="0"/>
            </a:endParaRPr>
          </a:p>
        </p:txBody>
      </p:sp>
      <p:sp>
        <p:nvSpPr>
          <p:cNvPr id="2373" name="Rectangle 2372">
            <a:extLst>
              <a:ext uri="{FF2B5EF4-FFF2-40B4-BE49-F238E27FC236}">
                <a16:creationId xmlns:a16="http://schemas.microsoft.com/office/drawing/2014/main" id="{8CF74895-EC70-4F0A-7A71-2B39375D6D89}"/>
              </a:ext>
            </a:extLst>
          </p:cNvPr>
          <p:cNvSpPr/>
          <p:nvPr/>
        </p:nvSpPr>
        <p:spPr bwMode="auto">
          <a:xfrm>
            <a:off x="1463274" y="2718635"/>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74" name="Rectangle 2373">
            <a:extLst>
              <a:ext uri="{FF2B5EF4-FFF2-40B4-BE49-F238E27FC236}">
                <a16:creationId xmlns:a16="http://schemas.microsoft.com/office/drawing/2014/main" id="{A4EF7E23-9F80-B02F-FB0B-4D611ACEE31F}"/>
              </a:ext>
            </a:extLst>
          </p:cNvPr>
          <p:cNvSpPr/>
          <p:nvPr/>
        </p:nvSpPr>
        <p:spPr bwMode="auto">
          <a:xfrm>
            <a:off x="1573121" y="2987555"/>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75" name="Rectangle 2374">
            <a:extLst>
              <a:ext uri="{FF2B5EF4-FFF2-40B4-BE49-F238E27FC236}">
                <a16:creationId xmlns:a16="http://schemas.microsoft.com/office/drawing/2014/main" id="{2A7E1058-43E3-6DD9-A93E-CCB6ED253326}"/>
              </a:ext>
            </a:extLst>
          </p:cNvPr>
          <p:cNvSpPr/>
          <p:nvPr/>
        </p:nvSpPr>
        <p:spPr bwMode="auto">
          <a:xfrm>
            <a:off x="1809051" y="3110439"/>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76" name="Rectangle 2375">
            <a:extLst>
              <a:ext uri="{FF2B5EF4-FFF2-40B4-BE49-F238E27FC236}">
                <a16:creationId xmlns:a16="http://schemas.microsoft.com/office/drawing/2014/main" id="{0422FCE2-B758-D67A-C32E-CF7F3A43F950}"/>
              </a:ext>
            </a:extLst>
          </p:cNvPr>
          <p:cNvSpPr/>
          <p:nvPr/>
        </p:nvSpPr>
        <p:spPr bwMode="auto">
          <a:xfrm>
            <a:off x="2047478" y="3095759"/>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77" name="Rectangle 2376">
            <a:extLst>
              <a:ext uri="{FF2B5EF4-FFF2-40B4-BE49-F238E27FC236}">
                <a16:creationId xmlns:a16="http://schemas.microsoft.com/office/drawing/2014/main" id="{E489041B-7146-51F4-9BD4-2502F7CBAF6B}"/>
              </a:ext>
            </a:extLst>
          </p:cNvPr>
          <p:cNvSpPr/>
          <p:nvPr/>
        </p:nvSpPr>
        <p:spPr bwMode="auto">
          <a:xfrm>
            <a:off x="2281212" y="3146345"/>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78" name="Rectangle 2377">
            <a:extLst>
              <a:ext uri="{FF2B5EF4-FFF2-40B4-BE49-F238E27FC236}">
                <a16:creationId xmlns:a16="http://schemas.microsoft.com/office/drawing/2014/main" id="{71C07CD8-F470-D646-6115-1974E4788F64}"/>
              </a:ext>
            </a:extLst>
          </p:cNvPr>
          <p:cNvSpPr/>
          <p:nvPr/>
        </p:nvSpPr>
        <p:spPr bwMode="auto">
          <a:xfrm>
            <a:off x="2519383" y="3143170"/>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79" name="Rectangle 2378">
            <a:extLst>
              <a:ext uri="{FF2B5EF4-FFF2-40B4-BE49-F238E27FC236}">
                <a16:creationId xmlns:a16="http://schemas.microsoft.com/office/drawing/2014/main" id="{C8A5427B-49D0-87C9-A565-D5C020BFB649}"/>
              </a:ext>
            </a:extLst>
          </p:cNvPr>
          <p:cNvSpPr/>
          <p:nvPr/>
        </p:nvSpPr>
        <p:spPr bwMode="auto">
          <a:xfrm>
            <a:off x="2759757" y="3166398"/>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80" name="Rectangle 2379">
            <a:extLst>
              <a:ext uri="{FF2B5EF4-FFF2-40B4-BE49-F238E27FC236}">
                <a16:creationId xmlns:a16="http://schemas.microsoft.com/office/drawing/2014/main" id="{65E2C51A-0861-73E4-0DBB-BF1555842E6B}"/>
              </a:ext>
            </a:extLst>
          </p:cNvPr>
          <p:cNvSpPr/>
          <p:nvPr/>
        </p:nvSpPr>
        <p:spPr bwMode="auto">
          <a:xfrm>
            <a:off x="2990389" y="3136820"/>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81" name="Rectangle 2380">
            <a:extLst>
              <a:ext uri="{FF2B5EF4-FFF2-40B4-BE49-F238E27FC236}">
                <a16:creationId xmlns:a16="http://schemas.microsoft.com/office/drawing/2014/main" id="{11407426-0DEE-FAF5-8DD0-78AD0E68ED28}"/>
              </a:ext>
            </a:extLst>
          </p:cNvPr>
          <p:cNvSpPr/>
          <p:nvPr/>
        </p:nvSpPr>
        <p:spPr bwMode="auto">
          <a:xfrm>
            <a:off x="3222046" y="3163223"/>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82" name="Rectangle 2381">
            <a:extLst>
              <a:ext uri="{FF2B5EF4-FFF2-40B4-BE49-F238E27FC236}">
                <a16:creationId xmlns:a16="http://schemas.microsoft.com/office/drawing/2014/main" id="{AF1466A6-D055-58E8-4E9D-22DDEFBE0145}"/>
              </a:ext>
            </a:extLst>
          </p:cNvPr>
          <p:cNvSpPr/>
          <p:nvPr/>
        </p:nvSpPr>
        <p:spPr bwMode="auto">
          <a:xfrm>
            <a:off x="3468194" y="3142968"/>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83" name="Rectangle 2382">
            <a:extLst>
              <a:ext uri="{FF2B5EF4-FFF2-40B4-BE49-F238E27FC236}">
                <a16:creationId xmlns:a16="http://schemas.microsoft.com/office/drawing/2014/main" id="{196BE8DA-1FE7-F067-CBDE-4F137C201125}"/>
              </a:ext>
            </a:extLst>
          </p:cNvPr>
          <p:cNvSpPr/>
          <p:nvPr/>
        </p:nvSpPr>
        <p:spPr bwMode="auto">
          <a:xfrm>
            <a:off x="3699745" y="3145885"/>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84" name="Rectangle 2383">
            <a:extLst>
              <a:ext uri="{FF2B5EF4-FFF2-40B4-BE49-F238E27FC236}">
                <a16:creationId xmlns:a16="http://schemas.microsoft.com/office/drawing/2014/main" id="{3083ADCF-EB74-C0A2-2319-C43EDA7E0FED}"/>
              </a:ext>
            </a:extLst>
          </p:cNvPr>
          <p:cNvSpPr/>
          <p:nvPr/>
        </p:nvSpPr>
        <p:spPr bwMode="auto">
          <a:xfrm>
            <a:off x="3936564" y="3062914"/>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85" name="Rectangle 2384">
            <a:extLst>
              <a:ext uri="{FF2B5EF4-FFF2-40B4-BE49-F238E27FC236}">
                <a16:creationId xmlns:a16="http://schemas.microsoft.com/office/drawing/2014/main" id="{12466C52-CC8F-9C5C-FEFA-66202E9FAB0E}"/>
              </a:ext>
            </a:extLst>
          </p:cNvPr>
          <p:cNvSpPr/>
          <p:nvPr/>
        </p:nvSpPr>
        <p:spPr bwMode="auto">
          <a:xfrm>
            <a:off x="4176898" y="3022209"/>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AEC61EF5-F95C-F0F1-E156-FE96C6135B34}"/>
              </a:ext>
            </a:extLst>
          </p:cNvPr>
          <p:cNvSpPr>
            <a:spLocks noGrp="1"/>
          </p:cNvSpPr>
          <p:nvPr>
            <p:ph type="title"/>
          </p:nvPr>
        </p:nvSpPr>
        <p:spPr>
          <a:xfrm>
            <a:off x="609759" y="238127"/>
            <a:ext cx="10872444" cy="1103313"/>
          </a:xfrm>
        </p:spPr>
        <p:txBody>
          <a:bodyPr wrap="square" anchor="ctr">
            <a:normAutofit/>
          </a:bodyPr>
          <a:lstStyle/>
          <a:p>
            <a:r>
              <a:rPr lang="en-US"/>
              <a:t>SYMMETRY: Change in Liver Enzymes at Wk 96</a:t>
            </a:r>
          </a:p>
        </p:txBody>
      </p:sp>
      <p:sp>
        <p:nvSpPr>
          <p:cNvPr id="3" name="Text Box 11">
            <a:extLst>
              <a:ext uri="{FF2B5EF4-FFF2-40B4-BE49-F238E27FC236}">
                <a16:creationId xmlns:a16="http://schemas.microsoft.com/office/drawing/2014/main" id="{A507FDCC-5B3D-E05B-2733-86A8363DBA1F}"/>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Noureddin. NEJM. 2025;[Epub].</a:t>
            </a:r>
          </a:p>
        </p:txBody>
      </p:sp>
      <p:sp>
        <p:nvSpPr>
          <p:cNvPr id="7" name="Content Placeholder 3">
            <a:extLst>
              <a:ext uri="{FF2B5EF4-FFF2-40B4-BE49-F238E27FC236}">
                <a16:creationId xmlns:a16="http://schemas.microsoft.com/office/drawing/2014/main" id="{85B9F7D6-30E9-3A41-19BC-A31122BD35EC}"/>
              </a:ext>
            </a:extLst>
          </p:cNvPr>
          <p:cNvSpPr txBox="1">
            <a:spLocks/>
          </p:cNvSpPr>
          <p:nvPr/>
        </p:nvSpPr>
        <p:spPr bwMode="auto">
          <a:xfrm>
            <a:off x="1060173" y="1460179"/>
            <a:ext cx="3529284" cy="44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800" b="1" kern="0"/>
              <a:t>Change in ALT</a:t>
            </a:r>
          </a:p>
        </p:txBody>
      </p:sp>
      <p:sp>
        <p:nvSpPr>
          <p:cNvPr id="10" name="TextBox 9">
            <a:extLst>
              <a:ext uri="{FF2B5EF4-FFF2-40B4-BE49-F238E27FC236}">
                <a16:creationId xmlns:a16="http://schemas.microsoft.com/office/drawing/2014/main" id="{7863DFE5-BA48-94F5-4858-0EFF213AA63F}"/>
              </a:ext>
            </a:extLst>
          </p:cNvPr>
          <p:cNvSpPr txBox="1"/>
          <p:nvPr/>
        </p:nvSpPr>
        <p:spPr bwMode="auto">
          <a:xfrm>
            <a:off x="3764788" y="5414710"/>
            <a:ext cx="50845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Placebo              Efruxifermin 28 mg                Efruxifermin 50 mg </a:t>
            </a:r>
          </a:p>
        </p:txBody>
      </p:sp>
      <p:graphicFrame>
        <p:nvGraphicFramePr>
          <p:cNvPr id="11" name="Table 10">
            <a:extLst>
              <a:ext uri="{FF2B5EF4-FFF2-40B4-BE49-F238E27FC236}">
                <a16:creationId xmlns:a16="http://schemas.microsoft.com/office/drawing/2014/main" id="{B1A5E4F7-CBD7-9EB8-01F5-E524E45A0782}"/>
              </a:ext>
            </a:extLst>
          </p:cNvPr>
          <p:cNvGraphicFramePr>
            <a:graphicFrameLocks noGrp="1"/>
          </p:cNvGraphicFramePr>
          <p:nvPr>
            <p:extLst>
              <p:ext uri="{D42A27DB-BD31-4B8C-83A1-F6EECF244321}">
                <p14:modId xmlns:p14="http://schemas.microsoft.com/office/powerpoint/2010/main" val="3848234961"/>
              </p:ext>
            </p:extLst>
          </p:nvPr>
        </p:nvGraphicFramePr>
        <p:xfrm>
          <a:off x="4525359" y="1927394"/>
          <a:ext cx="3193610" cy="1432560"/>
        </p:xfrm>
        <a:graphic>
          <a:graphicData uri="http://schemas.openxmlformats.org/drawingml/2006/table">
            <a:tbl>
              <a:tblPr firstRow="1" bandRow="1">
                <a:tableStyleId>{EB344D84-9AFB-497E-A393-DC336BA19D2E}</a:tableStyleId>
              </a:tblPr>
              <a:tblGrid>
                <a:gridCol w="1718772">
                  <a:extLst>
                    <a:ext uri="{9D8B030D-6E8A-4147-A177-3AD203B41FA5}">
                      <a16:colId xmlns:a16="http://schemas.microsoft.com/office/drawing/2014/main" val="1332529374"/>
                    </a:ext>
                  </a:extLst>
                </a:gridCol>
                <a:gridCol w="538480">
                  <a:extLst>
                    <a:ext uri="{9D8B030D-6E8A-4147-A177-3AD203B41FA5}">
                      <a16:colId xmlns:a16="http://schemas.microsoft.com/office/drawing/2014/main" val="2938770724"/>
                    </a:ext>
                  </a:extLst>
                </a:gridCol>
                <a:gridCol w="936358">
                  <a:extLst>
                    <a:ext uri="{9D8B030D-6E8A-4147-A177-3AD203B41FA5}">
                      <a16:colId xmlns:a16="http://schemas.microsoft.com/office/drawing/2014/main" val="2159240341"/>
                    </a:ext>
                  </a:extLst>
                </a:gridCol>
              </a:tblGrid>
              <a:tr h="370840">
                <a:tc>
                  <a:txBody>
                    <a:bodyPr/>
                    <a:lstStyle/>
                    <a:p>
                      <a:r>
                        <a:rPr lang="en-US" sz="1400"/>
                        <a:t>ALT Level, U/L</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algn="ctr"/>
                      <a:r>
                        <a:rPr lang="en-US" sz="1400"/>
                        <a:t>BL</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algn="ctr"/>
                      <a:r>
                        <a:rPr lang="en-US" sz="1400"/>
                        <a:t>Change at </a:t>
                      </a:r>
                      <a:br>
                        <a:rPr lang="en-US" sz="1400"/>
                      </a:br>
                      <a:r>
                        <a:rPr lang="en-US" sz="1400"/>
                        <a:t>Wk 96</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17145692"/>
                  </a:ext>
                </a:extLst>
              </a:tr>
              <a:tr h="193648">
                <a:tc>
                  <a:txBody>
                    <a:bodyPr/>
                    <a:lstStyle/>
                    <a:p>
                      <a:r>
                        <a:rPr lang="en-US" sz="1400">
                          <a:solidFill>
                            <a:schemeClr val="bg1"/>
                          </a:solidFill>
                        </a:rPr>
                        <a:t>Placebo</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40.3</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-6.8</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51783193"/>
                  </a:ext>
                </a:extLst>
              </a:tr>
              <a:tr h="244308">
                <a:tc>
                  <a:txBody>
                    <a:bodyPr/>
                    <a:lstStyle/>
                    <a:p>
                      <a:r>
                        <a:rPr lang="en-US" sz="1400">
                          <a:solidFill>
                            <a:schemeClr val="bg1"/>
                          </a:solidFill>
                        </a:rPr>
                        <a:t>Efruxifermin 28 mg</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10.1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-10.5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01354165"/>
                  </a:ext>
                </a:extLst>
              </a:tr>
              <a:tr h="214811">
                <a:tc>
                  <a:txBody>
                    <a:bodyPr/>
                    <a:lstStyle/>
                    <a:p>
                      <a:r>
                        <a:rPr lang="en-US" sz="1400">
                          <a:solidFill>
                            <a:schemeClr val="bg1"/>
                          </a:solidFill>
                        </a:rPr>
                        <a:t>Efruxifermin 50 mg</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38.4</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-11.1</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45172651"/>
                  </a:ext>
                </a:extLst>
              </a:tr>
            </a:tbl>
          </a:graphicData>
        </a:graphic>
      </p:graphicFrame>
      <p:graphicFrame>
        <p:nvGraphicFramePr>
          <p:cNvPr id="12" name="Table 11">
            <a:extLst>
              <a:ext uri="{FF2B5EF4-FFF2-40B4-BE49-F238E27FC236}">
                <a16:creationId xmlns:a16="http://schemas.microsoft.com/office/drawing/2014/main" id="{9040A2DD-01DF-8483-8C2A-61C7530F14E3}"/>
              </a:ext>
            </a:extLst>
          </p:cNvPr>
          <p:cNvGraphicFramePr>
            <a:graphicFrameLocks noGrp="1"/>
          </p:cNvGraphicFramePr>
          <p:nvPr>
            <p:extLst>
              <p:ext uri="{D42A27DB-BD31-4B8C-83A1-F6EECF244321}">
                <p14:modId xmlns:p14="http://schemas.microsoft.com/office/powerpoint/2010/main" val="1539384686"/>
              </p:ext>
            </p:extLst>
          </p:nvPr>
        </p:nvGraphicFramePr>
        <p:xfrm>
          <a:off x="4525359" y="3610088"/>
          <a:ext cx="3193610" cy="1432560"/>
        </p:xfrm>
        <a:graphic>
          <a:graphicData uri="http://schemas.openxmlformats.org/drawingml/2006/table">
            <a:tbl>
              <a:tblPr firstRow="1" bandRow="1">
                <a:tableStyleId>{EB344D84-9AFB-497E-A393-DC336BA19D2E}</a:tableStyleId>
              </a:tblPr>
              <a:tblGrid>
                <a:gridCol w="1718772">
                  <a:extLst>
                    <a:ext uri="{9D8B030D-6E8A-4147-A177-3AD203B41FA5}">
                      <a16:colId xmlns:a16="http://schemas.microsoft.com/office/drawing/2014/main" val="1332529374"/>
                    </a:ext>
                  </a:extLst>
                </a:gridCol>
                <a:gridCol w="538480">
                  <a:extLst>
                    <a:ext uri="{9D8B030D-6E8A-4147-A177-3AD203B41FA5}">
                      <a16:colId xmlns:a16="http://schemas.microsoft.com/office/drawing/2014/main" val="2938770724"/>
                    </a:ext>
                  </a:extLst>
                </a:gridCol>
                <a:gridCol w="936358">
                  <a:extLst>
                    <a:ext uri="{9D8B030D-6E8A-4147-A177-3AD203B41FA5}">
                      <a16:colId xmlns:a16="http://schemas.microsoft.com/office/drawing/2014/main" val="2159240341"/>
                    </a:ext>
                  </a:extLst>
                </a:gridCol>
              </a:tblGrid>
              <a:tr h="370840">
                <a:tc>
                  <a:txBody>
                    <a:bodyPr/>
                    <a:lstStyle/>
                    <a:p>
                      <a:r>
                        <a:rPr lang="en-US" sz="1400">
                          <a:solidFill>
                            <a:schemeClr val="tx1"/>
                          </a:solidFill>
                        </a:rPr>
                        <a:t>AST Level, U/L</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algn="ctr"/>
                      <a:r>
                        <a:rPr lang="en-US" sz="1400">
                          <a:solidFill>
                            <a:schemeClr val="tx1"/>
                          </a:solidFill>
                        </a:rPr>
                        <a:t>BL</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algn="ctr"/>
                      <a:r>
                        <a:rPr lang="en-US" sz="1400">
                          <a:solidFill>
                            <a:schemeClr val="tx1"/>
                          </a:solidFill>
                        </a:rPr>
                        <a:t>Change at </a:t>
                      </a:r>
                      <a:br>
                        <a:rPr lang="en-US" sz="1400">
                          <a:solidFill>
                            <a:schemeClr val="tx1"/>
                          </a:solidFill>
                        </a:rPr>
                      </a:br>
                      <a:r>
                        <a:rPr lang="en-US" sz="1400">
                          <a:solidFill>
                            <a:schemeClr val="tx1"/>
                          </a:solidFill>
                        </a:rPr>
                        <a:t>Wk 96</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17145692"/>
                  </a:ext>
                </a:extLst>
              </a:tr>
              <a:tr h="193648">
                <a:tc>
                  <a:txBody>
                    <a:bodyPr/>
                    <a:lstStyle/>
                    <a:p>
                      <a:r>
                        <a:rPr lang="en-US" sz="1400">
                          <a:solidFill>
                            <a:schemeClr val="bg1"/>
                          </a:solidFill>
                        </a:rPr>
                        <a:t>Placebo</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35.5</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-1.6</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51783193"/>
                  </a:ext>
                </a:extLst>
              </a:tr>
              <a:tr h="244308">
                <a:tc>
                  <a:txBody>
                    <a:bodyPr/>
                    <a:lstStyle/>
                    <a:p>
                      <a:r>
                        <a:rPr lang="en-US" sz="1400">
                          <a:solidFill>
                            <a:schemeClr val="bg1"/>
                          </a:solidFill>
                        </a:rPr>
                        <a:t>Efruxifermin 28 mg</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37.1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-8.1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01354165"/>
                  </a:ext>
                </a:extLst>
              </a:tr>
              <a:tr h="214811">
                <a:tc>
                  <a:txBody>
                    <a:bodyPr/>
                    <a:lstStyle/>
                    <a:p>
                      <a:r>
                        <a:rPr lang="en-US" sz="1400">
                          <a:solidFill>
                            <a:schemeClr val="bg1"/>
                          </a:solidFill>
                        </a:rPr>
                        <a:t>Efruxifermin 50 mg</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37.5</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-11.2</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45172651"/>
                  </a:ext>
                </a:extLst>
              </a:tr>
            </a:tbl>
          </a:graphicData>
        </a:graphic>
      </p:graphicFrame>
      <p:sp>
        <p:nvSpPr>
          <p:cNvPr id="13" name="TextBox 12">
            <a:extLst>
              <a:ext uri="{FF2B5EF4-FFF2-40B4-BE49-F238E27FC236}">
                <a16:creationId xmlns:a16="http://schemas.microsoft.com/office/drawing/2014/main" id="{621E8582-E566-9E7D-608E-18E8A56AFAFF}"/>
              </a:ext>
            </a:extLst>
          </p:cNvPr>
          <p:cNvSpPr txBox="1"/>
          <p:nvPr/>
        </p:nvSpPr>
        <p:spPr bwMode="auto">
          <a:xfrm>
            <a:off x="2227609" y="3945956"/>
            <a:ext cx="10615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Wk</a:t>
            </a:r>
          </a:p>
        </p:txBody>
      </p:sp>
      <p:sp>
        <p:nvSpPr>
          <p:cNvPr id="15" name="TextBox 14">
            <a:extLst>
              <a:ext uri="{FF2B5EF4-FFF2-40B4-BE49-F238E27FC236}">
                <a16:creationId xmlns:a16="http://schemas.microsoft.com/office/drawing/2014/main" id="{F8CF8166-F924-C7A3-C88A-5B867BB56865}"/>
              </a:ext>
            </a:extLst>
          </p:cNvPr>
          <p:cNvSpPr txBox="1"/>
          <p:nvPr/>
        </p:nvSpPr>
        <p:spPr bwMode="auto">
          <a:xfrm rot="16200000">
            <a:off x="-1213119" y="2718237"/>
            <a:ext cx="3795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Change in ALT (U/L)</a:t>
            </a:r>
          </a:p>
        </p:txBody>
      </p:sp>
      <p:sp>
        <p:nvSpPr>
          <p:cNvPr id="17" name="TextBox 16">
            <a:extLst>
              <a:ext uri="{FF2B5EF4-FFF2-40B4-BE49-F238E27FC236}">
                <a16:creationId xmlns:a16="http://schemas.microsoft.com/office/drawing/2014/main" id="{DF14DEE5-6C54-D4BB-C549-C904ECC614FF}"/>
              </a:ext>
            </a:extLst>
          </p:cNvPr>
          <p:cNvSpPr txBox="1"/>
          <p:nvPr/>
        </p:nvSpPr>
        <p:spPr bwMode="auto">
          <a:xfrm>
            <a:off x="458331" y="4198059"/>
            <a:ext cx="406702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a:solidFill>
                  <a:schemeClr val="bg1"/>
                </a:solidFill>
                <a:latin typeface="Calibri" panose="020F0502020204030204" pitchFamily="34" charset="0"/>
              </a:rPr>
              <a:t>Patients at Risk, n</a:t>
            </a:r>
            <a:br>
              <a:rPr lang="en-US" sz="1100" b="0">
                <a:solidFill>
                  <a:schemeClr val="bg1"/>
                </a:solidFill>
                <a:latin typeface="Calibri" panose="020F0502020204030204" pitchFamily="34" charset="0"/>
              </a:rPr>
            </a:br>
            <a:r>
              <a:rPr lang="en-US" sz="1100" b="0">
                <a:solidFill>
                  <a:schemeClr val="accent3"/>
                </a:solidFill>
                <a:latin typeface="Calibri" panose="020F0502020204030204" pitchFamily="34" charset="0"/>
              </a:rPr>
              <a:t>Placebo          61          60          59          57           54          50          49</a:t>
            </a:r>
            <a:br>
              <a:rPr lang="en-US" sz="1100" b="0">
                <a:solidFill>
                  <a:schemeClr val="bg1"/>
                </a:solidFill>
                <a:latin typeface="Calibri" panose="020F0502020204030204" pitchFamily="34" charset="0"/>
              </a:rPr>
            </a:br>
            <a:r>
              <a:rPr lang="en-US" sz="1100" b="0">
                <a:solidFill>
                  <a:schemeClr val="accent1"/>
                </a:solidFill>
                <a:latin typeface="Calibri" panose="020F0502020204030204" pitchFamily="34" charset="0"/>
              </a:rPr>
              <a:t>Efruxifermin 57           52         47           45           44          41          40 </a:t>
            </a:r>
            <a:br>
              <a:rPr lang="en-US" sz="1100" b="0">
                <a:solidFill>
                  <a:schemeClr val="accent1"/>
                </a:solidFill>
                <a:latin typeface="Calibri" panose="020F0502020204030204" pitchFamily="34" charset="0"/>
              </a:rPr>
            </a:br>
            <a:r>
              <a:rPr lang="en-US" sz="1100" b="0">
                <a:solidFill>
                  <a:schemeClr val="accent1"/>
                </a:solidFill>
                <a:latin typeface="Calibri" panose="020F0502020204030204" pitchFamily="34" charset="0"/>
              </a:rPr>
              <a:t>28 mg</a:t>
            </a:r>
            <a:br>
              <a:rPr lang="en-US" sz="1100" b="0">
                <a:solidFill>
                  <a:schemeClr val="bg1"/>
                </a:solidFill>
                <a:latin typeface="Calibri" panose="020F0502020204030204" pitchFamily="34" charset="0"/>
              </a:rPr>
            </a:br>
            <a:r>
              <a:rPr lang="en-US" sz="1100" b="0">
                <a:solidFill>
                  <a:schemeClr val="accent2"/>
                </a:solidFill>
                <a:latin typeface="Calibri" panose="020F0502020204030204" pitchFamily="34" charset="0"/>
              </a:rPr>
              <a:t>Efruxifermin 63           55           50          51          47          47          47</a:t>
            </a:r>
            <a:br>
              <a:rPr lang="en-US" sz="1100" b="0">
                <a:solidFill>
                  <a:schemeClr val="accent2"/>
                </a:solidFill>
                <a:latin typeface="Calibri" panose="020F0502020204030204" pitchFamily="34" charset="0"/>
              </a:rPr>
            </a:br>
            <a:r>
              <a:rPr lang="en-US" sz="1100" b="0">
                <a:solidFill>
                  <a:schemeClr val="accent2"/>
                </a:solidFill>
                <a:latin typeface="Calibri" panose="020F0502020204030204" pitchFamily="34" charset="0"/>
              </a:rPr>
              <a:t>50 mg</a:t>
            </a:r>
          </a:p>
        </p:txBody>
      </p:sp>
      <p:sp>
        <p:nvSpPr>
          <p:cNvPr id="19" name="TextBox 18">
            <a:extLst>
              <a:ext uri="{FF2B5EF4-FFF2-40B4-BE49-F238E27FC236}">
                <a16:creationId xmlns:a16="http://schemas.microsoft.com/office/drawing/2014/main" id="{BA95F521-4580-75E1-01C6-17A443D9C13B}"/>
              </a:ext>
            </a:extLst>
          </p:cNvPr>
          <p:cNvSpPr txBox="1"/>
          <p:nvPr/>
        </p:nvSpPr>
        <p:spPr bwMode="auto">
          <a:xfrm>
            <a:off x="7813857" y="4252944"/>
            <a:ext cx="418860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a:solidFill>
                  <a:schemeClr val="bg1"/>
                </a:solidFill>
                <a:latin typeface="Calibri" panose="020F0502020204030204" pitchFamily="34" charset="0"/>
              </a:rPr>
              <a:t>Patients at Risk, n</a:t>
            </a:r>
            <a:br>
              <a:rPr lang="en-US" sz="1100" b="0">
                <a:solidFill>
                  <a:schemeClr val="bg1"/>
                </a:solidFill>
                <a:latin typeface="Calibri" panose="020F0502020204030204" pitchFamily="34" charset="0"/>
              </a:rPr>
            </a:br>
            <a:r>
              <a:rPr lang="en-US" sz="1100" b="0">
                <a:solidFill>
                  <a:schemeClr val="accent3"/>
                </a:solidFill>
                <a:latin typeface="Calibri" panose="020F0502020204030204" pitchFamily="34" charset="0"/>
              </a:rPr>
              <a:t>Placebo        61          60          59           57          54           50            49</a:t>
            </a:r>
            <a:br>
              <a:rPr lang="en-US" sz="1100" b="0">
                <a:solidFill>
                  <a:schemeClr val="bg1"/>
                </a:solidFill>
                <a:latin typeface="Calibri" panose="020F0502020204030204" pitchFamily="34" charset="0"/>
              </a:rPr>
            </a:br>
            <a:r>
              <a:rPr lang="en-US" sz="1100" b="0">
                <a:solidFill>
                  <a:schemeClr val="accent1"/>
                </a:solidFill>
                <a:latin typeface="Calibri" panose="020F0502020204030204" pitchFamily="34" charset="0"/>
              </a:rPr>
              <a:t>Efruxifermin</a:t>
            </a:r>
            <a:r>
              <a:rPr lang="en-US" sz="1100" b="0">
                <a:solidFill>
                  <a:schemeClr val="bg1"/>
                </a:solidFill>
                <a:latin typeface="Calibri" panose="020F0502020204030204" pitchFamily="34" charset="0"/>
              </a:rPr>
              <a:t> </a:t>
            </a:r>
            <a:r>
              <a:rPr lang="en-US" sz="1100" b="0">
                <a:solidFill>
                  <a:schemeClr val="accent1"/>
                </a:solidFill>
                <a:latin typeface="Calibri" panose="020F0502020204030204" pitchFamily="34" charset="0"/>
              </a:rPr>
              <a:t>57         52          47           45           44          41           40 </a:t>
            </a:r>
            <a:br>
              <a:rPr lang="en-US" sz="1100" b="0">
                <a:solidFill>
                  <a:schemeClr val="bg1"/>
                </a:solidFill>
                <a:latin typeface="Calibri" panose="020F0502020204030204" pitchFamily="34" charset="0"/>
              </a:rPr>
            </a:br>
            <a:r>
              <a:rPr lang="en-US" sz="1100" b="0">
                <a:solidFill>
                  <a:schemeClr val="accent1"/>
                </a:solidFill>
                <a:latin typeface="Calibri" panose="020F0502020204030204" pitchFamily="34" charset="0"/>
              </a:rPr>
              <a:t>28 mg</a:t>
            </a:r>
            <a:br>
              <a:rPr lang="en-US" sz="1100" b="0">
                <a:solidFill>
                  <a:schemeClr val="bg1"/>
                </a:solidFill>
                <a:latin typeface="Calibri" panose="020F0502020204030204" pitchFamily="34" charset="0"/>
              </a:rPr>
            </a:br>
            <a:r>
              <a:rPr lang="en-US" sz="1100" b="0">
                <a:solidFill>
                  <a:schemeClr val="accent2"/>
                </a:solidFill>
                <a:latin typeface="Calibri" panose="020F0502020204030204" pitchFamily="34" charset="0"/>
              </a:rPr>
              <a:t>Efruxifermin 63         55           50           51          47           47          47</a:t>
            </a:r>
            <a:br>
              <a:rPr lang="en-US" sz="1100" b="0">
                <a:solidFill>
                  <a:schemeClr val="accent2"/>
                </a:solidFill>
                <a:latin typeface="Calibri" panose="020F0502020204030204" pitchFamily="34" charset="0"/>
              </a:rPr>
            </a:br>
            <a:r>
              <a:rPr lang="en-US" sz="1100" b="0">
                <a:solidFill>
                  <a:schemeClr val="accent2"/>
                </a:solidFill>
                <a:latin typeface="Calibri" panose="020F0502020204030204" pitchFamily="34" charset="0"/>
              </a:rPr>
              <a:t>50 mg</a:t>
            </a:r>
          </a:p>
        </p:txBody>
      </p:sp>
      <p:cxnSp>
        <p:nvCxnSpPr>
          <p:cNvPr id="9" name="Straight Connector 8">
            <a:extLst>
              <a:ext uri="{FF2B5EF4-FFF2-40B4-BE49-F238E27FC236}">
                <a16:creationId xmlns:a16="http://schemas.microsoft.com/office/drawing/2014/main" id="{A18B10EF-624B-D8FD-A911-915A52FA6F51}"/>
              </a:ext>
            </a:extLst>
          </p:cNvPr>
          <p:cNvCxnSpPr/>
          <p:nvPr/>
        </p:nvCxnSpPr>
        <p:spPr bwMode="auto">
          <a:xfrm>
            <a:off x="1371048"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3153CA3-72A2-41B3-6212-132C76D851F3}"/>
              </a:ext>
            </a:extLst>
          </p:cNvPr>
          <p:cNvCxnSpPr/>
          <p:nvPr/>
        </p:nvCxnSpPr>
        <p:spPr bwMode="auto">
          <a:xfrm>
            <a:off x="1602823"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36A1B4A-2678-4EA6-CBDA-CDC6471D54D2}"/>
              </a:ext>
            </a:extLst>
          </p:cNvPr>
          <p:cNvCxnSpPr/>
          <p:nvPr/>
        </p:nvCxnSpPr>
        <p:spPr bwMode="auto">
          <a:xfrm>
            <a:off x="1837773"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7A06D0D-0716-DEFB-81BF-6198D8CCE63A}"/>
              </a:ext>
            </a:extLst>
          </p:cNvPr>
          <p:cNvCxnSpPr/>
          <p:nvPr/>
        </p:nvCxnSpPr>
        <p:spPr bwMode="auto">
          <a:xfrm>
            <a:off x="2088598"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2661237-C10E-AF60-87EE-3F437DBA4661}"/>
              </a:ext>
            </a:extLst>
          </p:cNvPr>
          <p:cNvCxnSpPr/>
          <p:nvPr/>
        </p:nvCxnSpPr>
        <p:spPr bwMode="auto">
          <a:xfrm>
            <a:off x="2320373"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254B9AE-1181-16E5-E03C-5D3F9805AB3B}"/>
              </a:ext>
            </a:extLst>
          </p:cNvPr>
          <p:cNvCxnSpPr/>
          <p:nvPr/>
        </p:nvCxnSpPr>
        <p:spPr bwMode="auto">
          <a:xfrm>
            <a:off x="2555323"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9FA40CE-C7AC-7948-6E56-636BC166689B}"/>
              </a:ext>
            </a:extLst>
          </p:cNvPr>
          <p:cNvCxnSpPr/>
          <p:nvPr/>
        </p:nvCxnSpPr>
        <p:spPr bwMode="auto">
          <a:xfrm>
            <a:off x="2787098"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1067174-0DB9-BC73-1B4C-B6EC48706A0A}"/>
              </a:ext>
            </a:extLst>
          </p:cNvPr>
          <p:cNvCxnSpPr/>
          <p:nvPr/>
        </p:nvCxnSpPr>
        <p:spPr bwMode="auto">
          <a:xfrm>
            <a:off x="3018873"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588A2FA-0944-B0B1-AEDF-B22272BD31B0}"/>
              </a:ext>
            </a:extLst>
          </p:cNvPr>
          <p:cNvCxnSpPr/>
          <p:nvPr/>
        </p:nvCxnSpPr>
        <p:spPr bwMode="auto">
          <a:xfrm>
            <a:off x="3253823"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007FECD-76D7-9DCA-8C93-3F19619D1FA5}"/>
              </a:ext>
            </a:extLst>
          </p:cNvPr>
          <p:cNvCxnSpPr/>
          <p:nvPr/>
        </p:nvCxnSpPr>
        <p:spPr bwMode="auto">
          <a:xfrm>
            <a:off x="3504648"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F06C098-9463-61B5-7F9C-114BD3A54A87}"/>
              </a:ext>
            </a:extLst>
          </p:cNvPr>
          <p:cNvCxnSpPr/>
          <p:nvPr/>
        </p:nvCxnSpPr>
        <p:spPr bwMode="auto">
          <a:xfrm>
            <a:off x="3736423"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CDB461F-D506-5F5D-5E1F-87136D90AA87}"/>
              </a:ext>
            </a:extLst>
          </p:cNvPr>
          <p:cNvCxnSpPr/>
          <p:nvPr/>
        </p:nvCxnSpPr>
        <p:spPr bwMode="auto">
          <a:xfrm>
            <a:off x="3971373"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11BDB3B-83A3-D1F8-E783-4A7607E8A411}"/>
              </a:ext>
            </a:extLst>
          </p:cNvPr>
          <p:cNvCxnSpPr/>
          <p:nvPr/>
        </p:nvCxnSpPr>
        <p:spPr bwMode="auto">
          <a:xfrm>
            <a:off x="4211457" y="3723471"/>
            <a:ext cx="0" cy="68894"/>
          </a:xfrm>
          <a:prstGeom prst="line">
            <a:avLst/>
          </a:prstGeom>
          <a:noFill/>
          <a:ln w="28575" cap="flat" cmpd="sng" algn="ctr">
            <a:solidFill>
              <a:schemeClr val="bg1"/>
            </a:solidFill>
            <a:prstDash val="solid"/>
            <a:round/>
            <a:headEnd type="none" w="med" len="med"/>
            <a:tailEnd type="none" w="med" len="med"/>
          </a:ln>
          <a:effectLst/>
        </p:spPr>
      </p:cxnSp>
      <p:sp>
        <p:nvSpPr>
          <p:cNvPr id="5" name="Freeform 4">
            <a:extLst>
              <a:ext uri="{FF2B5EF4-FFF2-40B4-BE49-F238E27FC236}">
                <a16:creationId xmlns:a16="http://schemas.microsoft.com/office/drawing/2014/main" id="{99D9D9C0-7DA2-E894-372B-D3E922A9DF1B}"/>
              </a:ext>
            </a:extLst>
          </p:cNvPr>
          <p:cNvSpPr/>
          <p:nvPr/>
        </p:nvSpPr>
        <p:spPr bwMode="auto">
          <a:xfrm>
            <a:off x="1371048" y="2021822"/>
            <a:ext cx="2842477" cy="1703397"/>
          </a:xfrm>
          <a:custGeom>
            <a:avLst/>
            <a:gdLst>
              <a:gd name="connsiteX0" fmla="*/ 0 w 2842477"/>
              <a:gd name="connsiteY0" fmla="*/ 0 h 1703397"/>
              <a:gd name="connsiteX1" fmla="*/ 0 w 2842477"/>
              <a:gd name="connsiteY1" fmla="*/ 1703397 h 1703397"/>
              <a:gd name="connsiteX2" fmla="*/ 2842477 w 2842477"/>
              <a:gd name="connsiteY2" fmla="*/ 1703397 h 1703397"/>
            </a:gdLst>
            <a:ahLst/>
            <a:cxnLst>
              <a:cxn ang="0">
                <a:pos x="connsiteX0" y="connsiteY0"/>
              </a:cxn>
              <a:cxn ang="0">
                <a:pos x="connsiteX1" y="connsiteY1"/>
              </a:cxn>
              <a:cxn ang="0">
                <a:pos x="connsiteX2" y="connsiteY2"/>
              </a:cxn>
            </a:cxnLst>
            <a:rect l="l" t="t" r="r" b="b"/>
            <a:pathLst>
              <a:path w="2842477" h="1703397">
                <a:moveTo>
                  <a:pt x="0" y="0"/>
                </a:moveTo>
                <a:lnTo>
                  <a:pt x="0" y="1703397"/>
                </a:lnTo>
                <a:lnTo>
                  <a:pt x="2842477" y="1703397"/>
                </a:lnTo>
              </a:path>
            </a:pathLst>
          </a:custGeom>
          <a:noFill/>
          <a:ln w="28575">
            <a:solidFill>
              <a:schemeClr val="bg1"/>
            </a:solidFill>
            <a:miter lim="800000"/>
            <a:headEnd/>
            <a:tailEnd/>
          </a:ln>
        </p:spPr>
        <p:txBody>
          <a:bodyPr rtlCol="0" anchor="ctr"/>
          <a:lstStyle/>
          <a:p>
            <a:pPr algn="ctr"/>
            <a:endParaRPr lang="en-US"/>
          </a:p>
        </p:txBody>
      </p:sp>
      <p:cxnSp>
        <p:nvCxnSpPr>
          <p:cNvPr id="35" name="Straight Connector 34">
            <a:extLst>
              <a:ext uri="{FF2B5EF4-FFF2-40B4-BE49-F238E27FC236}">
                <a16:creationId xmlns:a16="http://schemas.microsoft.com/office/drawing/2014/main" id="{A3F980F5-3A0E-02D9-1DB3-F8EDB1EC5718}"/>
              </a:ext>
            </a:extLst>
          </p:cNvPr>
          <p:cNvCxnSpPr>
            <a:cxnSpLocks/>
          </p:cNvCxnSpPr>
          <p:nvPr/>
        </p:nvCxnSpPr>
        <p:spPr bwMode="auto">
          <a:xfrm>
            <a:off x="1289605" y="2021822"/>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F068DEF-3B95-A8DF-FE37-D9C1830F0445}"/>
              </a:ext>
            </a:extLst>
          </p:cNvPr>
          <p:cNvCxnSpPr>
            <a:cxnSpLocks/>
          </p:cNvCxnSpPr>
          <p:nvPr/>
        </p:nvCxnSpPr>
        <p:spPr bwMode="auto">
          <a:xfrm>
            <a:off x="1289605" y="2264936"/>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65B7324-9DFF-24FE-61FC-2B1FD3469806}"/>
              </a:ext>
            </a:extLst>
          </p:cNvPr>
          <p:cNvCxnSpPr>
            <a:cxnSpLocks/>
          </p:cNvCxnSpPr>
          <p:nvPr/>
        </p:nvCxnSpPr>
        <p:spPr bwMode="auto">
          <a:xfrm>
            <a:off x="1289605" y="2508050"/>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D2F4768-250B-555C-0D60-FC9667F08D36}"/>
              </a:ext>
            </a:extLst>
          </p:cNvPr>
          <p:cNvCxnSpPr>
            <a:cxnSpLocks/>
          </p:cNvCxnSpPr>
          <p:nvPr/>
        </p:nvCxnSpPr>
        <p:spPr bwMode="auto">
          <a:xfrm>
            <a:off x="1289605" y="2751164"/>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8B5C382-2202-E5BA-7256-51BA02B242FB}"/>
              </a:ext>
            </a:extLst>
          </p:cNvPr>
          <p:cNvCxnSpPr>
            <a:cxnSpLocks/>
          </p:cNvCxnSpPr>
          <p:nvPr/>
        </p:nvCxnSpPr>
        <p:spPr bwMode="auto">
          <a:xfrm>
            <a:off x="1289605" y="2994278"/>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138BDAE-6087-1B46-894C-E572F9EF0650}"/>
              </a:ext>
            </a:extLst>
          </p:cNvPr>
          <p:cNvCxnSpPr>
            <a:cxnSpLocks/>
          </p:cNvCxnSpPr>
          <p:nvPr/>
        </p:nvCxnSpPr>
        <p:spPr bwMode="auto">
          <a:xfrm>
            <a:off x="1289605" y="3237392"/>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7274D50-8E38-032D-0834-E8037988F871}"/>
              </a:ext>
            </a:extLst>
          </p:cNvPr>
          <p:cNvCxnSpPr>
            <a:cxnSpLocks/>
          </p:cNvCxnSpPr>
          <p:nvPr/>
        </p:nvCxnSpPr>
        <p:spPr bwMode="auto">
          <a:xfrm>
            <a:off x="1289605" y="3480506"/>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2C7089D-34F1-B778-C82E-0A2D5F5F5B6B}"/>
              </a:ext>
            </a:extLst>
          </p:cNvPr>
          <p:cNvCxnSpPr>
            <a:cxnSpLocks/>
          </p:cNvCxnSpPr>
          <p:nvPr/>
        </p:nvCxnSpPr>
        <p:spPr bwMode="auto">
          <a:xfrm>
            <a:off x="1289605" y="3723622"/>
            <a:ext cx="81443"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AED04E5F-33FD-E245-DF98-A24031903A99}"/>
              </a:ext>
            </a:extLst>
          </p:cNvPr>
          <p:cNvSpPr txBox="1"/>
          <p:nvPr/>
        </p:nvSpPr>
        <p:spPr bwMode="auto">
          <a:xfrm>
            <a:off x="972826" y="18716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a:t>
            </a:r>
          </a:p>
        </p:txBody>
      </p:sp>
      <p:sp>
        <p:nvSpPr>
          <p:cNvPr id="46" name="TextBox 45">
            <a:extLst>
              <a:ext uri="{FF2B5EF4-FFF2-40B4-BE49-F238E27FC236}">
                <a16:creationId xmlns:a16="http://schemas.microsoft.com/office/drawing/2014/main" id="{6D2DDBB5-9C34-3477-FC14-5E4A5C001CD9}"/>
              </a:ext>
            </a:extLst>
          </p:cNvPr>
          <p:cNvSpPr txBox="1"/>
          <p:nvPr/>
        </p:nvSpPr>
        <p:spPr bwMode="auto">
          <a:xfrm>
            <a:off x="1077020" y="210440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5</a:t>
            </a:r>
          </a:p>
        </p:txBody>
      </p:sp>
      <p:sp>
        <p:nvSpPr>
          <p:cNvPr id="47" name="TextBox 46">
            <a:extLst>
              <a:ext uri="{FF2B5EF4-FFF2-40B4-BE49-F238E27FC236}">
                <a16:creationId xmlns:a16="http://schemas.microsoft.com/office/drawing/2014/main" id="{D81DDA74-40A1-818D-6F16-0C9BF83C2B7E}"/>
              </a:ext>
            </a:extLst>
          </p:cNvPr>
          <p:cNvSpPr txBox="1"/>
          <p:nvPr/>
        </p:nvSpPr>
        <p:spPr bwMode="auto">
          <a:xfrm>
            <a:off x="1071125" y="235648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239D85EF-EDD3-3D9D-788A-F8429715CACF}"/>
              </a:ext>
            </a:extLst>
          </p:cNvPr>
          <p:cNvSpPr txBox="1"/>
          <p:nvPr/>
        </p:nvSpPr>
        <p:spPr bwMode="auto">
          <a:xfrm>
            <a:off x="1014139" y="2602479"/>
            <a:ext cx="3513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-5</a:t>
            </a:r>
          </a:p>
        </p:txBody>
      </p:sp>
      <p:sp>
        <p:nvSpPr>
          <p:cNvPr id="49" name="TextBox 48">
            <a:extLst>
              <a:ext uri="{FF2B5EF4-FFF2-40B4-BE49-F238E27FC236}">
                <a16:creationId xmlns:a16="http://schemas.microsoft.com/office/drawing/2014/main" id="{8B10C087-1149-53DF-24E0-A36070F617EB}"/>
              </a:ext>
            </a:extLst>
          </p:cNvPr>
          <p:cNvSpPr txBox="1"/>
          <p:nvPr/>
        </p:nvSpPr>
        <p:spPr bwMode="auto">
          <a:xfrm>
            <a:off x="909944" y="2835191"/>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a:t>
            </a:r>
          </a:p>
        </p:txBody>
      </p:sp>
      <p:sp>
        <p:nvSpPr>
          <p:cNvPr id="50" name="TextBox 49">
            <a:extLst>
              <a:ext uri="{FF2B5EF4-FFF2-40B4-BE49-F238E27FC236}">
                <a16:creationId xmlns:a16="http://schemas.microsoft.com/office/drawing/2014/main" id="{9E643E56-2CAE-A4DF-BD78-393E744032D8}"/>
              </a:ext>
            </a:extLst>
          </p:cNvPr>
          <p:cNvSpPr txBox="1"/>
          <p:nvPr/>
        </p:nvSpPr>
        <p:spPr bwMode="auto">
          <a:xfrm>
            <a:off x="904049" y="3087267"/>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-15</a:t>
            </a:r>
          </a:p>
        </p:txBody>
      </p:sp>
      <p:sp>
        <p:nvSpPr>
          <p:cNvPr id="51" name="TextBox 50">
            <a:extLst>
              <a:ext uri="{FF2B5EF4-FFF2-40B4-BE49-F238E27FC236}">
                <a16:creationId xmlns:a16="http://schemas.microsoft.com/office/drawing/2014/main" id="{C92BA837-B537-D9D9-9DB4-A754BC3A1C56}"/>
              </a:ext>
            </a:extLst>
          </p:cNvPr>
          <p:cNvSpPr txBox="1"/>
          <p:nvPr/>
        </p:nvSpPr>
        <p:spPr bwMode="auto">
          <a:xfrm>
            <a:off x="909944" y="3324977"/>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C722A011-85DE-6448-848F-58EBF618F3AE}"/>
              </a:ext>
            </a:extLst>
          </p:cNvPr>
          <p:cNvSpPr txBox="1"/>
          <p:nvPr/>
        </p:nvSpPr>
        <p:spPr bwMode="auto">
          <a:xfrm>
            <a:off x="904049" y="357705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-25</a:t>
            </a:r>
          </a:p>
        </p:txBody>
      </p:sp>
      <p:sp>
        <p:nvSpPr>
          <p:cNvPr id="53" name="TextBox 52">
            <a:extLst>
              <a:ext uri="{FF2B5EF4-FFF2-40B4-BE49-F238E27FC236}">
                <a16:creationId xmlns:a16="http://schemas.microsoft.com/office/drawing/2014/main" id="{2AD3C7E2-0538-AD3F-C6AE-7C16B789CF5A}"/>
              </a:ext>
            </a:extLst>
          </p:cNvPr>
          <p:cNvSpPr txBox="1"/>
          <p:nvPr/>
        </p:nvSpPr>
        <p:spPr bwMode="auto">
          <a:xfrm>
            <a:off x="1235191" y="373104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2AA2E5AE-DE37-96DF-660C-B13F54B823C9}"/>
              </a:ext>
            </a:extLst>
          </p:cNvPr>
          <p:cNvSpPr txBox="1"/>
          <p:nvPr/>
        </p:nvSpPr>
        <p:spPr bwMode="auto">
          <a:xfrm>
            <a:off x="1466848" y="373251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a:t>
            </a:r>
          </a:p>
        </p:txBody>
      </p:sp>
      <p:sp>
        <p:nvSpPr>
          <p:cNvPr id="55" name="TextBox 54">
            <a:extLst>
              <a:ext uri="{FF2B5EF4-FFF2-40B4-BE49-F238E27FC236}">
                <a16:creationId xmlns:a16="http://schemas.microsoft.com/office/drawing/2014/main" id="{5F07A8B6-33DF-72B8-DAD1-CEE4755C3931}"/>
              </a:ext>
            </a:extLst>
          </p:cNvPr>
          <p:cNvSpPr txBox="1"/>
          <p:nvPr/>
        </p:nvSpPr>
        <p:spPr bwMode="auto">
          <a:xfrm>
            <a:off x="1657876" y="3731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16</a:t>
            </a:r>
          </a:p>
        </p:txBody>
      </p:sp>
      <p:sp>
        <p:nvSpPr>
          <p:cNvPr id="56" name="TextBox 55">
            <a:extLst>
              <a:ext uri="{FF2B5EF4-FFF2-40B4-BE49-F238E27FC236}">
                <a16:creationId xmlns:a16="http://schemas.microsoft.com/office/drawing/2014/main" id="{0C1043A4-E874-FC1D-5462-4DED8566EF1F}"/>
              </a:ext>
            </a:extLst>
          </p:cNvPr>
          <p:cNvSpPr txBox="1"/>
          <p:nvPr/>
        </p:nvSpPr>
        <p:spPr bwMode="auto">
          <a:xfrm>
            <a:off x="1889533" y="37325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24</a:t>
            </a:r>
          </a:p>
        </p:txBody>
      </p:sp>
      <p:sp>
        <p:nvSpPr>
          <p:cNvPr id="57" name="TextBox 56">
            <a:extLst>
              <a:ext uri="{FF2B5EF4-FFF2-40B4-BE49-F238E27FC236}">
                <a16:creationId xmlns:a16="http://schemas.microsoft.com/office/drawing/2014/main" id="{29EE11C2-701A-FFE8-F99F-16BA50BF0ED3}"/>
              </a:ext>
            </a:extLst>
          </p:cNvPr>
          <p:cNvSpPr txBox="1"/>
          <p:nvPr/>
        </p:nvSpPr>
        <p:spPr bwMode="auto">
          <a:xfrm>
            <a:off x="2136551" y="37295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32</a:t>
            </a:r>
          </a:p>
        </p:txBody>
      </p:sp>
      <p:sp>
        <p:nvSpPr>
          <p:cNvPr id="58" name="TextBox 57">
            <a:extLst>
              <a:ext uri="{FF2B5EF4-FFF2-40B4-BE49-F238E27FC236}">
                <a16:creationId xmlns:a16="http://schemas.microsoft.com/office/drawing/2014/main" id="{A52D411E-F61E-14C7-D17C-4D31206CCD4A}"/>
              </a:ext>
            </a:extLst>
          </p:cNvPr>
          <p:cNvSpPr txBox="1"/>
          <p:nvPr/>
        </p:nvSpPr>
        <p:spPr bwMode="auto">
          <a:xfrm>
            <a:off x="2368208" y="3731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40</a:t>
            </a:r>
          </a:p>
        </p:txBody>
      </p:sp>
      <p:sp>
        <p:nvSpPr>
          <p:cNvPr id="59" name="TextBox 58">
            <a:extLst>
              <a:ext uri="{FF2B5EF4-FFF2-40B4-BE49-F238E27FC236}">
                <a16:creationId xmlns:a16="http://schemas.microsoft.com/office/drawing/2014/main" id="{1B584E06-9C9B-F67E-6218-FE4684B234AC}"/>
              </a:ext>
            </a:extLst>
          </p:cNvPr>
          <p:cNvSpPr txBox="1"/>
          <p:nvPr/>
        </p:nvSpPr>
        <p:spPr bwMode="auto">
          <a:xfrm>
            <a:off x="2604921" y="37295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48</a:t>
            </a:r>
          </a:p>
        </p:txBody>
      </p:sp>
      <p:sp>
        <p:nvSpPr>
          <p:cNvPr id="60" name="TextBox 59">
            <a:extLst>
              <a:ext uri="{FF2B5EF4-FFF2-40B4-BE49-F238E27FC236}">
                <a16:creationId xmlns:a16="http://schemas.microsoft.com/office/drawing/2014/main" id="{62B638BF-1DF1-EEC4-580C-D56A32089B44}"/>
              </a:ext>
            </a:extLst>
          </p:cNvPr>
          <p:cNvSpPr txBox="1"/>
          <p:nvPr/>
        </p:nvSpPr>
        <p:spPr bwMode="auto">
          <a:xfrm>
            <a:off x="2836578" y="3731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56</a:t>
            </a:r>
          </a:p>
        </p:txBody>
      </p:sp>
      <p:sp>
        <p:nvSpPr>
          <p:cNvPr id="61" name="TextBox 60">
            <a:extLst>
              <a:ext uri="{FF2B5EF4-FFF2-40B4-BE49-F238E27FC236}">
                <a16:creationId xmlns:a16="http://schemas.microsoft.com/office/drawing/2014/main" id="{77AA7CD8-CEFD-524E-9F6C-92C57E7D502C}"/>
              </a:ext>
            </a:extLst>
          </p:cNvPr>
          <p:cNvSpPr txBox="1"/>
          <p:nvPr/>
        </p:nvSpPr>
        <p:spPr bwMode="auto">
          <a:xfrm>
            <a:off x="3070001" y="37325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64</a:t>
            </a:r>
          </a:p>
        </p:txBody>
      </p:sp>
      <p:sp>
        <p:nvSpPr>
          <p:cNvPr id="62" name="TextBox 61">
            <a:extLst>
              <a:ext uri="{FF2B5EF4-FFF2-40B4-BE49-F238E27FC236}">
                <a16:creationId xmlns:a16="http://schemas.microsoft.com/office/drawing/2014/main" id="{657A5BB7-8470-5D30-89F1-023BDBED456C}"/>
              </a:ext>
            </a:extLst>
          </p:cNvPr>
          <p:cNvSpPr txBox="1"/>
          <p:nvPr/>
        </p:nvSpPr>
        <p:spPr bwMode="auto">
          <a:xfrm>
            <a:off x="3317019" y="37295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72</a:t>
            </a:r>
          </a:p>
        </p:txBody>
      </p:sp>
      <p:sp>
        <p:nvSpPr>
          <p:cNvPr id="63" name="TextBox 62">
            <a:extLst>
              <a:ext uri="{FF2B5EF4-FFF2-40B4-BE49-F238E27FC236}">
                <a16:creationId xmlns:a16="http://schemas.microsoft.com/office/drawing/2014/main" id="{66BD83BF-0469-B45E-60B6-098E8159B2AB}"/>
              </a:ext>
            </a:extLst>
          </p:cNvPr>
          <p:cNvSpPr txBox="1"/>
          <p:nvPr/>
        </p:nvSpPr>
        <p:spPr bwMode="auto">
          <a:xfrm>
            <a:off x="3548676" y="3731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80</a:t>
            </a:r>
          </a:p>
        </p:txBody>
      </p:sp>
      <p:sp>
        <p:nvSpPr>
          <p:cNvPr id="2048" name="TextBox 2047">
            <a:extLst>
              <a:ext uri="{FF2B5EF4-FFF2-40B4-BE49-F238E27FC236}">
                <a16:creationId xmlns:a16="http://schemas.microsoft.com/office/drawing/2014/main" id="{CA954166-7C90-7B73-3DCD-F28BE4CCB5CD}"/>
              </a:ext>
            </a:extLst>
          </p:cNvPr>
          <p:cNvSpPr txBox="1"/>
          <p:nvPr/>
        </p:nvSpPr>
        <p:spPr bwMode="auto">
          <a:xfrm>
            <a:off x="3785389" y="37295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88</a:t>
            </a:r>
          </a:p>
        </p:txBody>
      </p:sp>
      <p:sp>
        <p:nvSpPr>
          <p:cNvPr id="2049" name="TextBox 2048">
            <a:extLst>
              <a:ext uri="{FF2B5EF4-FFF2-40B4-BE49-F238E27FC236}">
                <a16:creationId xmlns:a16="http://schemas.microsoft.com/office/drawing/2014/main" id="{BB1E5793-EBBF-6DDE-F294-8CBF825FE28A}"/>
              </a:ext>
            </a:extLst>
          </p:cNvPr>
          <p:cNvSpPr txBox="1"/>
          <p:nvPr/>
        </p:nvSpPr>
        <p:spPr bwMode="auto">
          <a:xfrm>
            <a:off x="4017046" y="3731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96</a:t>
            </a:r>
          </a:p>
        </p:txBody>
      </p:sp>
      <p:sp>
        <p:nvSpPr>
          <p:cNvPr id="2051" name="Rectangle 2050">
            <a:extLst>
              <a:ext uri="{FF2B5EF4-FFF2-40B4-BE49-F238E27FC236}">
                <a16:creationId xmlns:a16="http://schemas.microsoft.com/office/drawing/2014/main" id="{A3054F9E-EEB6-61EC-2F8B-3E45DC7C5331}"/>
              </a:ext>
            </a:extLst>
          </p:cNvPr>
          <p:cNvSpPr/>
          <p:nvPr/>
        </p:nvSpPr>
        <p:spPr bwMode="auto">
          <a:xfrm>
            <a:off x="3656827" y="5494237"/>
            <a:ext cx="141584" cy="14158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52" name="Rectangle 2051">
            <a:extLst>
              <a:ext uri="{FF2B5EF4-FFF2-40B4-BE49-F238E27FC236}">
                <a16:creationId xmlns:a16="http://schemas.microsoft.com/office/drawing/2014/main" id="{11D6FF74-582A-1912-2172-1777235D6D9B}"/>
              </a:ext>
            </a:extLst>
          </p:cNvPr>
          <p:cNvSpPr/>
          <p:nvPr/>
        </p:nvSpPr>
        <p:spPr bwMode="auto">
          <a:xfrm>
            <a:off x="4788520" y="5497806"/>
            <a:ext cx="141584" cy="141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53" name="Rectangle 2052">
            <a:extLst>
              <a:ext uri="{FF2B5EF4-FFF2-40B4-BE49-F238E27FC236}">
                <a16:creationId xmlns:a16="http://schemas.microsoft.com/office/drawing/2014/main" id="{7110D69A-F1C9-D874-E56E-3321D0E210BF}"/>
              </a:ext>
            </a:extLst>
          </p:cNvPr>
          <p:cNvSpPr/>
          <p:nvPr/>
        </p:nvSpPr>
        <p:spPr bwMode="auto">
          <a:xfrm>
            <a:off x="6785469" y="5494237"/>
            <a:ext cx="141584" cy="14158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14" name="Oval 2113">
            <a:extLst>
              <a:ext uri="{FF2B5EF4-FFF2-40B4-BE49-F238E27FC236}">
                <a16:creationId xmlns:a16="http://schemas.microsoft.com/office/drawing/2014/main" id="{69026F52-4D08-B79F-1905-846362922BDA}"/>
              </a:ext>
            </a:extLst>
          </p:cNvPr>
          <p:cNvSpPr/>
          <p:nvPr/>
        </p:nvSpPr>
        <p:spPr bwMode="auto">
          <a:xfrm>
            <a:off x="1456889" y="2692651"/>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15" name="Oval 2114">
            <a:extLst>
              <a:ext uri="{FF2B5EF4-FFF2-40B4-BE49-F238E27FC236}">
                <a16:creationId xmlns:a16="http://schemas.microsoft.com/office/drawing/2014/main" id="{1288B8FD-B35D-9E19-FA44-21E4FEFD7C03}"/>
              </a:ext>
            </a:extLst>
          </p:cNvPr>
          <p:cNvSpPr/>
          <p:nvPr/>
        </p:nvSpPr>
        <p:spPr bwMode="auto">
          <a:xfrm>
            <a:off x="1572456" y="2691257"/>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16" name="Oval 2115">
            <a:extLst>
              <a:ext uri="{FF2B5EF4-FFF2-40B4-BE49-F238E27FC236}">
                <a16:creationId xmlns:a16="http://schemas.microsoft.com/office/drawing/2014/main" id="{C5F46649-1D81-B764-7646-EFE3695307A3}"/>
              </a:ext>
            </a:extLst>
          </p:cNvPr>
          <p:cNvSpPr/>
          <p:nvPr/>
        </p:nvSpPr>
        <p:spPr bwMode="auto">
          <a:xfrm>
            <a:off x="1806729" y="2734418"/>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17" name="Oval 2116">
            <a:extLst>
              <a:ext uri="{FF2B5EF4-FFF2-40B4-BE49-F238E27FC236}">
                <a16:creationId xmlns:a16="http://schemas.microsoft.com/office/drawing/2014/main" id="{CC2C646A-4EF9-2C8E-01D6-4015826A4AD8}"/>
              </a:ext>
            </a:extLst>
          </p:cNvPr>
          <p:cNvSpPr/>
          <p:nvPr/>
        </p:nvSpPr>
        <p:spPr bwMode="auto">
          <a:xfrm>
            <a:off x="2044095" y="2809193"/>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18" name="Oval 2117">
            <a:extLst>
              <a:ext uri="{FF2B5EF4-FFF2-40B4-BE49-F238E27FC236}">
                <a16:creationId xmlns:a16="http://schemas.microsoft.com/office/drawing/2014/main" id="{CA591F96-6988-4966-2419-EDB4776FB863}"/>
              </a:ext>
            </a:extLst>
          </p:cNvPr>
          <p:cNvSpPr/>
          <p:nvPr/>
        </p:nvSpPr>
        <p:spPr bwMode="auto">
          <a:xfrm>
            <a:off x="2280293" y="2779846"/>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19" name="Oval 2118">
            <a:extLst>
              <a:ext uri="{FF2B5EF4-FFF2-40B4-BE49-F238E27FC236}">
                <a16:creationId xmlns:a16="http://schemas.microsoft.com/office/drawing/2014/main" id="{A0C7F5DB-1B93-7510-DC46-771198C74086}"/>
              </a:ext>
            </a:extLst>
          </p:cNvPr>
          <p:cNvSpPr/>
          <p:nvPr/>
        </p:nvSpPr>
        <p:spPr bwMode="auto">
          <a:xfrm>
            <a:off x="2520369" y="2668416"/>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0" name="Oval 2119">
            <a:extLst>
              <a:ext uri="{FF2B5EF4-FFF2-40B4-BE49-F238E27FC236}">
                <a16:creationId xmlns:a16="http://schemas.microsoft.com/office/drawing/2014/main" id="{5A6D1939-EC01-3733-E7F7-9697B655CF6C}"/>
              </a:ext>
            </a:extLst>
          </p:cNvPr>
          <p:cNvSpPr/>
          <p:nvPr/>
        </p:nvSpPr>
        <p:spPr bwMode="auto">
          <a:xfrm>
            <a:off x="2757735" y="2750393"/>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1" name="Oval 2120">
            <a:extLst>
              <a:ext uri="{FF2B5EF4-FFF2-40B4-BE49-F238E27FC236}">
                <a16:creationId xmlns:a16="http://schemas.microsoft.com/office/drawing/2014/main" id="{B17918D2-3676-FDFF-72CF-24C39E13ACFC}"/>
              </a:ext>
            </a:extLst>
          </p:cNvPr>
          <p:cNvSpPr/>
          <p:nvPr/>
        </p:nvSpPr>
        <p:spPr bwMode="auto">
          <a:xfrm>
            <a:off x="2993933" y="2776826"/>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2" name="Oval 2121">
            <a:extLst>
              <a:ext uri="{FF2B5EF4-FFF2-40B4-BE49-F238E27FC236}">
                <a16:creationId xmlns:a16="http://schemas.microsoft.com/office/drawing/2014/main" id="{EFB88929-1C51-C121-316C-A1C1BB7A3668}"/>
              </a:ext>
            </a:extLst>
          </p:cNvPr>
          <p:cNvSpPr/>
          <p:nvPr/>
        </p:nvSpPr>
        <p:spPr bwMode="auto">
          <a:xfrm>
            <a:off x="3229375" y="2708518"/>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3" name="Oval 2122">
            <a:extLst>
              <a:ext uri="{FF2B5EF4-FFF2-40B4-BE49-F238E27FC236}">
                <a16:creationId xmlns:a16="http://schemas.microsoft.com/office/drawing/2014/main" id="{5A8D4755-EB2B-C273-FE14-DB3D43C84FDD}"/>
              </a:ext>
            </a:extLst>
          </p:cNvPr>
          <p:cNvSpPr/>
          <p:nvPr/>
        </p:nvSpPr>
        <p:spPr bwMode="auto">
          <a:xfrm>
            <a:off x="3465573" y="2631890"/>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4" name="Oval 2123">
            <a:extLst>
              <a:ext uri="{FF2B5EF4-FFF2-40B4-BE49-F238E27FC236}">
                <a16:creationId xmlns:a16="http://schemas.microsoft.com/office/drawing/2014/main" id="{967B8C02-30EB-7EAE-456D-2B5298C9A17F}"/>
              </a:ext>
            </a:extLst>
          </p:cNvPr>
          <p:cNvSpPr/>
          <p:nvPr/>
        </p:nvSpPr>
        <p:spPr bwMode="auto">
          <a:xfrm>
            <a:off x="3705649" y="2671303"/>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5" name="Oval 2124">
            <a:extLst>
              <a:ext uri="{FF2B5EF4-FFF2-40B4-BE49-F238E27FC236}">
                <a16:creationId xmlns:a16="http://schemas.microsoft.com/office/drawing/2014/main" id="{E9424CD3-95FF-FABE-E5EC-8ABD16E15C1B}"/>
              </a:ext>
            </a:extLst>
          </p:cNvPr>
          <p:cNvSpPr/>
          <p:nvPr/>
        </p:nvSpPr>
        <p:spPr bwMode="auto">
          <a:xfrm>
            <a:off x="3943015" y="2663726"/>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6" name="Oval 2125">
            <a:extLst>
              <a:ext uri="{FF2B5EF4-FFF2-40B4-BE49-F238E27FC236}">
                <a16:creationId xmlns:a16="http://schemas.microsoft.com/office/drawing/2014/main" id="{340B9DD7-CBBC-C7FD-A6DC-9BFB7FC04AED}"/>
              </a:ext>
            </a:extLst>
          </p:cNvPr>
          <p:cNvSpPr/>
          <p:nvPr/>
        </p:nvSpPr>
        <p:spPr bwMode="auto">
          <a:xfrm>
            <a:off x="4179213" y="2811764"/>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8" name="Freeform 2127">
            <a:extLst>
              <a:ext uri="{FF2B5EF4-FFF2-40B4-BE49-F238E27FC236}">
                <a16:creationId xmlns:a16="http://schemas.microsoft.com/office/drawing/2014/main" id="{D7332288-7339-BE48-AD75-83F91CFBE284}"/>
              </a:ext>
            </a:extLst>
          </p:cNvPr>
          <p:cNvSpPr/>
          <p:nvPr/>
        </p:nvSpPr>
        <p:spPr bwMode="auto">
          <a:xfrm>
            <a:off x="1379466" y="2500939"/>
            <a:ext cx="2835275" cy="342900"/>
          </a:xfrm>
          <a:custGeom>
            <a:avLst/>
            <a:gdLst>
              <a:gd name="connsiteX0" fmla="*/ 0 w 2835275"/>
              <a:gd name="connsiteY0" fmla="*/ 0 h 342900"/>
              <a:gd name="connsiteX1" fmla="*/ 107950 w 2835275"/>
              <a:gd name="connsiteY1" fmla="*/ 234950 h 342900"/>
              <a:gd name="connsiteX2" fmla="*/ 225425 w 2835275"/>
              <a:gd name="connsiteY2" fmla="*/ 222250 h 342900"/>
              <a:gd name="connsiteX3" fmla="*/ 460375 w 2835275"/>
              <a:gd name="connsiteY3" fmla="*/ 263525 h 342900"/>
              <a:gd name="connsiteX4" fmla="*/ 698500 w 2835275"/>
              <a:gd name="connsiteY4" fmla="*/ 342900 h 342900"/>
              <a:gd name="connsiteX5" fmla="*/ 933450 w 2835275"/>
              <a:gd name="connsiteY5" fmla="*/ 311150 h 342900"/>
              <a:gd name="connsiteX6" fmla="*/ 1171575 w 2835275"/>
              <a:gd name="connsiteY6" fmla="*/ 200025 h 342900"/>
              <a:gd name="connsiteX7" fmla="*/ 1412875 w 2835275"/>
              <a:gd name="connsiteY7" fmla="*/ 282575 h 342900"/>
              <a:gd name="connsiteX8" fmla="*/ 1647825 w 2835275"/>
              <a:gd name="connsiteY8" fmla="*/ 311150 h 342900"/>
              <a:gd name="connsiteX9" fmla="*/ 1879600 w 2835275"/>
              <a:gd name="connsiteY9" fmla="*/ 238125 h 342900"/>
              <a:gd name="connsiteX10" fmla="*/ 2120900 w 2835275"/>
              <a:gd name="connsiteY10" fmla="*/ 158750 h 342900"/>
              <a:gd name="connsiteX11" fmla="*/ 2362200 w 2835275"/>
              <a:gd name="connsiteY11" fmla="*/ 203200 h 342900"/>
              <a:gd name="connsiteX12" fmla="*/ 2593975 w 2835275"/>
              <a:gd name="connsiteY12" fmla="*/ 190500 h 342900"/>
              <a:gd name="connsiteX13" fmla="*/ 2835275 w 2835275"/>
              <a:gd name="connsiteY13" fmla="*/ 339725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5275" h="342900">
                <a:moveTo>
                  <a:pt x="0" y="0"/>
                </a:moveTo>
                <a:lnTo>
                  <a:pt x="107950" y="234950"/>
                </a:lnTo>
                <a:lnTo>
                  <a:pt x="225425" y="222250"/>
                </a:lnTo>
                <a:lnTo>
                  <a:pt x="460375" y="263525"/>
                </a:lnTo>
                <a:lnTo>
                  <a:pt x="698500" y="342900"/>
                </a:lnTo>
                <a:lnTo>
                  <a:pt x="933450" y="311150"/>
                </a:lnTo>
                <a:lnTo>
                  <a:pt x="1171575" y="200025"/>
                </a:lnTo>
                <a:lnTo>
                  <a:pt x="1412875" y="282575"/>
                </a:lnTo>
                <a:lnTo>
                  <a:pt x="1647825" y="311150"/>
                </a:lnTo>
                <a:lnTo>
                  <a:pt x="1879600" y="238125"/>
                </a:lnTo>
                <a:lnTo>
                  <a:pt x="2120900" y="158750"/>
                </a:lnTo>
                <a:lnTo>
                  <a:pt x="2362200" y="203200"/>
                </a:lnTo>
                <a:lnTo>
                  <a:pt x="2593975" y="190500"/>
                </a:lnTo>
                <a:lnTo>
                  <a:pt x="2835275" y="339725"/>
                </a:lnTo>
              </a:path>
            </a:pathLst>
          </a:custGeom>
          <a:noFill/>
          <a:ln w="28575">
            <a:solidFill>
              <a:schemeClr val="accent3"/>
            </a:solidFill>
            <a:miter lim="800000"/>
            <a:headEnd/>
            <a:tailEnd/>
          </a:ln>
        </p:spPr>
        <p:txBody>
          <a:bodyPr rtlCol="0" anchor="ctr"/>
          <a:lstStyle/>
          <a:p>
            <a:pPr algn="ctr"/>
            <a:endParaRPr lang="en-US"/>
          </a:p>
        </p:txBody>
      </p:sp>
      <p:grpSp>
        <p:nvGrpSpPr>
          <p:cNvPr id="2132" name="Group 2131">
            <a:extLst>
              <a:ext uri="{FF2B5EF4-FFF2-40B4-BE49-F238E27FC236}">
                <a16:creationId xmlns:a16="http://schemas.microsoft.com/office/drawing/2014/main" id="{2C26DBC4-07C7-35C5-E3A5-2C17DF70A01A}"/>
              </a:ext>
            </a:extLst>
          </p:cNvPr>
          <p:cNvGrpSpPr/>
          <p:nvPr/>
        </p:nvGrpSpPr>
        <p:grpSpPr>
          <a:xfrm>
            <a:off x="1459549" y="2527560"/>
            <a:ext cx="57627" cy="406861"/>
            <a:chOff x="2352682" y="2109517"/>
            <a:chExt cx="57627" cy="247988"/>
          </a:xfrm>
        </p:grpSpPr>
        <p:cxnSp>
          <p:nvCxnSpPr>
            <p:cNvPr id="2129" name="Straight Connector 2128">
              <a:extLst>
                <a:ext uri="{FF2B5EF4-FFF2-40B4-BE49-F238E27FC236}">
                  <a16:creationId xmlns:a16="http://schemas.microsoft.com/office/drawing/2014/main" id="{164A114F-4088-DD3E-3057-EF37DDAE5D43}"/>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30" name="Straight Connector 2129">
              <a:extLst>
                <a:ext uri="{FF2B5EF4-FFF2-40B4-BE49-F238E27FC236}">
                  <a16:creationId xmlns:a16="http://schemas.microsoft.com/office/drawing/2014/main" id="{2CDA60FB-900B-71EE-2E81-99F2CD1A5533}"/>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31" name="Straight Connector 2130">
              <a:extLst>
                <a:ext uri="{FF2B5EF4-FFF2-40B4-BE49-F238E27FC236}">
                  <a16:creationId xmlns:a16="http://schemas.microsoft.com/office/drawing/2014/main" id="{E38884D0-13AC-9280-38B5-BCE2B02EF75B}"/>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33" name="Group 2132">
            <a:extLst>
              <a:ext uri="{FF2B5EF4-FFF2-40B4-BE49-F238E27FC236}">
                <a16:creationId xmlns:a16="http://schemas.microsoft.com/office/drawing/2014/main" id="{6A7625D6-3039-2C27-54E7-E5F1C1024168}"/>
              </a:ext>
            </a:extLst>
          </p:cNvPr>
          <p:cNvGrpSpPr/>
          <p:nvPr/>
        </p:nvGrpSpPr>
        <p:grpSpPr>
          <a:xfrm>
            <a:off x="1573662" y="2587418"/>
            <a:ext cx="57627" cy="272296"/>
            <a:chOff x="2352682" y="2109517"/>
            <a:chExt cx="57627" cy="247988"/>
          </a:xfrm>
        </p:grpSpPr>
        <p:cxnSp>
          <p:nvCxnSpPr>
            <p:cNvPr id="2134" name="Straight Connector 2133">
              <a:extLst>
                <a:ext uri="{FF2B5EF4-FFF2-40B4-BE49-F238E27FC236}">
                  <a16:creationId xmlns:a16="http://schemas.microsoft.com/office/drawing/2014/main" id="{B79B78CB-1D7E-BA41-0638-8682C881541A}"/>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35" name="Straight Connector 2134">
              <a:extLst>
                <a:ext uri="{FF2B5EF4-FFF2-40B4-BE49-F238E27FC236}">
                  <a16:creationId xmlns:a16="http://schemas.microsoft.com/office/drawing/2014/main" id="{331F4DD2-B4A1-9644-46FD-BDF7D50512B3}"/>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36" name="Straight Connector 2135">
              <a:extLst>
                <a:ext uri="{FF2B5EF4-FFF2-40B4-BE49-F238E27FC236}">
                  <a16:creationId xmlns:a16="http://schemas.microsoft.com/office/drawing/2014/main" id="{2F680EBC-400F-9B55-F041-54E52431798A}"/>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37" name="Group 2136">
            <a:extLst>
              <a:ext uri="{FF2B5EF4-FFF2-40B4-BE49-F238E27FC236}">
                <a16:creationId xmlns:a16="http://schemas.microsoft.com/office/drawing/2014/main" id="{C17A1173-970B-121F-C2DF-A34121E55CE3}"/>
              </a:ext>
            </a:extLst>
          </p:cNvPr>
          <p:cNvGrpSpPr/>
          <p:nvPr/>
        </p:nvGrpSpPr>
        <p:grpSpPr>
          <a:xfrm>
            <a:off x="1812635" y="2595518"/>
            <a:ext cx="57627" cy="335731"/>
            <a:chOff x="2352682" y="2109517"/>
            <a:chExt cx="57627" cy="247988"/>
          </a:xfrm>
        </p:grpSpPr>
        <p:cxnSp>
          <p:nvCxnSpPr>
            <p:cNvPr id="2138" name="Straight Connector 2137">
              <a:extLst>
                <a:ext uri="{FF2B5EF4-FFF2-40B4-BE49-F238E27FC236}">
                  <a16:creationId xmlns:a16="http://schemas.microsoft.com/office/drawing/2014/main" id="{2BD35E82-C991-DF44-ECB1-C8B39985F8A0}"/>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39" name="Straight Connector 2138">
              <a:extLst>
                <a:ext uri="{FF2B5EF4-FFF2-40B4-BE49-F238E27FC236}">
                  <a16:creationId xmlns:a16="http://schemas.microsoft.com/office/drawing/2014/main" id="{31243FCB-920E-86A8-4E63-67611F13AE78}"/>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40" name="Straight Connector 2139">
              <a:extLst>
                <a:ext uri="{FF2B5EF4-FFF2-40B4-BE49-F238E27FC236}">
                  <a16:creationId xmlns:a16="http://schemas.microsoft.com/office/drawing/2014/main" id="{F1651F52-CB8C-7959-8DF2-EF550DF54908}"/>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41" name="Group 2140">
            <a:extLst>
              <a:ext uri="{FF2B5EF4-FFF2-40B4-BE49-F238E27FC236}">
                <a16:creationId xmlns:a16="http://schemas.microsoft.com/office/drawing/2014/main" id="{F21E4862-A782-2888-8094-EC647BB1A0F7}"/>
              </a:ext>
            </a:extLst>
          </p:cNvPr>
          <p:cNvGrpSpPr/>
          <p:nvPr/>
        </p:nvGrpSpPr>
        <p:grpSpPr>
          <a:xfrm>
            <a:off x="2047599" y="2692692"/>
            <a:ext cx="57627" cy="301577"/>
            <a:chOff x="2352682" y="2109517"/>
            <a:chExt cx="57627" cy="247988"/>
          </a:xfrm>
        </p:grpSpPr>
        <p:cxnSp>
          <p:nvCxnSpPr>
            <p:cNvPr id="2142" name="Straight Connector 2141">
              <a:extLst>
                <a:ext uri="{FF2B5EF4-FFF2-40B4-BE49-F238E27FC236}">
                  <a16:creationId xmlns:a16="http://schemas.microsoft.com/office/drawing/2014/main" id="{4E8FD108-2AC1-E2A7-B392-F179B9EF1758}"/>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43" name="Straight Connector 2142">
              <a:extLst>
                <a:ext uri="{FF2B5EF4-FFF2-40B4-BE49-F238E27FC236}">
                  <a16:creationId xmlns:a16="http://schemas.microsoft.com/office/drawing/2014/main" id="{F5050E85-E55E-A452-7FCC-51F8910DF9DF}"/>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44" name="Straight Connector 2143">
              <a:extLst>
                <a:ext uri="{FF2B5EF4-FFF2-40B4-BE49-F238E27FC236}">
                  <a16:creationId xmlns:a16="http://schemas.microsoft.com/office/drawing/2014/main" id="{750F6EA1-BD83-C765-D36C-6852D142516F}"/>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45" name="Group 2144">
            <a:extLst>
              <a:ext uri="{FF2B5EF4-FFF2-40B4-BE49-F238E27FC236}">
                <a16:creationId xmlns:a16="http://schemas.microsoft.com/office/drawing/2014/main" id="{638C7C68-70D1-9087-281F-C2040DC88915}"/>
              </a:ext>
            </a:extLst>
          </p:cNvPr>
          <p:cNvGrpSpPr/>
          <p:nvPr/>
        </p:nvGrpSpPr>
        <p:grpSpPr>
          <a:xfrm>
            <a:off x="2284570" y="2629962"/>
            <a:ext cx="57627" cy="364311"/>
            <a:chOff x="2352682" y="2109517"/>
            <a:chExt cx="57627" cy="247988"/>
          </a:xfrm>
        </p:grpSpPr>
        <p:cxnSp>
          <p:nvCxnSpPr>
            <p:cNvPr id="2146" name="Straight Connector 2145">
              <a:extLst>
                <a:ext uri="{FF2B5EF4-FFF2-40B4-BE49-F238E27FC236}">
                  <a16:creationId xmlns:a16="http://schemas.microsoft.com/office/drawing/2014/main" id="{2187CC1D-C29D-534E-6BB6-6D5FD24C4EE8}"/>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47" name="Straight Connector 2146">
              <a:extLst>
                <a:ext uri="{FF2B5EF4-FFF2-40B4-BE49-F238E27FC236}">
                  <a16:creationId xmlns:a16="http://schemas.microsoft.com/office/drawing/2014/main" id="{E1B63E4B-2BB3-6E47-4060-F6870089D016}"/>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49" name="Group 2148">
            <a:extLst>
              <a:ext uri="{FF2B5EF4-FFF2-40B4-BE49-F238E27FC236}">
                <a16:creationId xmlns:a16="http://schemas.microsoft.com/office/drawing/2014/main" id="{EDDD86EE-92C6-871F-AD9D-1DD42602D03D}"/>
              </a:ext>
            </a:extLst>
          </p:cNvPr>
          <p:cNvGrpSpPr/>
          <p:nvPr/>
        </p:nvGrpSpPr>
        <p:grpSpPr>
          <a:xfrm>
            <a:off x="2526510" y="2470880"/>
            <a:ext cx="57627" cy="471379"/>
            <a:chOff x="2352682" y="2109517"/>
            <a:chExt cx="57627" cy="247988"/>
          </a:xfrm>
        </p:grpSpPr>
        <p:cxnSp>
          <p:nvCxnSpPr>
            <p:cNvPr id="2150" name="Straight Connector 2149">
              <a:extLst>
                <a:ext uri="{FF2B5EF4-FFF2-40B4-BE49-F238E27FC236}">
                  <a16:creationId xmlns:a16="http://schemas.microsoft.com/office/drawing/2014/main" id="{A984CF9C-6521-ADB0-E6C3-EDC07429168B}"/>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51" name="Straight Connector 2150">
              <a:extLst>
                <a:ext uri="{FF2B5EF4-FFF2-40B4-BE49-F238E27FC236}">
                  <a16:creationId xmlns:a16="http://schemas.microsoft.com/office/drawing/2014/main" id="{8E4B541A-1E48-AFFC-8A4C-78DD651C9F6E}"/>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52" name="Straight Connector 2151">
              <a:extLst>
                <a:ext uri="{FF2B5EF4-FFF2-40B4-BE49-F238E27FC236}">
                  <a16:creationId xmlns:a16="http://schemas.microsoft.com/office/drawing/2014/main" id="{433A33C0-3A7D-056B-58B5-18D67F72C5C7}"/>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53" name="Group 2152">
            <a:extLst>
              <a:ext uri="{FF2B5EF4-FFF2-40B4-BE49-F238E27FC236}">
                <a16:creationId xmlns:a16="http://schemas.microsoft.com/office/drawing/2014/main" id="{A1B236FE-121D-B2B4-E9BB-2997566BFA35}"/>
              </a:ext>
            </a:extLst>
          </p:cNvPr>
          <p:cNvGrpSpPr/>
          <p:nvPr/>
        </p:nvGrpSpPr>
        <p:grpSpPr>
          <a:xfrm>
            <a:off x="2758285" y="2620333"/>
            <a:ext cx="57627" cy="336770"/>
            <a:chOff x="2352682" y="2109517"/>
            <a:chExt cx="57627" cy="247988"/>
          </a:xfrm>
        </p:grpSpPr>
        <p:cxnSp>
          <p:nvCxnSpPr>
            <p:cNvPr id="2154" name="Straight Connector 2153">
              <a:extLst>
                <a:ext uri="{FF2B5EF4-FFF2-40B4-BE49-F238E27FC236}">
                  <a16:creationId xmlns:a16="http://schemas.microsoft.com/office/drawing/2014/main" id="{1568B86A-BF34-341B-7CA7-BAE85DD51E70}"/>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55" name="Straight Connector 2154">
              <a:extLst>
                <a:ext uri="{FF2B5EF4-FFF2-40B4-BE49-F238E27FC236}">
                  <a16:creationId xmlns:a16="http://schemas.microsoft.com/office/drawing/2014/main" id="{50C965AE-C9D6-1D70-28B1-CBA318CD4780}"/>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56" name="Straight Connector 2155">
              <a:extLst>
                <a:ext uri="{FF2B5EF4-FFF2-40B4-BE49-F238E27FC236}">
                  <a16:creationId xmlns:a16="http://schemas.microsoft.com/office/drawing/2014/main" id="{BECE0ADE-ADE2-3CF7-0E96-4AD918DADF58}"/>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57" name="Group 2156">
            <a:extLst>
              <a:ext uri="{FF2B5EF4-FFF2-40B4-BE49-F238E27FC236}">
                <a16:creationId xmlns:a16="http://schemas.microsoft.com/office/drawing/2014/main" id="{CB1DBD46-7FDF-8406-BB2B-0B3A7FEB06CC}"/>
              </a:ext>
            </a:extLst>
          </p:cNvPr>
          <p:cNvGrpSpPr/>
          <p:nvPr/>
        </p:nvGrpSpPr>
        <p:grpSpPr>
          <a:xfrm>
            <a:off x="2996410" y="2627464"/>
            <a:ext cx="57627" cy="373158"/>
            <a:chOff x="2352682" y="2109517"/>
            <a:chExt cx="57627" cy="247988"/>
          </a:xfrm>
        </p:grpSpPr>
        <p:cxnSp>
          <p:nvCxnSpPr>
            <p:cNvPr id="2158" name="Straight Connector 2157">
              <a:extLst>
                <a:ext uri="{FF2B5EF4-FFF2-40B4-BE49-F238E27FC236}">
                  <a16:creationId xmlns:a16="http://schemas.microsoft.com/office/drawing/2014/main" id="{27D26EFF-8761-F521-7FA9-451F1ABD8A05}"/>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59" name="Straight Connector 2158">
              <a:extLst>
                <a:ext uri="{FF2B5EF4-FFF2-40B4-BE49-F238E27FC236}">
                  <a16:creationId xmlns:a16="http://schemas.microsoft.com/office/drawing/2014/main" id="{5A8F4805-AFDF-F9E7-96A3-E3698F398E60}"/>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60" name="Straight Connector 2159">
              <a:extLst>
                <a:ext uri="{FF2B5EF4-FFF2-40B4-BE49-F238E27FC236}">
                  <a16:creationId xmlns:a16="http://schemas.microsoft.com/office/drawing/2014/main" id="{FD3FA6B1-D2F9-65BC-030B-45BF926DF2C8}"/>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1" name="Group 2160">
            <a:extLst>
              <a:ext uri="{FF2B5EF4-FFF2-40B4-BE49-F238E27FC236}">
                <a16:creationId xmlns:a16="http://schemas.microsoft.com/office/drawing/2014/main" id="{F13EF30A-82ED-35CF-099E-772EBE7973CB}"/>
              </a:ext>
            </a:extLst>
          </p:cNvPr>
          <p:cNvGrpSpPr/>
          <p:nvPr/>
        </p:nvGrpSpPr>
        <p:grpSpPr>
          <a:xfrm>
            <a:off x="3230637" y="2555677"/>
            <a:ext cx="57627" cy="369231"/>
            <a:chOff x="2352682" y="2109517"/>
            <a:chExt cx="57627" cy="247988"/>
          </a:xfrm>
        </p:grpSpPr>
        <p:cxnSp>
          <p:nvCxnSpPr>
            <p:cNvPr id="2162" name="Straight Connector 2161">
              <a:extLst>
                <a:ext uri="{FF2B5EF4-FFF2-40B4-BE49-F238E27FC236}">
                  <a16:creationId xmlns:a16="http://schemas.microsoft.com/office/drawing/2014/main" id="{B69838A1-D03B-6E4D-CC05-7A47A38A56F9}"/>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63" name="Straight Connector 2162">
              <a:extLst>
                <a:ext uri="{FF2B5EF4-FFF2-40B4-BE49-F238E27FC236}">
                  <a16:creationId xmlns:a16="http://schemas.microsoft.com/office/drawing/2014/main" id="{66630CCF-C01F-474B-F479-847B4D48969D}"/>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64" name="Straight Connector 2163">
              <a:extLst>
                <a:ext uri="{FF2B5EF4-FFF2-40B4-BE49-F238E27FC236}">
                  <a16:creationId xmlns:a16="http://schemas.microsoft.com/office/drawing/2014/main" id="{CA873F78-8BAF-986B-61FC-6B12A7D311DE}"/>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5" name="Group 2164">
            <a:extLst>
              <a:ext uri="{FF2B5EF4-FFF2-40B4-BE49-F238E27FC236}">
                <a16:creationId xmlns:a16="http://schemas.microsoft.com/office/drawing/2014/main" id="{1A10474F-568F-AC4B-B857-362632CF83F4}"/>
              </a:ext>
            </a:extLst>
          </p:cNvPr>
          <p:cNvGrpSpPr/>
          <p:nvPr/>
        </p:nvGrpSpPr>
        <p:grpSpPr>
          <a:xfrm>
            <a:off x="3471910" y="2432835"/>
            <a:ext cx="57627" cy="448303"/>
            <a:chOff x="2352682" y="2109517"/>
            <a:chExt cx="57627" cy="247988"/>
          </a:xfrm>
        </p:grpSpPr>
        <p:cxnSp>
          <p:nvCxnSpPr>
            <p:cNvPr id="2166" name="Straight Connector 2165">
              <a:extLst>
                <a:ext uri="{FF2B5EF4-FFF2-40B4-BE49-F238E27FC236}">
                  <a16:creationId xmlns:a16="http://schemas.microsoft.com/office/drawing/2014/main" id="{6F5D58A4-EEC6-7EBB-8F09-1726B825333F}"/>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67" name="Straight Connector 2166">
              <a:extLst>
                <a:ext uri="{FF2B5EF4-FFF2-40B4-BE49-F238E27FC236}">
                  <a16:creationId xmlns:a16="http://schemas.microsoft.com/office/drawing/2014/main" id="{C7EF6B75-678C-DE2D-80BD-03CA3EAC79D9}"/>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68" name="Straight Connector 2167">
              <a:extLst>
                <a:ext uri="{FF2B5EF4-FFF2-40B4-BE49-F238E27FC236}">
                  <a16:creationId xmlns:a16="http://schemas.microsoft.com/office/drawing/2014/main" id="{C6577099-5E0A-1FE8-C809-C3B62FE910ED}"/>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9" name="Group 2168">
            <a:extLst>
              <a:ext uri="{FF2B5EF4-FFF2-40B4-BE49-F238E27FC236}">
                <a16:creationId xmlns:a16="http://schemas.microsoft.com/office/drawing/2014/main" id="{CDF55040-F635-3EFA-A2C0-E01E4334885B}"/>
              </a:ext>
            </a:extLst>
          </p:cNvPr>
          <p:cNvGrpSpPr/>
          <p:nvPr/>
        </p:nvGrpSpPr>
        <p:grpSpPr>
          <a:xfrm>
            <a:off x="3707610" y="2488787"/>
            <a:ext cx="57627" cy="447124"/>
            <a:chOff x="2352682" y="2109517"/>
            <a:chExt cx="57627" cy="247988"/>
          </a:xfrm>
        </p:grpSpPr>
        <p:cxnSp>
          <p:nvCxnSpPr>
            <p:cNvPr id="2170" name="Straight Connector 2169">
              <a:extLst>
                <a:ext uri="{FF2B5EF4-FFF2-40B4-BE49-F238E27FC236}">
                  <a16:creationId xmlns:a16="http://schemas.microsoft.com/office/drawing/2014/main" id="{6D8D792E-4B0C-9422-DB31-C6E380C68F20}"/>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71" name="Straight Connector 2170">
              <a:extLst>
                <a:ext uri="{FF2B5EF4-FFF2-40B4-BE49-F238E27FC236}">
                  <a16:creationId xmlns:a16="http://schemas.microsoft.com/office/drawing/2014/main" id="{80FA1587-A4EB-D4DD-4D92-8166E2DB5D66}"/>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72" name="Straight Connector 2171">
              <a:extLst>
                <a:ext uri="{FF2B5EF4-FFF2-40B4-BE49-F238E27FC236}">
                  <a16:creationId xmlns:a16="http://schemas.microsoft.com/office/drawing/2014/main" id="{393BB401-2036-8D13-1057-52D467B56A52}"/>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73" name="Group 2172">
            <a:extLst>
              <a:ext uri="{FF2B5EF4-FFF2-40B4-BE49-F238E27FC236}">
                <a16:creationId xmlns:a16="http://schemas.microsoft.com/office/drawing/2014/main" id="{4300845C-05D5-F230-1D80-BCBA2FE4DC1E}"/>
              </a:ext>
            </a:extLst>
          </p:cNvPr>
          <p:cNvGrpSpPr/>
          <p:nvPr/>
        </p:nvGrpSpPr>
        <p:grpSpPr>
          <a:xfrm>
            <a:off x="3940280" y="2470880"/>
            <a:ext cx="57627" cy="433126"/>
            <a:chOff x="2352682" y="2109517"/>
            <a:chExt cx="57627" cy="247988"/>
          </a:xfrm>
        </p:grpSpPr>
        <p:cxnSp>
          <p:nvCxnSpPr>
            <p:cNvPr id="2174" name="Straight Connector 2173">
              <a:extLst>
                <a:ext uri="{FF2B5EF4-FFF2-40B4-BE49-F238E27FC236}">
                  <a16:creationId xmlns:a16="http://schemas.microsoft.com/office/drawing/2014/main" id="{2F55ED79-1806-4B60-43B8-3F1BA412FD0D}"/>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75" name="Straight Connector 2174">
              <a:extLst>
                <a:ext uri="{FF2B5EF4-FFF2-40B4-BE49-F238E27FC236}">
                  <a16:creationId xmlns:a16="http://schemas.microsoft.com/office/drawing/2014/main" id="{C4E1BCB3-DA9A-7313-DFC3-635CFD28A32B}"/>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76" name="Straight Connector 2175">
              <a:extLst>
                <a:ext uri="{FF2B5EF4-FFF2-40B4-BE49-F238E27FC236}">
                  <a16:creationId xmlns:a16="http://schemas.microsoft.com/office/drawing/2014/main" id="{D7E78D6A-2B04-F1A9-2899-30472F289585}"/>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77" name="Group 2176">
            <a:extLst>
              <a:ext uri="{FF2B5EF4-FFF2-40B4-BE49-F238E27FC236}">
                <a16:creationId xmlns:a16="http://schemas.microsoft.com/office/drawing/2014/main" id="{219A72AB-B586-8DC0-5DB0-C66B266093B2}"/>
              </a:ext>
            </a:extLst>
          </p:cNvPr>
          <p:cNvGrpSpPr/>
          <p:nvPr/>
        </p:nvGrpSpPr>
        <p:grpSpPr>
          <a:xfrm>
            <a:off x="4184713" y="2539696"/>
            <a:ext cx="57627" cy="603270"/>
            <a:chOff x="2352682" y="2109517"/>
            <a:chExt cx="57627" cy="247988"/>
          </a:xfrm>
        </p:grpSpPr>
        <p:cxnSp>
          <p:nvCxnSpPr>
            <p:cNvPr id="2178" name="Straight Connector 2177">
              <a:extLst>
                <a:ext uri="{FF2B5EF4-FFF2-40B4-BE49-F238E27FC236}">
                  <a16:creationId xmlns:a16="http://schemas.microsoft.com/office/drawing/2014/main" id="{3C087E77-6ABE-DC9C-EB78-6F8D39AC290F}"/>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179" name="Straight Connector 2178">
              <a:extLst>
                <a:ext uri="{FF2B5EF4-FFF2-40B4-BE49-F238E27FC236}">
                  <a16:creationId xmlns:a16="http://schemas.microsoft.com/office/drawing/2014/main" id="{2FC4B655-D2A9-AE5C-D3C2-CFE89396F168}"/>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180" name="Straight Connector 2179">
              <a:extLst>
                <a:ext uri="{FF2B5EF4-FFF2-40B4-BE49-F238E27FC236}">
                  <a16:creationId xmlns:a16="http://schemas.microsoft.com/office/drawing/2014/main" id="{E7D3E87F-0F54-AC2A-2EB4-2A6038F7838D}"/>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cxnSp>
        <p:nvCxnSpPr>
          <p:cNvPr id="32" name="Straight Connector 31">
            <a:extLst>
              <a:ext uri="{FF2B5EF4-FFF2-40B4-BE49-F238E27FC236}">
                <a16:creationId xmlns:a16="http://schemas.microsoft.com/office/drawing/2014/main" id="{9A06B92A-E643-C751-4095-8F85B5237FA7}"/>
              </a:ext>
            </a:extLst>
          </p:cNvPr>
          <p:cNvCxnSpPr>
            <a:cxnSpLocks/>
          </p:cNvCxnSpPr>
          <p:nvPr/>
        </p:nvCxnSpPr>
        <p:spPr bwMode="auto">
          <a:xfrm>
            <a:off x="1371048" y="2510464"/>
            <a:ext cx="2840409"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113" name="Oval 2112">
            <a:extLst>
              <a:ext uri="{FF2B5EF4-FFF2-40B4-BE49-F238E27FC236}">
                <a16:creationId xmlns:a16="http://schemas.microsoft.com/office/drawing/2014/main" id="{E792BDDA-0D1F-4841-1263-D471EF05D22D}"/>
              </a:ext>
            </a:extLst>
          </p:cNvPr>
          <p:cNvSpPr/>
          <p:nvPr/>
        </p:nvSpPr>
        <p:spPr bwMode="auto">
          <a:xfrm>
            <a:off x="1342792" y="2473524"/>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2000" b="0">
              <a:solidFill>
                <a:schemeClr val="tx1"/>
              </a:solidFill>
              <a:latin typeface="Calibri" panose="020F0502020204030204" pitchFamily="34" charset="0"/>
            </a:endParaRPr>
          </a:p>
        </p:txBody>
      </p:sp>
      <p:sp>
        <p:nvSpPr>
          <p:cNvPr id="2236" name="Rectangle 2235">
            <a:extLst>
              <a:ext uri="{FF2B5EF4-FFF2-40B4-BE49-F238E27FC236}">
                <a16:creationId xmlns:a16="http://schemas.microsoft.com/office/drawing/2014/main" id="{E4E03B93-BE86-C6E6-639C-25EE0D8E72E2}"/>
              </a:ext>
            </a:extLst>
          </p:cNvPr>
          <p:cNvSpPr/>
          <p:nvPr/>
        </p:nvSpPr>
        <p:spPr bwMode="auto">
          <a:xfrm>
            <a:off x="1458563" y="2655580"/>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37" name="Rectangle 2236">
            <a:extLst>
              <a:ext uri="{FF2B5EF4-FFF2-40B4-BE49-F238E27FC236}">
                <a16:creationId xmlns:a16="http://schemas.microsoft.com/office/drawing/2014/main" id="{E3E453E9-57A4-6F29-4CD0-A44B4B0006BD}"/>
              </a:ext>
            </a:extLst>
          </p:cNvPr>
          <p:cNvSpPr/>
          <p:nvPr/>
        </p:nvSpPr>
        <p:spPr bwMode="auto">
          <a:xfrm>
            <a:off x="1573121" y="3016448"/>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38" name="Rectangle 2237">
            <a:extLst>
              <a:ext uri="{FF2B5EF4-FFF2-40B4-BE49-F238E27FC236}">
                <a16:creationId xmlns:a16="http://schemas.microsoft.com/office/drawing/2014/main" id="{F7111B6D-EC77-3991-DC12-C21E8E50B696}"/>
              </a:ext>
            </a:extLst>
          </p:cNvPr>
          <p:cNvSpPr/>
          <p:nvPr/>
        </p:nvSpPr>
        <p:spPr bwMode="auto">
          <a:xfrm>
            <a:off x="1808644" y="2929576"/>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39" name="Rectangle 2238">
            <a:extLst>
              <a:ext uri="{FF2B5EF4-FFF2-40B4-BE49-F238E27FC236}">
                <a16:creationId xmlns:a16="http://schemas.microsoft.com/office/drawing/2014/main" id="{1E77B37E-CDBB-A1C2-F8B8-7731555841A7}"/>
              </a:ext>
            </a:extLst>
          </p:cNvPr>
          <p:cNvSpPr/>
          <p:nvPr/>
        </p:nvSpPr>
        <p:spPr bwMode="auto">
          <a:xfrm>
            <a:off x="2045853" y="3066087"/>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0" name="Rectangle 2239">
            <a:extLst>
              <a:ext uri="{FF2B5EF4-FFF2-40B4-BE49-F238E27FC236}">
                <a16:creationId xmlns:a16="http://schemas.microsoft.com/office/drawing/2014/main" id="{783EB4BA-84C6-F07F-F23B-5CA646E8891B}"/>
              </a:ext>
            </a:extLst>
          </p:cNvPr>
          <p:cNvSpPr/>
          <p:nvPr/>
        </p:nvSpPr>
        <p:spPr bwMode="auto">
          <a:xfrm>
            <a:off x="2281212" y="2932672"/>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1" name="Rectangle 2240">
            <a:extLst>
              <a:ext uri="{FF2B5EF4-FFF2-40B4-BE49-F238E27FC236}">
                <a16:creationId xmlns:a16="http://schemas.microsoft.com/office/drawing/2014/main" id="{D2492378-BD41-3384-CBA2-F1DC766FC563}"/>
              </a:ext>
            </a:extLst>
          </p:cNvPr>
          <p:cNvSpPr/>
          <p:nvPr/>
        </p:nvSpPr>
        <p:spPr bwMode="auto">
          <a:xfrm>
            <a:off x="2519383" y="3071245"/>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2" name="Rectangle 2241">
            <a:extLst>
              <a:ext uri="{FF2B5EF4-FFF2-40B4-BE49-F238E27FC236}">
                <a16:creationId xmlns:a16="http://schemas.microsoft.com/office/drawing/2014/main" id="{4DCEF961-BB7D-7555-71EA-CE7C071D8983}"/>
              </a:ext>
            </a:extLst>
          </p:cNvPr>
          <p:cNvSpPr/>
          <p:nvPr/>
        </p:nvSpPr>
        <p:spPr bwMode="auto">
          <a:xfrm>
            <a:off x="2757157" y="3077595"/>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3" name="Rectangle 2242">
            <a:extLst>
              <a:ext uri="{FF2B5EF4-FFF2-40B4-BE49-F238E27FC236}">
                <a16:creationId xmlns:a16="http://schemas.microsoft.com/office/drawing/2014/main" id="{B5B42111-D1DD-252D-5855-CE9AF7C3DC7C}"/>
              </a:ext>
            </a:extLst>
          </p:cNvPr>
          <p:cNvSpPr/>
          <p:nvPr/>
        </p:nvSpPr>
        <p:spPr bwMode="auto">
          <a:xfrm>
            <a:off x="2989379" y="3086719"/>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4" name="Rectangle 2243">
            <a:extLst>
              <a:ext uri="{FF2B5EF4-FFF2-40B4-BE49-F238E27FC236}">
                <a16:creationId xmlns:a16="http://schemas.microsoft.com/office/drawing/2014/main" id="{03E4D77B-02BD-3ACB-08BC-E243BFB076DA}"/>
              </a:ext>
            </a:extLst>
          </p:cNvPr>
          <p:cNvSpPr/>
          <p:nvPr/>
        </p:nvSpPr>
        <p:spPr bwMode="auto">
          <a:xfrm>
            <a:off x="3224351" y="3054738"/>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5" name="Rectangle 2244">
            <a:extLst>
              <a:ext uri="{FF2B5EF4-FFF2-40B4-BE49-F238E27FC236}">
                <a16:creationId xmlns:a16="http://schemas.microsoft.com/office/drawing/2014/main" id="{77447E31-7A51-A83F-DA06-8780FA2A0C75}"/>
              </a:ext>
            </a:extLst>
          </p:cNvPr>
          <p:cNvSpPr/>
          <p:nvPr/>
        </p:nvSpPr>
        <p:spPr bwMode="auto">
          <a:xfrm>
            <a:off x="3468194" y="3054738"/>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6" name="Rectangle 2245">
            <a:extLst>
              <a:ext uri="{FF2B5EF4-FFF2-40B4-BE49-F238E27FC236}">
                <a16:creationId xmlns:a16="http://schemas.microsoft.com/office/drawing/2014/main" id="{8A79C4AA-DE7A-14BC-D792-D2174238095C}"/>
              </a:ext>
            </a:extLst>
          </p:cNvPr>
          <p:cNvSpPr/>
          <p:nvPr/>
        </p:nvSpPr>
        <p:spPr bwMode="auto">
          <a:xfrm>
            <a:off x="3699468" y="2953199"/>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7" name="Rectangle 2246">
            <a:extLst>
              <a:ext uri="{FF2B5EF4-FFF2-40B4-BE49-F238E27FC236}">
                <a16:creationId xmlns:a16="http://schemas.microsoft.com/office/drawing/2014/main" id="{4FEDB480-11CE-09C6-DC60-4F484DF4CEAE}"/>
              </a:ext>
            </a:extLst>
          </p:cNvPr>
          <p:cNvSpPr/>
          <p:nvPr/>
        </p:nvSpPr>
        <p:spPr bwMode="auto">
          <a:xfrm>
            <a:off x="3936564" y="3133296"/>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8" name="Rectangle 2247">
            <a:extLst>
              <a:ext uri="{FF2B5EF4-FFF2-40B4-BE49-F238E27FC236}">
                <a16:creationId xmlns:a16="http://schemas.microsoft.com/office/drawing/2014/main" id="{0D8CD1E1-4E51-4A7B-F828-5F58B2AD6873}"/>
              </a:ext>
            </a:extLst>
          </p:cNvPr>
          <p:cNvSpPr/>
          <p:nvPr/>
        </p:nvSpPr>
        <p:spPr bwMode="auto">
          <a:xfrm>
            <a:off x="4178928" y="2976056"/>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2262" name="Group 2261">
            <a:extLst>
              <a:ext uri="{FF2B5EF4-FFF2-40B4-BE49-F238E27FC236}">
                <a16:creationId xmlns:a16="http://schemas.microsoft.com/office/drawing/2014/main" id="{3065A3DF-DC86-6610-0ED6-C685B556F428}"/>
              </a:ext>
            </a:extLst>
          </p:cNvPr>
          <p:cNvGrpSpPr/>
          <p:nvPr/>
        </p:nvGrpSpPr>
        <p:grpSpPr>
          <a:xfrm>
            <a:off x="1459280" y="2488787"/>
            <a:ext cx="57627" cy="421469"/>
            <a:chOff x="2352682" y="2109517"/>
            <a:chExt cx="57627" cy="247988"/>
          </a:xfrm>
        </p:grpSpPr>
        <p:cxnSp>
          <p:nvCxnSpPr>
            <p:cNvPr id="2263" name="Straight Connector 2262">
              <a:extLst>
                <a:ext uri="{FF2B5EF4-FFF2-40B4-BE49-F238E27FC236}">
                  <a16:creationId xmlns:a16="http://schemas.microsoft.com/office/drawing/2014/main" id="{3CD48DE6-5EB0-53CD-56B9-745747D30FC2}"/>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264" name="Straight Connector 2263">
              <a:extLst>
                <a:ext uri="{FF2B5EF4-FFF2-40B4-BE49-F238E27FC236}">
                  <a16:creationId xmlns:a16="http://schemas.microsoft.com/office/drawing/2014/main" id="{3E077802-895E-CCE6-D801-D2B7352679E8}"/>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265" name="Straight Connector 2264">
              <a:extLst>
                <a:ext uri="{FF2B5EF4-FFF2-40B4-BE49-F238E27FC236}">
                  <a16:creationId xmlns:a16="http://schemas.microsoft.com/office/drawing/2014/main" id="{C07FF0D6-B28B-3847-41D8-73E2D7FD1BC0}"/>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266" name="Group 2265">
            <a:extLst>
              <a:ext uri="{FF2B5EF4-FFF2-40B4-BE49-F238E27FC236}">
                <a16:creationId xmlns:a16="http://schemas.microsoft.com/office/drawing/2014/main" id="{6E31EB04-7005-674B-BE48-214E1A5F08D0}"/>
              </a:ext>
            </a:extLst>
          </p:cNvPr>
          <p:cNvGrpSpPr/>
          <p:nvPr/>
        </p:nvGrpSpPr>
        <p:grpSpPr>
          <a:xfrm>
            <a:off x="1573393" y="2913430"/>
            <a:ext cx="57627" cy="276469"/>
            <a:chOff x="2352682" y="2109517"/>
            <a:chExt cx="57627" cy="247988"/>
          </a:xfrm>
        </p:grpSpPr>
        <p:cxnSp>
          <p:nvCxnSpPr>
            <p:cNvPr id="2267" name="Straight Connector 2266">
              <a:extLst>
                <a:ext uri="{FF2B5EF4-FFF2-40B4-BE49-F238E27FC236}">
                  <a16:creationId xmlns:a16="http://schemas.microsoft.com/office/drawing/2014/main" id="{63D00DA7-E438-6E94-F115-9E483A748338}"/>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268" name="Straight Connector 2267">
              <a:extLst>
                <a:ext uri="{FF2B5EF4-FFF2-40B4-BE49-F238E27FC236}">
                  <a16:creationId xmlns:a16="http://schemas.microsoft.com/office/drawing/2014/main" id="{56E71585-C222-F088-5C24-C77B93BEF29A}"/>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269" name="Straight Connector 2268">
              <a:extLst>
                <a:ext uri="{FF2B5EF4-FFF2-40B4-BE49-F238E27FC236}">
                  <a16:creationId xmlns:a16="http://schemas.microsoft.com/office/drawing/2014/main" id="{DAA4BE08-7FF1-3655-D5AB-4CF6DCF72E8A}"/>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270" name="Group 2269">
            <a:extLst>
              <a:ext uri="{FF2B5EF4-FFF2-40B4-BE49-F238E27FC236}">
                <a16:creationId xmlns:a16="http://schemas.microsoft.com/office/drawing/2014/main" id="{4F668AD5-EF14-EC32-3939-713395F0DD1E}"/>
              </a:ext>
            </a:extLst>
          </p:cNvPr>
          <p:cNvGrpSpPr/>
          <p:nvPr/>
        </p:nvGrpSpPr>
        <p:grpSpPr>
          <a:xfrm>
            <a:off x="1812366" y="2799154"/>
            <a:ext cx="57627" cy="503940"/>
            <a:chOff x="2352682" y="2109517"/>
            <a:chExt cx="57627" cy="247988"/>
          </a:xfrm>
        </p:grpSpPr>
        <p:cxnSp>
          <p:nvCxnSpPr>
            <p:cNvPr id="2271" name="Straight Connector 2270">
              <a:extLst>
                <a:ext uri="{FF2B5EF4-FFF2-40B4-BE49-F238E27FC236}">
                  <a16:creationId xmlns:a16="http://schemas.microsoft.com/office/drawing/2014/main" id="{27436700-8341-FE64-D3D5-9AF604D36B81}"/>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272" name="Straight Connector 2271">
              <a:extLst>
                <a:ext uri="{FF2B5EF4-FFF2-40B4-BE49-F238E27FC236}">
                  <a16:creationId xmlns:a16="http://schemas.microsoft.com/office/drawing/2014/main" id="{68CA5F61-5232-2C40-D13E-639BB1E87E8E}"/>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273" name="Straight Connector 2272">
              <a:extLst>
                <a:ext uri="{FF2B5EF4-FFF2-40B4-BE49-F238E27FC236}">
                  <a16:creationId xmlns:a16="http://schemas.microsoft.com/office/drawing/2014/main" id="{4E1BF033-2F51-A135-110E-4D7D0CF9A31D}"/>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274" name="Group 2273">
            <a:extLst>
              <a:ext uri="{FF2B5EF4-FFF2-40B4-BE49-F238E27FC236}">
                <a16:creationId xmlns:a16="http://schemas.microsoft.com/office/drawing/2014/main" id="{C0C511D5-D7F6-DC47-DAFF-6DBF28FA6988}"/>
              </a:ext>
            </a:extLst>
          </p:cNvPr>
          <p:cNvGrpSpPr/>
          <p:nvPr/>
        </p:nvGrpSpPr>
        <p:grpSpPr>
          <a:xfrm>
            <a:off x="2047330" y="2929576"/>
            <a:ext cx="57627" cy="330185"/>
            <a:chOff x="2352682" y="2109517"/>
            <a:chExt cx="57627" cy="247988"/>
          </a:xfrm>
        </p:grpSpPr>
        <p:cxnSp>
          <p:nvCxnSpPr>
            <p:cNvPr id="2275" name="Straight Connector 2274">
              <a:extLst>
                <a:ext uri="{FF2B5EF4-FFF2-40B4-BE49-F238E27FC236}">
                  <a16:creationId xmlns:a16="http://schemas.microsoft.com/office/drawing/2014/main" id="{1539A8B5-1135-EF4B-F5C7-B8EACC533C0A}"/>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276" name="Straight Connector 2275">
              <a:extLst>
                <a:ext uri="{FF2B5EF4-FFF2-40B4-BE49-F238E27FC236}">
                  <a16:creationId xmlns:a16="http://schemas.microsoft.com/office/drawing/2014/main" id="{474DD9BD-5932-2026-EB13-A84227827A8B}"/>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277" name="Straight Connector 2276">
              <a:extLst>
                <a:ext uri="{FF2B5EF4-FFF2-40B4-BE49-F238E27FC236}">
                  <a16:creationId xmlns:a16="http://schemas.microsoft.com/office/drawing/2014/main" id="{8651B7BA-05E2-6F2C-3AAF-5CF93A29C274}"/>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278" name="Group 2277">
            <a:extLst>
              <a:ext uri="{FF2B5EF4-FFF2-40B4-BE49-F238E27FC236}">
                <a16:creationId xmlns:a16="http://schemas.microsoft.com/office/drawing/2014/main" id="{D176CE82-3B54-F08F-8CBB-5323AE70B179}"/>
              </a:ext>
            </a:extLst>
          </p:cNvPr>
          <p:cNvGrpSpPr/>
          <p:nvPr/>
        </p:nvGrpSpPr>
        <p:grpSpPr>
          <a:xfrm>
            <a:off x="2284301" y="2772767"/>
            <a:ext cx="57627" cy="364311"/>
            <a:chOff x="2352682" y="2109517"/>
            <a:chExt cx="57627" cy="247988"/>
          </a:xfrm>
        </p:grpSpPr>
        <p:cxnSp>
          <p:nvCxnSpPr>
            <p:cNvPr id="2279" name="Straight Connector 2278">
              <a:extLst>
                <a:ext uri="{FF2B5EF4-FFF2-40B4-BE49-F238E27FC236}">
                  <a16:creationId xmlns:a16="http://schemas.microsoft.com/office/drawing/2014/main" id="{5E31438A-6B5E-6CD0-2364-DC02AC3EFABA}"/>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280" name="Straight Connector 2279">
              <a:extLst>
                <a:ext uri="{FF2B5EF4-FFF2-40B4-BE49-F238E27FC236}">
                  <a16:creationId xmlns:a16="http://schemas.microsoft.com/office/drawing/2014/main" id="{2369B660-1C4B-614D-22BC-6BC6CFC0DCE6}"/>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281" name="Group 2280">
            <a:extLst>
              <a:ext uri="{FF2B5EF4-FFF2-40B4-BE49-F238E27FC236}">
                <a16:creationId xmlns:a16="http://schemas.microsoft.com/office/drawing/2014/main" id="{EA19DAB5-B39B-8691-627B-1E970E0B060E}"/>
              </a:ext>
            </a:extLst>
          </p:cNvPr>
          <p:cNvGrpSpPr/>
          <p:nvPr/>
        </p:nvGrpSpPr>
        <p:grpSpPr>
          <a:xfrm>
            <a:off x="2526241" y="2849065"/>
            <a:ext cx="57627" cy="510887"/>
            <a:chOff x="2352682" y="2109517"/>
            <a:chExt cx="57627" cy="247988"/>
          </a:xfrm>
        </p:grpSpPr>
        <p:cxnSp>
          <p:nvCxnSpPr>
            <p:cNvPr id="2282" name="Straight Connector 2281">
              <a:extLst>
                <a:ext uri="{FF2B5EF4-FFF2-40B4-BE49-F238E27FC236}">
                  <a16:creationId xmlns:a16="http://schemas.microsoft.com/office/drawing/2014/main" id="{447B9373-A49B-2DED-502B-049A288FE3C8}"/>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283" name="Straight Connector 2282">
              <a:extLst>
                <a:ext uri="{FF2B5EF4-FFF2-40B4-BE49-F238E27FC236}">
                  <a16:creationId xmlns:a16="http://schemas.microsoft.com/office/drawing/2014/main" id="{4AFA55E7-BF0B-EEBF-2BD0-EB478367AB61}"/>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284" name="Straight Connector 2283">
              <a:extLst>
                <a:ext uri="{FF2B5EF4-FFF2-40B4-BE49-F238E27FC236}">
                  <a16:creationId xmlns:a16="http://schemas.microsoft.com/office/drawing/2014/main" id="{0EE8FDBF-07D1-E1C4-6592-51A0C27973FE}"/>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285" name="Group 2284">
            <a:extLst>
              <a:ext uri="{FF2B5EF4-FFF2-40B4-BE49-F238E27FC236}">
                <a16:creationId xmlns:a16="http://schemas.microsoft.com/office/drawing/2014/main" id="{2009B5E4-AD13-0B5A-A6A4-9EC753E892D0}"/>
              </a:ext>
            </a:extLst>
          </p:cNvPr>
          <p:cNvGrpSpPr/>
          <p:nvPr/>
        </p:nvGrpSpPr>
        <p:grpSpPr>
          <a:xfrm>
            <a:off x="2758016" y="2927827"/>
            <a:ext cx="57627" cy="360501"/>
            <a:chOff x="2352682" y="2109517"/>
            <a:chExt cx="57627" cy="247988"/>
          </a:xfrm>
        </p:grpSpPr>
        <p:cxnSp>
          <p:nvCxnSpPr>
            <p:cNvPr id="2286" name="Straight Connector 2285">
              <a:extLst>
                <a:ext uri="{FF2B5EF4-FFF2-40B4-BE49-F238E27FC236}">
                  <a16:creationId xmlns:a16="http://schemas.microsoft.com/office/drawing/2014/main" id="{69BDCF44-F832-3172-7813-57269FBB638A}"/>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287" name="Straight Connector 2286">
              <a:extLst>
                <a:ext uri="{FF2B5EF4-FFF2-40B4-BE49-F238E27FC236}">
                  <a16:creationId xmlns:a16="http://schemas.microsoft.com/office/drawing/2014/main" id="{60A946FA-ABB1-64B6-ADFA-DAA8CAF39063}"/>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288" name="Straight Connector 2287">
              <a:extLst>
                <a:ext uri="{FF2B5EF4-FFF2-40B4-BE49-F238E27FC236}">
                  <a16:creationId xmlns:a16="http://schemas.microsoft.com/office/drawing/2014/main" id="{7FA43E33-368D-1175-96A7-2A62DBD9E101}"/>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289" name="Group 2288">
            <a:extLst>
              <a:ext uri="{FF2B5EF4-FFF2-40B4-BE49-F238E27FC236}">
                <a16:creationId xmlns:a16="http://schemas.microsoft.com/office/drawing/2014/main" id="{6DB4C3FB-97CD-5F58-CDB6-C0F27C460AE3}"/>
              </a:ext>
            </a:extLst>
          </p:cNvPr>
          <p:cNvGrpSpPr/>
          <p:nvPr/>
        </p:nvGrpSpPr>
        <p:grpSpPr>
          <a:xfrm>
            <a:off x="2996141" y="2913931"/>
            <a:ext cx="57627" cy="411035"/>
            <a:chOff x="2352682" y="2109517"/>
            <a:chExt cx="57627" cy="247988"/>
          </a:xfrm>
        </p:grpSpPr>
        <p:cxnSp>
          <p:nvCxnSpPr>
            <p:cNvPr id="2290" name="Straight Connector 2289">
              <a:extLst>
                <a:ext uri="{FF2B5EF4-FFF2-40B4-BE49-F238E27FC236}">
                  <a16:creationId xmlns:a16="http://schemas.microsoft.com/office/drawing/2014/main" id="{28FA018F-AFFD-EFCF-40F2-AA3C73C4609A}"/>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291" name="Straight Connector 2290">
              <a:extLst>
                <a:ext uri="{FF2B5EF4-FFF2-40B4-BE49-F238E27FC236}">
                  <a16:creationId xmlns:a16="http://schemas.microsoft.com/office/drawing/2014/main" id="{FCB808B8-43B3-09B7-E36C-4AB2C86A5B7B}"/>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292" name="Straight Connector 2291">
              <a:extLst>
                <a:ext uri="{FF2B5EF4-FFF2-40B4-BE49-F238E27FC236}">
                  <a16:creationId xmlns:a16="http://schemas.microsoft.com/office/drawing/2014/main" id="{D632BF83-A41A-DBAC-53CB-F3CCCDE73660}"/>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293" name="Group 2292">
            <a:extLst>
              <a:ext uri="{FF2B5EF4-FFF2-40B4-BE49-F238E27FC236}">
                <a16:creationId xmlns:a16="http://schemas.microsoft.com/office/drawing/2014/main" id="{F8D4C8AA-C514-FC74-E246-148AD46831E9}"/>
              </a:ext>
            </a:extLst>
          </p:cNvPr>
          <p:cNvGrpSpPr/>
          <p:nvPr/>
        </p:nvGrpSpPr>
        <p:grpSpPr>
          <a:xfrm>
            <a:off x="3230368" y="2898774"/>
            <a:ext cx="57627" cy="389560"/>
            <a:chOff x="2352682" y="2109517"/>
            <a:chExt cx="57627" cy="247988"/>
          </a:xfrm>
        </p:grpSpPr>
        <p:cxnSp>
          <p:nvCxnSpPr>
            <p:cNvPr id="2294" name="Straight Connector 2293">
              <a:extLst>
                <a:ext uri="{FF2B5EF4-FFF2-40B4-BE49-F238E27FC236}">
                  <a16:creationId xmlns:a16="http://schemas.microsoft.com/office/drawing/2014/main" id="{072ADBE4-C518-B7CA-75B9-4E24415BC8EC}"/>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295" name="Straight Connector 2294">
              <a:extLst>
                <a:ext uri="{FF2B5EF4-FFF2-40B4-BE49-F238E27FC236}">
                  <a16:creationId xmlns:a16="http://schemas.microsoft.com/office/drawing/2014/main" id="{59651088-835B-285D-30B5-DA910A0E7792}"/>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296" name="Straight Connector 2295">
              <a:extLst>
                <a:ext uri="{FF2B5EF4-FFF2-40B4-BE49-F238E27FC236}">
                  <a16:creationId xmlns:a16="http://schemas.microsoft.com/office/drawing/2014/main" id="{14A1CD0E-C2C7-5C05-9807-C983343369DB}"/>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297" name="Group 2296">
            <a:extLst>
              <a:ext uri="{FF2B5EF4-FFF2-40B4-BE49-F238E27FC236}">
                <a16:creationId xmlns:a16="http://schemas.microsoft.com/office/drawing/2014/main" id="{9AF52330-8849-B947-11DD-F672AE93DF4E}"/>
              </a:ext>
            </a:extLst>
          </p:cNvPr>
          <p:cNvGrpSpPr/>
          <p:nvPr/>
        </p:nvGrpSpPr>
        <p:grpSpPr>
          <a:xfrm>
            <a:off x="3471641" y="2840619"/>
            <a:ext cx="57627" cy="484350"/>
            <a:chOff x="2352682" y="2109517"/>
            <a:chExt cx="57627" cy="247988"/>
          </a:xfrm>
        </p:grpSpPr>
        <p:cxnSp>
          <p:nvCxnSpPr>
            <p:cNvPr id="2298" name="Straight Connector 2297">
              <a:extLst>
                <a:ext uri="{FF2B5EF4-FFF2-40B4-BE49-F238E27FC236}">
                  <a16:creationId xmlns:a16="http://schemas.microsoft.com/office/drawing/2014/main" id="{14232AF5-3B3A-F33C-4FE7-445F98CBAB82}"/>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299" name="Straight Connector 2298">
              <a:extLst>
                <a:ext uri="{FF2B5EF4-FFF2-40B4-BE49-F238E27FC236}">
                  <a16:creationId xmlns:a16="http://schemas.microsoft.com/office/drawing/2014/main" id="{C78285E4-8B62-1FB1-A68F-854225AEE8C8}"/>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300" name="Straight Connector 2299">
              <a:extLst>
                <a:ext uri="{FF2B5EF4-FFF2-40B4-BE49-F238E27FC236}">
                  <a16:creationId xmlns:a16="http://schemas.microsoft.com/office/drawing/2014/main" id="{3CBA042C-23B5-5BA6-0CA2-8258F24493B2}"/>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301" name="Group 2300">
            <a:extLst>
              <a:ext uri="{FF2B5EF4-FFF2-40B4-BE49-F238E27FC236}">
                <a16:creationId xmlns:a16="http://schemas.microsoft.com/office/drawing/2014/main" id="{CD23B912-3430-8F37-3B8C-7D8AB9330F69}"/>
              </a:ext>
            </a:extLst>
          </p:cNvPr>
          <p:cNvGrpSpPr/>
          <p:nvPr/>
        </p:nvGrpSpPr>
        <p:grpSpPr>
          <a:xfrm>
            <a:off x="3707341" y="2740844"/>
            <a:ext cx="57627" cy="496529"/>
            <a:chOff x="2352682" y="2109517"/>
            <a:chExt cx="57627" cy="247988"/>
          </a:xfrm>
        </p:grpSpPr>
        <p:cxnSp>
          <p:nvCxnSpPr>
            <p:cNvPr id="2302" name="Straight Connector 2301">
              <a:extLst>
                <a:ext uri="{FF2B5EF4-FFF2-40B4-BE49-F238E27FC236}">
                  <a16:creationId xmlns:a16="http://schemas.microsoft.com/office/drawing/2014/main" id="{2E2D4BD7-5916-8B8D-466A-4D8F418C04A8}"/>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303" name="Straight Connector 2302">
              <a:extLst>
                <a:ext uri="{FF2B5EF4-FFF2-40B4-BE49-F238E27FC236}">
                  <a16:creationId xmlns:a16="http://schemas.microsoft.com/office/drawing/2014/main" id="{6AFB24B0-0F04-79A3-EE13-8CAECB859011}"/>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304" name="Straight Connector 2303">
              <a:extLst>
                <a:ext uri="{FF2B5EF4-FFF2-40B4-BE49-F238E27FC236}">
                  <a16:creationId xmlns:a16="http://schemas.microsoft.com/office/drawing/2014/main" id="{6B654715-4546-556D-1B27-D161BE2D7B5E}"/>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305" name="Group 2304">
            <a:extLst>
              <a:ext uri="{FF2B5EF4-FFF2-40B4-BE49-F238E27FC236}">
                <a16:creationId xmlns:a16="http://schemas.microsoft.com/office/drawing/2014/main" id="{82108A26-2767-DFF9-0224-30B58A8FA1DD}"/>
              </a:ext>
            </a:extLst>
          </p:cNvPr>
          <p:cNvGrpSpPr/>
          <p:nvPr/>
        </p:nvGrpSpPr>
        <p:grpSpPr>
          <a:xfrm>
            <a:off x="3940011" y="2926803"/>
            <a:ext cx="57627" cy="488536"/>
            <a:chOff x="2352682" y="2109517"/>
            <a:chExt cx="57627" cy="247988"/>
          </a:xfrm>
        </p:grpSpPr>
        <p:cxnSp>
          <p:nvCxnSpPr>
            <p:cNvPr id="2306" name="Straight Connector 2305">
              <a:extLst>
                <a:ext uri="{FF2B5EF4-FFF2-40B4-BE49-F238E27FC236}">
                  <a16:creationId xmlns:a16="http://schemas.microsoft.com/office/drawing/2014/main" id="{044E8791-64F2-60D5-F54C-A0B781220AC9}"/>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307" name="Straight Connector 2306">
              <a:extLst>
                <a:ext uri="{FF2B5EF4-FFF2-40B4-BE49-F238E27FC236}">
                  <a16:creationId xmlns:a16="http://schemas.microsoft.com/office/drawing/2014/main" id="{FBB5A18B-B2F6-82F3-904E-E97DB50E8EC1}"/>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308" name="Straight Connector 2307">
              <a:extLst>
                <a:ext uri="{FF2B5EF4-FFF2-40B4-BE49-F238E27FC236}">
                  <a16:creationId xmlns:a16="http://schemas.microsoft.com/office/drawing/2014/main" id="{6CCE4750-2901-F103-5B41-EAA90179F7EE}"/>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309" name="Group 2308">
            <a:extLst>
              <a:ext uri="{FF2B5EF4-FFF2-40B4-BE49-F238E27FC236}">
                <a16:creationId xmlns:a16="http://schemas.microsoft.com/office/drawing/2014/main" id="{2B3705EA-C221-3E67-A0A4-810FFBA62867}"/>
              </a:ext>
            </a:extLst>
          </p:cNvPr>
          <p:cNvGrpSpPr/>
          <p:nvPr/>
        </p:nvGrpSpPr>
        <p:grpSpPr>
          <a:xfrm>
            <a:off x="4184444" y="2687010"/>
            <a:ext cx="57627" cy="652123"/>
            <a:chOff x="2352682" y="2109517"/>
            <a:chExt cx="57627" cy="253484"/>
          </a:xfrm>
        </p:grpSpPr>
        <p:cxnSp>
          <p:nvCxnSpPr>
            <p:cNvPr id="2310" name="Straight Connector 2309">
              <a:extLst>
                <a:ext uri="{FF2B5EF4-FFF2-40B4-BE49-F238E27FC236}">
                  <a16:creationId xmlns:a16="http://schemas.microsoft.com/office/drawing/2014/main" id="{E822DDB7-2188-2F5C-D12A-3C887AD36A66}"/>
                </a:ext>
              </a:extLst>
            </p:cNvPr>
            <p:cNvCxnSpPr>
              <a:cxnSpLocks/>
            </p:cNvCxnSpPr>
            <p:nvPr/>
          </p:nvCxnSpPr>
          <p:spPr bwMode="auto">
            <a:xfrm>
              <a:off x="2382868" y="2113219"/>
              <a:ext cx="0" cy="247981"/>
            </a:xfrm>
            <a:prstGeom prst="line">
              <a:avLst/>
            </a:prstGeom>
            <a:noFill/>
            <a:ln w="19050" cap="flat" cmpd="sng" algn="ctr">
              <a:solidFill>
                <a:schemeClr val="accent2"/>
              </a:solidFill>
              <a:prstDash val="solid"/>
              <a:round/>
              <a:headEnd type="none" w="med" len="med"/>
              <a:tailEnd type="none" w="med" len="med"/>
            </a:ln>
            <a:effectLst/>
          </p:spPr>
        </p:cxnSp>
        <p:cxnSp>
          <p:nvCxnSpPr>
            <p:cNvPr id="2311" name="Straight Connector 2310">
              <a:extLst>
                <a:ext uri="{FF2B5EF4-FFF2-40B4-BE49-F238E27FC236}">
                  <a16:creationId xmlns:a16="http://schemas.microsoft.com/office/drawing/2014/main" id="{AD0EB7A9-11C8-E88D-973F-A909D9FDD47C}"/>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312" name="Straight Connector 2311">
              <a:extLst>
                <a:ext uri="{FF2B5EF4-FFF2-40B4-BE49-F238E27FC236}">
                  <a16:creationId xmlns:a16="http://schemas.microsoft.com/office/drawing/2014/main" id="{F21272F8-2AFD-F849-B20C-89127F682894}"/>
                </a:ext>
              </a:extLst>
            </p:cNvPr>
            <p:cNvCxnSpPr>
              <a:cxnSpLocks/>
            </p:cNvCxnSpPr>
            <p:nvPr/>
          </p:nvCxnSpPr>
          <p:spPr bwMode="auto">
            <a:xfrm>
              <a:off x="2352682" y="2363001"/>
              <a:ext cx="57627" cy="0"/>
            </a:xfrm>
            <a:prstGeom prst="line">
              <a:avLst/>
            </a:prstGeom>
            <a:noFill/>
            <a:ln w="19050" cap="flat" cmpd="sng" algn="ctr">
              <a:solidFill>
                <a:schemeClr val="accent2"/>
              </a:solidFill>
              <a:prstDash val="solid"/>
              <a:round/>
              <a:headEnd type="none" w="med" len="med"/>
              <a:tailEnd type="none" w="med" len="med"/>
            </a:ln>
            <a:effectLst/>
          </p:spPr>
        </p:cxnSp>
      </p:grpSp>
      <p:cxnSp>
        <p:nvCxnSpPr>
          <p:cNvPr id="2369" name="Straight Connector 2368">
            <a:extLst>
              <a:ext uri="{FF2B5EF4-FFF2-40B4-BE49-F238E27FC236}">
                <a16:creationId xmlns:a16="http://schemas.microsoft.com/office/drawing/2014/main" id="{E88A2D7D-2874-DE04-EF09-4D32E49F47C5}"/>
              </a:ext>
            </a:extLst>
          </p:cNvPr>
          <p:cNvCxnSpPr/>
          <p:nvPr/>
        </p:nvCxnSpPr>
        <p:spPr bwMode="auto">
          <a:xfrm>
            <a:off x="1495146" y="3731048"/>
            <a:ext cx="0" cy="68894"/>
          </a:xfrm>
          <a:prstGeom prst="line">
            <a:avLst/>
          </a:prstGeom>
          <a:noFill/>
          <a:ln w="28575" cap="flat" cmpd="sng" algn="ctr">
            <a:solidFill>
              <a:schemeClr val="bg1"/>
            </a:solidFill>
            <a:prstDash val="solid"/>
            <a:round/>
            <a:headEnd type="none" w="med" len="med"/>
            <a:tailEnd type="none" w="med" len="med"/>
          </a:ln>
          <a:effectLst/>
        </p:spPr>
      </p:cxnSp>
      <p:sp>
        <p:nvSpPr>
          <p:cNvPr id="2370" name="Freeform 2369">
            <a:extLst>
              <a:ext uri="{FF2B5EF4-FFF2-40B4-BE49-F238E27FC236}">
                <a16:creationId xmlns:a16="http://schemas.microsoft.com/office/drawing/2014/main" id="{7EDAE6AA-76BB-1DFF-512D-94A808555373}"/>
              </a:ext>
            </a:extLst>
          </p:cNvPr>
          <p:cNvSpPr/>
          <p:nvPr/>
        </p:nvSpPr>
        <p:spPr bwMode="auto">
          <a:xfrm>
            <a:off x="1496941" y="2688264"/>
            <a:ext cx="2727325" cy="476250"/>
          </a:xfrm>
          <a:custGeom>
            <a:avLst/>
            <a:gdLst>
              <a:gd name="connsiteX0" fmla="*/ 0 w 2727325"/>
              <a:gd name="connsiteY0" fmla="*/ 0 h 476250"/>
              <a:gd name="connsiteX1" fmla="*/ 104775 w 2727325"/>
              <a:gd name="connsiteY1" fmla="*/ 368300 h 476250"/>
              <a:gd name="connsiteX2" fmla="*/ 346075 w 2727325"/>
              <a:gd name="connsiteY2" fmla="*/ 279400 h 476250"/>
              <a:gd name="connsiteX3" fmla="*/ 581025 w 2727325"/>
              <a:gd name="connsiteY3" fmla="*/ 403225 h 476250"/>
              <a:gd name="connsiteX4" fmla="*/ 819150 w 2727325"/>
              <a:gd name="connsiteY4" fmla="*/ 279400 h 476250"/>
              <a:gd name="connsiteX5" fmla="*/ 1057275 w 2727325"/>
              <a:gd name="connsiteY5" fmla="*/ 419100 h 476250"/>
              <a:gd name="connsiteX6" fmla="*/ 1295400 w 2727325"/>
              <a:gd name="connsiteY6" fmla="*/ 422275 h 476250"/>
              <a:gd name="connsiteX7" fmla="*/ 1530350 w 2727325"/>
              <a:gd name="connsiteY7" fmla="*/ 428625 h 476250"/>
              <a:gd name="connsiteX8" fmla="*/ 1768475 w 2727325"/>
              <a:gd name="connsiteY8" fmla="*/ 400050 h 476250"/>
              <a:gd name="connsiteX9" fmla="*/ 2006600 w 2727325"/>
              <a:gd name="connsiteY9" fmla="*/ 396875 h 476250"/>
              <a:gd name="connsiteX10" fmla="*/ 2238375 w 2727325"/>
              <a:gd name="connsiteY10" fmla="*/ 295275 h 476250"/>
              <a:gd name="connsiteX11" fmla="*/ 2473325 w 2727325"/>
              <a:gd name="connsiteY11" fmla="*/ 476250 h 476250"/>
              <a:gd name="connsiteX12" fmla="*/ 2727325 w 2727325"/>
              <a:gd name="connsiteY12" fmla="*/ 327025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7325" h="476250">
                <a:moveTo>
                  <a:pt x="0" y="0"/>
                </a:moveTo>
                <a:lnTo>
                  <a:pt x="104775" y="368300"/>
                </a:lnTo>
                <a:lnTo>
                  <a:pt x="346075" y="279400"/>
                </a:lnTo>
                <a:lnTo>
                  <a:pt x="581025" y="403225"/>
                </a:lnTo>
                <a:lnTo>
                  <a:pt x="819150" y="279400"/>
                </a:lnTo>
                <a:lnTo>
                  <a:pt x="1057275" y="419100"/>
                </a:lnTo>
                <a:lnTo>
                  <a:pt x="1295400" y="422275"/>
                </a:lnTo>
                <a:lnTo>
                  <a:pt x="1530350" y="428625"/>
                </a:lnTo>
                <a:lnTo>
                  <a:pt x="1768475" y="400050"/>
                </a:lnTo>
                <a:lnTo>
                  <a:pt x="2006600" y="396875"/>
                </a:lnTo>
                <a:lnTo>
                  <a:pt x="2238375" y="295275"/>
                </a:lnTo>
                <a:lnTo>
                  <a:pt x="2473325" y="476250"/>
                </a:lnTo>
                <a:lnTo>
                  <a:pt x="2727325" y="327025"/>
                </a:lnTo>
              </a:path>
            </a:pathLst>
          </a:custGeom>
          <a:noFill/>
          <a:ln w="28575">
            <a:solidFill>
              <a:schemeClr val="accent2"/>
            </a:solidFill>
            <a:miter lim="800000"/>
            <a:headEnd/>
            <a:tailEnd/>
          </a:ln>
        </p:spPr>
        <p:txBody>
          <a:bodyPr rtlCol="0" anchor="ctr"/>
          <a:lstStyle/>
          <a:p>
            <a:pPr algn="ctr"/>
            <a:endParaRPr lang="en-US"/>
          </a:p>
        </p:txBody>
      </p:sp>
      <p:cxnSp>
        <p:nvCxnSpPr>
          <p:cNvPr id="2465" name="Straight Connector 2464">
            <a:extLst>
              <a:ext uri="{FF2B5EF4-FFF2-40B4-BE49-F238E27FC236}">
                <a16:creationId xmlns:a16="http://schemas.microsoft.com/office/drawing/2014/main" id="{0F863416-A86C-7735-AA54-5886AA4BB87F}"/>
              </a:ext>
            </a:extLst>
          </p:cNvPr>
          <p:cNvCxnSpPr>
            <a:cxnSpLocks/>
          </p:cNvCxnSpPr>
          <p:nvPr/>
        </p:nvCxnSpPr>
        <p:spPr bwMode="auto">
          <a:xfrm>
            <a:off x="2287403" y="3359954"/>
            <a:ext cx="57627" cy="0"/>
          </a:xfrm>
          <a:prstGeom prst="line">
            <a:avLst/>
          </a:prstGeom>
          <a:noFill/>
          <a:ln w="19050" cap="flat" cmpd="sng" algn="ctr">
            <a:solidFill>
              <a:schemeClr val="accent1"/>
            </a:solidFill>
            <a:prstDash val="solid"/>
            <a:round/>
            <a:headEnd type="none" w="med" len="med"/>
            <a:tailEnd type="none" w="med" len="med"/>
          </a:ln>
          <a:effectLst/>
        </p:spPr>
      </p:cxnSp>
      <p:sp>
        <p:nvSpPr>
          <p:cNvPr id="6" name="Freeform 2518">
            <a:extLst>
              <a:ext uri="{FF2B5EF4-FFF2-40B4-BE49-F238E27FC236}">
                <a16:creationId xmlns:a16="http://schemas.microsoft.com/office/drawing/2014/main" id="{2DD71F12-9266-BE16-D379-2C9BF2935B46}"/>
              </a:ext>
            </a:extLst>
          </p:cNvPr>
          <p:cNvSpPr/>
          <p:nvPr/>
        </p:nvSpPr>
        <p:spPr bwMode="auto">
          <a:xfrm>
            <a:off x="8641834" y="2509067"/>
            <a:ext cx="2843784" cy="722376"/>
          </a:xfrm>
          <a:custGeom>
            <a:avLst/>
            <a:gdLst>
              <a:gd name="connsiteX0" fmla="*/ 0 w 2843784"/>
              <a:gd name="connsiteY0" fmla="*/ 0 h 722376"/>
              <a:gd name="connsiteX1" fmla="*/ 109728 w 2843784"/>
              <a:gd name="connsiteY1" fmla="*/ 388620 h 722376"/>
              <a:gd name="connsiteX2" fmla="*/ 233172 w 2843784"/>
              <a:gd name="connsiteY2" fmla="*/ 585216 h 722376"/>
              <a:gd name="connsiteX3" fmla="*/ 470916 w 2843784"/>
              <a:gd name="connsiteY3" fmla="*/ 662940 h 722376"/>
              <a:gd name="connsiteX4" fmla="*/ 708660 w 2843784"/>
              <a:gd name="connsiteY4" fmla="*/ 653796 h 722376"/>
              <a:gd name="connsiteX5" fmla="*/ 946404 w 2843784"/>
              <a:gd name="connsiteY5" fmla="*/ 685800 h 722376"/>
              <a:gd name="connsiteX6" fmla="*/ 1184148 w 2843784"/>
              <a:gd name="connsiteY6" fmla="*/ 690372 h 722376"/>
              <a:gd name="connsiteX7" fmla="*/ 1421892 w 2843784"/>
              <a:gd name="connsiteY7" fmla="*/ 722376 h 722376"/>
              <a:gd name="connsiteX8" fmla="*/ 1655064 w 2843784"/>
              <a:gd name="connsiteY8" fmla="*/ 644652 h 722376"/>
              <a:gd name="connsiteX9" fmla="*/ 1892808 w 2843784"/>
              <a:gd name="connsiteY9" fmla="*/ 690372 h 722376"/>
              <a:gd name="connsiteX10" fmla="*/ 2135124 w 2843784"/>
              <a:gd name="connsiteY10" fmla="*/ 672084 h 722376"/>
              <a:gd name="connsiteX11" fmla="*/ 2368296 w 2843784"/>
              <a:gd name="connsiteY11" fmla="*/ 704088 h 722376"/>
              <a:gd name="connsiteX12" fmla="*/ 2601468 w 2843784"/>
              <a:gd name="connsiteY12" fmla="*/ 557784 h 722376"/>
              <a:gd name="connsiteX13" fmla="*/ 2843784 w 2843784"/>
              <a:gd name="connsiteY13" fmla="*/ 562356 h 72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784" h="722376">
                <a:moveTo>
                  <a:pt x="0" y="0"/>
                </a:moveTo>
                <a:lnTo>
                  <a:pt x="109728" y="388620"/>
                </a:lnTo>
                <a:lnTo>
                  <a:pt x="233172" y="585216"/>
                </a:lnTo>
                <a:lnTo>
                  <a:pt x="470916" y="662940"/>
                </a:lnTo>
                <a:lnTo>
                  <a:pt x="708660" y="653796"/>
                </a:lnTo>
                <a:lnTo>
                  <a:pt x="946404" y="685800"/>
                </a:lnTo>
                <a:lnTo>
                  <a:pt x="1184148" y="690372"/>
                </a:lnTo>
                <a:lnTo>
                  <a:pt x="1421892" y="722376"/>
                </a:lnTo>
                <a:lnTo>
                  <a:pt x="1655064" y="644652"/>
                </a:lnTo>
                <a:lnTo>
                  <a:pt x="1892808" y="690372"/>
                </a:lnTo>
                <a:lnTo>
                  <a:pt x="2135124" y="672084"/>
                </a:lnTo>
                <a:lnTo>
                  <a:pt x="2368296" y="704088"/>
                </a:lnTo>
                <a:lnTo>
                  <a:pt x="2601468" y="557784"/>
                </a:lnTo>
                <a:lnTo>
                  <a:pt x="2843784" y="562356"/>
                </a:lnTo>
              </a:path>
            </a:pathLst>
          </a:custGeom>
          <a:noFill/>
          <a:ln w="28575">
            <a:solidFill>
              <a:schemeClr val="accent1"/>
            </a:solidFill>
            <a:miter lim="800000"/>
            <a:headEnd/>
            <a:tailEnd/>
          </a:ln>
        </p:spPr>
        <p:txBody>
          <a:bodyPr rtlCol="0" anchor="ctr"/>
          <a:lstStyle/>
          <a:p>
            <a:pPr algn="ctr"/>
            <a:endParaRPr lang="en-US"/>
          </a:p>
        </p:txBody>
      </p:sp>
      <p:cxnSp>
        <p:nvCxnSpPr>
          <p:cNvPr id="31" name="Straight Connector 30">
            <a:extLst>
              <a:ext uri="{FF2B5EF4-FFF2-40B4-BE49-F238E27FC236}">
                <a16:creationId xmlns:a16="http://schemas.microsoft.com/office/drawing/2014/main" id="{2A577240-2946-82B3-D99C-458359D40BAC}"/>
              </a:ext>
            </a:extLst>
          </p:cNvPr>
          <p:cNvCxnSpPr>
            <a:cxnSpLocks/>
          </p:cNvCxnSpPr>
          <p:nvPr/>
        </p:nvCxnSpPr>
        <p:spPr bwMode="auto">
          <a:xfrm>
            <a:off x="9554953" y="3327376"/>
            <a:ext cx="57627" cy="0"/>
          </a:xfrm>
          <a:prstGeom prst="line">
            <a:avLst/>
          </a:prstGeom>
          <a:noFill/>
          <a:ln w="19050" cap="flat" cmpd="sng" algn="ctr">
            <a:solidFill>
              <a:schemeClr val="accent1"/>
            </a:solidFill>
            <a:prstDash val="solid"/>
            <a:round/>
            <a:headEnd type="none" w="med" len="med"/>
            <a:tailEnd type="none" w="med" len="med"/>
          </a:ln>
          <a:effectLst/>
        </p:spPr>
      </p:cxnSp>
      <p:grpSp>
        <p:nvGrpSpPr>
          <p:cNvPr id="33" name="Group 32">
            <a:extLst>
              <a:ext uri="{FF2B5EF4-FFF2-40B4-BE49-F238E27FC236}">
                <a16:creationId xmlns:a16="http://schemas.microsoft.com/office/drawing/2014/main" id="{F4D380C6-363B-8118-5EA6-C86C88D0F4BA}"/>
              </a:ext>
            </a:extLst>
          </p:cNvPr>
          <p:cNvGrpSpPr/>
          <p:nvPr/>
        </p:nvGrpSpPr>
        <p:grpSpPr>
          <a:xfrm>
            <a:off x="8843844" y="2980859"/>
            <a:ext cx="57627" cy="233633"/>
            <a:chOff x="2352682" y="2109517"/>
            <a:chExt cx="57627" cy="247988"/>
          </a:xfrm>
        </p:grpSpPr>
        <p:cxnSp>
          <p:nvCxnSpPr>
            <p:cNvPr id="34" name="Straight Connector 33">
              <a:extLst>
                <a:ext uri="{FF2B5EF4-FFF2-40B4-BE49-F238E27FC236}">
                  <a16:creationId xmlns:a16="http://schemas.microsoft.com/office/drawing/2014/main" id="{7682C90B-5EF2-1598-9E63-E4DDDE4A13F0}"/>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C6C0827-EE9B-A5D8-A731-AD5A6530D502}"/>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A06FDBD-17E0-01D5-8B1E-3F3EA7D905F7}"/>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13" name="Group 2312">
            <a:extLst>
              <a:ext uri="{FF2B5EF4-FFF2-40B4-BE49-F238E27FC236}">
                <a16:creationId xmlns:a16="http://schemas.microsoft.com/office/drawing/2014/main" id="{0BE38326-0EF3-4B2F-B76E-925A50A3662D}"/>
              </a:ext>
            </a:extLst>
          </p:cNvPr>
          <p:cNvGrpSpPr/>
          <p:nvPr/>
        </p:nvGrpSpPr>
        <p:grpSpPr>
          <a:xfrm>
            <a:off x="9082817" y="3020084"/>
            <a:ext cx="57627" cy="275842"/>
            <a:chOff x="2352682" y="2109517"/>
            <a:chExt cx="57627" cy="247988"/>
          </a:xfrm>
        </p:grpSpPr>
        <p:cxnSp>
          <p:nvCxnSpPr>
            <p:cNvPr id="2314" name="Straight Connector 2313">
              <a:extLst>
                <a:ext uri="{FF2B5EF4-FFF2-40B4-BE49-F238E27FC236}">
                  <a16:creationId xmlns:a16="http://schemas.microsoft.com/office/drawing/2014/main" id="{FD3396D0-E123-143F-E126-63535C54F796}"/>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330" name="Straight Connector 2329">
              <a:extLst>
                <a:ext uri="{FF2B5EF4-FFF2-40B4-BE49-F238E27FC236}">
                  <a16:creationId xmlns:a16="http://schemas.microsoft.com/office/drawing/2014/main" id="{43247FBA-E093-8E4D-3CB2-8BFD32CF94DE}"/>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337" name="Straight Connector 2336">
              <a:extLst>
                <a:ext uri="{FF2B5EF4-FFF2-40B4-BE49-F238E27FC236}">
                  <a16:creationId xmlns:a16="http://schemas.microsoft.com/office/drawing/2014/main" id="{272F5296-C4CD-EEFD-0A5E-305462EF77DB}"/>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45" name="Group 2344">
            <a:extLst>
              <a:ext uri="{FF2B5EF4-FFF2-40B4-BE49-F238E27FC236}">
                <a16:creationId xmlns:a16="http://schemas.microsoft.com/office/drawing/2014/main" id="{239A1B57-87A7-CFBD-9BC5-57887F77F960}"/>
              </a:ext>
            </a:extLst>
          </p:cNvPr>
          <p:cNvGrpSpPr/>
          <p:nvPr/>
        </p:nvGrpSpPr>
        <p:grpSpPr>
          <a:xfrm>
            <a:off x="9317781" y="3034298"/>
            <a:ext cx="57627" cy="254039"/>
            <a:chOff x="2352682" y="2109517"/>
            <a:chExt cx="57627" cy="247988"/>
          </a:xfrm>
        </p:grpSpPr>
        <p:cxnSp>
          <p:nvCxnSpPr>
            <p:cNvPr id="2367" name="Straight Connector 2366">
              <a:extLst>
                <a:ext uri="{FF2B5EF4-FFF2-40B4-BE49-F238E27FC236}">
                  <a16:creationId xmlns:a16="http://schemas.microsoft.com/office/drawing/2014/main" id="{CCEC1B7C-2695-7C14-8D1B-DA6989153DDA}"/>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386" name="Straight Connector 2385">
              <a:extLst>
                <a:ext uri="{FF2B5EF4-FFF2-40B4-BE49-F238E27FC236}">
                  <a16:creationId xmlns:a16="http://schemas.microsoft.com/office/drawing/2014/main" id="{57D9A650-F76C-D6D8-7850-DF7A19DE8A18}"/>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387" name="Straight Connector 2386">
              <a:extLst>
                <a:ext uri="{FF2B5EF4-FFF2-40B4-BE49-F238E27FC236}">
                  <a16:creationId xmlns:a16="http://schemas.microsoft.com/office/drawing/2014/main" id="{3D4F81F9-CA2C-8F0F-39B1-2B513837EEB8}"/>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88" name="Group 2387">
            <a:extLst>
              <a:ext uri="{FF2B5EF4-FFF2-40B4-BE49-F238E27FC236}">
                <a16:creationId xmlns:a16="http://schemas.microsoft.com/office/drawing/2014/main" id="{F61176D3-69EC-FB36-A899-377E1816BCA5}"/>
              </a:ext>
            </a:extLst>
          </p:cNvPr>
          <p:cNvGrpSpPr/>
          <p:nvPr/>
        </p:nvGrpSpPr>
        <p:grpSpPr>
          <a:xfrm>
            <a:off x="9557927" y="3052613"/>
            <a:ext cx="57627" cy="280090"/>
            <a:chOff x="2352682" y="2109517"/>
            <a:chExt cx="57627" cy="190659"/>
          </a:xfrm>
        </p:grpSpPr>
        <p:cxnSp>
          <p:nvCxnSpPr>
            <p:cNvPr id="2389" name="Straight Connector 2388">
              <a:extLst>
                <a:ext uri="{FF2B5EF4-FFF2-40B4-BE49-F238E27FC236}">
                  <a16:creationId xmlns:a16="http://schemas.microsoft.com/office/drawing/2014/main" id="{B7A1B9FB-6944-B491-6946-68886F4D7119}"/>
                </a:ext>
              </a:extLst>
            </p:cNvPr>
            <p:cNvCxnSpPr>
              <a:cxnSpLocks/>
            </p:cNvCxnSpPr>
            <p:nvPr/>
          </p:nvCxnSpPr>
          <p:spPr bwMode="auto">
            <a:xfrm>
              <a:off x="2382868" y="2109517"/>
              <a:ext cx="0" cy="190659"/>
            </a:xfrm>
            <a:prstGeom prst="line">
              <a:avLst/>
            </a:prstGeom>
            <a:noFill/>
            <a:ln w="19050" cap="flat" cmpd="sng" algn="ctr">
              <a:solidFill>
                <a:schemeClr val="accent1"/>
              </a:solidFill>
              <a:prstDash val="solid"/>
              <a:round/>
              <a:headEnd type="none" w="med" len="med"/>
              <a:tailEnd type="none" w="med" len="med"/>
            </a:ln>
            <a:effectLst/>
          </p:spPr>
        </p:cxnSp>
        <p:cxnSp>
          <p:nvCxnSpPr>
            <p:cNvPr id="2390" name="Straight Connector 2389">
              <a:extLst>
                <a:ext uri="{FF2B5EF4-FFF2-40B4-BE49-F238E27FC236}">
                  <a16:creationId xmlns:a16="http://schemas.microsoft.com/office/drawing/2014/main" id="{0FC9ED05-0BBB-BC5A-5253-D8A72F741C0B}"/>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91" name="Group 2390">
            <a:extLst>
              <a:ext uri="{FF2B5EF4-FFF2-40B4-BE49-F238E27FC236}">
                <a16:creationId xmlns:a16="http://schemas.microsoft.com/office/drawing/2014/main" id="{0BA83972-E54C-2A83-35F0-223894982100}"/>
              </a:ext>
            </a:extLst>
          </p:cNvPr>
          <p:cNvGrpSpPr/>
          <p:nvPr/>
        </p:nvGrpSpPr>
        <p:grpSpPr>
          <a:xfrm>
            <a:off x="9796692" y="3043254"/>
            <a:ext cx="57627" cy="302340"/>
            <a:chOff x="2352682" y="2109517"/>
            <a:chExt cx="57627" cy="247988"/>
          </a:xfrm>
        </p:grpSpPr>
        <p:cxnSp>
          <p:nvCxnSpPr>
            <p:cNvPr id="2392" name="Straight Connector 2391">
              <a:extLst>
                <a:ext uri="{FF2B5EF4-FFF2-40B4-BE49-F238E27FC236}">
                  <a16:creationId xmlns:a16="http://schemas.microsoft.com/office/drawing/2014/main" id="{F337F0D6-4E79-2825-4EC0-45096600B474}"/>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393" name="Straight Connector 2392">
              <a:extLst>
                <a:ext uri="{FF2B5EF4-FFF2-40B4-BE49-F238E27FC236}">
                  <a16:creationId xmlns:a16="http://schemas.microsoft.com/office/drawing/2014/main" id="{778B49A6-4A21-BF46-16F5-13D9AB5C0097}"/>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394" name="Straight Connector 2393">
              <a:extLst>
                <a:ext uri="{FF2B5EF4-FFF2-40B4-BE49-F238E27FC236}">
                  <a16:creationId xmlns:a16="http://schemas.microsoft.com/office/drawing/2014/main" id="{C34FC9E0-3930-D9F4-A233-99BD1F949C70}"/>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95" name="Group 2394">
            <a:extLst>
              <a:ext uri="{FF2B5EF4-FFF2-40B4-BE49-F238E27FC236}">
                <a16:creationId xmlns:a16="http://schemas.microsoft.com/office/drawing/2014/main" id="{ED9E1DB0-37C1-FEC2-75A3-E0770C4704B4}"/>
              </a:ext>
            </a:extLst>
          </p:cNvPr>
          <p:cNvGrpSpPr/>
          <p:nvPr/>
        </p:nvGrpSpPr>
        <p:grpSpPr>
          <a:xfrm>
            <a:off x="10034817" y="3090442"/>
            <a:ext cx="57627" cy="272687"/>
            <a:chOff x="2352682" y="2109517"/>
            <a:chExt cx="57627" cy="247988"/>
          </a:xfrm>
        </p:grpSpPr>
        <p:cxnSp>
          <p:nvCxnSpPr>
            <p:cNvPr id="2396" name="Straight Connector 2395">
              <a:extLst>
                <a:ext uri="{FF2B5EF4-FFF2-40B4-BE49-F238E27FC236}">
                  <a16:creationId xmlns:a16="http://schemas.microsoft.com/office/drawing/2014/main" id="{066DF098-FF7C-A452-8BAB-02703317781B}"/>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397" name="Straight Connector 2396">
              <a:extLst>
                <a:ext uri="{FF2B5EF4-FFF2-40B4-BE49-F238E27FC236}">
                  <a16:creationId xmlns:a16="http://schemas.microsoft.com/office/drawing/2014/main" id="{A9107953-4543-1726-DA6D-809B474A47E1}"/>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398" name="Straight Connector 2397">
              <a:extLst>
                <a:ext uri="{FF2B5EF4-FFF2-40B4-BE49-F238E27FC236}">
                  <a16:creationId xmlns:a16="http://schemas.microsoft.com/office/drawing/2014/main" id="{C89BADEC-EDCD-97B5-71E5-155C4DDFAEF7}"/>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99" name="Group 2398">
            <a:extLst>
              <a:ext uri="{FF2B5EF4-FFF2-40B4-BE49-F238E27FC236}">
                <a16:creationId xmlns:a16="http://schemas.microsoft.com/office/drawing/2014/main" id="{180224F7-1D97-38E9-44ED-79507D7C7665}"/>
              </a:ext>
            </a:extLst>
          </p:cNvPr>
          <p:cNvGrpSpPr/>
          <p:nvPr/>
        </p:nvGrpSpPr>
        <p:grpSpPr>
          <a:xfrm>
            <a:off x="10276117" y="3022210"/>
            <a:ext cx="57627" cy="273450"/>
            <a:chOff x="2352682" y="2109517"/>
            <a:chExt cx="57627" cy="247988"/>
          </a:xfrm>
        </p:grpSpPr>
        <p:cxnSp>
          <p:nvCxnSpPr>
            <p:cNvPr id="2520" name="Straight Connector 2519">
              <a:extLst>
                <a:ext uri="{FF2B5EF4-FFF2-40B4-BE49-F238E27FC236}">
                  <a16:creationId xmlns:a16="http://schemas.microsoft.com/office/drawing/2014/main" id="{DEE62705-968D-FA1F-9454-28DD2FC09AE0}"/>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521" name="Straight Connector 2520">
              <a:extLst>
                <a:ext uri="{FF2B5EF4-FFF2-40B4-BE49-F238E27FC236}">
                  <a16:creationId xmlns:a16="http://schemas.microsoft.com/office/drawing/2014/main" id="{02BAF957-586D-DD8D-CB0D-AD33ACED013A}"/>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522" name="Straight Connector 2521">
              <a:extLst>
                <a:ext uri="{FF2B5EF4-FFF2-40B4-BE49-F238E27FC236}">
                  <a16:creationId xmlns:a16="http://schemas.microsoft.com/office/drawing/2014/main" id="{79610B03-5F2E-E435-8883-496AEA19A6F3}"/>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23" name="Group 2522">
            <a:extLst>
              <a:ext uri="{FF2B5EF4-FFF2-40B4-BE49-F238E27FC236}">
                <a16:creationId xmlns:a16="http://schemas.microsoft.com/office/drawing/2014/main" id="{AF8E8731-80C3-244C-E4C5-3B5A3AF9041F}"/>
              </a:ext>
            </a:extLst>
          </p:cNvPr>
          <p:cNvGrpSpPr/>
          <p:nvPr/>
        </p:nvGrpSpPr>
        <p:grpSpPr>
          <a:xfrm>
            <a:off x="10510344" y="3052613"/>
            <a:ext cx="57627" cy="291720"/>
            <a:chOff x="2352682" y="2109517"/>
            <a:chExt cx="57627" cy="247988"/>
          </a:xfrm>
        </p:grpSpPr>
        <p:cxnSp>
          <p:nvCxnSpPr>
            <p:cNvPr id="2524" name="Straight Connector 2523">
              <a:extLst>
                <a:ext uri="{FF2B5EF4-FFF2-40B4-BE49-F238E27FC236}">
                  <a16:creationId xmlns:a16="http://schemas.microsoft.com/office/drawing/2014/main" id="{C6E65A54-C125-022C-9117-3192F67B0DCE}"/>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525" name="Straight Connector 2524">
              <a:extLst>
                <a:ext uri="{FF2B5EF4-FFF2-40B4-BE49-F238E27FC236}">
                  <a16:creationId xmlns:a16="http://schemas.microsoft.com/office/drawing/2014/main" id="{06ED35B7-1EA0-0E05-6879-C569E4C76D84}"/>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526" name="Straight Connector 2525">
              <a:extLst>
                <a:ext uri="{FF2B5EF4-FFF2-40B4-BE49-F238E27FC236}">
                  <a16:creationId xmlns:a16="http://schemas.microsoft.com/office/drawing/2014/main" id="{ED36D1D0-B2D1-92B6-8E76-2BD244BFC2CE}"/>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27" name="Group 2526">
            <a:extLst>
              <a:ext uri="{FF2B5EF4-FFF2-40B4-BE49-F238E27FC236}">
                <a16:creationId xmlns:a16="http://schemas.microsoft.com/office/drawing/2014/main" id="{BA8BB2E6-5C76-292D-E595-D34362BFD304}"/>
              </a:ext>
            </a:extLst>
          </p:cNvPr>
          <p:cNvGrpSpPr/>
          <p:nvPr/>
        </p:nvGrpSpPr>
        <p:grpSpPr>
          <a:xfrm>
            <a:off x="10745267" y="3007669"/>
            <a:ext cx="57627" cy="344848"/>
            <a:chOff x="2352682" y="2109517"/>
            <a:chExt cx="57627" cy="247988"/>
          </a:xfrm>
        </p:grpSpPr>
        <p:cxnSp>
          <p:nvCxnSpPr>
            <p:cNvPr id="2528" name="Straight Connector 2527">
              <a:extLst>
                <a:ext uri="{FF2B5EF4-FFF2-40B4-BE49-F238E27FC236}">
                  <a16:creationId xmlns:a16="http://schemas.microsoft.com/office/drawing/2014/main" id="{1D80402E-31F1-C128-940B-E06C96D7B143}"/>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529" name="Straight Connector 2528">
              <a:extLst>
                <a:ext uri="{FF2B5EF4-FFF2-40B4-BE49-F238E27FC236}">
                  <a16:creationId xmlns:a16="http://schemas.microsoft.com/office/drawing/2014/main" id="{046F7E57-D1FB-C888-E152-4B75ED927578}"/>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530" name="Straight Connector 2529">
              <a:extLst>
                <a:ext uri="{FF2B5EF4-FFF2-40B4-BE49-F238E27FC236}">
                  <a16:creationId xmlns:a16="http://schemas.microsoft.com/office/drawing/2014/main" id="{39A166BA-CB66-0FB5-40C4-B7FCC8DE4391}"/>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31" name="Group 2530">
            <a:extLst>
              <a:ext uri="{FF2B5EF4-FFF2-40B4-BE49-F238E27FC236}">
                <a16:creationId xmlns:a16="http://schemas.microsoft.com/office/drawing/2014/main" id="{8E166DB7-74B9-70EE-6DCD-3268D5F3EBBD}"/>
              </a:ext>
            </a:extLst>
          </p:cNvPr>
          <p:cNvGrpSpPr/>
          <p:nvPr/>
        </p:nvGrpSpPr>
        <p:grpSpPr>
          <a:xfrm>
            <a:off x="10984142" y="3043254"/>
            <a:ext cx="57627" cy="347444"/>
            <a:chOff x="2352682" y="2109517"/>
            <a:chExt cx="57627" cy="247988"/>
          </a:xfrm>
        </p:grpSpPr>
        <p:cxnSp>
          <p:nvCxnSpPr>
            <p:cNvPr id="2532" name="Straight Connector 2531">
              <a:extLst>
                <a:ext uri="{FF2B5EF4-FFF2-40B4-BE49-F238E27FC236}">
                  <a16:creationId xmlns:a16="http://schemas.microsoft.com/office/drawing/2014/main" id="{109F989E-E247-B668-6D01-A5B28D85EB69}"/>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533" name="Straight Connector 2532">
              <a:extLst>
                <a:ext uri="{FF2B5EF4-FFF2-40B4-BE49-F238E27FC236}">
                  <a16:creationId xmlns:a16="http://schemas.microsoft.com/office/drawing/2014/main" id="{41492FA2-1E6C-74EE-567D-26DBFE67EB32}"/>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534" name="Straight Connector 2533">
              <a:extLst>
                <a:ext uri="{FF2B5EF4-FFF2-40B4-BE49-F238E27FC236}">
                  <a16:creationId xmlns:a16="http://schemas.microsoft.com/office/drawing/2014/main" id="{6601A559-80B4-AAA6-6C40-986348F53E80}"/>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35" name="Group 2534">
            <a:extLst>
              <a:ext uri="{FF2B5EF4-FFF2-40B4-BE49-F238E27FC236}">
                <a16:creationId xmlns:a16="http://schemas.microsoft.com/office/drawing/2014/main" id="{0CF13E22-F7E3-99F7-6F48-A69CFB6DB587}"/>
              </a:ext>
            </a:extLst>
          </p:cNvPr>
          <p:cNvGrpSpPr/>
          <p:nvPr/>
        </p:nvGrpSpPr>
        <p:grpSpPr>
          <a:xfrm>
            <a:off x="11223162" y="2878765"/>
            <a:ext cx="57627" cy="377579"/>
            <a:chOff x="2352682" y="2109517"/>
            <a:chExt cx="57627" cy="247988"/>
          </a:xfrm>
        </p:grpSpPr>
        <p:cxnSp>
          <p:nvCxnSpPr>
            <p:cNvPr id="2536" name="Straight Connector 2535">
              <a:extLst>
                <a:ext uri="{FF2B5EF4-FFF2-40B4-BE49-F238E27FC236}">
                  <a16:creationId xmlns:a16="http://schemas.microsoft.com/office/drawing/2014/main" id="{04DA8C9F-AF91-EF72-A140-82077DEC1D62}"/>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537" name="Straight Connector 2536">
              <a:extLst>
                <a:ext uri="{FF2B5EF4-FFF2-40B4-BE49-F238E27FC236}">
                  <a16:creationId xmlns:a16="http://schemas.microsoft.com/office/drawing/2014/main" id="{EFEE9B5E-E910-D110-A833-DA3BFBDE73BF}"/>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538" name="Straight Connector 2537">
              <a:extLst>
                <a:ext uri="{FF2B5EF4-FFF2-40B4-BE49-F238E27FC236}">
                  <a16:creationId xmlns:a16="http://schemas.microsoft.com/office/drawing/2014/main" id="{162300FE-9A61-7AAA-3E29-2B0BAB2D8ED8}"/>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39" name="Group 2538">
            <a:extLst>
              <a:ext uri="{FF2B5EF4-FFF2-40B4-BE49-F238E27FC236}">
                <a16:creationId xmlns:a16="http://schemas.microsoft.com/office/drawing/2014/main" id="{19762242-1FFB-AFB4-D2DC-F8BEA274A292}"/>
              </a:ext>
            </a:extLst>
          </p:cNvPr>
          <p:cNvGrpSpPr/>
          <p:nvPr/>
        </p:nvGrpSpPr>
        <p:grpSpPr>
          <a:xfrm>
            <a:off x="11458070" y="2815855"/>
            <a:ext cx="57627" cy="501946"/>
            <a:chOff x="2352682" y="2109517"/>
            <a:chExt cx="57627" cy="247988"/>
          </a:xfrm>
        </p:grpSpPr>
        <p:cxnSp>
          <p:nvCxnSpPr>
            <p:cNvPr id="2540" name="Straight Connector 2539">
              <a:extLst>
                <a:ext uri="{FF2B5EF4-FFF2-40B4-BE49-F238E27FC236}">
                  <a16:creationId xmlns:a16="http://schemas.microsoft.com/office/drawing/2014/main" id="{AAE60965-8DE5-3E5D-AFEF-0D0D86BF1896}"/>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541" name="Straight Connector 2540">
              <a:extLst>
                <a:ext uri="{FF2B5EF4-FFF2-40B4-BE49-F238E27FC236}">
                  <a16:creationId xmlns:a16="http://schemas.microsoft.com/office/drawing/2014/main" id="{34C9A25B-CB2B-8BD2-7787-6009ED998E4A}"/>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cxnSp>
          <p:nvCxnSpPr>
            <p:cNvPr id="2542" name="Straight Connector 2541">
              <a:extLst>
                <a:ext uri="{FF2B5EF4-FFF2-40B4-BE49-F238E27FC236}">
                  <a16:creationId xmlns:a16="http://schemas.microsoft.com/office/drawing/2014/main" id="{65A2E125-6528-6754-60D2-033D9C79C430}"/>
                </a:ext>
              </a:extLst>
            </p:cNvPr>
            <p:cNvCxnSpPr>
              <a:cxnSpLocks/>
            </p:cNvCxnSpPr>
            <p:nvPr/>
          </p:nvCxnSpPr>
          <p:spPr bwMode="auto">
            <a:xfrm>
              <a:off x="2352682" y="2355597"/>
              <a:ext cx="5762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43" name="Group 2542">
            <a:extLst>
              <a:ext uri="{FF2B5EF4-FFF2-40B4-BE49-F238E27FC236}">
                <a16:creationId xmlns:a16="http://schemas.microsoft.com/office/drawing/2014/main" id="{E387E19A-D53C-E962-55C7-8B5188028963}"/>
              </a:ext>
            </a:extLst>
          </p:cNvPr>
          <p:cNvGrpSpPr/>
          <p:nvPr/>
        </p:nvGrpSpPr>
        <p:grpSpPr>
          <a:xfrm>
            <a:off x="7941436" y="2745415"/>
            <a:ext cx="57627" cy="297840"/>
            <a:chOff x="2352682" y="2109517"/>
            <a:chExt cx="57627" cy="247988"/>
          </a:xfrm>
        </p:grpSpPr>
        <p:cxnSp>
          <p:nvCxnSpPr>
            <p:cNvPr id="2544" name="Straight Connector 2543">
              <a:extLst>
                <a:ext uri="{FF2B5EF4-FFF2-40B4-BE49-F238E27FC236}">
                  <a16:creationId xmlns:a16="http://schemas.microsoft.com/office/drawing/2014/main" id="{B45A09E9-7B38-73CD-8839-DEBDF2BD3EF4}"/>
                </a:ext>
              </a:extLst>
            </p:cNvPr>
            <p:cNvCxnSpPr/>
            <p:nvPr/>
          </p:nvCxnSpPr>
          <p:spPr bwMode="auto">
            <a:xfrm>
              <a:off x="2382868" y="2109517"/>
              <a:ext cx="0" cy="247988"/>
            </a:xfrm>
            <a:prstGeom prst="line">
              <a:avLst/>
            </a:prstGeom>
            <a:noFill/>
            <a:ln w="19050" cap="flat" cmpd="sng" algn="ctr">
              <a:solidFill>
                <a:schemeClr val="accent1"/>
              </a:solidFill>
              <a:prstDash val="solid"/>
              <a:round/>
              <a:headEnd type="none" w="med" len="med"/>
              <a:tailEnd type="none" w="med" len="med"/>
            </a:ln>
            <a:effectLst/>
          </p:spPr>
        </p:cxnSp>
        <p:cxnSp>
          <p:nvCxnSpPr>
            <p:cNvPr id="2545" name="Straight Connector 2544">
              <a:extLst>
                <a:ext uri="{FF2B5EF4-FFF2-40B4-BE49-F238E27FC236}">
                  <a16:creationId xmlns:a16="http://schemas.microsoft.com/office/drawing/2014/main" id="{1C9D68EB-FF35-7105-E2DF-BBB3CE6D0BEE}"/>
                </a:ext>
              </a:extLst>
            </p:cNvPr>
            <p:cNvCxnSpPr>
              <a:cxnSpLocks/>
            </p:cNvCxnSpPr>
            <p:nvPr/>
          </p:nvCxnSpPr>
          <p:spPr bwMode="auto">
            <a:xfrm>
              <a:off x="2352682" y="2109517"/>
              <a:ext cx="57627" cy="0"/>
            </a:xfrm>
            <a:prstGeom prst="line">
              <a:avLst/>
            </a:prstGeom>
            <a:noFill/>
            <a:ln w="19050" cap="flat" cmpd="sng" algn="ctr">
              <a:solidFill>
                <a:schemeClr val="accent1"/>
              </a:solidFill>
              <a:prstDash val="solid"/>
              <a:round/>
              <a:headEnd type="none" w="med" len="med"/>
              <a:tailEnd type="none" w="med" len="med"/>
            </a:ln>
            <a:effectLst/>
          </p:spPr>
        </p:cxnSp>
      </p:grpSp>
      <p:cxnSp>
        <p:nvCxnSpPr>
          <p:cNvPr id="2546" name="Straight Connector 2545">
            <a:extLst>
              <a:ext uri="{FF2B5EF4-FFF2-40B4-BE49-F238E27FC236}">
                <a16:creationId xmlns:a16="http://schemas.microsoft.com/office/drawing/2014/main" id="{D3D9F3EE-5FBB-078B-A557-271BCDA2C64E}"/>
              </a:ext>
            </a:extLst>
          </p:cNvPr>
          <p:cNvCxnSpPr>
            <a:cxnSpLocks/>
          </p:cNvCxnSpPr>
          <p:nvPr/>
        </p:nvCxnSpPr>
        <p:spPr bwMode="auto">
          <a:xfrm>
            <a:off x="8714917" y="3043254"/>
            <a:ext cx="76702" cy="0"/>
          </a:xfrm>
          <a:prstGeom prst="line">
            <a:avLst/>
          </a:prstGeom>
          <a:noFill/>
          <a:ln w="19050" cap="flat" cmpd="sng" algn="ctr">
            <a:solidFill>
              <a:schemeClr val="accent1"/>
            </a:solidFill>
            <a:prstDash val="solid"/>
            <a:round/>
            <a:headEnd type="none" w="med" len="med"/>
            <a:tailEnd type="none" w="med" len="med"/>
          </a:ln>
          <a:effectLst/>
        </p:spPr>
      </p:cxnSp>
      <p:sp>
        <p:nvSpPr>
          <p:cNvPr id="2547" name="Rectangle 2546">
            <a:extLst>
              <a:ext uri="{FF2B5EF4-FFF2-40B4-BE49-F238E27FC236}">
                <a16:creationId xmlns:a16="http://schemas.microsoft.com/office/drawing/2014/main" id="{B996940C-B32B-8486-4D47-B18195624C5B}"/>
              </a:ext>
            </a:extLst>
          </p:cNvPr>
          <p:cNvSpPr/>
          <p:nvPr/>
        </p:nvSpPr>
        <p:spPr bwMode="auto">
          <a:xfrm>
            <a:off x="8611337" y="2482754"/>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48" name="Rectangle 2547">
            <a:extLst>
              <a:ext uri="{FF2B5EF4-FFF2-40B4-BE49-F238E27FC236}">
                <a16:creationId xmlns:a16="http://schemas.microsoft.com/office/drawing/2014/main" id="{CE2CCBA2-353C-FD51-0FEF-56E89217EA8B}"/>
              </a:ext>
            </a:extLst>
          </p:cNvPr>
          <p:cNvSpPr/>
          <p:nvPr/>
        </p:nvSpPr>
        <p:spPr bwMode="auto">
          <a:xfrm>
            <a:off x="8737015" y="2860087"/>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49" name="Rectangle 2548">
            <a:extLst>
              <a:ext uri="{FF2B5EF4-FFF2-40B4-BE49-F238E27FC236}">
                <a16:creationId xmlns:a16="http://schemas.microsoft.com/office/drawing/2014/main" id="{91F4F665-4399-3046-1E7D-3D01A0AF9898}"/>
              </a:ext>
            </a:extLst>
          </p:cNvPr>
          <p:cNvSpPr/>
          <p:nvPr/>
        </p:nvSpPr>
        <p:spPr bwMode="auto">
          <a:xfrm>
            <a:off x="8846862" y="3059157"/>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0" name="Rectangle 2549">
            <a:extLst>
              <a:ext uri="{FF2B5EF4-FFF2-40B4-BE49-F238E27FC236}">
                <a16:creationId xmlns:a16="http://schemas.microsoft.com/office/drawing/2014/main" id="{3F9AB601-A5FA-AC18-56DB-69B4ABED6BEA}"/>
              </a:ext>
            </a:extLst>
          </p:cNvPr>
          <p:cNvSpPr/>
          <p:nvPr/>
        </p:nvSpPr>
        <p:spPr bwMode="auto">
          <a:xfrm>
            <a:off x="9082792" y="3128066"/>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1" name="Rectangle 2550">
            <a:extLst>
              <a:ext uri="{FF2B5EF4-FFF2-40B4-BE49-F238E27FC236}">
                <a16:creationId xmlns:a16="http://schemas.microsoft.com/office/drawing/2014/main" id="{32F4F12F-95E3-F352-B0A7-BAC122834E1A}"/>
              </a:ext>
            </a:extLst>
          </p:cNvPr>
          <p:cNvSpPr/>
          <p:nvPr/>
        </p:nvSpPr>
        <p:spPr bwMode="auto">
          <a:xfrm>
            <a:off x="9321219" y="3132436"/>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2" name="Rectangle 2551">
            <a:extLst>
              <a:ext uri="{FF2B5EF4-FFF2-40B4-BE49-F238E27FC236}">
                <a16:creationId xmlns:a16="http://schemas.microsoft.com/office/drawing/2014/main" id="{A970C73E-52D2-5816-8767-01C1C8F83C86}"/>
              </a:ext>
            </a:extLst>
          </p:cNvPr>
          <p:cNvSpPr/>
          <p:nvPr/>
        </p:nvSpPr>
        <p:spPr bwMode="auto">
          <a:xfrm>
            <a:off x="9554953" y="3160797"/>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3" name="Rectangle 2552">
            <a:extLst>
              <a:ext uri="{FF2B5EF4-FFF2-40B4-BE49-F238E27FC236}">
                <a16:creationId xmlns:a16="http://schemas.microsoft.com/office/drawing/2014/main" id="{10AB61E6-9E7E-8F46-393C-89BC97D160CA}"/>
              </a:ext>
            </a:extLst>
          </p:cNvPr>
          <p:cNvSpPr/>
          <p:nvPr/>
        </p:nvSpPr>
        <p:spPr bwMode="auto">
          <a:xfrm>
            <a:off x="9793124" y="3163972"/>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4" name="Rectangle 2553">
            <a:extLst>
              <a:ext uri="{FF2B5EF4-FFF2-40B4-BE49-F238E27FC236}">
                <a16:creationId xmlns:a16="http://schemas.microsoft.com/office/drawing/2014/main" id="{B93A6736-5DD0-2216-18AD-15CF5B255602}"/>
              </a:ext>
            </a:extLst>
          </p:cNvPr>
          <p:cNvSpPr/>
          <p:nvPr/>
        </p:nvSpPr>
        <p:spPr bwMode="auto">
          <a:xfrm>
            <a:off x="10033498" y="3199900"/>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5" name="Rectangle 2554">
            <a:extLst>
              <a:ext uri="{FF2B5EF4-FFF2-40B4-BE49-F238E27FC236}">
                <a16:creationId xmlns:a16="http://schemas.microsoft.com/office/drawing/2014/main" id="{B65CDEA2-FCA7-23CA-A10B-988F4A47A52B}"/>
              </a:ext>
            </a:extLst>
          </p:cNvPr>
          <p:cNvSpPr/>
          <p:nvPr/>
        </p:nvSpPr>
        <p:spPr bwMode="auto">
          <a:xfrm>
            <a:off x="10264130" y="3127664"/>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6" name="Rectangle 2555">
            <a:extLst>
              <a:ext uri="{FF2B5EF4-FFF2-40B4-BE49-F238E27FC236}">
                <a16:creationId xmlns:a16="http://schemas.microsoft.com/office/drawing/2014/main" id="{30A24CC0-C6C7-E268-B1E2-CB2E04E30E8A}"/>
              </a:ext>
            </a:extLst>
          </p:cNvPr>
          <p:cNvSpPr/>
          <p:nvPr/>
        </p:nvSpPr>
        <p:spPr bwMode="auto">
          <a:xfrm>
            <a:off x="10495787" y="3163506"/>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7" name="Rectangle 2556">
            <a:extLst>
              <a:ext uri="{FF2B5EF4-FFF2-40B4-BE49-F238E27FC236}">
                <a16:creationId xmlns:a16="http://schemas.microsoft.com/office/drawing/2014/main" id="{27E7D877-E859-59DA-DF70-D03A5E88C876}"/>
              </a:ext>
            </a:extLst>
          </p:cNvPr>
          <p:cNvSpPr/>
          <p:nvPr/>
        </p:nvSpPr>
        <p:spPr bwMode="auto">
          <a:xfrm>
            <a:off x="10741935" y="3143251"/>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8" name="Rectangle 2557">
            <a:extLst>
              <a:ext uri="{FF2B5EF4-FFF2-40B4-BE49-F238E27FC236}">
                <a16:creationId xmlns:a16="http://schemas.microsoft.com/office/drawing/2014/main" id="{87D0F260-DC4A-4A23-DF61-DE2863011AEE}"/>
              </a:ext>
            </a:extLst>
          </p:cNvPr>
          <p:cNvSpPr/>
          <p:nvPr/>
        </p:nvSpPr>
        <p:spPr bwMode="auto">
          <a:xfrm>
            <a:off x="10973486" y="3173850"/>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59" name="Rectangle 2558">
            <a:extLst>
              <a:ext uri="{FF2B5EF4-FFF2-40B4-BE49-F238E27FC236}">
                <a16:creationId xmlns:a16="http://schemas.microsoft.com/office/drawing/2014/main" id="{39B10276-128E-4A4B-F23D-E1A9C8D48EFE}"/>
              </a:ext>
            </a:extLst>
          </p:cNvPr>
          <p:cNvSpPr/>
          <p:nvPr/>
        </p:nvSpPr>
        <p:spPr bwMode="auto">
          <a:xfrm>
            <a:off x="11210305" y="3043254"/>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7" name="Rectangle 2126">
            <a:extLst>
              <a:ext uri="{FF2B5EF4-FFF2-40B4-BE49-F238E27FC236}">
                <a16:creationId xmlns:a16="http://schemas.microsoft.com/office/drawing/2014/main" id="{BBA588A8-6050-C54E-84A0-B85EA9ABF1B8}"/>
              </a:ext>
            </a:extLst>
          </p:cNvPr>
          <p:cNvSpPr/>
          <p:nvPr/>
        </p:nvSpPr>
        <p:spPr bwMode="auto">
          <a:xfrm>
            <a:off x="11450639" y="3034299"/>
            <a:ext cx="65058" cy="650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48" name="Freeform 2370">
            <a:extLst>
              <a:ext uri="{FF2B5EF4-FFF2-40B4-BE49-F238E27FC236}">
                <a16:creationId xmlns:a16="http://schemas.microsoft.com/office/drawing/2014/main" id="{396002B9-AD73-BA16-42B1-B6AB34FA8193}"/>
              </a:ext>
            </a:extLst>
          </p:cNvPr>
          <p:cNvSpPr/>
          <p:nvPr/>
        </p:nvSpPr>
        <p:spPr bwMode="auto">
          <a:xfrm>
            <a:off x="8650216" y="2510464"/>
            <a:ext cx="2841625" cy="552450"/>
          </a:xfrm>
          <a:custGeom>
            <a:avLst/>
            <a:gdLst>
              <a:gd name="connsiteX0" fmla="*/ 0 w 2841625"/>
              <a:gd name="connsiteY0" fmla="*/ 0 h 552450"/>
              <a:gd name="connsiteX1" fmla="*/ 222250 w 2841625"/>
              <a:gd name="connsiteY1" fmla="*/ 552450 h 552450"/>
              <a:gd name="connsiteX2" fmla="*/ 454025 w 2841625"/>
              <a:gd name="connsiteY2" fmla="*/ 466725 h 552450"/>
              <a:gd name="connsiteX3" fmla="*/ 701675 w 2841625"/>
              <a:gd name="connsiteY3" fmla="*/ 549275 h 552450"/>
              <a:gd name="connsiteX4" fmla="*/ 933450 w 2841625"/>
              <a:gd name="connsiteY4" fmla="*/ 501650 h 552450"/>
              <a:gd name="connsiteX5" fmla="*/ 1177925 w 2841625"/>
              <a:gd name="connsiteY5" fmla="*/ 546100 h 552450"/>
              <a:gd name="connsiteX6" fmla="*/ 1412875 w 2841625"/>
              <a:gd name="connsiteY6" fmla="*/ 438150 h 552450"/>
              <a:gd name="connsiteX7" fmla="*/ 1651000 w 2841625"/>
              <a:gd name="connsiteY7" fmla="*/ 479425 h 552450"/>
              <a:gd name="connsiteX8" fmla="*/ 1885950 w 2841625"/>
              <a:gd name="connsiteY8" fmla="*/ 479425 h 552450"/>
              <a:gd name="connsiteX9" fmla="*/ 2127250 w 2841625"/>
              <a:gd name="connsiteY9" fmla="*/ 450850 h 552450"/>
              <a:gd name="connsiteX10" fmla="*/ 2359025 w 2841625"/>
              <a:gd name="connsiteY10" fmla="*/ 485775 h 552450"/>
              <a:gd name="connsiteX11" fmla="*/ 2600325 w 2841625"/>
              <a:gd name="connsiteY11" fmla="*/ 495300 h 552450"/>
              <a:gd name="connsiteX12" fmla="*/ 2841625 w 2841625"/>
              <a:gd name="connsiteY12" fmla="*/ 396875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41625" h="552450">
                <a:moveTo>
                  <a:pt x="0" y="0"/>
                </a:moveTo>
                <a:lnTo>
                  <a:pt x="222250" y="552450"/>
                </a:lnTo>
                <a:lnTo>
                  <a:pt x="454025" y="466725"/>
                </a:lnTo>
                <a:lnTo>
                  <a:pt x="701675" y="549275"/>
                </a:lnTo>
                <a:lnTo>
                  <a:pt x="933450" y="501650"/>
                </a:lnTo>
                <a:lnTo>
                  <a:pt x="1177925" y="546100"/>
                </a:lnTo>
                <a:lnTo>
                  <a:pt x="1412875" y="438150"/>
                </a:lnTo>
                <a:lnTo>
                  <a:pt x="1651000" y="479425"/>
                </a:lnTo>
                <a:lnTo>
                  <a:pt x="1885950" y="479425"/>
                </a:lnTo>
                <a:lnTo>
                  <a:pt x="2127250" y="450850"/>
                </a:lnTo>
                <a:lnTo>
                  <a:pt x="2359025" y="485775"/>
                </a:lnTo>
                <a:lnTo>
                  <a:pt x="2600325" y="495300"/>
                </a:lnTo>
                <a:lnTo>
                  <a:pt x="2841625" y="396875"/>
                </a:lnTo>
              </a:path>
            </a:pathLst>
          </a:custGeom>
          <a:noFill/>
          <a:ln w="28575">
            <a:solidFill>
              <a:schemeClr val="accent2"/>
            </a:solidFill>
            <a:miter lim="800000"/>
            <a:headEnd/>
            <a:tailEnd/>
          </a:ln>
        </p:spPr>
        <p:txBody>
          <a:bodyPr rtlCol="0" anchor="ctr"/>
          <a:lstStyle/>
          <a:p>
            <a:pPr algn="ctr"/>
            <a:endParaRPr lang="en-US"/>
          </a:p>
        </p:txBody>
      </p:sp>
      <p:sp>
        <p:nvSpPr>
          <p:cNvPr id="2184" name="Content Placeholder 4">
            <a:extLst>
              <a:ext uri="{FF2B5EF4-FFF2-40B4-BE49-F238E27FC236}">
                <a16:creationId xmlns:a16="http://schemas.microsoft.com/office/drawing/2014/main" id="{33B18447-CD60-6371-9267-A6F3AB876E8C}"/>
              </a:ext>
            </a:extLst>
          </p:cNvPr>
          <p:cNvSpPr txBox="1">
            <a:spLocks/>
          </p:cNvSpPr>
          <p:nvPr/>
        </p:nvSpPr>
        <p:spPr>
          <a:xfrm>
            <a:off x="8230951" y="1471750"/>
            <a:ext cx="3791112" cy="440838"/>
          </a:xfrm>
          <a:prstGeom prst="rect">
            <a:avLst/>
          </a:prstGeom>
        </p:spPr>
        <p:txBody>
          <a:bodyPr anchor="ct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800" b="1" kern="0"/>
              <a:t>Change in AST</a:t>
            </a:r>
          </a:p>
        </p:txBody>
      </p:sp>
      <p:sp>
        <p:nvSpPr>
          <p:cNvPr id="2232" name="TextBox 2231">
            <a:extLst>
              <a:ext uri="{FF2B5EF4-FFF2-40B4-BE49-F238E27FC236}">
                <a16:creationId xmlns:a16="http://schemas.microsoft.com/office/drawing/2014/main" id="{EAC5EF64-3518-240B-0EDB-D2D888D279EE}"/>
              </a:ext>
            </a:extLst>
          </p:cNvPr>
          <p:cNvSpPr txBox="1"/>
          <p:nvPr/>
        </p:nvSpPr>
        <p:spPr bwMode="auto">
          <a:xfrm>
            <a:off x="8203266" y="3939627"/>
            <a:ext cx="3795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Wk</a:t>
            </a:r>
          </a:p>
        </p:txBody>
      </p:sp>
      <p:sp>
        <p:nvSpPr>
          <p:cNvPr id="2233" name="TextBox 2232">
            <a:extLst>
              <a:ext uri="{FF2B5EF4-FFF2-40B4-BE49-F238E27FC236}">
                <a16:creationId xmlns:a16="http://schemas.microsoft.com/office/drawing/2014/main" id="{9F141DD1-2C6B-0AB5-FE4E-2F9B6AD5838C}"/>
              </a:ext>
            </a:extLst>
          </p:cNvPr>
          <p:cNvSpPr txBox="1"/>
          <p:nvPr/>
        </p:nvSpPr>
        <p:spPr bwMode="auto">
          <a:xfrm rot="16200000">
            <a:off x="7073476" y="2718235"/>
            <a:ext cx="1913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Change in AST (U/L)</a:t>
            </a:r>
          </a:p>
        </p:txBody>
      </p:sp>
      <p:cxnSp>
        <p:nvCxnSpPr>
          <p:cNvPr id="2560" name="Straight Connector 2559">
            <a:extLst>
              <a:ext uri="{FF2B5EF4-FFF2-40B4-BE49-F238E27FC236}">
                <a16:creationId xmlns:a16="http://schemas.microsoft.com/office/drawing/2014/main" id="{B279164A-30D2-A849-07D8-B46811F7FDDB}"/>
              </a:ext>
            </a:extLst>
          </p:cNvPr>
          <p:cNvCxnSpPr/>
          <p:nvPr/>
        </p:nvCxnSpPr>
        <p:spPr bwMode="auto">
          <a:xfrm>
            <a:off x="8651262"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61" name="Straight Connector 2560">
            <a:extLst>
              <a:ext uri="{FF2B5EF4-FFF2-40B4-BE49-F238E27FC236}">
                <a16:creationId xmlns:a16="http://schemas.microsoft.com/office/drawing/2014/main" id="{7CDBBF67-B4DF-38FC-04BE-C0EDF9509D6C}"/>
              </a:ext>
            </a:extLst>
          </p:cNvPr>
          <p:cNvCxnSpPr/>
          <p:nvPr/>
        </p:nvCxnSpPr>
        <p:spPr bwMode="auto">
          <a:xfrm>
            <a:off x="8883037"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62" name="Straight Connector 2561">
            <a:extLst>
              <a:ext uri="{FF2B5EF4-FFF2-40B4-BE49-F238E27FC236}">
                <a16:creationId xmlns:a16="http://schemas.microsoft.com/office/drawing/2014/main" id="{7D6C76F0-337E-3495-3368-7087EB8A1DBD}"/>
              </a:ext>
            </a:extLst>
          </p:cNvPr>
          <p:cNvCxnSpPr/>
          <p:nvPr/>
        </p:nvCxnSpPr>
        <p:spPr bwMode="auto">
          <a:xfrm>
            <a:off x="9117987"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63" name="Straight Connector 2562">
            <a:extLst>
              <a:ext uri="{FF2B5EF4-FFF2-40B4-BE49-F238E27FC236}">
                <a16:creationId xmlns:a16="http://schemas.microsoft.com/office/drawing/2014/main" id="{E4A43B2D-501F-442B-989C-F909EC9B798B}"/>
              </a:ext>
            </a:extLst>
          </p:cNvPr>
          <p:cNvCxnSpPr/>
          <p:nvPr/>
        </p:nvCxnSpPr>
        <p:spPr bwMode="auto">
          <a:xfrm>
            <a:off x="9368812"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64" name="Straight Connector 2563">
            <a:extLst>
              <a:ext uri="{FF2B5EF4-FFF2-40B4-BE49-F238E27FC236}">
                <a16:creationId xmlns:a16="http://schemas.microsoft.com/office/drawing/2014/main" id="{4921DCB1-C71C-6CC9-736D-181369CADC38}"/>
              </a:ext>
            </a:extLst>
          </p:cNvPr>
          <p:cNvCxnSpPr/>
          <p:nvPr/>
        </p:nvCxnSpPr>
        <p:spPr bwMode="auto">
          <a:xfrm>
            <a:off x="9600587"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65" name="Straight Connector 2564">
            <a:extLst>
              <a:ext uri="{FF2B5EF4-FFF2-40B4-BE49-F238E27FC236}">
                <a16:creationId xmlns:a16="http://schemas.microsoft.com/office/drawing/2014/main" id="{1ECA1786-0293-AF4F-A328-407021798A57}"/>
              </a:ext>
            </a:extLst>
          </p:cNvPr>
          <p:cNvCxnSpPr/>
          <p:nvPr/>
        </p:nvCxnSpPr>
        <p:spPr bwMode="auto">
          <a:xfrm>
            <a:off x="9835537" y="3725219"/>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66" name="Straight Connector 2565">
            <a:extLst>
              <a:ext uri="{FF2B5EF4-FFF2-40B4-BE49-F238E27FC236}">
                <a16:creationId xmlns:a16="http://schemas.microsoft.com/office/drawing/2014/main" id="{0A3337E3-5450-B82A-6560-B3E92EF0A513}"/>
              </a:ext>
            </a:extLst>
          </p:cNvPr>
          <p:cNvCxnSpPr/>
          <p:nvPr/>
        </p:nvCxnSpPr>
        <p:spPr bwMode="auto">
          <a:xfrm>
            <a:off x="10067312"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67" name="Straight Connector 2566">
            <a:extLst>
              <a:ext uri="{FF2B5EF4-FFF2-40B4-BE49-F238E27FC236}">
                <a16:creationId xmlns:a16="http://schemas.microsoft.com/office/drawing/2014/main" id="{8EB138BD-B62C-A7D6-C05A-CD5EC046ABD7}"/>
              </a:ext>
            </a:extLst>
          </p:cNvPr>
          <p:cNvCxnSpPr/>
          <p:nvPr/>
        </p:nvCxnSpPr>
        <p:spPr bwMode="auto">
          <a:xfrm>
            <a:off x="10299087"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68" name="Straight Connector 2567">
            <a:extLst>
              <a:ext uri="{FF2B5EF4-FFF2-40B4-BE49-F238E27FC236}">
                <a16:creationId xmlns:a16="http://schemas.microsoft.com/office/drawing/2014/main" id="{A13FB068-5177-CD06-D381-C0B0E851AAC9}"/>
              </a:ext>
            </a:extLst>
          </p:cNvPr>
          <p:cNvCxnSpPr/>
          <p:nvPr/>
        </p:nvCxnSpPr>
        <p:spPr bwMode="auto">
          <a:xfrm>
            <a:off x="10534037"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69" name="Straight Connector 2568">
            <a:extLst>
              <a:ext uri="{FF2B5EF4-FFF2-40B4-BE49-F238E27FC236}">
                <a16:creationId xmlns:a16="http://schemas.microsoft.com/office/drawing/2014/main" id="{E6ABB572-4F52-911F-58DA-E9E9C56F2A1B}"/>
              </a:ext>
            </a:extLst>
          </p:cNvPr>
          <p:cNvCxnSpPr/>
          <p:nvPr/>
        </p:nvCxnSpPr>
        <p:spPr bwMode="auto">
          <a:xfrm>
            <a:off x="10784862"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70" name="Straight Connector 2569">
            <a:extLst>
              <a:ext uri="{FF2B5EF4-FFF2-40B4-BE49-F238E27FC236}">
                <a16:creationId xmlns:a16="http://schemas.microsoft.com/office/drawing/2014/main" id="{D246DC70-F7C5-B62B-4034-FF262052912B}"/>
              </a:ext>
            </a:extLst>
          </p:cNvPr>
          <p:cNvCxnSpPr/>
          <p:nvPr/>
        </p:nvCxnSpPr>
        <p:spPr bwMode="auto">
          <a:xfrm>
            <a:off x="11016637"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71" name="Straight Connector 2570">
            <a:extLst>
              <a:ext uri="{FF2B5EF4-FFF2-40B4-BE49-F238E27FC236}">
                <a16:creationId xmlns:a16="http://schemas.microsoft.com/office/drawing/2014/main" id="{373E4834-59C3-9F55-7A9B-E5A6EF722DEA}"/>
              </a:ext>
            </a:extLst>
          </p:cNvPr>
          <p:cNvCxnSpPr/>
          <p:nvPr/>
        </p:nvCxnSpPr>
        <p:spPr bwMode="auto">
          <a:xfrm>
            <a:off x="11251587" y="3723471"/>
            <a:ext cx="0" cy="68894"/>
          </a:xfrm>
          <a:prstGeom prst="line">
            <a:avLst/>
          </a:prstGeom>
          <a:noFill/>
          <a:ln w="28575" cap="flat" cmpd="sng" algn="ctr">
            <a:solidFill>
              <a:schemeClr val="bg1"/>
            </a:solidFill>
            <a:prstDash val="solid"/>
            <a:round/>
            <a:headEnd type="none" w="med" len="med"/>
            <a:tailEnd type="none" w="med" len="med"/>
          </a:ln>
          <a:effectLst/>
        </p:spPr>
      </p:cxnSp>
      <p:cxnSp>
        <p:nvCxnSpPr>
          <p:cNvPr id="2572" name="Straight Connector 2571">
            <a:extLst>
              <a:ext uri="{FF2B5EF4-FFF2-40B4-BE49-F238E27FC236}">
                <a16:creationId xmlns:a16="http://schemas.microsoft.com/office/drawing/2014/main" id="{45451695-300B-4B73-F36A-EF809BBCC6A6}"/>
              </a:ext>
            </a:extLst>
          </p:cNvPr>
          <p:cNvCxnSpPr/>
          <p:nvPr/>
        </p:nvCxnSpPr>
        <p:spPr bwMode="auto">
          <a:xfrm>
            <a:off x="11491671" y="3723471"/>
            <a:ext cx="0" cy="68894"/>
          </a:xfrm>
          <a:prstGeom prst="line">
            <a:avLst/>
          </a:prstGeom>
          <a:noFill/>
          <a:ln w="28575" cap="flat" cmpd="sng" algn="ctr">
            <a:solidFill>
              <a:schemeClr val="bg1"/>
            </a:solidFill>
            <a:prstDash val="solid"/>
            <a:round/>
            <a:headEnd type="none" w="med" len="med"/>
            <a:tailEnd type="none" w="med" len="med"/>
          </a:ln>
          <a:effectLst/>
        </p:spPr>
      </p:cxnSp>
      <p:sp>
        <p:nvSpPr>
          <p:cNvPr id="2573" name="Freeform 2067">
            <a:extLst>
              <a:ext uri="{FF2B5EF4-FFF2-40B4-BE49-F238E27FC236}">
                <a16:creationId xmlns:a16="http://schemas.microsoft.com/office/drawing/2014/main" id="{0820691F-2B6C-3A76-85E2-BC01FFB22DE1}"/>
              </a:ext>
            </a:extLst>
          </p:cNvPr>
          <p:cNvSpPr/>
          <p:nvPr/>
        </p:nvSpPr>
        <p:spPr bwMode="auto">
          <a:xfrm>
            <a:off x="8651262" y="2021822"/>
            <a:ext cx="2842477" cy="1703397"/>
          </a:xfrm>
          <a:custGeom>
            <a:avLst/>
            <a:gdLst>
              <a:gd name="connsiteX0" fmla="*/ 0 w 2842477"/>
              <a:gd name="connsiteY0" fmla="*/ 0 h 1703397"/>
              <a:gd name="connsiteX1" fmla="*/ 0 w 2842477"/>
              <a:gd name="connsiteY1" fmla="*/ 1703397 h 1703397"/>
              <a:gd name="connsiteX2" fmla="*/ 2842477 w 2842477"/>
              <a:gd name="connsiteY2" fmla="*/ 1703397 h 1703397"/>
            </a:gdLst>
            <a:ahLst/>
            <a:cxnLst>
              <a:cxn ang="0">
                <a:pos x="connsiteX0" y="connsiteY0"/>
              </a:cxn>
              <a:cxn ang="0">
                <a:pos x="connsiteX1" y="connsiteY1"/>
              </a:cxn>
              <a:cxn ang="0">
                <a:pos x="connsiteX2" y="connsiteY2"/>
              </a:cxn>
            </a:cxnLst>
            <a:rect l="l" t="t" r="r" b="b"/>
            <a:pathLst>
              <a:path w="2842477" h="1703397">
                <a:moveTo>
                  <a:pt x="0" y="0"/>
                </a:moveTo>
                <a:lnTo>
                  <a:pt x="0" y="1703397"/>
                </a:lnTo>
                <a:lnTo>
                  <a:pt x="2842477" y="1703397"/>
                </a:lnTo>
              </a:path>
            </a:pathLst>
          </a:custGeom>
          <a:noFill/>
          <a:ln w="28575">
            <a:solidFill>
              <a:schemeClr val="bg1"/>
            </a:solidFill>
            <a:miter lim="800000"/>
            <a:headEnd/>
            <a:tailEnd/>
          </a:ln>
        </p:spPr>
        <p:txBody>
          <a:bodyPr rtlCol="0" anchor="ctr"/>
          <a:lstStyle/>
          <a:p>
            <a:pPr algn="ctr"/>
            <a:endParaRPr lang="en-US"/>
          </a:p>
        </p:txBody>
      </p:sp>
      <p:cxnSp>
        <p:nvCxnSpPr>
          <p:cNvPr id="2574" name="Straight Connector 2573">
            <a:extLst>
              <a:ext uri="{FF2B5EF4-FFF2-40B4-BE49-F238E27FC236}">
                <a16:creationId xmlns:a16="http://schemas.microsoft.com/office/drawing/2014/main" id="{1F2B048E-37E4-B682-DFC1-641BB189989A}"/>
              </a:ext>
            </a:extLst>
          </p:cNvPr>
          <p:cNvCxnSpPr>
            <a:cxnSpLocks/>
          </p:cNvCxnSpPr>
          <p:nvPr/>
        </p:nvCxnSpPr>
        <p:spPr bwMode="auto">
          <a:xfrm>
            <a:off x="8569819" y="2021822"/>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2575" name="Straight Connector 2574">
            <a:extLst>
              <a:ext uri="{FF2B5EF4-FFF2-40B4-BE49-F238E27FC236}">
                <a16:creationId xmlns:a16="http://schemas.microsoft.com/office/drawing/2014/main" id="{62E2E7EA-0D9B-B2E9-CDD8-D814158CFBE2}"/>
              </a:ext>
            </a:extLst>
          </p:cNvPr>
          <p:cNvCxnSpPr>
            <a:cxnSpLocks/>
          </p:cNvCxnSpPr>
          <p:nvPr/>
        </p:nvCxnSpPr>
        <p:spPr bwMode="auto">
          <a:xfrm>
            <a:off x="8569819" y="2264936"/>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2576" name="Straight Connector 2575">
            <a:extLst>
              <a:ext uri="{FF2B5EF4-FFF2-40B4-BE49-F238E27FC236}">
                <a16:creationId xmlns:a16="http://schemas.microsoft.com/office/drawing/2014/main" id="{7762C975-9B43-A366-D25D-C70707182051}"/>
              </a:ext>
            </a:extLst>
          </p:cNvPr>
          <p:cNvCxnSpPr>
            <a:cxnSpLocks/>
          </p:cNvCxnSpPr>
          <p:nvPr/>
        </p:nvCxnSpPr>
        <p:spPr bwMode="auto">
          <a:xfrm>
            <a:off x="8569819" y="2508050"/>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2577" name="Straight Connector 2576">
            <a:extLst>
              <a:ext uri="{FF2B5EF4-FFF2-40B4-BE49-F238E27FC236}">
                <a16:creationId xmlns:a16="http://schemas.microsoft.com/office/drawing/2014/main" id="{ED515031-9EE9-9F29-FD44-DA6B01782C50}"/>
              </a:ext>
            </a:extLst>
          </p:cNvPr>
          <p:cNvCxnSpPr>
            <a:cxnSpLocks/>
          </p:cNvCxnSpPr>
          <p:nvPr/>
        </p:nvCxnSpPr>
        <p:spPr bwMode="auto">
          <a:xfrm>
            <a:off x="8569819" y="2751164"/>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2578" name="Straight Connector 2577">
            <a:extLst>
              <a:ext uri="{FF2B5EF4-FFF2-40B4-BE49-F238E27FC236}">
                <a16:creationId xmlns:a16="http://schemas.microsoft.com/office/drawing/2014/main" id="{14861A1D-809A-BAF6-6269-031EA003FA59}"/>
              </a:ext>
            </a:extLst>
          </p:cNvPr>
          <p:cNvCxnSpPr>
            <a:cxnSpLocks/>
          </p:cNvCxnSpPr>
          <p:nvPr/>
        </p:nvCxnSpPr>
        <p:spPr bwMode="auto">
          <a:xfrm>
            <a:off x="8569819" y="2994278"/>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2579" name="Straight Connector 2578">
            <a:extLst>
              <a:ext uri="{FF2B5EF4-FFF2-40B4-BE49-F238E27FC236}">
                <a16:creationId xmlns:a16="http://schemas.microsoft.com/office/drawing/2014/main" id="{3091F2B1-50E6-69A1-A1BA-860C0C975AF1}"/>
              </a:ext>
            </a:extLst>
          </p:cNvPr>
          <p:cNvCxnSpPr>
            <a:cxnSpLocks/>
          </p:cNvCxnSpPr>
          <p:nvPr/>
        </p:nvCxnSpPr>
        <p:spPr bwMode="auto">
          <a:xfrm>
            <a:off x="8569819" y="3237392"/>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2580" name="Straight Connector 2579">
            <a:extLst>
              <a:ext uri="{FF2B5EF4-FFF2-40B4-BE49-F238E27FC236}">
                <a16:creationId xmlns:a16="http://schemas.microsoft.com/office/drawing/2014/main" id="{2B16C133-9E3A-7FE2-D63D-C01C622BCE49}"/>
              </a:ext>
            </a:extLst>
          </p:cNvPr>
          <p:cNvCxnSpPr>
            <a:cxnSpLocks/>
          </p:cNvCxnSpPr>
          <p:nvPr/>
        </p:nvCxnSpPr>
        <p:spPr bwMode="auto">
          <a:xfrm>
            <a:off x="8569819" y="3480506"/>
            <a:ext cx="81443" cy="0"/>
          </a:xfrm>
          <a:prstGeom prst="line">
            <a:avLst/>
          </a:prstGeom>
          <a:noFill/>
          <a:ln w="28575" cap="flat" cmpd="sng" algn="ctr">
            <a:solidFill>
              <a:schemeClr val="bg1"/>
            </a:solidFill>
            <a:prstDash val="solid"/>
            <a:round/>
            <a:headEnd type="none" w="med" len="med"/>
            <a:tailEnd type="none" w="med" len="med"/>
          </a:ln>
          <a:effectLst/>
        </p:spPr>
      </p:cxnSp>
      <p:cxnSp>
        <p:nvCxnSpPr>
          <p:cNvPr id="2581" name="Straight Connector 2580">
            <a:extLst>
              <a:ext uri="{FF2B5EF4-FFF2-40B4-BE49-F238E27FC236}">
                <a16:creationId xmlns:a16="http://schemas.microsoft.com/office/drawing/2014/main" id="{25B085AF-46CF-DFB3-7A92-CDC878BC45CA}"/>
              </a:ext>
            </a:extLst>
          </p:cNvPr>
          <p:cNvCxnSpPr>
            <a:cxnSpLocks/>
          </p:cNvCxnSpPr>
          <p:nvPr/>
        </p:nvCxnSpPr>
        <p:spPr bwMode="auto">
          <a:xfrm>
            <a:off x="8569819" y="3723622"/>
            <a:ext cx="81443" cy="0"/>
          </a:xfrm>
          <a:prstGeom prst="line">
            <a:avLst/>
          </a:prstGeom>
          <a:noFill/>
          <a:ln w="28575" cap="flat" cmpd="sng" algn="ctr">
            <a:solidFill>
              <a:schemeClr val="bg1"/>
            </a:solidFill>
            <a:prstDash val="solid"/>
            <a:round/>
            <a:headEnd type="none" w="med" len="med"/>
            <a:tailEnd type="none" w="med" len="med"/>
          </a:ln>
          <a:effectLst/>
        </p:spPr>
      </p:cxnSp>
      <p:sp>
        <p:nvSpPr>
          <p:cNvPr id="2582" name="TextBox 2581">
            <a:extLst>
              <a:ext uri="{FF2B5EF4-FFF2-40B4-BE49-F238E27FC236}">
                <a16:creationId xmlns:a16="http://schemas.microsoft.com/office/drawing/2014/main" id="{A9A43B30-66BF-787C-B1C9-3808AC521E8A}"/>
              </a:ext>
            </a:extLst>
          </p:cNvPr>
          <p:cNvSpPr txBox="1"/>
          <p:nvPr/>
        </p:nvSpPr>
        <p:spPr bwMode="auto">
          <a:xfrm>
            <a:off x="8253040" y="18716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a:t>
            </a:r>
          </a:p>
        </p:txBody>
      </p:sp>
      <p:sp>
        <p:nvSpPr>
          <p:cNvPr id="2583" name="TextBox 2582">
            <a:extLst>
              <a:ext uri="{FF2B5EF4-FFF2-40B4-BE49-F238E27FC236}">
                <a16:creationId xmlns:a16="http://schemas.microsoft.com/office/drawing/2014/main" id="{90BE1371-558C-DE00-E33F-7A7B3F654079}"/>
              </a:ext>
            </a:extLst>
          </p:cNvPr>
          <p:cNvSpPr txBox="1"/>
          <p:nvPr/>
        </p:nvSpPr>
        <p:spPr bwMode="auto">
          <a:xfrm>
            <a:off x="8357234" y="210440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5</a:t>
            </a:r>
          </a:p>
        </p:txBody>
      </p:sp>
      <p:sp>
        <p:nvSpPr>
          <p:cNvPr id="2584" name="TextBox 2583">
            <a:extLst>
              <a:ext uri="{FF2B5EF4-FFF2-40B4-BE49-F238E27FC236}">
                <a16:creationId xmlns:a16="http://schemas.microsoft.com/office/drawing/2014/main" id="{33D5FB4C-3488-15FC-4A5E-6360A6D00066}"/>
              </a:ext>
            </a:extLst>
          </p:cNvPr>
          <p:cNvSpPr txBox="1"/>
          <p:nvPr/>
        </p:nvSpPr>
        <p:spPr bwMode="auto">
          <a:xfrm>
            <a:off x="8351339" y="235648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2585" name="TextBox 2584">
            <a:extLst>
              <a:ext uri="{FF2B5EF4-FFF2-40B4-BE49-F238E27FC236}">
                <a16:creationId xmlns:a16="http://schemas.microsoft.com/office/drawing/2014/main" id="{00CE5760-EA9F-708B-34D9-F9354D96F87F}"/>
              </a:ext>
            </a:extLst>
          </p:cNvPr>
          <p:cNvSpPr txBox="1"/>
          <p:nvPr/>
        </p:nvSpPr>
        <p:spPr bwMode="auto">
          <a:xfrm>
            <a:off x="8294353" y="2602479"/>
            <a:ext cx="3513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-5</a:t>
            </a:r>
          </a:p>
        </p:txBody>
      </p:sp>
      <p:sp>
        <p:nvSpPr>
          <p:cNvPr id="2586" name="TextBox 2585">
            <a:extLst>
              <a:ext uri="{FF2B5EF4-FFF2-40B4-BE49-F238E27FC236}">
                <a16:creationId xmlns:a16="http://schemas.microsoft.com/office/drawing/2014/main" id="{4D921F9D-A5A3-74B4-BE3E-47EB76FCEB0B}"/>
              </a:ext>
            </a:extLst>
          </p:cNvPr>
          <p:cNvSpPr txBox="1"/>
          <p:nvPr/>
        </p:nvSpPr>
        <p:spPr bwMode="auto">
          <a:xfrm>
            <a:off x="8190158" y="2835191"/>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a:t>
            </a:r>
          </a:p>
        </p:txBody>
      </p:sp>
      <p:sp>
        <p:nvSpPr>
          <p:cNvPr id="2587" name="TextBox 2586">
            <a:extLst>
              <a:ext uri="{FF2B5EF4-FFF2-40B4-BE49-F238E27FC236}">
                <a16:creationId xmlns:a16="http://schemas.microsoft.com/office/drawing/2014/main" id="{9AB17F58-A338-46A9-D6D8-B675EE5E48A0}"/>
              </a:ext>
            </a:extLst>
          </p:cNvPr>
          <p:cNvSpPr txBox="1"/>
          <p:nvPr/>
        </p:nvSpPr>
        <p:spPr bwMode="auto">
          <a:xfrm>
            <a:off x="8184263" y="3087267"/>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-15</a:t>
            </a:r>
          </a:p>
        </p:txBody>
      </p:sp>
      <p:sp>
        <p:nvSpPr>
          <p:cNvPr id="2588" name="TextBox 2587">
            <a:extLst>
              <a:ext uri="{FF2B5EF4-FFF2-40B4-BE49-F238E27FC236}">
                <a16:creationId xmlns:a16="http://schemas.microsoft.com/office/drawing/2014/main" id="{FF6E934C-3F8B-D2FB-467A-ECC34830F1E7}"/>
              </a:ext>
            </a:extLst>
          </p:cNvPr>
          <p:cNvSpPr txBox="1"/>
          <p:nvPr/>
        </p:nvSpPr>
        <p:spPr bwMode="auto">
          <a:xfrm>
            <a:off x="8190158" y="3324977"/>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2589" name="TextBox 2588">
            <a:extLst>
              <a:ext uri="{FF2B5EF4-FFF2-40B4-BE49-F238E27FC236}">
                <a16:creationId xmlns:a16="http://schemas.microsoft.com/office/drawing/2014/main" id="{65BC9836-1A30-5B0B-4BB0-C8B865EB8B26}"/>
              </a:ext>
            </a:extLst>
          </p:cNvPr>
          <p:cNvSpPr txBox="1"/>
          <p:nvPr/>
        </p:nvSpPr>
        <p:spPr bwMode="auto">
          <a:xfrm>
            <a:off x="8184263" y="357705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-25</a:t>
            </a:r>
          </a:p>
        </p:txBody>
      </p:sp>
      <p:sp>
        <p:nvSpPr>
          <p:cNvPr id="2590" name="TextBox 2589">
            <a:extLst>
              <a:ext uri="{FF2B5EF4-FFF2-40B4-BE49-F238E27FC236}">
                <a16:creationId xmlns:a16="http://schemas.microsoft.com/office/drawing/2014/main" id="{8D7F1A3B-C525-1CFD-EAB8-FFA316533D56}"/>
              </a:ext>
            </a:extLst>
          </p:cNvPr>
          <p:cNvSpPr txBox="1"/>
          <p:nvPr/>
        </p:nvSpPr>
        <p:spPr bwMode="auto">
          <a:xfrm>
            <a:off x="8515405" y="373104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0</a:t>
            </a:r>
          </a:p>
        </p:txBody>
      </p:sp>
      <p:sp>
        <p:nvSpPr>
          <p:cNvPr id="2591" name="TextBox 2590">
            <a:extLst>
              <a:ext uri="{FF2B5EF4-FFF2-40B4-BE49-F238E27FC236}">
                <a16:creationId xmlns:a16="http://schemas.microsoft.com/office/drawing/2014/main" id="{75509108-C145-E986-ABDB-DA377D38E7D4}"/>
              </a:ext>
            </a:extLst>
          </p:cNvPr>
          <p:cNvSpPr txBox="1"/>
          <p:nvPr/>
        </p:nvSpPr>
        <p:spPr bwMode="auto">
          <a:xfrm>
            <a:off x="8747062" y="373251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a:t>
            </a:r>
          </a:p>
        </p:txBody>
      </p:sp>
      <p:sp>
        <p:nvSpPr>
          <p:cNvPr id="2592" name="TextBox 2591">
            <a:extLst>
              <a:ext uri="{FF2B5EF4-FFF2-40B4-BE49-F238E27FC236}">
                <a16:creationId xmlns:a16="http://schemas.microsoft.com/office/drawing/2014/main" id="{FA2D8620-C416-2826-B001-0227625A5C42}"/>
              </a:ext>
            </a:extLst>
          </p:cNvPr>
          <p:cNvSpPr txBox="1"/>
          <p:nvPr/>
        </p:nvSpPr>
        <p:spPr bwMode="auto">
          <a:xfrm>
            <a:off x="8938090" y="3731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16</a:t>
            </a:r>
          </a:p>
        </p:txBody>
      </p:sp>
      <p:sp>
        <p:nvSpPr>
          <p:cNvPr id="2593" name="TextBox 2592">
            <a:extLst>
              <a:ext uri="{FF2B5EF4-FFF2-40B4-BE49-F238E27FC236}">
                <a16:creationId xmlns:a16="http://schemas.microsoft.com/office/drawing/2014/main" id="{A567BCDD-0435-E358-7D8B-009B679B12A5}"/>
              </a:ext>
            </a:extLst>
          </p:cNvPr>
          <p:cNvSpPr txBox="1"/>
          <p:nvPr/>
        </p:nvSpPr>
        <p:spPr bwMode="auto">
          <a:xfrm>
            <a:off x="9169747" y="37325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24</a:t>
            </a:r>
          </a:p>
        </p:txBody>
      </p:sp>
      <p:sp>
        <p:nvSpPr>
          <p:cNvPr id="2594" name="TextBox 2593">
            <a:extLst>
              <a:ext uri="{FF2B5EF4-FFF2-40B4-BE49-F238E27FC236}">
                <a16:creationId xmlns:a16="http://schemas.microsoft.com/office/drawing/2014/main" id="{29EF8E5E-0D82-9CC7-8823-E445B724AD1E}"/>
              </a:ext>
            </a:extLst>
          </p:cNvPr>
          <p:cNvSpPr txBox="1"/>
          <p:nvPr/>
        </p:nvSpPr>
        <p:spPr bwMode="auto">
          <a:xfrm>
            <a:off x="9416765" y="37295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32</a:t>
            </a:r>
          </a:p>
        </p:txBody>
      </p:sp>
      <p:sp>
        <p:nvSpPr>
          <p:cNvPr id="2595" name="TextBox 2594">
            <a:extLst>
              <a:ext uri="{FF2B5EF4-FFF2-40B4-BE49-F238E27FC236}">
                <a16:creationId xmlns:a16="http://schemas.microsoft.com/office/drawing/2014/main" id="{B144F36F-CA29-95DE-0AD9-D7D13BA136C2}"/>
              </a:ext>
            </a:extLst>
          </p:cNvPr>
          <p:cNvSpPr txBox="1"/>
          <p:nvPr/>
        </p:nvSpPr>
        <p:spPr bwMode="auto">
          <a:xfrm>
            <a:off x="9648422" y="3731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40</a:t>
            </a:r>
          </a:p>
        </p:txBody>
      </p:sp>
      <p:sp>
        <p:nvSpPr>
          <p:cNvPr id="2596" name="TextBox 2595">
            <a:extLst>
              <a:ext uri="{FF2B5EF4-FFF2-40B4-BE49-F238E27FC236}">
                <a16:creationId xmlns:a16="http://schemas.microsoft.com/office/drawing/2014/main" id="{F2727C1F-FA32-0F03-99BC-38919A67B813}"/>
              </a:ext>
            </a:extLst>
          </p:cNvPr>
          <p:cNvSpPr txBox="1"/>
          <p:nvPr/>
        </p:nvSpPr>
        <p:spPr bwMode="auto">
          <a:xfrm>
            <a:off x="9885135" y="37295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48</a:t>
            </a:r>
          </a:p>
        </p:txBody>
      </p:sp>
      <p:sp>
        <p:nvSpPr>
          <p:cNvPr id="2597" name="TextBox 2596">
            <a:extLst>
              <a:ext uri="{FF2B5EF4-FFF2-40B4-BE49-F238E27FC236}">
                <a16:creationId xmlns:a16="http://schemas.microsoft.com/office/drawing/2014/main" id="{DFD81F7D-722F-6582-214A-B36390977D4A}"/>
              </a:ext>
            </a:extLst>
          </p:cNvPr>
          <p:cNvSpPr txBox="1"/>
          <p:nvPr/>
        </p:nvSpPr>
        <p:spPr bwMode="auto">
          <a:xfrm>
            <a:off x="10116792" y="3731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56</a:t>
            </a:r>
          </a:p>
        </p:txBody>
      </p:sp>
      <p:sp>
        <p:nvSpPr>
          <p:cNvPr id="2598" name="TextBox 2597">
            <a:extLst>
              <a:ext uri="{FF2B5EF4-FFF2-40B4-BE49-F238E27FC236}">
                <a16:creationId xmlns:a16="http://schemas.microsoft.com/office/drawing/2014/main" id="{423F71D3-D296-1028-F894-FAE41C4C997F}"/>
              </a:ext>
            </a:extLst>
          </p:cNvPr>
          <p:cNvSpPr txBox="1"/>
          <p:nvPr/>
        </p:nvSpPr>
        <p:spPr bwMode="auto">
          <a:xfrm>
            <a:off x="10350215" y="37325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64</a:t>
            </a:r>
          </a:p>
        </p:txBody>
      </p:sp>
      <p:sp>
        <p:nvSpPr>
          <p:cNvPr id="2599" name="TextBox 2598">
            <a:extLst>
              <a:ext uri="{FF2B5EF4-FFF2-40B4-BE49-F238E27FC236}">
                <a16:creationId xmlns:a16="http://schemas.microsoft.com/office/drawing/2014/main" id="{1BC6D587-2DA5-36D4-1990-B7623FEC2B62}"/>
              </a:ext>
            </a:extLst>
          </p:cNvPr>
          <p:cNvSpPr txBox="1"/>
          <p:nvPr/>
        </p:nvSpPr>
        <p:spPr bwMode="auto">
          <a:xfrm>
            <a:off x="10597233" y="37295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72</a:t>
            </a:r>
          </a:p>
        </p:txBody>
      </p:sp>
      <p:sp>
        <p:nvSpPr>
          <p:cNvPr id="2600" name="TextBox 2599">
            <a:extLst>
              <a:ext uri="{FF2B5EF4-FFF2-40B4-BE49-F238E27FC236}">
                <a16:creationId xmlns:a16="http://schemas.microsoft.com/office/drawing/2014/main" id="{0807DBB0-E696-C3D0-3C7D-64334A94311E}"/>
              </a:ext>
            </a:extLst>
          </p:cNvPr>
          <p:cNvSpPr txBox="1"/>
          <p:nvPr/>
        </p:nvSpPr>
        <p:spPr bwMode="auto">
          <a:xfrm>
            <a:off x="10828890" y="3731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80</a:t>
            </a:r>
          </a:p>
        </p:txBody>
      </p:sp>
      <p:sp>
        <p:nvSpPr>
          <p:cNvPr id="2601" name="TextBox 2600">
            <a:extLst>
              <a:ext uri="{FF2B5EF4-FFF2-40B4-BE49-F238E27FC236}">
                <a16:creationId xmlns:a16="http://schemas.microsoft.com/office/drawing/2014/main" id="{8EE105A9-6B00-669B-5E13-1B990020EE86}"/>
              </a:ext>
            </a:extLst>
          </p:cNvPr>
          <p:cNvSpPr txBox="1"/>
          <p:nvPr/>
        </p:nvSpPr>
        <p:spPr bwMode="auto">
          <a:xfrm>
            <a:off x="11065603" y="37295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88</a:t>
            </a:r>
          </a:p>
        </p:txBody>
      </p:sp>
      <p:sp>
        <p:nvSpPr>
          <p:cNvPr id="2602" name="TextBox 2601">
            <a:extLst>
              <a:ext uri="{FF2B5EF4-FFF2-40B4-BE49-F238E27FC236}">
                <a16:creationId xmlns:a16="http://schemas.microsoft.com/office/drawing/2014/main" id="{552A3D4E-302C-F901-EF88-695EC7EBFB8F}"/>
              </a:ext>
            </a:extLst>
          </p:cNvPr>
          <p:cNvSpPr txBox="1"/>
          <p:nvPr/>
        </p:nvSpPr>
        <p:spPr bwMode="auto">
          <a:xfrm>
            <a:off x="11297260" y="3731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96</a:t>
            </a:r>
          </a:p>
        </p:txBody>
      </p:sp>
      <p:sp>
        <p:nvSpPr>
          <p:cNvPr id="2603" name="Oval 2602">
            <a:extLst>
              <a:ext uri="{FF2B5EF4-FFF2-40B4-BE49-F238E27FC236}">
                <a16:creationId xmlns:a16="http://schemas.microsoft.com/office/drawing/2014/main" id="{87D67084-6AF7-12ED-416A-0C60CFBEBA44}"/>
              </a:ext>
            </a:extLst>
          </p:cNvPr>
          <p:cNvSpPr/>
          <p:nvPr/>
        </p:nvSpPr>
        <p:spPr bwMode="auto">
          <a:xfrm>
            <a:off x="8723178" y="2694809"/>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04" name="Oval 2603">
            <a:extLst>
              <a:ext uri="{FF2B5EF4-FFF2-40B4-BE49-F238E27FC236}">
                <a16:creationId xmlns:a16="http://schemas.microsoft.com/office/drawing/2014/main" id="{ABDBDA86-5360-0257-0C24-994006837903}"/>
              </a:ext>
            </a:extLst>
          </p:cNvPr>
          <p:cNvSpPr/>
          <p:nvPr/>
        </p:nvSpPr>
        <p:spPr bwMode="auto">
          <a:xfrm>
            <a:off x="8846490" y="2681933"/>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05" name="Oval 2604">
            <a:extLst>
              <a:ext uri="{FF2B5EF4-FFF2-40B4-BE49-F238E27FC236}">
                <a16:creationId xmlns:a16="http://schemas.microsoft.com/office/drawing/2014/main" id="{CB3BD097-0DF1-EEA5-A5A7-8C5AF1B8415B}"/>
              </a:ext>
            </a:extLst>
          </p:cNvPr>
          <p:cNvSpPr/>
          <p:nvPr/>
        </p:nvSpPr>
        <p:spPr bwMode="auto">
          <a:xfrm>
            <a:off x="9080763" y="2626032"/>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06" name="Oval 2605">
            <a:extLst>
              <a:ext uri="{FF2B5EF4-FFF2-40B4-BE49-F238E27FC236}">
                <a16:creationId xmlns:a16="http://schemas.microsoft.com/office/drawing/2014/main" id="{8CB78193-D5EC-6051-281A-837AB7FB6890}"/>
              </a:ext>
            </a:extLst>
          </p:cNvPr>
          <p:cNvSpPr/>
          <p:nvPr/>
        </p:nvSpPr>
        <p:spPr bwMode="auto">
          <a:xfrm>
            <a:off x="9318129" y="2723789"/>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07" name="Oval 2606">
            <a:extLst>
              <a:ext uri="{FF2B5EF4-FFF2-40B4-BE49-F238E27FC236}">
                <a16:creationId xmlns:a16="http://schemas.microsoft.com/office/drawing/2014/main" id="{A71C7536-FADC-2DBE-794A-590265976A56}"/>
              </a:ext>
            </a:extLst>
          </p:cNvPr>
          <p:cNvSpPr/>
          <p:nvPr/>
        </p:nvSpPr>
        <p:spPr bwMode="auto">
          <a:xfrm>
            <a:off x="9554327" y="2693715"/>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08" name="Oval 2607">
            <a:extLst>
              <a:ext uri="{FF2B5EF4-FFF2-40B4-BE49-F238E27FC236}">
                <a16:creationId xmlns:a16="http://schemas.microsoft.com/office/drawing/2014/main" id="{10E1D5CD-9C78-AD4C-44C1-CEE376907A9B}"/>
              </a:ext>
            </a:extLst>
          </p:cNvPr>
          <p:cNvSpPr/>
          <p:nvPr/>
        </p:nvSpPr>
        <p:spPr bwMode="auto">
          <a:xfrm>
            <a:off x="9794403" y="2577645"/>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09" name="Oval 2608">
            <a:extLst>
              <a:ext uri="{FF2B5EF4-FFF2-40B4-BE49-F238E27FC236}">
                <a16:creationId xmlns:a16="http://schemas.microsoft.com/office/drawing/2014/main" id="{5AF817AF-D6B1-B87D-328F-1A655A124067}"/>
              </a:ext>
            </a:extLst>
          </p:cNvPr>
          <p:cNvSpPr/>
          <p:nvPr/>
        </p:nvSpPr>
        <p:spPr bwMode="auto">
          <a:xfrm>
            <a:off x="10031769" y="2563284"/>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10" name="Oval 2609">
            <a:extLst>
              <a:ext uri="{FF2B5EF4-FFF2-40B4-BE49-F238E27FC236}">
                <a16:creationId xmlns:a16="http://schemas.microsoft.com/office/drawing/2014/main" id="{3798E712-AF26-F0C9-8F31-9EC7B52443C5}"/>
              </a:ext>
            </a:extLst>
          </p:cNvPr>
          <p:cNvSpPr/>
          <p:nvPr/>
        </p:nvSpPr>
        <p:spPr bwMode="auto">
          <a:xfrm>
            <a:off x="10267967" y="2604893"/>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11" name="Oval 2610">
            <a:extLst>
              <a:ext uri="{FF2B5EF4-FFF2-40B4-BE49-F238E27FC236}">
                <a16:creationId xmlns:a16="http://schemas.microsoft.com/office/drawing/2014/main" id="{DE8EFC11-945D-261D-F46B-4FF86C098275}"/>
              </a:ext>
            </a:extLst>
          </p:cNvPr>
          <p:cNvSpPr/>
          <p:nvPr/>
        </p:nvSpPr>
        <p:spPr bwMode="auto">
          <a:xfrm>
            <a:off x="10503409" y="2505717"/>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12" name="Oval 2611">
            <a:extLst>
              <a:ext uri="{FF2B5EF4-FFF2-40B4-BE49-F238E27FC236}">
                <a16:creationId xmlns:a16="http://schemas.microsoft.com/office/drawing/2014/main" id="{762D2561-35D6-E6D5-4261-AB15F7988991}"/>
              </a:ext>
            </a:extLst>
          </p:cNvPr>
          <p:cNvSpPr/>
          <p:nvPr/>
        </p:nvSpPr>
        <p:spPr bwMode="auto">
          <a:xfrm>
            <a:off x="10739607" y="2488343"/>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13" name="Oval 2612">
            <a:extLst>
              <a:ext uri="{FF2B5EF4-FFF2-40B4-BE49-F238E27FC236}">
                <a16:creationId xmlns:a16="http://schemas.microsoft.com/office/drawing/2014/main" id="{89777559-2250-424E-B207-8AF655CBBB36}"/>
              </a:ext>
            </a:extLst>
          </p:cNvPr>
          <p:cNvSpPr/>
          <p:nvPr/>
        </p:nvSpPr>
        <p:spPr bwMode="auto">
          <a:xfrm>
            <a:off x="10979683" y="2520164"/>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14" name="Oval 2613">
            <a:extLst>
              <a:ext uri="{FF2B5EF4-FFF2-40B4-BE49-F238E27FC236}">
                <a16:creationId xmlns:a16="http://schemas.microsoft.com/office/drawing/2014/main" id="{0F0FA6CD-B9EA-77FE-94B6-57048F787E73}"/>
              </a:ext>
            </a:extLst>
          </p:cNvPr>
          <p:cNvSpPr/>
          <p:nvPr/>
        </p:nvSpPr>
        <p:spPr bwMode="auto">
          <a:xfrm>
            <a:off x="11217049" y="2508978"/>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15" name="Oval 2614">
            <a:extLst>
              <a:ext uri="{FF2B5EF4-FFF2-40B4-BE49-F238E27FC236}">
                <a16:creationId xmlns:a16="http://schemas.microsoft.com/office/drawing/2014/main" id="{01B24EEF-1398-EBEC-94F3-0E79F3DCDAEC}"/>
              </a:ext>
            </a:extLst>
          </p:cNvPr>
          <p:cNvSpPr/>
          <p:nvPr/>
        </p:nvSpPr>
        <p:spPr bwMode="auto">
          <a:xfrm>
            <a:off x="11453247" y="2563796"/>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16" name="Freeform 2111">
            <a:extLst>
              <a:ext uri="{FF2B5EF4-FFF2-40B4-BE49-F238E27FC236}">
                <a16:creationId xmlns:a16="http://schemas.microsoft.com/office/drawing/2014/main" id="{C42D49AE-C625-8C98-5097-0286ADFD3A89}"/>
              </a:ext>
            </a:extLst>
          </p:cNvPr>
          <p:cNvSpPr/>
          <p:nvPr/>
        </p:nvSpPr>
        <p:spPr bwMode="auto">
          <a:xfrm>
            <a:off x="8650216" y="2507289"/>
            <a:ext cx="2835275" cy="247650"/>
          </a:xfrm>
          <a:custGeom>
            <a:avLst/>
            <a:gdLst>
              <a:gd name="connsiteX0" fmla="*/ 0 w 2835275"/>
              <a:gd name="connsiteY0" fmla="*/ 0 h 247650"/>
              <a:gd name="connsiteX1" fmla="*/ 104775 w 2835275"/>
              <a:gd name="connsiteY1" fmla="*/ 219075 h 247650"/>
              <a:gd name="connsiteX2" fmla="*/ 225425 w 2835275"/>
              <a:gd name="connsiteY2" fmla="*/ 206375 h 247650"/>
              <a:gd name="connsiteX3" fmla="*/ 463550 w 2835275"/>
              <a:gd name="connsiteY3" fmla="*/ 149225 h 247650"/>
              <a:gd name="connsiteX4" fmla="*/ 701675 w 2835275"/>
              <a:gd name="connsiteY4" fmla="*/ 247650 h 247650"/>
              <a:gd name="connsiteX5" fmla="*/ 936625 w 2835275"/>
              <a:gd name="connsiteY5" fmla="*/ 219075 h 247650"/>
              <a:gd name="connsiteX6" fmla="*/ 1177925 w 2835275"/>
              <a:gd name="connsiteY6" fmla="*/ 104775 h 247650"/>
              <a:gd name="connsiteX7" fmla="*/ 1412875 w 2835275"/>
              <a:gd name="connsiteY7" fmla="*/ 88900 h 247650"/>
              <a:gd name="connsiteX8" fmla="*/ 1651000 w 2835275"/>
              <a:gd name="connsiteY8" fmla="*/ 130175 h 247650"/>
              <a:gd name="connsiteX9" fmla="*/ 1889125 w 2835275"/>
              <a:gd name="connsiteY9" fmla="*/ 28575 h 247650"/>
              <a:gd name="connsiteX10" fmla="*/ 2120900 w 2835275"/>
              <a:gd name="connsiteY10" fmla="*/ 12700 h 247650"/>
              <a:gd name="connsiteX11" fmla="*/ 2365375 w 2835275"/>
              <a:gd name="connsiteY11" fmla="*/ 44450 h 247650"/>
              <a:gd name="connsiteX12" fmla="*/ 2600325 w 2835275"/>
              <a:gd name="connsiteY12" fmla="*/ 34925 h 247650"/>
              <a:gd name="connsiteX13" fmla="*/ 2835275 w 2835275"/>
              <a:gd name="connsiteY13" fmla="*/ 92075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5275" h="247650">
                <a:moveTo>
                  <a:pt x="0" y="0"/>
                </a:moveTo>
                <a:lnTo>
                  <a:pt x="104775" y="219075"/>
                </a:lnTo>
                <a:lnTo>
                  <a:pt x="225425" y="206375"/>
                </a:lnTo>
                <a:lnTo>
                  <a:pt x="463550" y="149225"/>
                </a:lnTo>
                <a:lnTo>
                  <a:pt x="701675" y="247650"/>
                </a:lnTo>
                <a:lnTo>
                  <a:pt x="936625" y="219075"/>
                </a:lnTo>
                <a:lnTo>
                  <a:pt x="1177925" y="104775"/>
                </a:lnTo>
                <a:lnTo>
                  <a:pt x="1412875" y="88900"/>
                </a:lnTo>
                <a:lnTo>
                  <a:pt x="1651000" y="130175"/>
                </a:lnTo>
                <a:lnTo>
                  <a:pt x="1889125" y="28575"/>
                </a:lnTo>
                <a:lnTo>
                  <a:pt x="2120900" y="12700"/>
                </a:lnTo>
                <a:lnTo>
                  <a:pt x="2365375" y="44450"/>
                </a:lnTo>
                <a:lnTo>
                  <a:pt x="2600325" y="34925"/>
                </a:lnTo>
                <a:lnTo>
                  <a:pt x="2835275" y="92075"/>
                </a:lnTo>
              </a:path>
            </a:pathLst>
          </a:custGeom>
          <a:noFill/>
          <a:ln w="28575">
            <a:solidFill>
              <a:schemeClr val="accent3"/>
            </a:solidFill>
            <a:miter lim="800000"/>
            <a:headEnd/>
            <a:tailEnd/>
          </a:ln>
        </p:spPr>
        <p:txBody>
          <a:bodyPr rtlCol="0" anchor="ctr"/>
          <a:lstStyle/>
          <a:p>
            <a:pPr algn="ctr"/>
            <a:endParaRPr lang="en-US"/>
          </a:p>
        </p:txBody>
      </p:sp>
      <p:grpSp>
        <p:nvGrpSpPr>
          <p:cNvPr id="2617" name="Group 2616">
            <a:extLst>
              <a:ext uri="{FF2B5EF4-FFF2-40B4-BE49-F238E27FC236}">
                <a16:creationId xmlns:a16="http://schemas.microsoft.com/office/drawing/2014/main" id="{6ED59FD4-6EDE-4AD3-BB2A-69EFB721BE13}"/>
              </a:ext>
            </a:extLst>
          </p:cNvPr>
          <p:cNvGrpSpPr/>
          <p:nvPr/>
        </p:nvGrpSpPr>
        <p:grpSpPr>
          <a:xfrm>
            <a:off x="8724755" y="2577815"/>
            <a:ext cx="57627" cy="406861"/>
            <a:chOff x="2352682" y="2109517"/>
            <a:chExt cx="57627" cy="247988"/>
          </a:xfrm>
        </p:grpSpPr>
        <p:cxnSp>
          <p:nvCxnSpPr>
            <p:cNvPr id="2618" name="Straight Connector 2617">
              <a:extLst>
                <a:ext uri="{FF2B5EF4-FFF2-40B4-BE49-F238E27FC236}">
                  <a16:creationId xmlns:a16="http://schemas.microsoft.com/office/drawing/2014/main" id="{C1FE2E2F-E120-20B3-64E3-00B9B3D8400B}"/>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19" name="Straight Connector 2618">
              <a:extLst>
                <a:ext uri="{FF2B5EF4-FFF2-40B4-BE49-F238E27FC236}">
                  <a16:creationId xmlns:a16="http://schemas.microsoft.com/office/drawing/2014/main" id="{C33B5068-B0A6-62AC-21E3-99F02112D708}"/>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20" name="Group 2619">
            <a:extLst>
              <a:ext uri="{FF2B5EF4-FFF2-40B4-BE49-F238E27FC236}">
                <a16:creationId xmlns:a16="http://schemas.microsoft.com/office/drawing/2014/main" id="{FC9C9049-5382-E429-28FF-51D5FCB69F80}"/>
              </a:ext>
            </a:extLst>
          </p:cNvPr>
          <p:cNvGrpSpPr/>
          <p:nvPr/>
        </p:nvGrpSpPr>
        <p:grpSpPr>
          <a:xfrm>
            <a:off x="8838868" y="2601552"/>
            <a:ext cx="57627" cy="233633"/>
            <a:chOff x="2352682" y="2109517"/>
            <a:chExt cx="57627" cy="247988"/>
          </a:xfrm>
        </p:grpSpPr>
        <p:cxnSp>
          <p:nvCxnSpPr>
            <p:cNvPr id="2621" name="Straight Connector 2620">
              <a:extLst>
                <a:ext uri="{FF2B5EF4-FFF2-40B4-BE49-F238E27FC236}">
                  <a16:creationId xmlns:a16="http://schemas.microsoft.com/office/drawing/2014/main" id="{544C317E-487C-88BE-FB72-4B7556A8858D}"/>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22" name="Straight Connector 2621">
              <a:extLst>
                <a:ext uri="{FF2B5EF4-FFF2-40B4-BE49-F238E27FC236}">
                  <a16:creationId xmlns:a16="http://schemas.microsoft.com/office/drawing/2014/main" id="{A6ED9AC6-907E-AC0C-329B-472F40C1A604}"/>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23" name="Straight Connector 2622">
              <a:extLst>
                <a:ext uri="{FF2B5EF4-FFF2-40B4-BE49-F238E27FC236}">
                  <a16:creationId xmlns:a16="http://schemas.microsoft.com/office/drawing/2014/main" id="{F372647D-8CCD-51A2-8D09-3DB9B22C118D}"/>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24" name="Group 2623">
            <a:extLst>
              <a:ext uri="{FF2B5EF4-FFF2-40B4-BE49-F238E27FC236}">
                <a16:creationId xmlns:a16="http://schemas.microsoft.com/office/drawing/2014/main" id="{D770943F-949A-53EB-A61B-64E4DF0E71A1}"/>
              </a:ext>
            </a:extLst>
          </p:cNvPr>
          <p:cNvGrpSpPr/>
          <p:nvPr/>
        </p:nvGrpSpPr>
        <p:grpSpPr>
          <a:xfrm>
            <a:off x="9077841" y="2520373"/>
            <a:ext cx="57627" cy="275842"/>
            <a:chOff x="2352682" y="2109517"/>
            <a:chExt cx="57627" cy="247988"/>
          </a:xfrm>
        </p:grpSpPr>
        <p:cxnSp>
          <p:nvCxnSpPr>
            <p:cNvPr id="2625" name="Straight Connector 2624">
              <a:extLst>
                <a:ext uri="{FF2B5EF4-FFF2-40B4-BE49-F238E27FC236}">
                  <a16:creationId xmlns:a16="http://schemas.microsoft.com/office/drawing/2014/main" id="{35E5BEB1-4DEE-3AB3-04BE-DC7BACEF743C}"/>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26" name="Straight Connector 2625">
              <a:extLst>
                <a:ext uri="{FF2B5EF4-FFF2-40B4-BE49-F238E27FC236}">
                  <a16:creationId xmlns:a16="http://schemas.microsoft.com/office/drawing/2014/main" id="{649333CA-9011-18F1-ED97-942B569B6495}"/>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27" name="Straight Connector 2626">
              <a:extLst>
                <a:ext uri="{FF2B5EF4-FFF2-40B4-BE49-F238E27FC236}">
                  <a16:creationId xmlns:a16="http://schemas.microsoft.com/office/drawing/2014/main" id="{CEF8BDBA-400A-2723-4E83-374739A39F4E}"/>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28" name="Group 2627">
            <a:extLst>
              <a:ext uri="{FF2B5EF4-FFF2-40B4-BE49-F238E27FC236}">
                <a16:creationId xmlns:a16="http://schemas.microsoft.com/office/drawing/2014/main" id="{6ECFD9C0-BEF7-CA19-497D-91C08CD457BC}"/>
              </a:ext>
            </a:extLst>
          </p:cNvPr>
          <p:cNvGrpSpPr/>
          <p:nvPr/>
        </p:nvGrpSpPr>
        <p:grpSpPr>
          <a:xfrm>
            <a:off x="9312805" y="2641382"/>
            <a:ext cx="57627" cy="237382"/>
            <a:chOff x="2352682" y="2109517"/>
            <a:chExt cx="57627" cy="247988"/>
          </a:xfrm>
        </p:grpSpPr>
        <p:cxnSp>
          <p:nvCxnSpPr>
            <p:cNvPr id="2629" name="Straight Connector 2628">
              <a:extLst>
                <a:ext uri="{FF2B5EF4-FFF2-40B4-BE49-F238E27FC236}">
                  <a16:creationId xmlns:a16="http://schemas.microsoft.com/office/drawing/2014/main" id="{396E5762-1237-8C9D-8974-9B218B07D9E3}"/>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30" name="Straight Connector 2629">
              <a:extLst>
                <a:ext uri="{FF2B5EF4-FFF2-40B4-BE49-F238E27FC236}">
                  <a16:creationId xmlns:a16="http://schemas.microsoft.com/office/drawing/2014/main" id="{E5CD6C52-0466-4930-5F50-EF95C475A68F}"/>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31" name="Straight Connector 2630">
              <a:extLst>
                <a:ext uri="{FF2B5EF4-FFF2-40B4-BE49-F238E27FC236}">
                  <a16:creationId xmlns:a16="http://schemas.microsoft.com/office/drawing/2014/main" id="{D454B8C9-6185-5767-30AE-1034EFE10092}"/>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32" name="Group 2631">
            <a:extLst>
              <a:ext uri="{FF2B5EF4-FFF2-40B4-BE49-F238E27FC236}">
                <a16:creationId xmlns:a16="http://schemas.microsoft.com/office/drawing/2014/main" id="{BB6872E7-AB7A-6AB1-283B-65915B2F20FC}"/>
              </a:ext>
            </a:extLst>
          </p:cNvPr>
          <p:cNvGrpSpPr/>
          <p:nvPr/>
        </p:nvGrpSpPr>
        <p:grpSpPr>
          <a:xfrm>
            <a:off x="9556126" y="2593424"/>
            <a:ext cx="57627" cy="280090"/>
            <a:chOff x="2352682" y="2109517"/>
            <a:chExt cx="57627" cy="190659"/>
          </a:xfrm>
        </p:grpSpPr>
        <p:cxnSp>
          <p:nvCxnSpPr>
            <p:cNvPr id="2633" name="Straight Connector 2632">
              <a:extLst>
                <a:ext uri="{FF2B5EF4-FFF2-40B4-BE49-F238E27FC236}">
                  <a16:creationId xmlns:a16="http://schemas.microsoft.com/office/drawing/2014/main" id="{C5DAF57A-2E8A-FAA2-A4A2-7B8AD2000E29}"/>
                </a:ext>
              </a:extLst>
            </p:cNvPr>
            <p:cNvCxnSpPr>
              <a:cxnSpLocks/>
            </p:cNvCxnSpPr>
            <p:nvPr/>
          </p:nvCxnSpPr>
          <p:spPr bwMode="auto">
            <a:xfrm>
              <a:off x="2382868" y="2109517"/>
              <a:ext cx="0" cy="190659"/>
            </a:xfrm>
            <a:prstGeom prst="line">
              <a:avLst/>
            </a:prstGeom>
            <a:noFill/>
            <a:ln w="19050" cap="flat" cmpd="sng" algn="ctr">
              <a:solidFill>
                <a:schemeClr val="accent3"/>
              </a:solidFill>
              <a:prstDash val="solid"/>
              <a:round/>
              <a:headEnd type="none" w="med" len="med"/>
              <a:tailEnd type="none" w="med" len="med"/>
            </a:ln>
            <a:effectLst/>
          </p:spPr>
        </p:cxnSp>
        <p:cxnSp>
          <p:nvCxnSpPr>
            <p:cNvPr id="2634" name="Straight Connector 2633">
              <a:extLst>
                <a:ext uri="{FF2B5EF4-FFF2-40B4-BE49-F238E27FC236}">
                  <a16:creationId xmlns:a16="http://schemas.microsoft.com/office/drawing/2014/main" id="{A2E61376-4C0F-3F0B-1535-270407D62386}"/>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35" name="Group 2634">
            <a:extLst>
              <a:ext uri="{FF2B5EF4-FFF2-40B4-BE49-F238E27FC236}">
                <a16:creationId xmlns:a16="http://schemas.microsoft.com/office/drawing/2014/main" id="{3694923A-6321-6F4E-B43B-425C09C43D35}"/>
              </a:ext>
            </a:extLst>
          </p:cNvPr>
          <p:cNvGrpSpPr/>
          <p:nvPr/>
        </p:nvGrpSpPr>
        <p:grpSpPr>
          <a:xfrm>
            <a:off x="9791716" y="2462559"/>
            <a:ext cx="57627" cy="302340"/>
            <a:chOff x="2352682" y="2109517"/>
            <a:chExt cx="57627" cy="247988"/>
          </a:xfrm>
        </p:grpSpPr>
        <p:cxnSp>
          <p:nvCxnSpPr>
            <p:cNvPr id="2636" name="Straight Connector 2635">
              <a:extLst>
                <a:ext uri="{FF2B5EF4-FFF2-40B4-BE49-F238E27FC236}">
                  <a16:creationId xmlns:a16="http://schemas.microsoft.com/office/drawing/2014/main" id="{162D117E-310D-499C-7583-490BB25D6EC6}"/>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37" name="Straight Connector 2636">
              <a:extLst>
                <a:ext uri="{FF2B5EF4-FFF2-40B4-BE49-F238E27FC236}">
                  <a16:creationId xmlns:a16="http://schemas.microsoft.com/office/drawing/2014/main" id="{7B976641-74E0-93B8-DBB2-FF2F252A7CE5}"/>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38" name="Straight Connector 2637">
              <a:extLst>
                <a:ext uri="{FF2B5EF4-FFF2-40B4-BE49-F238E27FC236}">
                  <a16:creationId xmlns:a16="http://schemas.microsoft.com/office/drawing/2014/main" id="{9889A52A-BFA9-8245-5ED3-7F8F58BAB4F8}"/>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39" name="Group 2638">
            <a:extLst>
              <a:ext uri="{FF2B5EF4-FFF2-40B4-BE49-F238E27FC236}">
                <a16:creationId xmlns:a16="http://schemas.microsoft.com/office/drawing/2014/main" id="{639CEBE9-52AD-2786-8D0A-A692CF7BFA15}"/>
              </a:ext>
            </a:extLst>
          </p:cNvPr>
          <p:cNvGrpSpPr/>
          <p:nvPr/>
        </p:nvGrpSpPr>
        <p:grpSpPr>
          <a:xfrm>
            <a:off x="10033016" y="2467341"/>
            <a:ext cx="57627" cy="262191"/>
            <a:chOff x="2352682" y="2109517"/>
            <a:chExt cx="57627" cy="247988"/>
          </a:xfrm>
        </p:grpSpPr>
        <p:cxnSp>
          <p:nvCxnSpPr>
            <p:cNvPr id="2640" name="Straight Connector 2639">
              <a:extLst>
                <a:ext uri="{FF2B5EF4-FFF2-40B4-BE49-F238E27FC236}">
                  <a16:creationId xmlns:a16="http://schemas.microsoft.com/office/drawing/2014/main" id="{9A1A19F1-ECB2-30C9-1A6D-79E82F3DA28D}"/>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41" name="Straight Connector 2640">
              <a:extLst>
                <a:ext uri="{FF2B5EF4-FFF2-40B4-BE49-F238E27FC236}">
                  <a16:creationId xmlns:a16="http://schemas.microsoft.com/office/drawing/2014/main" id="{FC0E2127-EEDF-E526-1CBF-E7076AD4328E}"/>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42" name="Straight Connector 2641">
              <a:extLst>
                <a:ext uri="{FF2B5EF4-FFF2-40B4-BE49-F238E27FC236}">
                  <a16:creationId xmlns:a16="http://schemas.microsoft.com/office/drawing/2014/main" id="{0C655006-6FE2-464F-B0BC-0B0683C8AA47}"/>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43" name="Group 2642">
            <a:extLst>
              <a:ext uri="{FF2B5EF4-FFF2-40B4-BE49-F238E27FC236}">
                <a16:creationId xmlns:a16="http://schemas.microsoft.com/office/drawing/2014/main" id="{9E163570-6EB7-FB2B-39E6-787CA04A7574}"/>
              </a:ext>
            </a:extLst>
          </p:cNvPr>
          <p:cNvGrpSpPr/>
          <p:nvPr/>
        </p:nvGrpSpPr>
        <p:grpSpPr>
          <a:xfrm>
            <a:off x="10271141" y="2495387"/>
            <a:ext cx="57627" cy="270933"/>
            <a:chOff x="2352682" y="2109517"/>
            <a:chExt cx="57627" cy="247988"/>
          </a:xfrm>
        </p:grpSpPr>
        <p:cxnSp>
          <p:nvCxnSpPr>
            <p:cNvPr id="2644" name="Straight Connector 2643">
              <a:extLst>
                <a:ext uri="{FF2B5EF4-FFF2-40B4-BE49-F238E27FC236}">
                  <a16:creationId xmlns:a16="http://schemas.microsoft.com/office/drawing/2014/main" id="{E902152C-D6F7-C492-8F97-BF6846C940D7}"/>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45" name="Straight Connector 2644">
              <a:extLst>
                <a:ext uri="{FF2B5EF4-FFF2-40B4-BE49-F238E27FC236}">
                  <a16:creationId xmlns:a16="http://schemas.microsoft.com/office/drawing/2014/main" id="{AF3FBFE1-1A87-20C1-CDFD-1215EDE9A546}"/>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46" name="Straight Connector 2645">
              <a:extLst>
                <a:ext uri="{FF2B5EF4-FFF2-40B4-BE49-F238E27FC236}">
                  <a16:creationId xmlns:a16="http://schemas.microsoft.com/office/drawing/2014/main" id="{B58E35A8-C5AB-150F-8020-21A061FDB404}"/>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47" name="Group 2646">
            <a:extLst>
              <a:ext uri="{FF2B5EF4-FFF2-40B4-BE49-F238E27FC236}">
                <a16:creationId xmlns:a16="http://schemas.microsoft.com/office/drawing/2014/main" id="{856A9FAF-65DA-76FD-21DB-9C22297E4852}"/>
              </a:ext>
            </a:extLst>
          </p:cNvPr>
          <p:cNvGrpSpPr/>
          <p:nvPr/>
        </p:nvGrpSpPr>
        <p:grpSpPr>
          <a:xfrm>
            <a:off x="10505368" y="2407192"/>
            <a:ext cx="57627" cy="263416"/>
            <a:chOff x="2352682" y="2109517"/>
            <a:chExt cx="57627" cy="247988"/>
          </a:xfrm>
        </p:grpSpPr>
        <p:cxnSp>
          <p:nvCxnSpPr>
            <p:cNvPr id="2648" name="Straight Connector 2647">
              <a:extLst>
                <a:ext uri="{FF2B5EF4-FFF2-40B4-BE49-F238E27FC236}">
                  <a16:creationId xmlns:a16="http://schemas.microsoft.com/office/drawing/2014/main" id="{36DF034C-AE3B-FC46-9523-7A8B9BF1BEA4}"/>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49" name="Straight Connector 2648">
              <a:extLst>
                <a:ext uri="{FF2B5EF4-FFF2-40B4-BE49-F238E27FC236}">
                  <a16:creationId xmlns:a16="http://schemas.microsoft.com/office/drawing/2014/main" id="{EBED75F6-D988-2D43-0BF7-E0BA9D60985B}"/>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50" name="Straight Connector 2649">
              <a:extLst>
                <a:ext uri="{FF2B5EF4-FFF2-40B4-BE49-F238E27FC236}">
                  <a16:creationId xmlns:a16="http://schemas.microsoft.com/office/drawing/2014/main" id="{C648CBA0-D500-FBC6-D47E-000F02F1B13F}"/>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51" name="Group 2650">
            <a:extLst>
              <a:ext uri="{FF2B5EF4-FFF2-40B4-BE49-F238E27FC236}">
                <a16:creationId xmlns:a16="http://schemas.microsoft.com/office/drawing/2014/main" id="{265A195A-08D4-00BE-D072-9B405EB9E8FC}"/>
              </a:ext>
            </a:extLst>
          </p:cNvPr>
          <p:cNvGrpSpPr/>
          <p:nvPr/>
        </p:nvGrpSpPr>
        <p:grpSpPr>
          <a:xfrm>
            <a:off x="10740291" y="2343417"/>
            <a:ext cx="57627" cy="344848"/>
            <a:chOff x="2352682" y="2109517"/>
            <a:chExt cx="57627" cy="247988"/>
          </a:xfrm>
        </p:grpSpPr>
        <p:cxnSp>
          <p:nvCxnSpPr>
            <p:cNvPr id="2652" name="Straight Connector 2651">
              <a:extLst>
                <a:ext uri="{FF2B5EF4-FFF2-40B4-BE49-F238E27FC236}">
                  <a16:creationId xmlns:a16="http://schemas.microsoft.com/office/drawing/2014/main" id="{E76FA95F-17B8-A474-4A7F-25E4BA2A0722}"/>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53" name="Straight Connector 2652">
              <a:extLst>
                <a:ext uri="{FF2B5EF4-FFF2-40B4-BE49-F238E27FC236}">
                  <a16:creationId xmlns:a16="http://schemas.microsoft.com/office/drawing/2014/main" id="{A982A86B-4C16-D298-AFC5-4D2820B72D7C}"/>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54" name="Straight Connector 2653">
              <a:extLst>
                <a:ext uri="{FF2B5EF4-FFF2-40B4-BE49-F238E27FC236}">
                  <a16:creationId xmlns:a16="http://schemas.microsoft.com/office/drawing/2014/main" id="{6CC224BD-DFF6-3EC3-5172-CF730F361305}"/>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55" name="Group 2654">
            <a:extLst>
              <a:ext uri="{FF2B5EF4-FFF2-40B4-BE49-F238E27FC236}">
                <a16:creationId xmlns:a16="http://schemas.microsoft.com/office/drawing/2014/main" id="{F36F06CE-E5CB-73EA-5917-0251FDDB83B7}"/>
              </a:ext>
            </a:extLst>
          </p:cNvPr>
          <p:cNvGrpSpPr/>
          <p:nvPr/>
        </p:nvGrpSpPr>
        <p:grpSpPr>
          <a:xfrm>
            <a:off x="10979166" y="2378917"/>
            <a:ext cx="57627" cy="347444"/>
            <a:chOff x="2352682" y="2109517"/>
            <a:chExt cx="57627" cy="247988"/>
          </a:xfrm>
        </p:grpSpPr>
        <p:cxnSp>
          <p:nvCxnSpPr>
            <p:cNvPr id="2656" name="Straight Connector 2655">
              <a:extLst>
                <a:ext uri="{FF2B5EF4-FFF2-40B4-BE49-F238E27FC236}">
                  <a16:creationId xmlns:a16="http://schemas.microsoft.com/office/drawing/2014/main" id="{86D99B38-001A-D924-3461-77CCB1668DF3}"/>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57" name="Straight Connector 2656">
              <a:extLst>
                <a:ext uri="{FF2B5EF4-FFF2-40B4-BE49-F238E27FC236}">
                  <a16:creationId xmlns:a16="http://schemas.microsoft.com/office/drawing/2014/main" id="{0B2D0202-0438-DD7A-F9C3-87E9B766D7FD}"/>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58" name="Straight Connector 2657">
              <a:extLst>
                <a:ext uri="{FF2B5EF4-FFF2-40B4-BE49-F238E27FC236}">
                  <a16:creationId xmlns:a16="http://schemas.microsoft.com/office/drawing/2014/main" id="{F5816469-AE46-77C6-4548-B8FD7C72DE0D}"/>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59" name="Group 2658">
            <a:extLst>
              <a:ext uri="{FF2B5EF4-FFF2-40B4-BE49-F238E27FC236}">
                <a16:creationId xmlns:a16="http://schemas.microsoft.com/office/drawing/2014/main" id="{BE9F85AE-4C65-7D23-F309-7571F1354594}"/>
              </a:ext>
            </a:extLst>
          </p:cNvPr>
          <p:cNvGrpSpPr/>
          <p:nvPr/>
        </p:nvGrpSpPr>
        <p:grpSpPr>
          <a:xfrm>
            <a:off x="11218186" y="2360068"/>
            <a:ext cx="57627" cy="369466"/>
            <a:chOff x="2352682" y="2109517"/>
            <a:chExt cx="57627" cy="247988"/>
          </a:xfrm>
        </p:grpSpPr>
        <p:cxnSp>
          <p:nvCxnSpPr>
            <p:cNvPr id="2660" name="Straight Connector 2659">
              <a:extLst>
                <a:ext uri="{FF2B5EF4-FFF2-40B4-BE49-F238E27FC236}">
                  <a16:creationId xmlns:a16="http://schemas.microsoft.com/office/drawing/2014/main" id="{93AFE35A-4E13-8751-79CB-83582908BC67}"/>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61" name="Straight Connector 2660">
              <a:extLst>
                <a:ext uri="{FF2B5EF4-FFF2-40B4-BE49-F238E27FC236}">
                  <a16:creationId xmlns:a16="http://schemas.microsoft.com/office/drawing/2014/main" id="{626DB3AB-C412-9330-42F8-DD1C0A7CE5C5}"/>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62" name="Straight Connector 2661">
              <a:extLst>
                <a:ext uri="{FF2B5EF4-FFF2-40B4-BE49-F238E27FC236}">
                  <a16:creationId xmlns:a16="http://schemas.microsoft.com/office/drawing/2014/main" id="{DA75EC2F-1BF5-1809-5978-F3B82FE42D38}"/>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63" name="Group 2662">
            <a:extLst>
              <a:ext uri="{FF2B5EF4-FFF2-40B4-BE49-F238E27FC236}">
                <a16:creationId xmlns:a16="http://schemas.microsoft.com/office/drawing/2014/main" id="{BA4F4983-E120-059C-792C-365BBDA2B4A7}"/>
              </a:ext>
            </a:extLst>
          </p:cNvPr>
          <p:cNvGrpSpPr/>
          <p:nvPr/>
        </p:nvGrpSpPr>
        <p:grpSpPr>
          <a:xfrm>
            <a:off x="11453094" y="2354593"/>
            <a:ext cx="57627" cy="501946"/>
            <a:chOff x="2352682" y="2109517"/>
            <a:chExt cx="57627" cy="247988"/>
          </a:xfrm>
        </p:grpSpPr>
        <p:cxnSp>
          <p:nvCxnSpPr>
            <p:cNvPr id="2664" name="Straight Connector 2663">
              <a:extLst>
                <a:ext uri="{FF2B5EF4-FFF2-40B4-BE49-F238E27FC236}">
                  <a16:creationId xmlns:a16="http://schemas.microsoft.com/office/drawing/2014/main" id="{8447ADA6-F773-2BC4-6835-D7ACCA60A58F}"/>
                </a:ext>
              </a:extLst>
            </p:cNvPr>
            <p:cNvCxnSpPr/>
            <p:nvPr/>
          </p:nvCxnSpPr>
          <p:spPr bwMode="auto">
            <a:xfrm>
              <a:off x="2382868" y="2109517"/>
              <a:ext cx="0" cy="247988"/>
            </a:xfrm>
            <a:prstGeom prst="line">
              <a:avLst/>
            </a:prstGeom>
            <a:noFill/>
            <a:ln w="19050" cap="flat" cmpd="sng" algn="ctr">
              <a:solidFill>
                <a:schemeClr val="accent3"/>
              </a:solidFill>
              <a:prstDash val="solid"/>
              <a:round/>
              <a:headEnd type="none" w="med" len="med"/>
              <a:tailEnd type="none" w="med" len="med"/>
            </a:ln>
            <a:effectLst/>
          </p:spPr>
        </p:cxnSp>
        <p:cxnSp>
          <p:nvCxnSpPr>
            <p:cNvPr id="2665" name="Straight Connector 2664">
              <a:extLst>
                <a:ext uri="{FF2B5EF4-FFF2-40B4-BE49-F238E27FC236}">
                  <a16:creationId xmlns:a16="http://schemas.microsoft.com/office/drawing/2014/main" id="{5F33DF93-A090-759F-DF78-366E718309D0}"/>
                </a:ext>
              </a:extLst>
            </p:cNvPr>
            <p:cNvCxnSpPr>
              <a:cxnSpLocks/>
            </p:cNvCxnSpPr>
            <p:nvPr/>
          </p:nvCxnSpPr>
          <p:spPr bwMode="auto">
            <a:xfrm>
              <a:off x="2352682" y="2109517"/>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66" name="Straight Connector 2665">
              <a:extLst>
                <a:ext uri="{FF2B5EF4-FFF2-40B4-BE49-F238E27FC236}">
                  <a16:creationId xmlns:a16="http://schemas.microsoft.com/office/drawing/2014/main" id="{A5BBF034-2A24-8ADB-E500-C50F587249C9}"/>
                </a:ext>
              </a:extLst>
            </p:cNvPr>
            <p:cNvCxnSpPr>
              <a:cxnSpLocks/>
            </p:cNvCxnSpPr>
            <p:nvPr/>
          </p:nvCxnSpPr>
          <p:spPr bwMode="auto">
            <a:xfrm>
              <a:off x="2352682" y="2355597"/>
              <a:ext cx="57627" cy="0"/>
            </a:xfrm>
            <a:prstGeom prst="line">
              <a:avLst/>
            </a:prstGeom>
            <a:noFill/>
            <a:ln w="19050" cap="flat" cmpd="sng" algn="ctr">
              <a:solidFill>
                <a:schemeClr val="accent3"/>
              </a:solidFill>
              <a:prstDash val="solid"/>
              <a:round/>
              <a:headEnd type="none" w="med" len="med"/>
              <a:tailEnd type="none" w="med" len="med"/>
            </a:ln>
            <a:effectLst/>
          </p:spPr>
        </p:cxnSp>
      </p:grpSp>
      <p:cxnSp>
        <p:nvCxnSpPr>
          <p:cNvPr id="2667" name="Straight Connector 2666">
            <a:extLst>
              <a:ext uri="{FF2B5EF4-FFF2-40B4-BE49-F238E27FC236}">
                <a16:creationId xmlns:a16="http://schemas.microsoft.com/office/drawing/2014/main" id="{51A40DFC-3D35-C020-BC73-9943E7FAF562}"/>
              </a:ext>
            </a:extLst>
          </p:cNvPr>
          <p:cNvCxnSpPr>
            <a:cxnSpLocks/>
          </p:cNvCxnSpPr>
          <p:nvPr/>
        </p:nvCxnSpPr>
        <p:spPr bwMode="auto">
          <a:xfrm>
            <a:off x="9555660" y="2854656"/>
            <a:ext cx="57627" cy="0"/>
          </a:xfrm>
          <a:prstGeom prst="line">
            <a:avLst/>
          </a:prstGeom>
          <a:noFill/>
          <a:ln w="19050" cap="flat" cmpd="sng" algn="ctr">
            <a:solidFill>
              <a:schemeClr val="accent3"/>
            </a:solidFill>
            <a:prstDash val="solid"/>
            <a:round/>
            <a:headEnd type="none" w="med" len="med"/>
            <a:tailEnd type="none" w="med" len="med"/>
          </a:ln>
          <a:effectLst/>
        </p:spPr>
      </p:cxnSp>
      <p:cxnSp>
        <p:nvCxnSpPr>
          <p:cNvPr id="2668" name="Straight Connector 2667">
            <a:extLst>
              <a:ext uri="{FF2B5EF4-FFF2-40B4-BE49-F238E27FC236}">
                <a16:creationId xmlns:a16="http://schemas.microsoft.com/office/drawing/2014/main" id="{0C234C8D-32CD-DC9E-ACE4-435135AF97E7}"/>
              </a:ext>
            </a:extLst>
          </p:cNvPr>
          <p:cNvCxnSpPr>
            <a:cxnSpLocks/>
          </p:cNvCxnSpPr>
          <p:nvPr/>
        </p:nvCxnSpPr>
        <p:spPr bwMode="auto">
          <a:xfrm>
            <a:off x="8651262" y="2510464"/>
            <a:ext cx="2840409"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669" name="Oval 2668">
            <a:extLst>
              <a:ext uri="{FF2B5EF4-FFF2-40B4-BE49-F238E27FC236}">
                <a16:creationId xmlns:a16="http://schemas.microsoft.com/office/drawing/2014/main" id="{16706CD8-C2F8-3266-B872-73CD2D385E13}"/>
              </a:ext>
            </a:extLst>
          </p:cNvPr>
          <p:cNvSpPr/>
          <p:nvPr/>
        </p:nvSpPr>
        <p:spPr bwMode="auto">
          <a:xfrm>
            <a:off x="8616826" y="2475682"/>
            <a:ext cx="64735" cy="6473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0" name="Rectangle 2669">
            <a:extLst>
              <a:ext uri="{FF2B5EF4-FFF2-40B4-BE49-F238E27FC236}">
                <a16:creationId xmlns:a16="http://schemas.microsoft.com/office/drawing/2014/main" id="{70FF07D0-EFF8-38F0-1CEA-67131E98B9A2}"/>
              </a:ext>
            </a:extLst>
          </p:cNvPr>
          <p:cNvSpPr/>
          <p:nvPr/>
        </p:nvSpPr>
        <p:spPr bwMode="auto">
          <a:xfrm>
            <a:off x="8725298" y="2773308"/>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1" name="Rectangle 2670">
            <a:extLst>
              <a:ext uri="{FF2B5EF4-FFF2-40B4-BE49-F238E27FC236}">
                <a16:creationId xmlns:a16="http://schemas.microsoft.com/office/drawing/2014/main" id="{6E36317D-6B85-C3DC-BC16-E005D327D788}"/>
              </a:ext>
            </a:extLst>
          </p:cNvPr>
          <p:cNvSpPr/>
          <p:nvPr/>
        </p:nvSpPr>
        <p:spPr bwMode="auto">
          <a:xfrm>
            <a:off x="8843031" y="3042546"/>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2" name="Rectangle 2671">
            <a:extLst>
              <a:ext uri="{FF2B5EF4-FFF2-40B4-BE49-F238E27FC236}">
                <a16:creationId xmlns:a16="http://schemas.microsoft.com/office/drawing/2014/main" id="{E3BCE9E3-30D9-50EB-7E6B-6584EDDC8A52}"/>
              </a:ext>
            </a:extLst>
          </p:cNvPr>
          <p:cNvSpPr/>
          <p:nvPr/>
        </p:nvSpPr>
        <p:spPr bwMode="auto">
          <a:xfrm>
            <a:off x="9078554" y="2952499"/>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3" name="Rectangle 2672">
            <a:extLst>
              <a:ext uri="{FF2B5EF4-FFF2-40B4-BE49-F238E27FC236}">
                <a16:creationId xmlns:a16="http://schemas.microsoft.com/office/drawing/2014/main" id="{FAFBB49D-BADB-AC9E-294B-78110E10CEA0}"/>
              </a:ext>
            </a:extLst>
          </p:cNvPr>
          <p:cNvSpPr/>
          <p:nvPr/>
        </p:nvSpPr>
        <p:spPr bwMode="auto">
          <a:xfrm>
            <a:off x="9318938" y="3027255"/>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4" name="Rectangle 2673">
            <a:extLst>
              <a:ext uri="{FF2B5EF4-FFF2-40B4-BE49-F238E27FC236}">
                <a16:creationId xmlns:a16="http://schemas.microsoft.com/office/drawing/2014/main" id="{3219FE17-E1A0-BAD8-3168-5ABC70708718}"/>
              </a:ext>
            </a:extLst>
          </p:cNvPr>
          <p:cNvSpPr/>
          <p:nvPr/>
        </p:nvSpPr>
        <p:spPr bwMode="auto">
          <a:xfrm>
            <a:off x="9554297" y="2971710"/>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5" name="Rectangle 2674">
            <a:extLst>
              <a:ext uri="{FF2B5EF4-FFF2-40B4-BE49-F238E27FC236}">
                <a16:creationId xmlns:a16="http://schemas.microsoft.com/office/drawing/2014/main" id="{892E1FD6-08DE-681C-836C-A03D7F9B47B4}"/>
              </a:ext>
            </a:extLst>
          </p:cNvPr>
          <p:cNvSpPr/>
          <p:nvPr/>
        </p:nvSpPr>
        <p:spPr bwMode="auto">
          <a:xfrm>
            <a:off x="9792468" y="3027080"/>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6" name="Rectangle 2675">
            <a:extLst>
              <a:ext uri="{FF2B5EF4-FFF2-40B4-BE49-F238E27FC236}">
                <a16:creationId xmlns:a16="http://schemas.microsoft.com/office/drawing/2014/main" id="{8414A302-E62A-662F-2336-35C6402096B3}"/>
              </a:ext>
            </a:extLst>
          </p:cNvPr>
          <p:cNvSpPr/>
          <p:nvPr/>
        </p:nvSpPr>
        <p:spPr bwMode="auto">
          <a:xfrm>
            <a:off x="10030242" y="2914267"/>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7" name="Rectangle 2676">
            <a:extLst>
              <a:ext uri="{FF2B5EF4-FFF2-40B4-BE49-F238E27FC236}">
                <a16:creationId xmlns:a16="http://schemas.microsoft.com/office/drawing/2014/main" id="{75C9C293-D5C4-6330-0AD4-1C82F4AC3798}"/>
              </a:ext>
            </a:extLst>
          </p:cNvPr>
          <p:cNvSpPr/>
          <p:nvPr/>
        </p:nvSpPr>
        <p:spPr bwMode="auto">
          <a:xfrm>
            <a:off x="10262464" y="2961749"/>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8" name="Rectangle 2677">
            <a:extLst>
              <a:ext uri="{FF2B5EF4-FFF2-40B4-BE49-F238E27FC236}">
                <a16:creationId xmlns:a16="http://schemas.microsoft.com/office/drawing/2014/main" id="{1FD2060C-6948-29B1-8225-6DAD341D2982}"/>
              </a:ext>
            </a:extLst>
          </p:cNvPr>
          <p:cNvSpPr/>
          <p:nvPr/>
        </p:nvSpPr>
        <p:spPr bwMode="auto">
          <a:xfrm>
            <a:off x="10497436" y="2961749"/>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79" name="Rectangle 2678">
            <a:extLst>
              <a:ext uri="{FF2B5EF4-FFF2-40B4-BE49-F238E27FC236}">
                <a16:creationId xmlns:a16="http://schemas.microsoft.com/office/drawing/2014/main" id="{D511E76B-45EB-45FB-4B18-7497EEC4E487}"/>
              </a:ext>
            </a:extLst>
          </p:cNvPr>
          <p:cNvSpPr/>
          <p:nvPr/>
        </p:nvSpPr>
        <p:spPr bwMode="auto">
          <a:xfrm>
            <a:off x="10741279" y="2923390"/>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80" name="Rectangle 2679">
            <a:extLst>
              <a:ext uri="{FF2B5EF4-FFF2-40B4-BE49-F238E27FC236}">
                <a16:creationId xmlns:a16="http://schemas.microsoft.com/office/drawing/2014/main" id="{0F92E020-F606-DF4B-43BA-FE56BAFE94F1}"/>
              </a:ext>
            </a:extLst>
          </p:cNvPr>
          <p:cNvSpPr/>
          <p:nvPr/>
        </p:nvSpPr>
        <p:spPr bwMode="auto">
          <a:xfrm>
            <a:off x="10972553" y="2959055"/>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81" name="Rectangle 2680">
            <a:extLst>
              <a:ext uri="{FF2B5EF4-FFF2-40B4-BE49-F238E27FC236}">
                <a16:creationId xmlns:a16="http://schemas.microsoft.com/office/drawing/2014/main" id="{04898D64-D5A9-F55E-66B4-2F73EF954B3F}"/>
              </a:ext>
            </a:extLst>
          </p:cNvPr>
          <p:cNvSpPr/>
          <p:nvPr/>
        </p:nvSpPr>
        <p:spPr bwMode="auto">
          <a:xfrm>
            <a:off x="11209649" y="2972725"/>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82" name="Rectangle 2681">
            <a:extLst>
              <a:ext uri="{FF2B5EF4-FFF2-40B4-BE49-F238E27FC236}">
                <a16:creationId xmlns:a16="http://schemas.microsoft.com/office/drawing/2014/main" id="{F1EFC06C-A8A3-711E-59A1-6315B8D35CD5}"/>
              </a:ext>
            </a:extLst>
          </p:cNvPr>
          <p:cNvSpPr/>
          <p:nvPr/>
        </p:nvSpPr>
        <p:spPr bwMode="auto">
          <a:xfrm>
            <a:off x="11452013" y="2883067"/>
            <a:ext cx="65058" cy="650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2683" name="Group 2682">
            <a:extLst>
              <a:ext uri="{FF2B5EF4-FFF2-40B4-BE49-F238E27FC236}">
                <a16:creationId xmlns:a16="http://schemas.microsoft.com/office/drawing/2014/main" id="{2273FD32-DEC3-A927-40DF-FB11BC11E5A4}"/>
              </a:ext>
            </a:extLst>
          </p:cNvPr>
          <p:cNvGrpSpPr/>
          <p:nvPr/>
        </p:nvGrpSpPr>
        <p:grpSpPr>
          <a:xfrm>
            <a:off x="8728341" y="2643675"/>
            <a:ext cx="57627" cy="321672"/>
            <a:chOff x="2352682" y="2109517"/>
            <a:chExt cx="57627" cy="247988"/>
          </a:xfrm>
        </p:grpSpPr>
        <p:cxnSp>
          <p:nvCxnSpPr>
            <p:cNvPr id="2684" name="Straight Connector 2683">
              <a:extLst>
                <a:ext uri="{FF2B5EF4-FFF2-40B4-BE49-F238E27FC236}">
                  <a16:creationId xmlns:a16="http://schemas.microsoft.com/office/drawing/2014/main" id="{65916DDF-B359-B1E7-81C9-A23CA0CE4F66}"/>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685" name="Straight Connector 2684">
              <a:extLst>
                <a:ext uri="{FF2B5EF4-FFF2-40B4-BE49-F238E27FC236}">
                  <a16:creationId xmlns:a16="http://schemas.microsoft.com/office/drawing/2014/main" id="{C76D61A8-9CCC-1A5E-ECEF-B870143455BE}"/>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686" name="Straight Connector 2685">
              <a:extLst>
                <a:ext uri="{FF2B5EF4-FFF2-40B4-BE49-F238E27FC236}">
                  <a16:creationId xmlns:a16="http://schemas.microsoft.com/office/drawing/2014/main" id="{E6C4BEAF-D2E4-2A84-94FD-798F211D255D}"/>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687" name="Group 2686">
            <a:extLst>
              <a:ext uri="{FF2B5EF4-FFF2-40B4-BE49-F238E27FC236}">
                <a16:creationId xmlns:a16="http://schemas.microsoft.com/office/drawing/2014/main" id="{966EA637-1DFD-8CD2-98BC-AB1CBD0F236A}"/>
              </a:ext>
            </a:extLst>
          </p:cNvPr>
          <p:cNvGrpSpPr/>
          <p:nvPr/>
        </p:nvGrpSpPr>
        <p:grpSpPr>
          <a:xfrm>
            <a:off x="8842454" y="2957069"/>
            <a:ext cx="57627" cy="232846"/>
            <a:chOff x="2352682" y="2109517"/>
            <a:chExt cx="57627" cy="247988"/>
          </a:xfrm>
        </p:grpSpPr>
        <p:cxnSp>
          <p:nvCxnSpPr>
            <p:cNvPr id="2688" name="Straight Connector 2687">
              <a:extLst>
                <a:ext uri="{FF2B5EF4-FFF2-40B4-BE49-F238E27FC236}">
                  <a16:creationId xmlns:a16="http://schemas.microsoft.com/office/drawing/2014/main" id="{A5CEF07C-D0C5-E3CF-B814-F57400162CDA}"/>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689" name="Straight Connector 2688">
              <a:extLst>
                <a:ext uri="{FF2B5EF4-FFF2-40B4-BE49-F238E27FC236}">
                  <a16:creationId xmlns:a16="http://schemas.microsoft.com/office/drawing/2014/main" id="{18440B62-793E-3FB0-6EB1-3F354ADEE5EB}"/>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690" name="Straight Connector 2689">
              <a:extLst>
                <a:ext uri="{FF2B5EF4-FFF2-40B4-BE49-F238E27FC236}">
                  <a16:creationId xmlns:a16="http://schemas.microsoft.com/office/drawing/2014/main" id="{F33F06C9-3ACC-5086-D69A-E001A42BD380}"/>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691" name="Group 2690">
            <a:extLst>
              <a:ext uri="{FF2B5EF4-FFF2-40B4-BE49-F238E27FC236}">
                <a16:creationId xmlns:a16="http://schemas.microsoft.com/office/drawing/2014/main" id="{46B516AC-D366-6C4D-2437-A4BEE6133FCA}"/>
              </a:ext>
            </a:extLst>
          </p:cNvPr>
          <p:cNvGrpSpPr/>
          <p:nvPr/>
        </p:nvGrpSpPr>
        <p:grpSpPr>
          <a:xfrm>
            <a:off x="9081427" y="2835191"/>
            <a:ext cx="57627" cy="281272"/>
            <a:chOff x="2352682" y="2109517"/>
            <a:chExt cx="57627" cy="247988"/>
          </a:xfrm>
        </p:grpSpPr>
        <p:cxnSp>
          <p:nvCxnSpPr>
            <p:cNvPr id="2692" name="Straight Connector 2691">
              <a:extLst>
                <a:ext uri="{FF2B5EF4-FFF2-40B4-BE49-F238E27FC236}">
                  <a16:creationId xmlns:a16="http://schemas.microsoft.com/office/drawing/2014/main" id="{945C6CEA-3AD3-B0D9-E916-D57AFAAC41BD}"/>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693" name="Straight Connector 2692">
              <a:extLst>
                <a:ext uri="{FF2B5EF4-FFF2-40B4-BE49-F238E27FC236}">
                  <a16:creationId xmlns:a16="http://schemas.microsoft.com/office/drawing/2014/main" id="{20F8ECE5-4FB7-E559-A4B2-12D640DB11CC}"/>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694" name="Straight Connector 2693">
              <a:extLst>
                <a:ext uri="{FF2B5EF4-FFF2-40B4-BE49-F238E27FC236}">
                  <a16:creationId xmlns:a16="http://schemas.microsoft.com/office/drawing/2014/main" id="{0619429E-2588-4AE1-AFFF-1F11E40C986E}"/>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695" name="Group 2694">
            <a:extLst>
              <a:ext uri="{FF2B5EF4-FFF2-40B4-BE49-F238E27FC236}">
                <a16:creationId xmlns:a16="http://schemas.microsoft.com/office/drawing/2014/main" id="{25BA6FF1-FDD9-3FD9-F625-A09E66F7BCC5}"/>
              </a:ext>
            </a:extLst>
          </p:cNvPr>
          <p:cNvGrpSpPr/>
          <p:nvPr/>
        </p:nvGrpSpPr>
        <p:grpSpPr>
          <a:xfrm>
            <a:off x="8528096" y="2929576"/>
            <a:ext cx="57627" cy="130033"/>
            <a:chOff x="2352682" y="2109517"/>
            <a:chExt cx="57627" cy="247988"/>
          </a:xfrm>
        </p:grpSpPr>
        <p:cxnSp>
          <p:nvCxnSpPr>
            <p:cNvPr id="2696" name="Straight Connector 2695">
              <a:extLst>
                <a:ext uri="{FF2B5EF4-FFF2-40B4-BE49-F238E27FC236}">
                  <a16:creationId xmlns:a16="http://schemas.microsoft.com/office/drawing/2014/main" id="{1593998C-21EB-50E9-6435-21D8B2EB71F2}"/>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697" name="Straight Connector 2696">
              <a:extLst>
                <a:ext uri="{FF2B5EF4-FFF2-40B4-BE49-F238E27FC236}">
                  <a16:creationId xmlns:a16="http://schemas.microsoft.com/office/drawing/2014/main" id="{CA93F05F-5DC9-C14C-9E51-528D083D6C55}"/>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698" name="Group 2697">
            <a:extLst>
              <a:ext uri="{FF2B5EF4-FFF2-40B4-BE49-F238E27FC236}">
                <a16:creationId xmlns:a16="http://schemas.microsoft.com/office/drawing/2014/main" id="{6EF3AE6A-4ACF-EBFC-D8AA-12F63696E87F}"/>
              </a:ext>
            </a:extLst>
          </p:cNvPr>
          <p:cNvGrpSpPr/>
          <p:nvPr/>
        </p:nvGrpSpPr>
        <p:grpSpPr>
          <a:xfrm>
            <a:off x="9553362" y="2873521"/>
            <a:ext cx="57627" cy="269448"/>
            <a:chOff x="2352682" y="2109517"/>
            <a:chExt cx="57627" cy="247988"/>
          </a:xfrm>
        </p:grpSpPr>
        <p:cxnSp>
          <p:nvCxnSpPr>
            <p:cNvPr id="2699" name="Straight Connector 2698">
              <a:extLst>
                <a:ext uri="{FF2B5EF4-FFF2-40B4-BE49-F238E27FC236}">
                  <a16:creationId xmlns:a16="http://schemas.microsoft.com/office/drawing/2014/main" id="{E1678DE8-715E-A4BC-5F2C-FB0E3B234E01}"/>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700" name="Straight Connector 2699">
              <a:extLst>
                <a:ext uri="{FF2B5EF4-FFF2-40B4-BE49-F238E27FC236}">
                  <a16:creationId xmlns:a16="http://schemas.microsoft.com/office/drawing/2014/main" id="{C65DC6A7-1018-3E8D-BBCC-98169848A38D}"/>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701" name="Group 2700">
            <a:extLst>
              <a:ext uri="{FF2B5EF4-FFF2-40B4-BE49-F238E27FC236}">
                <a16:creationId xmlns:a16="http://schemas.microsoft.com/office/drawing/2014/main" id="{C5BFAEB4-2897-EC1F-BDD0-9E7B0A263BD3}"/>
              </a:ext>
            </a:extLst>
          </p:cNvPr>
          <p:cNvGrpSpPr/>
          <p:nvPr/>
        </p:nvGrpSpPr>
        <p:grpSpPr>
          <a:xfrm>
            <a:off x="9787616" y="2794989"/>
            <a:ext cx="251391" cy="253717"/>
            <a:chOff x="2352682" y="2009577"/>
            <a:chExt cx="188761" cy="219990"/>
          </a:xfrm>
        </p:grpSpPr>
        <p:cxnSp>
          <p:nvCxnSpPr>
            <p:cNvPr id="2702" name="Straight Connector 2701">
              <a:extLst>
                <a:ext uri="{FF2B5EF4-FFF2-40B4-BE49-F238E27FC236}">
                  <a16:creationId xmlns:a16="http://schemas.microsoft.com/office/drawing/2014/main" id="{DCA7FBF7-E7EB-ECCA-08CB-8B9EF2A2DE09}"/>
                </a:ext>
              </a:extLst>
            </p:cNvPr>
            <p:cNvCxnSpPr>
              <a:cxnSpLocks/>
              <a:endCxn id="2553" idx="0"/>
            </p:cNvCxnSpPr>
            <p:nvPr/>
          </p:nvCxnSpPr>
          <p:spPr bwMode="auto">
            <a:xfrm flipH="1">
              <a:off x="2541226" y="2009577"/>
              <a:ext cx="217" cy="219990"/>
            </a:xfrm>
            <a:prstGeom prst="line">
              <a:avLst/>
            </a:prstGeom>
            <a:noFill/>
            <a:ln w="19050" cap="flat" cmpd="sng" algn="ctr">
              <a:solidFill>
                <a:schemeClr val="accent2"/>
              </a:solidFill>
              <a:prstDash val="solid"/>
              <a:round/>
              <a:headEnd type="none" w="med" len="med"/>
              <a:tailEnd type="none" w="med" len="med"/>
            </a:ln>
            <a:effectLst/>
          </p:spPr>
        </p:cxnSp>
        <p:cxnSp>
          <p:nvCxnSpPr>
            <p:cNvPr id="2703" name="Straight Connector 2702">
              <a:extLst>
                <a:ext uri="{FF2B5EF4-FFF2-40B4-BE49-F238E27FC236}">
                  <a16:creationId xmlns:a16="http://schemas.microsoft.com/office/drawing/2014/main" id="{B63A5346-4234-9958-D4C4-0C0EC1D91E72}"/>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704" name="Group 2703">
            <a:extLst>
              <a:ext uri="{FF2B5EF4-FFF2-40B4-BE49-F238E27FC236}">
                <a16:creationId xmlns:a16="http://schemas.microsoft.com/office/drawing/2014/main" id="{0A47B10F-CE70-C149-8E9D-E8A01F71F15D}"/>
              </a:ext>
            </a:extLst>
          </p:cNvPr>
          <p:cNvGrpSpPr/>
          <p:nvPr/>
        </p:nvGrpSpPr>
        <p:grpSpPr>
          <a:xfrm>
            <a:off x="10033427" y="2805739"/>
            <a:ext cx="57627" cy="301042"/>
            <a:chOff x="2352682" y="2109517"/>
            <a:chExt cx="57627" cy="247988"/>
          </a:xfrm>
        </p:grpSpPr>
        <p:cxnSp>
          <p:nvCxnSpPr>
            <p:cNvPr id="2705" name="Straight Connector 2704">
              <a:extLst>
                <a:ext uri="{FF2B5EF4-FFF2-40B4-BE49-F238E27FC236}">
                  <a16:creationId xmlns:a16="http://schemas.microsoft.com/office/drawing/2014/main" id="{3447BB61-3E3B-C17A-61F3-0B8EF0FDA345}"/>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706" name="Straight Connector 2705">
              <a:extLst>
                <a:ext uri="{FF2B5EF4-FFF2-40B4-BE49-F238E27FC236}">
                  <a16:creationId xmlns:a16="http://schemas.microsoft.com/office/drawing/2014/main" id="{DAE28648-7DE6-4D05-F5C5-B8B824DA7536}"/>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707" name="Straight Connector 2706">
              <a:extLst>
                <a:ext uri="{FF2B5EF4-FFF2-40B4-BE49-F238E27FC236}">
                  <a16:creationId xmlns:a16="http://schemas.microsoft.com/office/drawing/2014/main" id="{D553D79D-43AD-B807-6635-E0689BBDAEBE}"/>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708" name="Group 2707">
            <a:extLst>
              <a:ext uri="{FF2B5EF4-FFF2-40B4-BE49-F238E27FC236}">
                <a16:creationId xmlns:a16="http://schemas.microsoft.com/office/drawing/2014/main" id="{1090982D-B689-207D-E547-52B410CA986D}"/>
              </a:ext>
            </a:extLst>
          </p:cNvPr>
          <p:cNvGrpSpPr/>
          <p:nvPr/>
        </p:nvGrpSpPr>
        <p:grpSpPr>
          <a:xfrm>
            <a:off x="10265202" y="2728202"/>
            <a:ext cx="242523" cy="284205"/>
            <a:chOff x="2352682" y="2039977"/>
            <a:chExt cx="242523" cy="171468"/>
          </a:xfrm>
        </p:grpSpPr>
        <p:cxnSp>
          <p:nvCxnSpPr>
            <p:cNvPr id="2709" name="Straight Connector 2708">
              <a:extLst>
                <a:ext uri="{FF2B5EF4-FFF2-40B4-BE49-F238E27FC236}">
                  <a16:creationId xmlns:a16="http://schemas.microsoft.com/office/drawing/2014/main" id="{0711BF1F-B7BC-1A6C-4770-0D24351BD70A}"/>
                </a:ext>
              </a:extLst>
            </p:cNvPr>
            <p:cNvCxnSpPr>
              <a:cxnSpLocks/>
              <a:endCxn id="2555" idx="0"/>
            </p:cNvCxnSpPr>
            <p:nvPr/>
          </p:nvCxnSpPr>
          <p:spPr bwMode="auto">
            <a:xfrm>
              <a:off x="2593934" y="2039977"/>
              <a:ext cx="1271" cy="171468"/>
            </a:xfrm>
            <a:prstGeom prst="line">
              <a:avLst/>
            </a:prstGeom>
            <a:noFill/>
            <a:ln w="19050" cap="flat" cmpd="sng" algn="ctr">
              <a:solidFill>
                <a:schemeClr val="accent2"/>
              </a:solidFill>
              <a:prstDash val="solid"/>
              <a:round/>
              <a:headEnd type="none" w="med" len="med"/>
              <a:tailEnd type="none" w="med" len="med"/>
            </a:ln>
            <a:effectLst/>
          </p:spPr>
        </p:cxnSp>
        <p:cxnSp>
          <p:nvCxnSpPr>
            <p:cNvPr id="2710" name="Straight Connector 2709">
              <a:extLst>
                <a:ext uri="{FF2B5EF4-FFF2-40B4-BE49-F238E27FC236}">
                  <a16:creationId xmlns:a16="http://schemas.microsoft.com/office/drawing/2014/main" id="{2385B5CA-B8A2-4832-E42B-11991F40CE02}"/>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711" name="Group 2710">
            <a:extLst>
              <a:ext uri="{FF2B5EF4-FFF2-40B4-BE49-F238E27FC236}">
                <a16:creationId xmlns:a16="http://schemas.microsoft.com/office/drawing/2014/main" id="{4AA90150-D3A8-C33D-BFF8-87CB988D19CA}"/>
              </a:ext>
            </a:extLst>
          </p:cNvPr>
          <p:cNvGrpSpPr/>
          <p:nvPr/>
        </p:nvGrpSpPr>
        <p:grpSpPr>
          <a:xfrm>
            <a:off x="10499429" y="2835191"/>
            <a:ext cx="57627" cy="307777"/>
            <a:chOff x="2352682" y="2109517"/>
            <a:chExt cx="57627" cy="247988"/>
          </a:xfrm>
        </p:grpSpPr>
        <p:cxnSp>
          <p:nvCxnSpPr>
            <p:cNvPr id="2712" name="Straight Connector 2711">
              <a:extLst>
                <a:ext uri="{FF2B5EF4-FFF2-40B4-BE49-F238E27FC236}">
                  <a16:creationId xmlns:a16="http://schemas.microsoft.com/office/drawing/2014/main" id="{A2687CB6-36BB-E57F-2D4C-D010A1D88EFD}"/>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713" name="Straight Connector 2712">
              <a:extLst>
                <a:ext uri="{FF2B5EF4-FFF2-40B4-BE49-F238E27FC236}">
                  <a16:creationId xmlns:a16="http://schemas.microsoft.com/office/drawing/2014/main" id="{8157AE96-A742-6051-132A-93972E9031D9}"/>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714" name="Straight Connector 2713">
              <a:extLst>
                <a:ext uri="{FF2B5EF4-FFF2-40B4-BE49-F238E27FC236}">
                  <a16:creationId xmlns:a16="http://schemas.microsoft.com/office/drawing/2014/main" id="{E5D3B014-4F1B-1011-52E4-201D27A6901A}"/>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715" name="Group 2714">
            <a:extLst>
              <a:ext uri="{FF2B5EF4-FFF2-40B4-BE49-F238E27FC236}">
                <a16:creationId xmlns:a16="http://schemas.microsoft.com/office/drawing/2014/main" id="{19E9DD89-9ACF-81BD-51DA-51177E9D496C}"/>
              </a:ext>
            </a:extLst>
          </p:cNvPr>
          <p:cNvGrpSpPr/>
          <p:nvPr/>
        </p:nvGrpSpPr>
        <p:grpSpPr>
          <a:xfrm>
            <a:off x="10740702" y="2771298"/>
            <a:ext cx="57627" cy="371670"/>
            <a:chOff x="2352682" y="2109517"/>
            <a:chExt cx="57627" cy="247988"/>
          </a:xfrm>
        </p:grpSpPr>
        <p:cxnSp>
          <p:nvCxnSpPr>
            <p:cNvPr id="2716" name="Straight Connector 2715">
              <a:extLst>
                <a:ext uri="{FF2B5EF4-FFF2-40B4-BE49-F238E27FC236}">
                  <a16:creationId xmlns:a16="http://schemas.microsoft.com/office/drawing/2014/main" id="{56E66F63-D848-B04F-9C29-C76A5B52C057}"/>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717" name="Straight Connector 2716">
              <a:extLst>
                <a:ext uri="{FF2B5EF4-FFF2-40B4-BE49-F238E27FC236}">
                  <a16:creationId xmlns:a16="http://schemas.microsoft.com/office/drawing/2014/main" id="{D3F5B2C3-52DA-A370-57F5-887C1CAD5653}"/>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718" name="Straight Connector 2717">
              <a:extLst>
                <a:ext uri="{FF2B5EF4-FFF2-40B4-BE49-F238E27FC236}">
                  <a16:creationId xmlns:a16="http://schemas.microsoft.com/office/drawing/2014/main" id="{4E993771-A8DE-0338-E1C1-C5907FCB910B}"/>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719" name="Group 2718">
            <a:extLst>
              <a:ext uri="{FF2B5EF4-FFF2-40B4-BE49-F238E27FC236}">
                <a16:creationId xmlns:a16="http://schemas.microsoft.com/office/drawing/2014/main" id="{468D772B-89D2-5C3A-DD4A-724096419E4B}"/>
              </a:ext>
            </a:extLst>
          </p:cNvPr>
          <p:cNvGrpSpPr/>
          <p:nvPr/>
        </p:nvGrpSpPr>
        <p:grpSpPr>
          <a:xfrm>
            <a:off x="10976402" y="2800712"/>
            <a:ext cx="57627" cy="386027"/>
            <a:chOff x="2352682" y="2109517"/>
            <a:chExt cx="57627" cy="247988"/>
          </a:xfrm>
        </p:grpSpPr>
        <p:cxnSp>
          <p:nvCxnSpPr>
            <p:cNvPr id="2720" name="Straight Connector 2719">
              <a:extLst>
                <a:ext uri="{FF2B5EF4-FFF2-40B4-BE49-F238E27FC236}">
                  <a16:creationId xmlns:a16="http://schemas.microsoft.com/office/drawing/2014/main" id="{F08C01C4-BFC2-65F7-C506-EA6092C36652}"/>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721" name="Straight Connector 2720">
              <a:extLst>
                <a:ext uri="{FF2B5EF4-FFF2-40B4-BE49-F238E27FC236}">
                  <a16:creationId xmlns:a16="http://schemas.microsoft.com/office/drawing/2014/main" id="{AF58C17A-150C-F823-22B2-163F9D711254}"/>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722" name="Straight Connector 2721">
              <a:extLst>
                <a:ext uri="{FF2B5EF4-FFF2-40B4-BE49-F238E27FC236}">
                  <a16:creationId xmlns:a16="http://schemas.microsoft.com/office/drawing/2014/main" id="{704079CC-5784-0830-CA0A-6D0A6BBBEB6D}"/>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723" name="Group 2722">
            <a:extLst>
              <a:ext uri="{FF2B5EF4-FFF2-40B4-BE49-F238E27FC236}">
                <a16:creationId xmlns:a16="http://schemas.microsoft.com/office/drawing/2014/main" id="{F5E98D76-88C6-957B-3111-8F5F521F50D0}"/>
              </a:ext>
            </a:extLst>
          </p:cNvPr>
          <p:cNvGrpSpPr/>
          <p:nvPr/>
        </p:nvGrpSpPr>
        <p:grpSpPr>
          <a:xfrm>
            <a:off x="11215422" y="2811059"/>
            <a:ext cx="57627" cy="391555"/>
            <a:chOff x="2352682" y="2109517"/>
            <a:chExt cx="57627" cy="247988"/>
          </a:xfrm>
        </p:grpSpPr>
        <p:cxnSp>
          <p:nvCxnSpPr>
            <p:cNvPr id="2724" name="Straight Connector 2723">
              <a:extLst>
                <a:ext uri="{FF2B5EF4-FFF2-40B4-BE49-F238E27FC236}">
                  <a16:creationId xmlns:a16="http://schemas.microsoft.com/office/drawing/2014/main" id="{814F8C36-6571-58C8-B32F-7949D268BE95}"/>
                </a:ext>
              </a:extLst>
            </p:cNvPr>
            <p:cNvCxnSpPr/>
            <p:nvPr/>
          </p:nvCxnSpPr>
          <p:spPr bwMode="auto">
            <a:xfrm>
              <a:off x="2382868" y="2109517"/>
              <a:ext cx="0" cy="247988"/>
            </a:xfrm>
            <a:prstGeom prst="line">
              <a:avLst/>
            </a:prstGeom>
            <a:noFill/>
            <a:ln w="19050" cap="flat" cmpd="sng" algn="ctr">
              <a:solidFill>
                <a:schemeClr val="accent2"/>
              </a:solidFill>
              <a:prstDash val="solid"/>
              <a:round/>
              <a:headEnd type="none" w="med" len="med"/>
              <a:tailEnd type="none" w="med" len="med"/>
            </a:ln>
            <a:effectLst/>
          </p:spPr>
        </p:cxnSp>
        <p:cxnSp>
          <p:nvCxnSpPr>
            <p:cNvPr id="2725" name="Straight Connector 2724">
              <a:extLst>
                <a:ext uri="{FF2B5EF4-FFF2-40B4-BE49-F238E27FC236}">
                  <a16:creationId xmlns:a16="http://schemas.microsoft.com/office/drawing/2014/main" id="{BA39CFFA-7EFD-D154-FDDB-A37E48F69BC8}"/>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726" name="Straight Connector 2725">
              <a:extLst>
                <a:ext uri="{FF2B5EF4-FFF2-40B4-BE49-F238E27FC236}">
                  <a16:creationId xmlns:a16="http://schemas.microsoft.com/office/drawing/2014/main" id="{B58EE08D-EBBD-4D7A-B8FC-90D89BFC3B2E}"/>
                </a:ext>
              </a:extLst>
            </p:cNvPr>
            <p:cNvCxnSpPr>
              <a:cxnSpLocks/>
            </p:cNvCxnSpPr>
            <p:nvPr/>
          </p:nvCxnSpPr>
          <p:spPr bwMode="auto">
            <a:xfrm>
              <a:off x="2352682" y="2355597"/>
              <a:ext cx="57627"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727" name="Group 2726">
            <a:extLst>
              <a:ext uri="{FF2B5EF4-FFF2-40B4-BE49-F238E27FC236}">
                <a16:creationId xmlns:a16="http://schemas.microsoft.com/office/drawing/2014/main" id="{15093C07-77DB-A544-709E-F136FAF7C792}"/>
              </a:ext>
            </a:extLst>
          </p:cNvPr>
          <p:cNvGrpSpPr/>
          <p:nvPr/>
        </p:nvGrpSpPr>
        <p:grpSpPr>
          <a:xfrm>
            <a:off x="11456680" y="2646101"/>
            <a:ext cx="57627" cy="531122"/>
            <a:chOff x="2352682" y="2109517"/>
            <a:chExt cx="57627" cy="253484"/>
          </a:xfrm>
        </p:grpSpPr>
        <p:cxnSp>
          <p:nvCxnSpPr>
            <p:cNvPr id="2728" name="Straight Connector 2727">
              <a:extLst>
                <a:ext uri="{FF2B5EF4-FFF2-40B4-BE49-F238E27FC236}">
                  <a16:creationId xmlns:a16="http://schemas.microsoft.com/office/drawing/2014/main" id="{C6063768-1A1D-BE09-789B-A9B9C6B2AE93}"/>
                </a:ext>
              </a:extLst>
            </p:cNvPr>
            <p:cNvCxnSpPr>
              <a:cxnSpLocks/>
            </p:cNvCxnSpPr>
            <p:nvPr/>
          </p:nvCxnSpPr>
          <p:spPr bwMode="auto">
            <a:xfrm>
              <a:off x="2382868" y="2113219"/>
              <a:ext cx="0" cy="247981"/>
            </a:xfrm>
            <a:prstGeom prst="line">
              <a:avLst/>
            </a:prstGeom>
            <a:noFill/>
            <a:ln w="19050" cap="flat" cmpd="sng" algn="ctr">
              <a:solidFill>
                <a:schemeClr val="accent2"/>
              </a:solidFill>
              <a:prstDash val="solid"/>
              <a:round/>
              <a:headEnd type="none" w="med" len="med"/>
              <a:tailEnd type="none" w="med" len="med"/>
            </a:ln>
            <a:effectLst/>
          </p:spPr>
        </p:cxnSp>
        <p:cxnSp>
          <p:nvCxnSpPr>
            <p:cNvPr id="2729" name="Straight Connector 2728">
              <a:extLst>
                <a:ext uri="{FF2B5EF4-FFF2-40B4-BE49-F238E27FC236}">
                  <a16:creationId xmlns:a16="http://schemas.microsoft.com/office/drawing/2014/main" id="{33D64C6B-76AD-7CAB-64FB-7C40008BA55F}"/>
                </a:ext>
              </a:extLst>
            </p:cNvPr>
            <p:cNvCxnSpPr>
              <a:cxnSpLocks/>
            </p:cNvCxnSpPr>
            <p:nvPr/>
          </p:nvCxnSpPr>
          <p:spPr bwMode="auto">
            <a:xfrm>
              <a:off x="2352682" y="2109517"/>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730" name="Straight Connector 2729">
              <a:extLst>
                <a:ext uri="{FF2B5EF4-FFF2-40B4-BE49-F238E27FC236}">
                  <a16:creationId xmlns:a16="http://schemas.microsoft.com/office/drawing/2014/main" id="{A8F62E3D-47E3-6F2D-93E5-9B38D69C83C1}"/>
                </a:ext>
              </a:extLst>
            </p:cNvPr>
            <p:cNvCxnSpPr>
              <a:cxnSpLocks/>
            </p:cNvCxnSpPr>
            <p:nvPr/>
          </p:nvCxnSpPr>
          <p:spPr bwMode="auto">
            <a:xfrm>
              <a:off x="2352682" y="2363001"/>
              <a:ext cx="57627" cy="0"/>
            </a:xfrm>
            <a:prstGeom prst="line">
              <a:avLst/>
            </a:prstGeom>
            <a:noFill/>
            <a:ln w="19050" cap="flat" cmpd="sng" algn="ctr">
              <a:solidFill>
                <a:schemeClr val="accent2"/>
              </a:solidFill>
              <a:prstDash val="solid"/>
              <a:round/>
              <a:headEnd type="none" w="med" len="med"/>
              <a:tailEnd type="none" w="med" len="med"/>
            </a:ln>
            <a:effectLst/>
          </p:spPr>
        </p:cxnSp>
      </p:grpSp>
      <p:cxnSp>
        <p:nvCxnSpPr>
          <p:cNvPr id="2731" name="Straight Connector 2730">
            <a:extLst>
              <a:ext uri="{FF2B5EF4-FFF2-40B4-BE49-F238E27FC236}">
                <a16:creationId xmlns:a16="http://schemas.microsoft.com/office/drawing/2014/main" id="{2FEA468A-4A7E-93E2-9A34-342574044F25}"/>
              </a:ext>
            </a:extLst>
          </p:cNvPr>
          <p:cNvCxnSpPr>
            <a:cxnSpLocks/>
          </p:cNvCxnSpPr>
          <p:nvPr/>
        </p:nvCxnSpPr>
        <p:spPr bwMode="auto">
          <a:xfrm>
            <a:off x="9552473" y="3147250"/>
            <a:ext cx="57627" cy="0"/>
          </a:xfrm>
          <a:prstGeom prst="line">
            <a:avLst/>
          </a:prstGeom>
          <a:noFill/>
          <a:ln w="19050" cap="flat" cmpd="sng" algn="ctr">
            <a:solidFill>
              <a:schemeClr val="accent2"/>
            </a:solidFill>
            <a:prstDash val="solid"/>
            <a:round/>
            <a:headEnd type="none" w="med" len="med"/>
            <a:tailEnd type="none" w="med" len="med"/>
          </a:ln>
          <a:effectLst/>
        </p:spPr>
      </p:cxnSp>
      <p:cxnSp>
        <p:nvCxnSpPr>
          <p:cNvPr id="2732" name="Straight Connector 2731">
            <a:extLst>
              <a:ext uri="{FF2B5EF4-FFF2-40B4-BE49-F238E27FC236}">
                <a16:creationId xmlns:a16="http://schemas.microsoft.com/office/drawing/2014/main" id="{E4435ADC-D267-A1C0-2D2C-96E3B2A3BE79}"/>
              </a:ext>
            </a:extLst>
          </p:cNvPr>
          <p:cNvCxnSpPr/>
          <p:nvPr/>
        </p:nvCxnSpPr>
        <p:spPr bwMode="auto">
          <a:xfrm>
            <a:off x="8761171" y="3723471"/>
            <a:ext cx="0" cy="68894"/>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99858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C51A0-F2B8-16AC-806F-8CE279390663}"/>
              </a:ext>
            </a:extLst>
          </p:cNvPr>
          <p:cNvSpPr>
            <a:spLocks noGrp="1"/>
          </p:cNvSpPr>
          <p:nvPr>
            <p:ph type="title"/>
          </p:nvPr>
        </p:nvSpPr>
        <p:spPr/>
        <p:txBody>
          <a:bodyPr wrap="square" anchor="ctr">
            <a:normAutofit/>
          </a:bodyPr>
          <a:lstStyle/>
          <a:p>
            <a:r>
              <a:rPr lang="en-US"/>
              <a:t>SYMMETRY: Safety</a:t>
            </a:r>
          </a:p>
        </p:txBody>
      </p:sp>
      <p:graphicFrame>
        <p:nvGraphicFramePr>
          <p:cNvPr id="4" name="Content Placeholder 3">
            <a:extLst>
              <a:ext uri="{FF2B5EF4-FFF2-40B4-BE49-F238E27FC236}">
                <a16:creationId xmlns:a16="http://schemas.microsoft.com/office/drawing/2014/main" id="{FFA34ACD-25DE-D87E-CB9F-B2E033B4F4ED}"/>
              </a:ext>
            </a:extLst>
          </p:cNvPr>
          <p:cNvGraphicFramePr>
            <a:graphicFrameLocks noGrp="1"/>
          </p:cNvGraphicFramePr>
          <p:nvPr>
            <p:ph idx="1"/>
            <p:extLst>
              <p:ext uri="{D42A27DB-BD31-4B8C-83A1-F6EECF244321}">
                <p14:modId xmlns:p14="http://schemas.microsoft.com/office/powerpoint/2010/main" val="1615729427"/>
              </p:ext>
            </p:extLst>
          </p:nvPr>
        </p:nvGraphicFramePr>
        <p:xfrm>
          <a:off x="717550" y="1600200"/>
          <a:ext cx="10761662" cy="2667000"/>
        </p:xfrm>
        <a:graphic>
          <a:graphicData uri="http://schemas.openxmlformats.org/drawingml/2006/table">
            <a:tbl>
              <a:tblPr firstRow="1" bandRow="1">
                <a:tableStyleId>{EB344D84-9AFB-497E-A393-DC336BA19D2E}</a:tableStyleId>
              </a:tblPr>
              <a:tblGrid>
                <a:gridCol w="3677645">
                  <a:extLst>
                    <a:ext uri="{9D8B030D-6E8A-4147-A177-3AD203B41FA5}">
                      <a16:colId xmlns:a16="http://schemas.microsoft.com/office/drawing/2014/main" val="2984468797"/>
                    </a:ext>
                  </a:extLst>
                </a:gridCol>
                <a:gridCol w="1995143">
                  <a:extLst>
                    <a:ext uri="{9D8B030D-6E8A-4147-A177-3AD203B41FA5}">
                      <a16:colId xmlns:a16="http://schemas.microsoft.com/office/drawing/2014/main" val="1670050341"/>
                    </a:ext>
                  </a:extLst>
                </a:gridCol>
                <a:gridCol w="1995143">
                  <a:extLst>
                    <a:ext uri="{9D8B030D-6E8A-4147-A177-3AD203B41FA5}">
                      <a16:colId xmlns:a16="http://schemas.microsoft.com/office/drawing/2014/main" val="365076194"/>
                    </a:ext>
                  </a:extLst>
                </a:gridCol>
                <a:gridCol w="1591482">
                  <a:extLst>
                    <a:ext uri="{9D8B030D-6E8A-4147-A177-3AD203B41FA5}">
                      <a16:colId xmlns:a16="http://schemas.microsoft.com/office/drawing/2014/main" val="781827075"/>
                    </a:ext>
                  </a:extLst>
                </a:gridCol>
                <a:gridCol w="1502249">
                  <a:extLst>
                    <a:ext uri="{9D8B030D-6E8A-4147-A177-3AD203B41FA5}">
                      <a16:colId xmlns:a16="http://schemas.microsoft.com/office/drawing/2014/main" val="3077712196"/>
                    </a:ext>
                  </a:extLst>
                </a:gridCol>
              </a:tblGrid>
              <a:tr h="370840">
                <a:tc>
                  <a:txBody>
                    <a:bodyPr/>
                    <a:lstStyle/>
                    <a:p>
                      <a:r>
                        <a:rPr lang="en-US"/>
                        <a:t>AE, n (%)</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a:t>Efruxifermin 28 mg</a:t>
                      </a:r>
                      <a:br>
                        <a:rPr lang="en-US"/>
                      </a:br>
                      <a:r>
                        <a:rPr lang="en-US"/>
                        <a:t>(n = 57)</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a:t>Efruxifermin 50 mg</a:t>
                      </a:r>
                      <a:br>
                        <a:rPr lang="en-US"/>
                      </a:br>
                      <a:r>
                        <a:rPr lang="en-US"/>
                        <a:t>(n = 63)</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a:t>Placebo</a:t>
                      </a:r>
                    </a:p>
                    <a:p>
                      <a:pPr algn="ctr"/>
                      <a:r>
                        <a:rPr lang="en-US"/>
                        <a:t>(n = 61)</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a:t>All Patients</a:t>
                      </a:r>
                      <a:br>
                        <a:rPr lang="en-US"/>
                      </a:br>
                      <a:r>
                        <a:rPr lang="en-US"/>
                        <a:t>(n = 181)</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813228417"/>
                  </a:ext>
                </a:extLst>
              </a:tr>
              <a:tr h="370840">
                <a:tc>
                  <a:txBody>
                    <a:bodyPr/>
                    <a:lstStyle/>
                    <a:p>
                      <a:r>
                        <a:rPr lang="en-US">
                          <a:solidFill>
                            <a:schemeClr val="bg1"/>
                          </a:solidFill>
                        </a:rPr>
                        <a:t>Any serious AE</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15 (26)</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15 (24)</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11 (18)</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41 (23)</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0046916"/>
                  </a:ext>
                </a:extLst>
              </a:tr>
              <a:tr h="370840">
                <a:tc>
                  <a:txBody>
                    <a:bodyPr/>
                    <a:lstStyle/>
                    <a:p>
                      <a:r>
                        <a:rPr lang="en-US">
                          <a:solidFill>
                            <a:schemeClr val="bg1"/>
                          </a:solidFill>
                        </a:rPr>
                        <a:t>Led to discontinuation</a:t>
                      </a:r>
                    </a:p>
                    <a:p>
                      <a:pPr marL="285750" indent="-285750">
                        <a:buFont typeface="Wingdings" panose="05000000000000000000" pitchFamily="2" charset="2"/>
                        <a:buChar char="§"/>
                      </a:pPr>
                      <a:r>
                        <a:rPr lang="en-US">
                          <a:solidFill>
                            <a:schemeClr val="bg1"/>
                          </a:solidFill>
                        </a:rPr>
                        <a:t>Before Wk 36</a:t>
                      </a:r>
                    </a:p>
                    <a:p>
                      <a:pPr marL="285750" indent="-285750">
                        <a:buFont typeface="Wingdings" panose="05000000000000000000" pitchFamily="2" charset="2"/>
                        <a:buChar char="§"/>
                      </a:pPr>
                      <a:r>
                        <a:rPr lang="en-US">
                          <a:solidFill>
                            <a:schemeClr val="bg1"/>
                          </a:solidFill>
                        </a:rPr>
                        <a:t>Wk 36-96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6 (11)</a:t>
                      </a:r>
                      <a:br>
                        <a:rPr lang="en-US">
                          <a:solidFill>
                            <a:schemeClr val="bg1"/>
                          </a:solidFill>
                        </a:rPr>
                      </a:br>
                      <a:r>
                        <a:rPr lang="en-US">
                          <a:solidFill>
                            <a:schemeClr val="bg1"/>
                          </a:solidFill>
                        </a:rPr>
                        <a:t>5 (9)</a:t>
                      </a:r>
                      <a:br>
                        <a:rPr lang="en-US">
                          <a:solidFill>
                            <a:schemeClr val="bg1"/>
                          </a:solidFill>
                        </a:rPr>
                      </a:br>
                      <a:r>
                        <a:rPr lang="en-US">
                          <a:solidFill>
                            <a:schemeClr val="bg1"/>
                          </a:solidFill>
                        </a:rPr>
                        <a:t>1 (2)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11 (17)</a:t>
                      </a:r>
                      <a:br>
                        <a:rPr lang="en-US">
                          <a:solidFill>
                            <a:schemeClr val="bg1"/>
                          </a:solidFill>
                        </a:rPr>
                      </a:br>
                      <a:r>
                        <a:rPr lang="en-US">
                          <a:solidFill>
                            <a:schemeClr val="bg1"/>
                          </a:solidFill>
                        </a:rPr>
                        <a:t>9 (14)</a:t>
                      </a:r>
                      <a:br>
                        <a:rPr lang="en-US">
                          <a:solidFill>
                            <a:schemeClr val="bg1"/>
                          </a:solidFill>
                        </a:rPr>
                      </a:br>
                      <a:r>
                        <a:rPr lang="en-US">
                          <a:solidFill>
                            <a:schemeClr val="bg1"/>
                          </a:solidFill>
                        </a:rPr>
                        <a:t>2 (3)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2 (3)</a:t>
                      </a:r>
                      <a:br>
                        <a:rPr lang="en-US">
                          <a:solidFill>
                            <a:schemeClr val="bg1"/>
                          </a:solidFill>
                        </a:rPr>
                      </a:br>
                      <a:r>
                        <a:rPr lang="en-US">
                          <a:solidFill>
                            <a:schemeClr val="bg1"/>
                          </a:solidFill>
                        </a:rPr>
                        <a:t>2 (3)</a:t>
                      </a:r>
                      <a:br>
                        <a:rPr lang="en-US">
                          <a:solidFill>
                            <a:schemeClr val="bg1"/>
                          </a:solidFill>
                        </a:rPr>
                      </a:br>
                      <a:r>
                        <a:rPr lang="en-US">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19 (10)</a:t>
                      </a:r>
                      <a:br>
                        <a:rPr lang="en-US">
                          <a:solidFill>
                            <a:schemeClr val="bg1"/>
                          </a:solidFill>
                        </a:rPr>
                      </a:br>
                      <a:r>
                        <a:rPr lang="en-US">
                          <a:solidFill>
                            <a:schemeClr val="bg1"/>
                          </a:solidFill>
                        </a:rPr>
                        <a:t>16 (9)</a:t>
                      </a:r>
                      <a:br>
                        <a:rPr lang="en-US">
                          <a:solidFill>
                            <a:schemeClr val="bg1"/>
                          </a:solidFill>
                        </a:rPr>
                      </a:br>
                      <a:r>
                        <a:rPr lang="en-US">
                          <a:solidFill>
                            <a:schemeClr val="bg1"/>
                          </a:solidFill>
                        </a:rPr>
                        <a:t>3 (2)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3311607"/>
                  </a:ext>
                </a:extLst>
              </a:tr>
              <a:tr h="370840">
                <a:tc>
                  <a:txBody>
                    <a:bodyPr/>
                    <a:lstStyle/>
                    <a:p>
                      <a:r>
                        <a:rPr lang="en-US">
                          <a:solidFill>
                            <a:schemeClr val="bg1"/>
                          </a:solidFill>
                        </a:rPr>
                        <a:t>Treatment-related AE per investigator</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36 (63)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47 (75)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30 (49)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rPr>
                        <a:t>113 (62)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6749196"/>
                  </a:ext>
                </a:extLst>
              </a:tr>
              <a:tr h="370840">
                <a:tc>
                  <a:txBody>
                    <a:bodyPr/>
                    <a:lstStyle/>
                    <a:p>
                      <a:r>
                        <a:rPr lang="en-US">
                          <a:solidFill>
                            <a:schemeClr val="bg1"/>
                          </a:solidFill>
                        </a:rPr>
                        <a:t>AE in any system/organ class*</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56 (98)</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63 (100)</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59 (97)</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rPr>
                        <a:t>178 (98)</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98892982"/>
                  </a:ext>
                </a:extLst>
              </a:tr>
            </a:tbl>
          </a:graphicData>
        </a:graphic>
      </p:graphicFrame>
      <p:sp>
        <p:nvSpPr>
          <p:cNvPr id="5" name="Text Box 11">
            <a:extLst>
              <a:ext uri="{FF2B5EF4-FFF2-40B4-BE49-F238E27FC236}">
                <a16:creationId xmlns:a16="http://schemas.microsoft.com/office/drawing/2014/main" id="{BA9E9BCF-82A3-2554-FF81-6EF45E3D97E1}"/>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Noureddin. NEJM. 2025;[Epub].</a:t>
            </a:r>
          </a:p>
        </p:txBody>
      </p:sp>
      <p:sp>
        <p:nvSpPr>
          <p:cNvPr id="8" name="TextBox 7">
            <a:extLst>
              <a:ext uri="{FF2B5EF4-FFF2-40B4-BE49-F238E27FC236}">
                <a16:creationId xmlns:a16="http://schemas.microsoft.com/office/drawing/2014/main" id="{823C01BC-163C-E22F-2891-A7F24039D780}"/>
              </a:ext>
            </a:extLst>
          </p:cNvPr>
          <p:cNvSpPr txBox="1"/>
          <p:nvPr/>
        </p:nvSpPr>
        <p:spPr bwMode="auto">
          <a:xfrm>
            <a:off x="717550" y="4387460"/>
            <a:ext cx="112186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a:solidFill>
                  <a:srgbClr val="1A1A1A"/>
                </a:solidFill>
                <a:latin typeface="+mn-lt"/>
              </a:rPr>
              <a:t>*</a:t>
            </a:r>
            <a:r>
              <a:rPr lang="en-US" sz="1200" b="0" i="0">
                <a:solidFill>
                  <a:srgbClr val="1A1A1A"/>
                </a:solidFill>
                <a:effectLst/>
                <a:latin typeface="+mn-lt"/>
              </a:rPr>
              <a:t>Incidence of ≥15% in any study arm.</a:t>
            </a:r>
            <a:endParaRPr lang="en-US" sz="1200">
              <a:latin typeface="+mn-lt"/>
            </a:endParaRPr>
          </a:p>
        </p:txBody>
      </p:sp>
    </p:spTree>
    <p:extLst>
      <p:ext uri="{BB962C8B-B14F-4D97-AF65-F5344CB8AC3E}">
        <p14:creationId xmlns:p14="http://schemas.microsoft.com/office/powerpoint/2010/main" val="9579094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29E2E-3FE7-784C-731F-CA7883967CD2}"/>
              </a:ext>
            </a:extLst>
          </p:cNvPr>
          <p:cNvSpPr>
            <a:spLocks noGrp="1"/>
          </p:cNvSpPr>
          <p:nvPr>
            <p:ph type="title"/>
          </p:nvPr>
        </p:nvSpPr>
        <p:spPr/>
        <p:txBody>
          <a:bodyPr/>
          <a:lstStyle/>
          <a:p>
            <a:r>
              <a:rPr lang="en-US"/>
              <a:t>SYMMETRY: Authors’ Conclusions</a:t>
            </a:r>
          </a:p>
        </p:txBody>
      </p:sp>
      <p:sp>
        <p:nvSpPr>
          <p:cNvPr id="6" name="Rectangle 3">
            <a:extLst>
              <a:ext uri="{FF2B5EF4-FFF2-40B4-BE49-F238E27FC236}">
                <a16:creationId xmlns:a16="http://schemas.microsoft.com/office/drawing/2014/main" id="{1C0B29CB-FADE-A031-A575-67B3AF86E915}"/>
              </a:ext>
            </a:extLst>
          </p:cNvPr>
          <p:cNvSpPr>
            <a:spLocks noGrp="1" noChangeArrowheads="1"/>
          </p:cNvSpPr>
          <p:nvPr>
            <p:ph idx="1"/>
          </p:nvPr>
        </p:nvSpPr>
        <p:spPr bwMode="auto">
          <a:xfrm>
            <a:off x="604676" y="1513047"/>
            <a:ext cx="10621698" cy="4696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eaLnBrk="0" hangingPunct="0">
              <a:buClrTx/>
            </a:pPr>
            <a:r>
              <a:rPr kumimoji="0" lang="en-US" altLang="en-US" sz="2200" i="0" u="none" strike="noStrike" cap="none" normalizeH="0" baseline="0">
                <a:ln>
                  <a:noFill/>
                </a:ln>
                <a:effectLst/>
                <a:latin typeface="+mj-lt"/>
              </a:rPr>
              <a:t>Efruxifermin did not significantly reduce fibrosis without worsening MASH vs plac</a:t>
            </a:r>
            <a:r>
              <a:rPr lang="en-US" altLang="en-US" sz="2200">
                <a:latin typeface="+mj-lt"/>
              </a:rPr>
              <a:t>ebo</a:t>
            </a:r>
            <a:r>
              <a:rPr kumimoji="0" lang="en-US" altLang="en-US" sz="2200" i="0" u="none" strike="noStrike" cap="none" normalizeH="0" baseline="0">
                <a:ln>
                  <a:noFill/>
                </a:ln>
                <a:effectLst/>
                <a:latin typeface="+mj-lt"/>
              </a:rPr>
              <a:t> at Wk 36 (primary endpoint)</a:t>
            </a:r>
          </a:p>
          <a:p>
            <a:pPr eaLnBrk="0" hangingPunct="0">
              <a:buClrTx/>
            </a:pPr>
            <a:r>
              <a:rPr kumimoji="0" lang="en-US" altLang="en-US" sz="2200" i="0" u="none" strike="noStrike" cap="none" normalizeH="0" baseline="0">
                <a:ln>
                  <a:noFill/>
                </a:ln>
                <a:effectLst/>
                <a:latin typeface="+mj-lt"/>
              </a:rPr>
              <a:t>Efruxifermin 50 mg showed a potential treatment effect on fibrosis improvement vs placebo at Wk 96 </a:t>
            </a:r>
          </a:p>
          <a:p>
            <a:pPr eaLnBrk="0" hangingPunct="0">
              <a:buClrTx/>
            </a:pPr>
            <a:r>
              <a:rPr kumimoji="0" lang="en-US" altLang="en-US" sz="2200" i="0" u="none" strike="noStrike" cap="none" normalizeH="0" baseline="0">
                <a:ln>
                  <a:noFill/>
                </a:ln>
                <a:effectLst/>
                <a:latin typeface="+mj-lt"/>
              </a:rPr>
              <a:t>Efruxifermin improved MASH histology, noninvasive fibrosis markers, and metabolic parameters </a:t>
            </a:r>
          </a:p>
          <a:p>
            <a:pPr eaLnBrk="0" hangingPunct="0">
              <a:buClrTx/>
            </a:pPr>
            <a:r>
              <a:rPr kumimoji="0" lang="en-US" altLang="en-US" sz="2200" i="0" u="none" strike="noStrike" cap="none" normalizeH="0" baseline="0">
                <a:ln>
                  <a:noFill/>
                </a:ln>
                <a:effectLst/>
                <a:latin typeface="+mj-lt"/>
              </a:rPr>
              <a:t>The safety profile of efruxifermin was consistent with prior trials</a:t>
            </a:r>
          </a:p>
          <a:p>
            <a:pPr lvl="1" eaLnBrk="0" hangingPunct="0">
              <a:buClrTx/>
            </a:pPr>
            <a:r>
              <a:rPr kumimoji="0" lang="en-US" altLang="en-US" sz="2000" i="0" u="none" strike="noStrike" cap="none" normalizeH="0" baseline="0">
                <a:ln>
                  <a:noFill/>
                </a:ln>
                <a:effectLst/>
                <a:latin typeface="+mj-lt"/>
              </a:rPr>
              <a:t>Most AEs were mild/moderate and transient</a:t>
            </a:r>
          </a:p>
          <a:p>
            <a:pPr lvl="1" eaLnBrk="0" hangingPunct="0">
              <a:buClrTx/>
            </a:pPr>
            <a:r>
              <a:rPr lang="en-US" altLang="en-US" sz="2000">
                <a:latin typeface="+mj-lt"/>
              </a:rPr>
              <a:t>S</a:t>
            </a:r>
            <a:r>
              <a:rPr kumimoji="0" lang="en-US" altLang="en-US" sz="2000" i="0" u="none" strike="noStrike" cap="none" normalizeH="0" baseline="0">
                <a:ln>
                  <a:noFill/>
                </a:ln>
                <a:effectLst/>
                <a:latin typeface="+mj-lt"/>
              </a:rPr>
              <a:t>erious AEs and hepatic decompensation were similar across both efruxifermin arms</a:t>
            </a:r>
          </a:p>
          <a:p>
            <a:pPr eaLnBrk="0" hangingPunct="0">
              <a:buClrTx/>
            </a:pPr>
            <a:r>
              <a:rPr kumimoji="0" lang="en-US" altLang="en-US" sz="2200" i="0" u="none" strike="noStrike" cap="none" normalizeH="0" baseline="0">
                <a:ln>
                  <a:noFill/>
                </a:ln>
                <a:effectLst/>
                <a:latin typeface="+mj-lt"/>
              </a:rPr>
              <a:t>Longer-term treatment may be required to detect significant clinical outcomes and safety with efruxifermin</a:t>
            </a:r>
          </a:p>
        </p:txBody>
      </p:sp>
      <p:sp>
        <p:nvSpPr>
          <p:cNvPr id="3" name="Text Box 11">
            <a:extLst>
              <a:ext uri="{FF2B5EF4-FFF2-40B4-BE49-F238E27FC236}">
                <a16:creationId xmlns:a16="http://schemas.microsoft.com/office/drawing/2014/main" id="{D214D975-A50F-0372-C2DC-3A2C4FE63650}"/>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Noureddin. NEJM. 2025;[Epub].</a:t>
            </a:r>
          </a:p>
        </p:txBody>
      </p:sp>
    </p:spTree>
    <p:extLst>
      <p:ext uri="{BB962C8B-B14F-4D97-AF65-F5344CB8AC3E}">
        <p14:creationId xmlns:p14="http://schemas.microsoft.com/office/powerpoint/2010/main" val="643987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D4E1A-E7B2-6B52-56FF-CDDF9481E19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F9AE229-133A-C1F7-3EE8-090F1F796EBB}"/>
              </a:ext>
            </a:extLst>
          </p:cNvPr>
          <p:cNvSpPr>
            <a:spLocks noGrp="1"/>
          </p:cNvSpPr>
          <p:nvPr>
            <p:ph type="title"/>
          </p:nvPr>
        </p:nvSpPr>
        <p:spPr/>
        <p:txBody>
          <a:bodyP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3600">
                <a:solidFill>
                  <a:schemeClr val="bg2"/>
                </a:solidFill>
              </a:rPr>
              <a:t>Advanced Stages: Phase II Trials for MASLD/MASH</a:t>
            </a:r>
            <a:endParaRPr lang="en-US" sz="3600">
              <a:solidFill>
                <a:schemeClr val="bg2"/>
              </a:solidFill>
              <a:ea typeface="Calibri"/>
              <a:cs typeface="Calibri"/>
            </a:endParaRPr>
          </a:p>
        </p:txBody>
      </p:sp>
      <p:graphicFrame>
        <p:nvGraphicFramePr>
          <p:cNvPr id="3" name="Table 2">
            <a:extLst>
              <a:ext uri="{FF2B5EF4-FFF2-40B4-BE49-F238E27FC236}">
                <a16:creationId xmlns:a16="http://schemas.microsoft.com/office/drawing/2014/main" id="{1B9E5179-CDD0-C5C5-389F-AFE65D066633}"/>
              </a:ext>
            </a:extLst>
          </p:cNvPr>
          <p:cNvGraphicFramePr>
            <a:graphicFrameLocks noGrp="1"/>
          </p:cNvGraphicFramePr>
          <p:nvPr>
            <p:extLst>
              <p:ext uri="{D42A27DB-BD31-4B8C-83A1-F6EECF244321}">
                <p14:modId xmlns:p14="http://schemas.microsoft.com/office/powerpoint/2010/main" val="1992602269"/>
              </p:ext>
            </p:extLst>
          </p:nvPr>
        </p:nvGraphicFramePr>
        <p:xfrm>
          <a:off x="717550" y="1600200"/>
          <a:ext cx="5378452" cy="3383280"/>
        </p:xfrm>
        <a:graphic>
          <a:graphicData uri="http://schemas.openxmlformats.org/drawingml/2006/table">
            <a:tbl>
              <a:tblPr firstRow="1" bandRow="1">
                <a:tableStyleId>{5C22544A-7EE6-4342-B048-85BDC9FD1C3A}</a:tableStyleId>
              </a:tblPr>
              <a:tblGrid>
                <a:gridCol w="1344613">
                  <a:extLst>
                    <a:ext uri="{9D8B030D-6E8A-4147-A177-3AD203B41FA5}">
                      <a16:colId xmlns:a16="http://schemas.microsoft.com/office/drawing/2014/main" val="4096715134"/>
                    </a:ext>
                  </a:extLst>
                </a:gridCol>
                <a:gridCol w="1344613">
                  <a:extLst>
                    <a:ext uri="{9D8B030D-6E8A-4147-A177-3AD203B41FA5}">
                      <a16:colId xmlns:a16="http://schemas.microsoft.com/office/drawing/2014/main" val="4271766301"/>
                    </a:ext>
                  </a:extLst>
                </a:gridCol>
                <a:gridCol w="1344613">
                  <a:extLst>
                    <a:ext uri="{9D8B030D-6E8A-4147-A177-3AD203B41FA5}">
                      <a16:colId xmlns:a16="http://schemas.microsoft.com/office/drawing/2014/main" val="815026870"/>
                    </a:ext>
                  </a:extLst>
                </a:gridCol>
                <a:gridCol w="1344613">
                  <a:extLst>
                    <a:ext uri="{9D8B030D-6E8A-4147-A177-3AD203B41FA5}">
                      <a16:colId xmlns:a16="http://schemas.microsoft.com/office/drawing/2014/main" val="2854166583"/>
                    </a:ext>
                  </a:extLst>
                </a:gridCol>
              </a:tblGrid>
              <a:tr h="140677">
                <a:tc>
                  <a:txBody>
                    <a:bodyPr/>
                    <a:lstStyle/>
                    <a:p>
                      <a:r>
                        <a:rPr lang="en-US" sz="1200"/>
                        <a:t>Compound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a:t>Mechanism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a:t>Status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a:t>Route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88295073"/>
                  </a:ext>
                </a:extLst>
              </a:tr>
              <a:tr h="140677">
                <a:tc>
                  <a:txBody>
                    <a:bodyPr/>
                    <a:lstStyle/>
                    <a:p>
                      <a:r>
                        <a:rPr lang="en-US" sz="1200">
                          <a:solidFill>
                            <a:schemeClr val="bg1"/>
                          </a:solidFill>
                        </a:rPr>
                        <a:t>ALG-055009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THR-</a:t>
                      </a:r>
                      <a:r>
                        <a:rPr lang="el-GR" sz="1200">
                          <a:solidFill>
                            <a:schemeClr val="bg1"/>
                          </a:solidFill>
                        </a:rPr>
                        <a:t>β </a:t>
                      </a:r>
                      <a:r>
                        <a:rPr lang="en-US" sz="1200">
                          <a:solidFill>
                            <a:schemeClr val="bg1"/>
                          </a:solidFill>
                        </a:rPr>
                        <a:t>agonist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Completed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Oral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53206659"/>
                  </a:ext>
                </a:extLst>
              </a:tr>
              <a:tr h="328246">
                <a:tc>
                  <a:txBody>
                    <a:bodyPr/>
                    <a:lstStyle/>
                    <a:p>
                      <a:r>
                        <a:rPr lang="en-US" sz="1200">
                          <a:solidFill>
                            <a:schemeClr val="bg1"/>
                          </a:solidFill>
                        </a:rPr>
                        <a:t>HU6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Controlled metabolic accelerator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Completed</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a:solidFill>
                            <a:schemeClr val="bg1"/>
                          </a:solidFill>
                        </a:rPr>
                        <a:t>Oral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9320946"/>
                  </a:ext>
                </a:extLst>
              </a:tr>
              <a:tr h="140677">
                <a:tc>
                  <a:txBody>
                    <a:bodyPr/>
                    <a:lstStyle/>
                    <a:p>
                      <a:r>
                        <a:rPr lang="en-US" sz="1200">
                          <a:solidFill>
                            <a:schemeClr val="bg1"/>
                          </a:solidFill>
                        </a:rPr>
                        <a:t>TERN-501*</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THR-</a:t>
                      </a:r>
                      <a:r>
                        <a:rPr lang="el-GR" sz="1200">
                          <a:solidFill>
                            <a:schemeClr val="bg1"/>
                          </a:solidFill>
                        </a:rPr>
                        <a:t>β </a:t>
                      </a:r>
                      <a:r>
                        <a:rPr lang="en-US" sz="1200">
                          <a:solidFill>
                            <a:schemeClr val="bg1"/>
                          </a:solidFill>
                        </a:rPr>
                        <a:t>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Completed</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a:solidFill>
                            <a:schemeClr val="bg1"/>
                          </a:solidFill>
                        </a:rPr>
                        <a:t>Oral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41387139"/>
                  </a:ext>
                </a:extLst>
              </a:tr>
              <a:tr h="328246">
                <a:tc>
                  <a:txBody>
                    <a:bodyPr/>
                    <a:lstStyle/>
                    <a:p>
                      <a:r>
                        <a:rPr lang="en-US" sz="1200">
                          <a:solidFill>
                            <a:schemeClr val="bg1"/>
                          </a:solidFill>
                        </a:rPr>
                        <a:t>PXL065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Deuterium-modified thiazolidinedione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Ongoing</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a:solidFill>
                            <a:schemeClr val="bg1"/>
                          </a:solidFill>
                        </a:rPr>
                        <a:t>Oral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47894714"/>
                  </a:ext>
                </a:extLst>
              </a:tr>
              <a:tr h="140677">
                <a:tc>
                  <a:txBody>
                    <a:bodyPr/>
                    <a:lstStyle/>
                    <a:p>
                      <a:r>
                        <a:rPr lang="en-US" sz="1200">
                          <a:solidFill>
                            <a:schemeClr val="bg1"/>
                          </a:solidFill>
                        </a:rPr>
                        <a:t>Denifanstat</a:t>
                      </a:r>
                      <a:r>
                        <a:rPr lang="en-US" sz="1200" baseline="3000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FASN inhibitor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Completed</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a:solidFill>
                            <a:schemeClr val="bg1"/>
                          </a:solidFill>
                        </a:rPr>
                        <a:t>Oral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46907613"/>
                  </a:ext>
                </a:extLst>
              </a:tr>
              <a:tr h="140677">
                <a:tc>
                  <a:txBody>
                    <a:bodyPr/>
                    <a:lstStyle/>
                    <a:p>
                      <a:r>
                        <a:rPr lang="en-US" sz="1200">
                          <a:solidFill>
                            <a:schemeClr val="bg1"/>
                          </a:solidFill>
                        </a:rPr>
                        <a:t>Saroglitazar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PPAR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Completed</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a:solidFill>
                            <a:schemeClr val="bg1"/>
                          </a:solidFill>
                        </a:rPr>
                        <a:t>Oral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53690277"/>
                  </a:ext>
                </a:extLst>
              </a:tr>
              <a:tr h="328246">
                <a:tc>
                  <a:txBody>
                    <a:bodyPr/>
                    <a:lstStyle/>
                    <a:p>
                      <a:r>
                        <a:rPr lang="en-US" sz="1200">
                          <a:solidFill>
                            <a:schemeClr val="bg1"/>
                          </a:solidFill>
                        </a:rPr>
                        <a:t>Icosabutate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FFAR1/FFAR4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Completed</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aseline="0">
                          <a:solidFill>
                            <a:schemeClr val="bg1"/>
                          </a:solidFill>
                        </a:rPr>
                        <a:t>Oral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62918792"/>
                  </a:ext>
                </a:extLst>
              </a:tr>
              <a:tr h="140677">
                <a:tc>
                  <a:txBody>
                    <a:bodyPr/>
                    <a:lstStyle/>
                    <a:p>
                      <a:r>
                        <a:rPr lang="en-US" sz="1200">
                          <a:solidFill>
                            <a:schemeClr val="bg1"/>
                          </a:solidFill>
                        </a:rPr>
                        <a:t>VK2809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THR-β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Completed</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baseline="0">
                          <a:solidFill>
                            <a:schemeClr val="bg1"/>
                          </a:solidFill>
                        </a:rPr>
                        <a:t>Oral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16985437"/>
                  </a:ext>
                </a:extLst>
              </a:tr>
            </a:tbl>
          </a:graphicData>
        </a:graphic>
      </p:graphicFrame>
      <p:sp>
        <p:nvSpPr>
          <p:cNvPr id="2" name="Text Box 11">
            <a:extLst>
              <a:ext uri="{FF2B5EF4-FFF2-40B4-BE49-F238E27FC236}">
                <a16:creationId xmlns:a16="http://schemas.microsoft.com/office/drawing/2014/main" id="{56A2A49D-2F03-AF30-CDFE-5590CD3F9A92}"/>
              </a:ext>
            </a:extLst>
          </p:cNvPr>
          <p:cNvSpPr txBox="1">
            <a:spLocks noChangeArrowheads="1"/>
          </p:cNvSpPr>
          <p:nvPr/>
        </p:nvSpPr>
        <p:spPr bwMode="auto">
          <a:xfrm>
            <a:off x="435279" y="5658865"/>
            <a:ext cx="925164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2"/>
                </a:solidFill>
                <a:latin typeface="+mj-lt"/>
              </a:rPr>
              <a:t>postersessiononline.eu/173580348_eu/congresos/EASL2025/aula/-SAT_451_EASL2025.pdf. Noureddin. Lancet Gastroenterol Hepatol. 2023;8:1094. ir.ternspharma.com/node/8591/pdf. Harrison. J Hepatol. 2023;78:914. NCT03061721. Zhang. Cell Biosci. 2024;14:90. Harrison. </a:t>
            </a:r>
            <a:br>
              <a:rPr lang="en-US" sz="1200" b="0">
                <a:solidFill>
                  <a:schemeClr val="bg2"/>
                </a:solidFill>
                <a:latin typeface="+mj-lt"/>
              </a:rPr>
            </a:br>
            <a:r>
              <a:rPr lang="en-US" sz="1200" b="0">
                <a:solidFill>
                  <a:schemeClr val="bg2"/>
                </a:solidFill>
                <a:latin typeface="+mj-lt"/>
              </a:rPr>
              <a:t>J Hepatol. 2025;S0168-8278(25)00069-8. Gastroenterol Hepatol (NY). 2024;20:13. Gastroenterol Hepatol (NY). 2024;20:15. NCT05877547. </a:t>
            </a:r>
            <a:br>
              <a:rPr lang="en-US" sz="1200" b="0">
                <a:solidFill>
                  <a:schemeClr val="bg2"/>
                </a:solidFill>
                <a:latin typeface="+mj-lt"/>
              </a:rPr>
            </a:br>
            <a:r>
              <a:rPr lang="en-US" sz="1200" b="0">
                <a:solidFill>
                  <a:schemeClr val="bg2"/>
                </a:solidFill>
                <a:latin typeface="+mj-lt"/>
              </a:rPr>
              <a:t>Gómez. J Hepatol. 2023;79:888. NCT05989711. Harrison. J Hepatol. 2025;82:7. Sanyal. Nat Med. 2024;30:2037. Loomba. NEJM. 2024;391:299. Brierley. Lancet Gastroenterol Hepatol. 2024;9:691. NCT05583344. Harrison. Clin Gastroenterol Hepatol. 2023;21:2001.</a:t>
            </a:r>
          </a:p>
        </p:txBody>
      </p:sp>
      <p:graphicFrame>
        <p:nvGraphicFramePr>
          <p:cNvPr id="5" name="Table 4">
            <a:extLst>
              <a:ext uri="{FF2B5EF4-FFF2-40B4-BE49-F238E27FC236}">
                <a16:creationId xmlns:a16="http://schemas.microsoft.com/office/drawing/2014/main" id="{AB763003-C56E-4036-B3B6-A55AE9722FD6}"/>
              </a:ext>
            </a:extLst>
          </p:cNvPr>
          <p:cNvGraphicFramePr>
            <a:graphicFrameLocks noGrp="1"/>
          </p:cNvGraphicFramePr>
          <p:nvPr>
            <p:extLst>
              <p:ext uri="{D42A27DB-BD31-4B8C-83A1-F6EECF244321}">
                <p14:modId xmlns:p14="http://schemas.microsoft.com/office/powerpoint/2010/main" val="4141260932"/>
              </p:ext>
            </p:extLst>
          </p:nvPr>
        </p:nvGraphicFramePr>
        <p:xfrm>
          <a:off x="6313714" y="1600201"/>
          <a:ext cx="5460776" cy="3474720"/>
        </p:xfrm>
        <a:graphic>
          <a:graphicData uri="http://schemas.openxmlformats.org/drawingml/2006/table">
            <a:tbl>
              <a:tblPr firstRow="1" bandRow="1">
                <a:tableStyleId>{5C22544A-7EE6-4342-B048-85BDC9FD1C3A}</a:tableStyleId>
              </a:tblPr>
              <a:tblGrid>
                <a:gridCol w="1365194">
                  <a:extLst>
                    <a:ext uri="{9D8B030D-6E8A-4147-A177-3AD203B41FA5}">
                      <a16:colId xmlns:a16="http://schemas.microsoft.com/office/drawing/2014/main" val="4096715134"/>
                    </a:ext>
                  </a:extLst>
                </a:gridCol>
                <a:gridCol w="1365194">
                  <a:extLst>
                    <a:ext uri="{9D8B030D-6E8A-4147-A177-3AD203B41FA5}">
                      <a16:colId xmlns:a16="http://schemas.microsoft.com/office/drawing/2014/main" val="4271766301"/>
                    </a:ext>
                  </a:extLst>
                </a:gridCol>
                <a:gridCol w="1365194">
                  <a:extLst>
                    <a:ext uri="{9D8B030D-6E8A-4147-A177-3AD203B41FA5}">
                      <a16:colId xmlns:a16="http://schemas.microsoft.com/office/drawing/2014/main" val="815026870"/>
                    </a:ext>
                  </a:extLst>
                </a:gridCol>
                <a:gridCol w="1365194">
                  <a:extLst>
                    <a:ext uri="{9D8B030D-6E8A-4147-A177-3AD203B41FA5}">
                      <a16:colId xmlns:a16="http://schemas.microsoft.com/office/drawing/2014/main" val="2854166583"/>
                    </a:ext>
                  </a:extLst>
                </a:gridCol>
              </a:tblGrid>
              <a:tr h="133281">
                <a:tc>
                  <a:txBody>
                    <a:bodyPr/>
                    <a:lstStyle/>
                    <a:p>
                      <a:r>
                        <a:rPr lang="en-US" sz="1200"/>
                        <a:t>Compound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a:t>Mechanism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a:t>Status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a:t>Route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88295073"/>
                  </a:ext>
                </a:extLst>
              </a:tr>
              <a:tr h="189273">
                <a:tc>
                  <a:txBody>
                    <a:bodyPr/>
                    <a:lstStyle/>
                    <a:p>
                      <a:r>
                        <a:rPr lang="en-US" sz="1200">
                          <a:solidFill>
                            <a:schemeClr val="bg1"/>
                          </a:solidFill>
                        </a:rPr>
                        <a:t>Efimosfermin alpha </a:t>
                      </a:r>
                      <a:r>
                        <a:rPr lang="en-US" sz="1200" b="0">
                          <a:solidFill>
                            <a:schemeClr val="bg1"/>
                          </a:solidFill>
                        </a:rPr>
                        <a:t>(</a:t>
                      </a:r>
                      <a:r>
                        <a:rPr lang="en-US" sz="1200">
                          <a:solidFill>
                            <a:schemeClr val="bg1"/>
                          </a:solidFill>
                        </a:rPr>
                        <a:t>BOS-580</a:t>
                      </a:r>
                      <a:r>
                        <a:rPr lang="en-US" sz="1200" b="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FGF21 analogue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Ongoing</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aseline="0">
                          <a:solidFill>
                            <a:schemeClr val="bg1"/>
                          </a:solidFill>
                        </a:rPr>
                        <a:t>Injectable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90302638"/>
                  </a:ext>
                </a:extLst>
              </a:tr>
              <a:tr h="189273">
                <a:tc>
                  <a:txBody>
                    <a:bodyPr/>
                    <a:lstStyle/>
                    <a:p>
                      <a:r>
                        <a:rPr lang="en-US" sz="1200">
                          <a:solidFill>
                            <a:schemeClr val="bg1"/>
                          </a:solidFill>
                        </a:rPr>
                        <a:t>Efinopegdutide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GCGR/GLP-1 R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MASLD completed; MASH ongoing</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baseline="0">
                          <a:solidFill>
                            <a:schemeClr val="bg1"/>
                          </a:solidFill>
                        </a:rPr>
                        <a:t>Injectable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25823152"/>
                  </a:ext>
                </a:extLst>
              </a:tr>
              <a:tr h="189273">
                <a:tc>
                  <a:txBody>
                    <a:bodyPr/>
                    <a:lstStyle/>
                    <a:p>
                      <a:r>
                        <a:rPr lang="en-US" sz="1200">
                          <a:solidFill>
                            <a:schemeClr val="bg1"/>
                          </a:solidFill>
                        </a:rPr>
                        <a:t>Pemvidutide</a:t>
                      </a:r>
                      <a:r>
                        <a:rPr lang="en-US" sz="1200" baseline="3000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GCGR/GLP-1 R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MASLD completed; MASH ongoing</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aseline="0">
                          <a:solidFill>
                            <a:schemeClr val="bg1"/>
                          </a:solidFill>
                        </a:rPr>
                        <a:t>Injectable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50896432"/>
                  </a:ext>
                </a:extLst>
              </a:tr>
              <a:tr h="264983">
                <a:tc>
                  <a:txBody>
                    <a:bodyPr/>
                    <a:lstStyle/>
                    <a:p>
                      <a:r>
                        <a:rPr lang="en-US" sz="1200">
                          <a:solidFill>
                            <a:schemeClr val="bg1"/>
                          </a:solidFill>
                        </a:rPr>
                        <a:t>Retatrutide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GCGR/GLP-1 R/ GIP R triple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Completed</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baseline="0">
                          <a:solidFill>
                            <a:schemeClr val="bg1"/>
                          </a:solidFill>
                        </a:rPr>
                        <a:t>Injectable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0751200"/>
                  </a:ext>
                </a:extLst>
              </a:tr>
              <a:tr h="189273">
                <a:tc>
                  <a:txBody>
                    <a:bodyPr/>
                    <a:lstStyle/>
                    <a:p>
                      <a:r>
                        <a:rPr lang="en-US" sz="1200">
                          <a:solidFill>
                            <a:schemeClr val="bg1"/>
                          </a:solidFill>
                        </a:rPr>
                        <a:t>Tirzepatide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GIP R/GLP-1 R dual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Completed</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aseline="0">
                          <a:solidFill>
                            <a:schemeClr val="bg1"/>
                          </a:solidFill>
                        </a:rPr>
                        <a:t>Injectable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56098781"/>
                  </a:ext>
                </a:extLst>
              </a:tr>
              <a:tr h="0">
                <a:tc>
                  <a:txBody>
                    <a:bodyPr/>
                    <a:lstStyle/>
                    <a:p>
                      <a:r>
                        <a:rPr lang="en-US" sz="1200">
                          <a:solidFill>
                            <a:schemeClr val="bg1"/>
                          </a:solidFill>
                        </a:rPr>
                        <a:t>ION224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DGAT2 inhibitor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Completed</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baseline="0">
                          <a:solidFill>
                            <a:schemeClr val="bg1"/>
                          </a:solidFill>
                        </a:rPr>
                        <a:t>Injectable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46311301"/>
                  </a:ext>
                </a:extLst>
              </a:tr>
              <a:tr h="0">
                <a:tc>
                  <a:txBody>
                    <a:bodyPr/>
                    <a:lstStyle/>
                    <a:p>
                      <a:r>
                        <a:rPr lang="en-US" sz="1200">
                          <a:solidFill>
                            <a:schemeClr val="bg1"/>
                          </a:solidFill>
                        </a:rPr>
                        <a:t>GSK4532990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HSD17B13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Ongoing</a:t>
                      </a:r>
                      <a:endParaRPr lang="en-US" sz="1200" baseline="300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aseline="0">
                          <a:solidFill>
                            <a:schemeClr val="bg1"/>
                          </a:solidFill>
                        </a:rPr>
                        <a:t>Injectable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87364249"/>
                  </a:ext>
                </a:extLst>
              </a:tr>
            </a:tbl>
          </a:graphicData>
        </a:graphic>
      </p:graphicFrame>
      <p:sp>
        <p:nvSpPr>
          <p:cNvPr id="6" name="Text Box 11">
            <a:extLst>
              <a:ext uri="{FF2B5EF4-FFF2-40B4-BE49-F238E27FC236}">
                <a16:creationId xmlns:a16="http://schemas.microsoft.com/office/drawing/2014/main" id="{30D8792F-7B3E-61F9-8BDF-34D4C0D633EE}"/>
              </a:ext>
            </a:extLst>
          </p:cNvPr>
          <p:cNvSpPr txBox="1">
            <a:spLocks noChangeArrowheads="1"/>
          </p:cNvSpPr>
          <p:nvPr/>
        </p:nvSpPr>
        <p:spPr bwMode="auto">
          <a:xfrm>
            <a:off x="656078" y="5090723"/>
            <a:ext cx="92516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1"/>
                </a:solidFill>
                <a:latin typeface="+mn-lt"/>
              </a:rPr>
              <a:t>*Not progressing. </a:t>
            </a:r>
            <a:r>
              <a:rPr lang="en-US" sz="1200" baseline="30000">
                <a:solidFill>
                  <a:schemeClr val="bg1"/>
                </a:solidFill>
                <a:latin typeface="+mn-lt"/>
              </a:rPr>
              <a:t>†</a:t>
            </a:r>
            <a:r>
              <a:rPr lang="en-US" sz="1200" b="0">
                <a:solidFill>
                  <a:schemeClr val="bg1"/>
                </a:solidFill>
                <a:latin typeface="+mn-lt"/>
              </a:rPr>
              <a:t>Denifanstat was given breakthrough therapy designation by the FDA in 2024.</a:t>
            </a:r>
            <a:br>
              <a:rPr lang="en-US" sz="1200" b="0">
                <a:solidFill>
                  <a:schemeClr val="bg1"/>
                </a:solidFill>
                <a:latin typeface="+mn-lt"/>
              </a:rPr>
            </a:br>
            <a:r>
              <a:rPr lang="en-US" sz="1200" baseline="30000">
                <a:solidFill>
                  <a:schemeClr val="bg1"/>
                </a:solidFill>
                <a:latin typeface="+mn-lt"/>
              </a:rPr>
              <a:t>‡</a:t>
            </a:r>
            <a:r>
              <a:rPr lang="en-US" sz="1200" b="0">
                <a:solidFill>
                  <a:schemeClr val="bg1"/>
                </a:solidFill>
                <a:latin typeface="+mn-lt"/>
              </a:rPr>
              <a:t>Pemvidutide has received fast-track designation by the FDA.</a:t>
            </a:r>
            <a:endParaRPr lang="en-US" sz="1200" b="0">
              <a:solidFill>
                <a:schemeClr val="bg2"/>
              </a:solidFill>
              <a:latin typeface="+mn-lt"/>
            </a:endParaRPr>
          </a:p>
        </p:txBody>
      </p:sp>
    </p:spTree>
    <p:extLst>
      <p:ext uri="{BB962C8B-B14F-4D97-AF65-F5344CB8AC3E}">
        <p14:creationId xmlns:p14="http://schemas.microsoft.com/office/powerpoint/2010/main" val="4008968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6B8EA-2965-ADFD-D9F5-7F4950A601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ED191A6-C0A0-45EA-FEEB-9AA179EEEC87}"/>
              </a:ext>
            </a:extLst>
          </p:cNvPr>
          <p:cNvSpPr>
            <a:spLocks noGrp="1"/>
          </p:cNvSpPr>
          <p:nvPr>
            <p:ph type="title"/>
          </p:nvPr>
        </p:nvSpPr>
        <p:spPr/>
        <p:txBody>
          <a:bodyPr>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3600">
                <a:solidFill>
                  <a:schemeClr val="bg2"/>
                </a:solidFill>
              </a:rPr>
              <a:t>Phase III Trials for MASH Cirrhosis</a:t>
            </a:r>
            <a:endParaRPr lang="en-US" sz="3600">
              <a:solidFill>
                <a:schemeClr val="bg2"/>
              </a:solidFill>
              <a:ea typeface="Calibri"/>
              <a:cs typeface="Calibri"/>
            </a:endParaRPr>
          </a:p>
        </p:txBody>
      </p:sp>
      <p:graphicFrame>
        <p:nvGraphicFramePr>
          <p:cNvPr id="5" name="Table 4">
            <a:extLst>
              <a:ext uri="{FF2B5EF4-FFF2-40B4-BE49-F238E27FC236}">
                <a16:creationId xmlns:a16="http://schemas.microsoft.com/office/drawing/2014/main" id="{3D0DC720-7696-6864-F7DB-9EA67DE62532}"/>
              </a:ext>
            </a:extLst>
          </p:cNvPr>
          <p:cNvGraphicFramePr>
            <a:graphicFrameLocks noGrp="1"/>
          </p:cNvGraphicFramePr>
          <p:nvPr>
            <p:extLst>
              <p:ext uri="{D42A27DB-BD31-4B8C-83A1-F6EECF244321}">
                <p14:modId xmlns:p14="http://schemas.microsoft.com/office/powerpoint/2010/main" val="2688973045"/>
              </p:ext>
            </p:extLst>
          </p:nvPr>
        </p:nvGraphicFramePr>
        <p:xfrm>
          <a:off x="717550" y="1600200"/>
          <a:ext cx="10761663" cy="2590800"/>
        </p:xfrm>
        <a:graphic>
          <a:graphicData uri="http://schemas.openxmlformats.org/drawingml/2006/table">
            <a:tbl>
              <a:tblPr firstRow="1" bandRow="1">
                <a:tableStyleId>{5C22544A-7EE6-4342-B048-85BDC9FD1C3A}</a:tableStyleId>
              </a:tblPr>
              <a:tblGrid>
                <a:gridCol w="2032630">
                  <a:extLst>
                    <a:ext uri="{9D8B030D-6E8A-4147-A177-3AD203B41FA5}">
                      <a16:colId xmlns:a16="http://schemas.microsoft.com/office/drawing/2014/main" val="788258063"/>
                    </a:ext>
                  </a:extLst>
                </a:gridCol>
                <a:gridCol w="3348202">
                  <a:extLst>
                    <a:ext uri="{9D8B030D-6E8A-4147-A177-3AD203B41FA5}">
                      <a16:colId xmlns:a16="http://schemas.microsoft.com/office/drawing/2014/main" val="2395763919"/>
                    </a:ext>
                  </a:extLst>
                </a:gridCol>
                <a:gridCol w="3369346">
                  <a:extLst>
                    <a:ext uri="{9D8B030D-6E8A-4147-A177-3AD203B41FA5}">
                      <a16:colId xmlns:a16="http://schemas.microsoft.com/office/drawing/2014/main" val="946600522"/>
                    </a:ext>
                  </a:extLst>
                </a:gridCol>
                <a:gridCol w="2011485">
                  <a:extLst>
                    <a:ext uri="{9D8B030D-6E8A-4147-A177-3AD203B41FA5}">
                      <a16:colId xmlns:a16="http://schemas.microsoft.com/office/drawing/2014/main" val="3480118585"/>
                    </a:ext>
                  </a:extLst>
                </a:gridCol>
              </a:tblGrid>
              <a:tr h="0">
                <a:tc>
                  <a:txBody>
                    <a:bodyPr/>
                    <a:lstStyle/>
                    <a:p>
                      <a:r>
                        <a:rPr lang="en-US" sz="2000" b="1">
                          <a:solidFill>
                            <a:schemeClr val="tx1"/>
                          </a:solidFill>
                        </a:rPr>
                        <a:t>Compound</a:t>
                      </a:r>
                    </a:p>
                  </a:txBody>
                  <a:tcPr>
                    <a:lnL w="12700">
                      <a:noFill/>
                    </a:lnL>
                    <a:lnR w="12700">
                      <a:noFill/>
                    </a:lnR>
                    <a:lnT w="12700">
                      <a:noFill/>
                    </a:lnT>
                    <a:lnB w="12700">
                      <a:noFill/>
                    </a:lnB>
                    <a:lnTlToBr w="12700" cmpd="sng">
                      <a:noFill/>
                      <a:prstDash val="solid"/>
                    </a:lnTlToBr>
                    <a:lnBlToTr w="12700" cmpd="sng">
                      <a:noFill/>
                      <a:prstDash val="solid"/>
                    </a:lnBlToTr>
                    <a:solidFill>
                      <a:schemeClr val="accent3"/>
                    </a:solidFill>
                  </a:tcPr>
                </a:tc>
                <a:tc>
                  <a:txBody>
                    <a:bodyPr/>
                    <a:lstStyle/>
                    <a:p>
                      <a:pPr algn="ctr"/>
                      <a:r>
                        <a:rPr lang="en-US" sz="2000" b="1">
                          <a:solidFill>
                            <a:schemeClr val="tx1"/>
                          </a:solidFill>
                        </a:rPr>
                        <a:t>Mechanism</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accent3"/>
                    </a:solidFill>
                  </a:tcPr>
                </a:tc>
                <a:tc>
                  <a:txBody>
                    <a:bodyPr/>
                    <a:lstStyle/>
                    <a:p>
                      <a:pPr algn="ctr"/>
                      <a:r>
                        <a:rPr lang="en-US" sz="2000" b="1">
                          <a:solidFill>
                            <a:schemeClr val="tx1"/>
                          </a:solidFill>
                        </a:rPr>
                        <a:t>Endpoints </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accent3"/>
                    </a:solidFill>
                  </a:tcPr>
                </a:tc>
                <a:tc>
                  <a:txBody>
                    <a:bodyPr/>
                    <a:lstStyle/>
                    <a:p>
                      <a:pPr algn="ctr"/>
                      <a:r>
                        <a:rPr lang="en-US" sz="2000" b="1">
                          <a:solidFill>
                            <a:schemeClr val="tx1"/>
                          </a:solidFill>
                        </a:rPr>
                        <a:t>Route</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95473131"/>
                  </a:ext>
                </a:extLst>
              </a:tr>
              <a:tr h="0">
                <a:tc>
                  <a:txBody>
                    <a:bodyPr/>
                    <a:lstStyle/>
                    <a:p>
                      <a:r>
                        <a:rPr lang="en-US" sz="2000" b="0">
                          <a:solidFill>
                            <a:schemeClr val="bg1"/>
                          </a:solidFill>
                        </a:rPr>
                        <a:t>Resmetirom*</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THR-</a:t>
                      </a:r>
                      <a:r>
                        <a:rPr lang="el-GR" sz="2000" b="0">
                          <a:solidFill>
                            <a:schemeClr val="bg1"/>
                          </a:solidFill>
                        </a:rPr>
                        <a:t>β</a:t>
                      </a:r>
                      <a:r>
                        <a:rPr lang="en-US" sz="2000" b="0">
                          <a:solidFill>
                            <a:schemeClr val="bg1"/>
                          </a:solidFill>
                        </a:rPr>
                        <a:t> agonist</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Liver-related outcomes</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Oral</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657527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Efruxifermin</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FGF21 analogue</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Liver-related outcomes</a:t>
                      </a:r>
                    </a:p>
                    <a:p>
                      <a:pPr algn="ctr"/>
                      <a:r>
                        <a:rPr lang="en-US" sz="2000" b="0">
                          <a:solidFill>
                            <a:schemeClr val="bg1"/>
                          </a:solidFill>
                        </a:rPr>
                        <a:t>Histology </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4405567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Pegozafermin</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FGF21 analogue</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algn="ctr"/>
                      <a:r>
                        <a:rPr lang="en-US" sz="2000" b="0">
                          <a:solidFill>
                            <a:schemeClr val="bg1"/>
                          </a:solidFill>
                        </a:rPr>
                        <a:t>Liver-related outcomes</a:t>
                      </a:r>
                    </a:p>
                    <a:p>
                      <a:pPr algn="ctr"/>
                      <a:r>
                        <a:rPr lang="en-US" sz="2000" b="0">
                          <a:solidFill>
                            <a:schemeClr val="bg1"/>
                          </a:solidFill>
                        </a:rPr>
                        <a:t>Histology </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68607343"/>
                  </a:ext>
                </a:extLst>
              </a:tr>
              <a:tr h="0">
                <a:tc>
                  <a:txBody>
                    <a:bodyPr/>
                    <a:lstStyle/>
                    <a:p>
                      <a:r>
                        <a:rPr lang="en-US" sz="2000" b="0">
                          <a:solidFill>
                            <a:schemeClr val="bg1"/>
                          </a:solidFill>
                        </a:rPr>
                        <a:t>Survodutide</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GCGR/GLP-1 R dual agonist</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a:solidFill>
                            <a:schemeClr val="bg1"/>
                          </a:solidFill>
                        </a:rPr>
                        <a:t>Liver-related events</a:t>
                      </a: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a:solidFill>
                            <a:schemeClr val="bg1"/>
                          </a:solidFill>
                        </a:rPr>
                        <a:t>Injectable</a:t>
                      </a:r>
                      <a:endParaRPr lang="en-US" sz="2000" b="0" baseline="30000">
                        <a:solidFill>
                          <a:schemeClr val="bg1"/>
                        </a:solidFill>
                      </a:endParaRPr>
                    </a:p>
                  </a:txBody>
                  <a:tcPr anchor="ctr">
                    <a:lnL w="12700">
                      <a:noFill/>
                    </a:lnL>
                    <a:lnR w="12700">
                      <a:noFill/>
                    </a:lnR>
                    <a:lnT w="12700">
                      <a:noFill/>
                    </a:lnT>
                    <a:lnB w="12700">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13252832"/>
                  </a:ext>
                </a:extLst>
              </a:tr>
            </a:tbl>
          </a:graphicData>
        </a:graphic>
      </p:graphicFrame>
      <p:sp>
        <p:nvSpPr>
          <p:cNvPr id="2" name="TextBox 1">
            <a:extLst>
              <a:ext uri="{FF2B5EF4-FFF2-40B4-BE49-F238E27FC236}">
                <a16:creationId xmlns:a16="http://schemas.microsoft.com/office/drawing/2014/main" id="{4FA81988-7C97-C31B-7448-33BCDC3A3720}"/>
              </a:ext>
            </a:extLst>
          </p:cNvPr>
          <p:cNvSpPr txBox="1"/>
          <p:nvPr/>
        </p:nvSpPr>
        <p:spPr>
          <a:xfrm>
            <a:off x="7372353" y="6086143"/>
            <a:ext cx="2631489" cy="30777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400"/>
              <a:t>Updated Nov 2024/Noureddin</a:t>
            </a:r>
          </a:p>
        </p:txBody>
      </p:sp>
      <p:sp>
        <p:nvSpPr>
          <p:cNvPr id="6" name="Text Box 11">
            <a:extLst>
              <a:ext uri="{FF2B5EF4-FFF2-40B4-BE49-F238E27FC236}">
                <a16:creationId xmlns:a16="http://schemas.microsoft.com/office/drawing/2014/main" id="{62152B8C-EE26-2513-C763-30639F9388A7}"/>
              </a:ext>
            </a:extLst>
          </p:cNvPr>
          <p:cNvSpPr txBox="1">
            <a:spLocks noChangeArrowheads="1"/>
          </p:cNvSpPr>
          <p:nvPr/>
        </p:nvSpPr>
        <p:spPr bwMode="auto">
          <a:xfrm>
            <a:off x="435279" y="5810189"/>
            <a:ext cx="9337371" cy="864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defRPr/>
            </a:pPr>
            <a:r>
              <a:rPr lang="en-US" sz="1200" b="0">
                <a:solidFill>
                  <a:schemeClr val="bg1"/>
                </a:solidFill>
                <a:latin typeface="+mn-lt"/>
              </a:rPr>
              <a:t>*FDA approved for treatment of </a:t>
            </a:r>
            <a:r>
              <a:rPr lang="en-US" sz="1200" b="0">
                <a:solidFill>
                  <a:schemeClr val="bg1"/>
                </a:solidFill>
                <a:latin typeface="+mn-lt"/>
                <a:cs typeface="Arial"/>
              </a:rPr>
              <a:t>MASH and fibrosis stages F2-F3 </a:t>
            </a:r>
            <a:endParaRPr lang="en-US" sz="1200" b="0">
              <a:solidFill>
                <a:schemeClr val="bg1"/>
              </a:solidFill>
              <a:latin typeface="+mj-lt"/>
            </a:endParaRPr>
          </a:p>
          <a:p>
            <a:pPr>
              <a:lnSpc>
                <a:spcPct val="100000"/>
              </a:lnSpc>
              <a:buNone/>
              <a:defRPr/>
            </a:pPr>
            <a:r>
              <a:rPr lang="en-US" sz="1200" b="0">
                <a:solidFill>
                  <a:schemeClr val="bg2"/>
                </a:solidFill>
                <a:latin typeface="+mj-lt"/>
              </a:rPr>
              <a:t>Harrison. NEJM. 2024;390:497. Noureddin. NEJM. 2025;[Epub]. liverdiseasenews.com/news/two-phase-3-pegozafermin-clinical-trials-mash-participants/. https://liverdiseasenews.com/news/survodutide-wins-fdas-breakthrough-therapy-treatment-fatty-liver-disease/.</a:t>
            </a:r>
          </a:p>
        </p:txBody>
      </p:sp>
    </p:spTree>
    <p:extLst>
      <p:ext uri="{BB962C8B-B14F-4D97-AF65-F5344CB8AC3E}">
        <p14:creationId xmlns:p14="http://schemas.microsoft.com/office/powerpoint/2010/main" val="545576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87367-EB6A-0F7E-38C8-C2A5E15ED5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CE9F5-9411-B814-AC21-CEBC5C9CDC2D}"/>
              </a:ext>
            </a:extLst>
          </p:cNvPr>
          <p:cNvSpPr>
            <a:spLocks noGrp="1"/>
          </p:cNvSpPr>
          <p:nvPr>
            <p:ph type="title"/>
          </p:nvPr>
        </p:nvSpPr>
        <p:spPr/>
        <p:txBody>
          <a:bodyPr/>
          <a:lstStyle/>
          <a:p>
            <a:r>
              <a:rPr lang="en-US">
                <a:latin typeface="Calibri"/>
                <a:ea typeface="Calibri"/>
                <a:cs typeface="Calibri"/>
              </a:rPr>
              <a:t>MASH Therapies Conclusions</a:t>
            </a:r>
            <a:endParaRPr lang="en-US"/>
          </a:p>
        </p:txBody>
      </p:sp>
      <p:sp>
        <p:nvSpPr>
          <p:cNvPr id="3" name="Content Placeholder 2">
            <a:extLst>
              <a:ext uri="{FF2B5EF4-FFF2-40B4-BE49-F238E27FC236}">
                <a16:creationId xmlns:a16="http://schemas.microsoft.com/office/drawing/2014/main" id="{0FB00D90-AB30-8EEF-AA18-2BB2DD165A92}"/>
              </a:ext>
            </a:extLst>
          </p:cNvPr>
          <p:cNvSpPr>
            <a:spLocks noGrp="1"/>
          </p:cNvSpPr>
          <p:nvPr>
            <p:ph idx="1"/>
          </p:nvPr>
        </p:nvSpPr>
        <p:spPr/>
        <p:txBody>
          <a:bodyPr/>
          <a:lstStyle/>
          <a:p>
            <a:r>
              <a:rPr lang="en-US"/>
              <a:t>Resmetirom is the first drug approved for MASH </a:t>
            </a:r>
          </a:p>
          <a:p>
            <a:r>
              <a:rPr lang="en-US">
                <a:latin typeface="Calibri"/>
                <a:ea typeface="Calibri"/>
                <a:cs typeface="Calibri"/>
              </a:rPr>
              <a:t>Multiple drugs in phase III: THR-B, GLP-1 and duals, PPARs, and FGF21s </a:t>
            </a:r>
          </a:p>
          <a:p>
            <a:r>
              <a:rPr lang="en-US">
                <a:latin typeface="Calibri"/>
                <a:ea typeface="Calibri"/>
                <a:cs typeface="Calibri"/>
              </a:rPr>
              <a:t>New and promising data available for semaglutide for MASH with moderate-to-advanced fibrosis</a:t>
            </a:r>
          </a:p>
          <a:p>
            <a:r>
              <a:rPr lang="en-US">
                <a:latin typeface="Calibri"/>
                <a:ea typeface="Calibri"/>
                <a:cs typeface="Calibri"/>
              </a:rPr>
              <a:t>Options currently limited for patients with cirrhosis but multiple trials are underway </a:t>
            </a:r>
          </a:p>
        </p:txBody>
      </p:sp>
    </p:spTree>
    <p:extLst>
      <p:ext uri="{BB962C8B-B14F-4D97-AF65-F5344CB8AC3E}">
        <p14:creationId xmlns:p14="http://schemas.microsoft.com/office/powerpoint/2010/main" val="2045010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dirty="0">
              <a:solidFill>
                <a:srgbClr val="00823B"/>
              </a:solidFill>
            </a:endParaRPr>
          </a:p>
          <a:p>
            <a:pPr marL="0" indent="0">
              <a:buNone/>
            </a:pPr>
            <a:r>
              <a:rPr lang="en-US" sz="2400" b="1" u="sng" dirty="0">
                <a:solidFill>
                  <a:srgbClr val="609140"/>
                </a:solidFill>
                <a:hlinkClick r:id="rId4">
                  <a:extLst>
                    <a:ext uri="{A12FA001-AC4F-418D-AE19-62706E023703}">
                      <ahyp:hlinkClr xmlns:ahyp="http://schemas.microsoft.com/office/drawing/2018/hyperlinkcolor" val="tx"/>
                    </a:ext>
                  </a:extLst>
                </a:hlinkClick>
              </a:rPr>
              <a:t>practicingclinicians.com</a:t>
            </a:r>
            <a:endParaRPr lang="en-US" sz="2400" b="1" u="sng" dirty="0">
              <a:solidFill>
                <a:srgbClr val="609140"/>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CCO/PCE </a:t>
            </a:r>
            <a:br>
              <a:rPr lang="en-US" altLang="en-US" sz="4000" dirty="0"/>
            </a:br>
            <a:r>
              <a:rPr lang="en-US" altLang="en-US" sz="4000" dirty="0"/>
              <a:t>Coverage of MASLD/MASH!</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Downloadable slides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all the key data discussed </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On-demand webcast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expert-led discussion and learnings</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on new data and recommendations in MASLD/MASH</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Text modules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providing expert-informed strategies to improve patient outcomes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bcc9e29-8174-4627-8f3d-863b1987f4ab">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EFA0277EC4B9445B48FA6B2A215D645" ma:contentTypeVersion="12" ma:contentTypeDescription="Create a new document." ma:contentTypeScope="" ma:versionID="f3e6c4f59839b0a5d5824d31ead4df29">
  <xsd:schema xmlns:xsd="http://www.w3.org/2001/XMLSchema" xmlns:xs="http://www.w3.org/2001/XMLSchema" xmlns:p="http://schemas.microsoft.com/office/2006/metadata/properties" xmlns:ns2="3bcc9e29-8174-4627-8f3d-863b1987f4ab" xmlns:ns3="22fd6914-46d4-4c7e-bbad-46e82841b69d" targetNamespace="http://schemas.microsoft.com/office/2006/metadata/properties" ma:root="true" ma:fieldsID="915e93ddd4ca45ae598a19f17c1ad6c2" ns2:_="" ns3:_="">
    <xsd:import namespace="3bcc9e29-8174-4627-8f3d-863b1987f4ab"/>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cc9e29-8174-4627-8f3d-863b1987f4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infopath/2007/PartnerControls"/>
    <ds:schemaRef ds:uri="http://purl.org/dc/elements/1.1/"/>
    <ds:schemaRef ds:uri="http://purl.org/dc/dcmitype/"/>
    <ds:schemaRef ds:uri="http://schemas.microsoft.com/office/2006/metadata/properties"/>
    <ds:schemaRef ds:uri="22fd6914-46d4-4c7e-bbad-46e82841b69d"/>
    <ds:schemaRef ds:uri="http://schemas.openxmlformats.org/package/2006/metadata/core-properties"/>
    <ds:schemaRef ds:uri="http://www.w3.org/XML/1998/namespace"/>
    <ds:schemaRef ds:uri="3bcc9e29-8174-4627-8f3d-863b1987f4ab"/>
    <ds:schemaRef ds:uri="http://purl.org/dc/terms/"/>
  </ds:schemaRefs>
</ds:datastoreItem>
</file>

<file path=customXml/itemProps3.xml><?xml version="1.0" encoding="utf-8"?>
<ds:datastoreItem xmlns:ds="http://schemas.openxmlformats.org/officeDocument/2006/customXml" ds:itemID="{8FAC8042-7C39-4C0A-BCBF-4CD873B3464D}">
  <ds:schemaRefs>
    <ds:schemaRef ds:uri="22fd6914-46d4-4c7e-bbad-46e82841b69d"/>
    <ds:schemaRef ds:uri="3bcc9e29-8174-4627-8f3d-863b1987f4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emplate/>
  <TotalTime>10</TotalTime>
  <Words>6344</Words>
  <Application>Microsoft Office PowerPoint</Application>
  <PresentationFormat>Widescreen</PresentationFormat>
  <Paragraphs>1030</Paragraphs>
  <Slides>39</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Google Sans</vt:lpstr>
      <vt:lpstr>Roboto</vt:lpstr>
      <vt:lpstr>Times</vt:lpstr>
      <vt:lpstr>Times New Roman</vt:lpstr>
      <vt:lpstr>Wingdings</vt:lpstr>
      <vt:lpstr>2017_HTAA_Diabetes</vt:lpstr>
      <vt:lpstr>MASH Matters: New Evidence and Its Application to Gastroenterology and Hepatology Practice</vt:lpstr>
      <vt:lpstr>About These Slides</vt:lpstr>
      <vt:lpstr>Faculty</vt:lpstr>
      <vt:lpstr>Disclosures</vt:lpstr>
      <vt:lpstr>Learning Objectives</vt:lpstr>
      <vt:lpstr>MASLD/MASH Pathophysiology</vt:lpstr>
      <vt:lpstr>SLD: Inclusive Rather Than Exclusive Criteria</vt:lpstr>
      <vt:lpstr>Classification of Steatotic Liver Disease</vt:lpstr>
      <vt:lpstr>Prevalence of MASLD and MASH</vt:lpstr>
      <vt:lpstr>The Pathogenic Relationship Between Diabetes and MASH </vt:lpstr>
      <vt:lpstr>Screening for MASLD/MASH </vt:lpstr>
      <vt:lpstr>MASLD/MASH Management by Fibrosis Stage</vt:lpstr>
      <vt:lpstr>ADA 2025 MASLD Treatment Algorithm for Individuals With Prediabetes or Diabetes</vt:lpstr>
      <vt:lpstr>Emerging MASH Therapies</vt:lpstr>
      <vt:lpstr>Role of GLP-1 in MASH Pathogenesis</vt:lpstr>
      <vt:lpstr>ESSENCE: Semaglutide in Patients With MASH</vt:lpstr>
      <vt:lpstr>ESSENCE: Primary Endpoints</vt:lpstr>
      <vt:lpstr>ESSENCE: Secondary Endpoints</vt:lpstr>
      <vt:lpstr>ESSENCE: Safety</vt:lpstr>
      <vt:lpstr>ESSENCE: Authors’ Conclusions </vt:lpstr>
      <vt:lpstr>Resmetirom and the THR-β Pathway</vt:lpstr>
      <vt:lpstr>MAESTRO-NASH: Study Design </vt:lpstr>
      <vt:lpstr>MAESTRO-NASH (Primary Statistical Model)</vt:lpstr>
      <vt:lpstr>Phase III Trials for MASH F2-F3 Without Cirrhosis</vt:lpstr>
      <vt:lpstr>Lanifibranor Effects on Liver and Cardiometabolic Health</vt:lpstr>
      <vt:lpstr>Randomized, Double-Blind, Dose-Finding Phase II Study to Assess Survodutide in Participants With MASH and Fibrosis</vt:lpstr>
      <vt:lpstr>Survodutide: Paired Biopsy Data (F1-F3)</vt:lpstr>
      <vt:lpstr>HARMONY: Effects of Efruxifermin in Precirrhotic  (F2-F3) MASH With Liver Histopathology at 24 and 96 Wk</vt:lpstr>
      <vt:lpstr>HARMONY: Improvement in Fibrosis Between Wk 24-96 for Participants Treated With Efruxifermin</vt:lpstr>
      <vt:lpstr>HARMONY: Evidence of Disease Reversal After 96 Wk </vt:lpstr>
      <vt:lpstr>SYMMETRY: Efruxifermin for MASH-Related Cirrhosis in Patients With T2D or Metabolic Syndrome</vt:lpstr>
      <vt:lpstr>SYMMETRY: Fibrosis Reduction (≥1 Stage) With  No Worsening MASH</vt:lpstr>
      <vt:lpstr>SYMMETRY: Change in Liver Enzymes at Wk 96</vt:lpstr>
      <vt:lpstr>SYMMETRY: Safety</vt:lpstr>
      <vt:lpstr>SYMMETRY: Authors’ Conclusions</vt:lpstr>
      <vt:lpstr>Advanced Stages: Phase II Trials for MASLD/MASH</vt:lpstr>
      <vt:lpstr>Phase III Trials for MASH Cirrhosis</vt:lpstr>
      <vt:lpstr>MASH Therapies Conclusions</vt:lpstr>
      <vt:lpstr>Go Online for More CCO/PCE  Coverage of MASLD/MASH!</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MASH Matters: New Evidence and Its Application to Gastroenterology and Hepatology Practice</dc:title>
  <dc:creator>Preferred User</dc:creator>
  <cp:lastModifiedBy>Valerie Wenzel</cp:lastModifiedBy>
  <cp:revision>7</cp:revision>
  <cp:lastPrinted>2016-09-26T20:21:49Z</cp:lastPrinted>
  <dcterms:created xsi:type="dcterms:W3CDTF">2005-05-27T15:08:01Z</dcterms:created>
  <dcterms:modified xsi:type="dcterms:W3CDTF">2025-06-20T14:20:53Z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21dbe0da-0687-46ed-abba-29ef1267cc3e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0x0101002EFA0277EC4B9445B48FA6B2A215D645</vt:lpwstr>
  </property>
  <property fmtid="{D5CDD505-2E9C-101B-9397-08002B2CF9AE}" pid="9" name="MediaServiceImageTags">
    <vt:lpwstr/>
  </property>
</Properties>
</file>